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256" r:id="rId2"/>
    <p:sldId id="612" r:id="rId3"/>
    <p:sldId id="568" r:id="rId4"/>
    <p:sldId id="573" r:id="rId5"/>
    <p:sldId id="574" r:id="rId6"/>
    <p:sldId id="576" r:id="rId7"/>
    <p:sldId id="575" r:id="rId8"/>
    <p:sldId id="577" r:id="rId9"/>
    <p:sldId id="579" r:id="rId10"/>
    <p:sldId id="578" r:id="rId11"/>
    <p:sldId id="580" r:id="rId12"/>
    <p:sldId id="581" r:id="rId13"/>
    <p:sldId id="583" r:id="rId14"/>
    <p:sldId id="582" r:id="rId15"/>
    <p:sldId id="587" r:id="rId16"/>
    <p:sldId id="610" r:id="rId17"/>
    <p:sldId id="588" r:id="rId18"/>
    <p:sldId id="606" r:id="rId19"/>
    <p:sldId id="611" r:id="rId20"/>
    <p:sldId id="589" r:id="rId21"/>
    <p:sldId id="591" r:id="rId22"/>
    <p:sldId id="590" r:id="rId23"/>
    <p:sldId id="592" r:id="rId24"/>
    <p:sldId id="593" r:id="rId25"/>
    <p:sldId id="613" r:id="rId26"/>
    <p:sldId id="594" r:id="rId27"/>
    <p:sldId id="597" r:id="rId28"/>
    <p:sldId id="595" r:id="rId29"/>
    <p:sldId id="598" r:id="rId30"/>
    <p:sldId id="596" r:id="rId31"/>
    <p:sldId id="600" r:id="rId32"/>
    <p:sldId id="599" r:id="rId33"/>
    <p:sldId id="601" r:id="rId34"/>
    <p:sldId id="602" r:id="rId35"/>
    <p:sldId id="604" r:id="rId36"/>
    <p:sldId id="603" r:id="rId37"/>
    <p:sldId id="605" r:id="rId38"/>
    <p:sldId id="607" r:id="rId39"/>
    <p:sldId id="608" r:id="rId40"/>
    <p:sldId id="60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48"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45212-1C7B-4500-B9CE-0EC9B492467C}" type="datetimeFigureOut">
              <a:rPr lang="en-GB" smtClean="0"/>
              <a:pPr/>
              <a:t>16/11/2016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34096F-2D9C-4C54-81C3-3ABD73489096}" type="slidenum">
              <a:rPr lang="en-GB" smtClean="0"/>
              <a:pPr/>
              <a:t>‹#›</a:t>
            </a:fld>
            <a:endParaRPr lang="en-GB"/>
          </a:p>
        </p:txBody>
      </p:sp>
    </p:spTree>
    <p:extLst>
      <p:ext uri="{BB962C8B-B14F-4D97-AF65-F5344CB8AC3E}">
        <p14:creationId xmlns:p14="http://schemas.microsoft.com/office/powerpoint/2010/main" val="341628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10</a:t>
            </a:fld>
            <a:endParaRPr lang="en-GB"/>
          </a:p>
        </p:txBody>
      </p:sp>
    </p:spTree>
    <p:extLst>
      <p:ext uri="{BB962C8B-B14F-4D97-AF65-F5344CB8AC3E}">
        <p14:creationId xmlns:p14="http://schemas.microsoft.com/office/powerpoint/2010/main" val="4065689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11</a:t>
            </a:fld>
            <a:endParaRPr lang="en-GB"/>
          </a:p>
        </p:txBody>
      </p:sp>
    </p:spTree>
    <p:extLst>
      <p:ext uri="{BB962C8B-B14F-4D97-AF65-F5344CB8AC3E}">
        <p14:creationId xmlns:p14="http://schemas.microsoft.com/office/powerpoint/2010/main" val="5483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12</a:t>
            </a:fld>
            <a:endParaRPr lang="en-GB"/>
          </a:p>
        </p:txBody>
      </p:sp>
    </p:spTree>
    <p:extLst>
      <p:ext uri="{BB962C8B-B14F-4D97-AF65-F5344CB8AC3E}">
        <p14:creationId xmlns:p14="http://schemas.microsoft.com/office/powerpoint/2010/main" val="249784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13</a:t>
            </a:fld>
            <a:endParaRPr lang="en-GB"/>
          </a:p>
        </p:txBody>
      </p:sp>
    </p:spTree>
    <p:extLst>
      <p:ext uri="{BB962C8B-B14F-4D97-AF65-F5344CB8AC3E}">
        <p14:creationId xmlns:p14="http://schemas.microsoft.com/office/powerpoint/2010/main" val="2197878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14</a:t>
            </a:fld>
            <a:endParaRPr lang="en-GB"/>
          </a:p>
        </p:txBody>
      </p:sp>
    </p:spTree>
    <p:extLst>
      <p:ext uri="{BB962C8B-B14F-4D97-AF65-F5344CB8AC3E}">
        <p14:creationId xmlns:p14="http://schemas.microsoft.com/office/powerpoint/2010/main" val="105700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15</a:t>
            </a:fld>
            <a:endParaRPr lang="en-GB"/>
          </a:p>
        </p:txBody>
      </p:sp>
    </p:spTree>
    <p:extLst>
      <p:ext uri="{BB962C8B-B14F-4D97-AF65-F5344CB8AC3E}">
        <p14:creationId xmlns:p14="http://schemas.microsoft.com/office/powerpoint/2010/main" val="230666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16</a:t>
            </a:fld>
            <a:endParaRPr lang="en-GB"/>
          </a:p>
        </p:txBody>
      </p:sp>
    </p:spTree>
    <p:extLst>
      <p:ext uri="{BB962C8B-B14F-4D97-AF65-F5344CB8AC3E}">
        <p14:creationId xmlns:p14="http://schemas.microsoft.com/office/powerpoint/2010/main" val="3101994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17</a:t>
            </a:fld>
            <a:endParaRPr lang="en-GB"/>
          </a:p>
        </p:txBody>
      </p:sp>
    </p:spTree>
    <p:extLst>
      <p:ext uri="{BB962C8B-B14F-4D97-AF65-F5344CB8AC3E}">
        <p14:creationId xmlns:p14="http://schemas.microsoft.com/office/powerpoint/2010/main" val="1874097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18</a:t>
            </a:fld>
            <a:endParaRPr lang="en-GB"/>
          </a:p>
        </p:txBody>
      </p:sp>
    </p:spTree>
    <p:extLst>
      <p:ext uri="{BB962C8B-B14F-4D97-AF65-F5344CB8AC3E}">
        <p14:creationId xmlns:p14="http://schemas.microsoft.com/office/powerpoint/2010/main" val="2774096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19</a:t>
            </a:fld>
            <a:endParaRPr lang="en-GB"/>
          </a:p>
        </p:txBody>
      </p:sp>
    </p:spTree>
    <p:extLst>
      <p:ext uri="{BB962C8B-B14F-4D97-AF65-F5344CB8AC3E}">
        <p14:creationId xmlns:p14="http://schemas.microsoft.com/office/powerpoint/2010/main" val="404639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a:t>
            </a:fld>
            <a:endParaRPr lang="en-GB"/>
          </a:p>
        </p:txBody>
      </p:sp>
    </p:spTree>
    <p:extLst>
      <p:ext uri="{BB962C8B-B14F-4D97-AF65-F5344CB8AC3E}">
        <p14:creationId xmlns:p14="http://schemas.microsoft.com/office/powerpoint/2010/main" val="1453748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20</a:t>
            </a:fld>
            <a:endParaRPr lang="en-GB"/>
          </a:p>
        </p:txBody>
      </p:sp>
    </p:spTree>
    <p:extLst>
      <p:ext uri="{BB962C8B-B14F-4D97-AF65-F5344CB8AC3E}">
        <p14:creationId xmlns:p14="http://schemas.microsoft.com/office/powerpoint/2010/main" val="121802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21</a:t>
            </a:fld>
            <a:endParaRPr lang="en-GB"/>
          </a:p>
        </p:txBody>
      </p:sp>
    </p:spTree>
    <p:extLst>
      <p:ext uri="{BB962C8B-B14F-4D97-AF65-F5344CB8AC3E}">
        <p14:creationId xmlns:p14="http://schemas.microsoft.com/office/powerpoint/2010/main" val="45500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22</a:t>
            </a:fld>
            <a:endParaRPr lang="en-GB"/>
          </a:p>
        </p:txBody>
      </p:sp>
    </p:spTree>
    <p:extLst>
      <p:ext uri="{BB962C8B-B14F-4D97-AF65-F5344CB8AC3E}">
        <p14:creationId xmlns:p14="http://schemas.microsoft.com/office/powerpoint/2010/main" val="3928884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23</a:t>
            </a:fld>
            <a:endParaRPr lang="en-GB"/>
          </a:p>
        </p:txBody>
      </p:sp>
    </p:spTree>
    <p:extLst>
      <p:ext uri="{BB962C8B-B14F-4D97-AF65-F5344CB8AC3E}">
        <p14:creationId xmlns:p14="http://schemas.microsoft.com/office/powerpoint/2010/main" val="29214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24</a:t>
            </a:fld>
            <a:endParaRPr lang="en-GB"/>
          </a:p>
        </p:txBody>
      </p:sp>
    </p:spTree>
    <p:extLst>
      <p:ext uri="{BB962C8B-B14F-4D97-AF65-F5344CB8AC3E}">
        <p14:creationId xmlns:p14="http://schemas.microsoft.com/office/powerpoint/2010/main" val="70863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25</a:t>
            </a:fld>
            <a:endParaRPr lang="en-GB"/>
          </a:p>
        </p:txBody>
      </p:sp>
    </p:spTree>
    <p:extLst>
      <p:ext uri="{BB962C8B-B14F-4D97-AF65-F5344CB8AC3E}">
        <p14:creationId xmlns:p14="http://schemas.microsoft.com/office/powerpoint/2010/main" val="185129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26</a:t>
            </a:fld>
            <a:endParaRPr lang="en-GB"/>
          </a:p>
        </p:txBody>
      </p:sp>
    </p:spTree>
    <p:extLst>
      <p:ext uri="{BB962C8B-B14F-4D97-AF65-F5344CB8AC3E}">
        <p14:creationId xmlns:p14="http://schemas.microsoft.com/office/powerpoint/2010/main" val="934348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27</a:t>
            </a:fld>
            <a:endParaRPr lang="en-GB"/>
          </a:p>
        </p:txBody>
      </p:sp>
    </p:spTree>
    <p:extLst>
      <p:ext uri="{BB962C8B-B14F-4D97-AF65-F5344CB8AC3E}">
        <p14:creationId xmlns:p14="http://schemas.microsoft.com/office/powerpoint/2010/main" val="21345088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28</a:t>
            </a:fld>
            <a:endParaRPr lang="en-GB"/>
          </a:p>
        </p:txBody>
      </p:sp>
    </p:spTree>
    <p:extLst>
      <p:ext uri="{BB962C8B-B14F-4D97-AF65-F5344CB8AC3E}">
        <p14:creationId xmlns:p14="http://schemas.microsoft.com/office/powerpoint/2010/main" val="16439542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29</a:t>
            </a:fld>
            <a:endParaRPr lang="en-GB"/>
          </a:p>
        </p:txBody>
      </p:sp>
    </p:spTree>
    <p:extLst>
      <p:ext uri="{BB962C8B-B14F-4D97-AF65-F5344CB8AC3E}">
        <p14:creationId xmlns:p14="http://schemas.microsoft.com/office/powerpoint/2010/main" val="392099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a:t>
            </a:fld>
            <a:endParaRPr lang="en-GB"/>
          </a:p>
        </p:txBody>
      </p:sp>
    </p:spTree>
    <p:extLst>
      <p:ext uri="{BB962C8B-B14F-4D97-AF65-F5344CB8AC3E}">
        <p14:creationId xmlns:p14="http://schemas.microsoft.com/office/powerpoint/2010/main" val="1556886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30</a:t>
            </a:fld>
            <a:endParaRPr lang="en-GB"/>
          </a:p>
        </p:txBody>
      </p:sp>
    </p:spTree>
    <p:extLst>
      <p:ext uri="{BB962C8B-B14F-4D97-AF65-F5344CB8AC3E}">
        <p14:creationId xmlns:p14="http://schemas.microsoft.com/office/powerpoint/2010/main" val="130050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31</a:t>
            </a:fld>
            <a:endParaRPr lang="en-GB"/>
          </a:p>
        </p:txBody>
      </p:sp>
    </p:spTree>
    <p:extLst>
      <p:ext uri="{BB962C8B-B14F-4D97-AF65-F5344CB8AC3E}">
        <p14:creationId xmlns:p14="http://schemas.microsoft.com/office/powerpoint/2010/main" val="3875938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32</a:t>
            </a:fld>
            <a:endParaRPr lang="en-GB"/>
          </a:p>
        </p:txBody>
      </p:sp>
    </p:spTree>
    <p:extLst>
      <p:ext uri="{BB962C8B-B14F-4D97-AF65-F5344CB8AC3E}">
        <p14:creationId xmlns:p14="http://schemas.microsoft.com/office/powerpoint/2010/main" val="10524233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33</a:t>
            </a:fld>
            <a:endParaRPr lang="en-GB"/>
          </a:p>
        </p:txBody>
      </p:sp>
    </p:spTree>
    <p:extLst>
      <p:ext uri="{BB962C8B-B14F-4D97-AF65-F5344CB8AC3E}">
        <p14:creationId xmlns:p14="http://schemas.microsoft.com/office/powerpoint/2010/main" val="22795601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34</a:t>
            </a:fld>
            <a:endParaRPr lang="en-GB"/>
          </a:p>
        </p:txBody>
      </p:sp>
    </p:spTree>
    <p:extLst>
      <p:ext uri="{BB962C8B-B14F-4D97-AF65-F5344CB8AC3E}">
        <p14:creationId xmlns:p14="http://schemas.microsoft.com/office/powerpoint/2010/main" val="37030676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35</a:t>
            </a:fld>
            <a:endParaRPr lang="en-GB"/>
          </a:p>
        </p:txBody>
      </p:sp>
    </p:spTree>
    <p:extLst>
      <p:ext uri="{BB962C8B-B14F-4D97-AF65-F5344CB8AC3E}">
        <p14:creationId xmlns:p14="http://schemas.microsoft.com/office/powerpoint/2010/main" val="1084458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36</a:t>
            </a:fld>
            <a:endParaRPr lang="en-GB"/>
          </a:p>
        </p:txBody>
      </p:sp>
    </p:spTree>
    <p:extLst>
      <p:ext uri="{BB962C8B-B14F-4D97-AF65-F5344CB8AC3E}">
        <p14:creationId xmlns:p14="http://schemas.microsoft.com/office/powerpoint/2010/main" val="17505677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37</a:t>
            </a:fld>
            <a:endParaRPr lang="en-GB"/>
          </a:p>
        </p:txBody>
      </p:sp>
    </p:spTree>
    <p:extLst>
      <p:ext uri="{BB962C8B-B14F-4D97-AF65-F5344CB8AC3E}">
        <p14:creationId xmlns:p14="http://schemas.microsoft.com/office/powerpoint/2010/main" val="23497787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38</a:t>
            </a:fld>
            <a:endParaRPr lang="en-GB"/>
          </a:p>
        </p:txBody>
      </p:sp>
    </p:spTree>
    <p:extLst>
      <p:ext uri="{BB962C8B-B14F-4D97-AF65-F5344CB8AC3E}">
        <p14:creationId xmlns:p14="http://schemas.microsoft.com/office/powerpoint/2010/main" val="28397466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39</a:t>
            </a:fld>
            <a:endParaRPr lang="en-GB"/>
          </a:p>
        </p:txBody>
      </p:sp>
    </p:spTree>
    <p:extLst>
      <p:ext uri="{BB962C8B-B14F-4D97-AF65-F5344CB8AC3E}">
        <p14:creationId xmlns:p14="http://schemas.microsoft.com/office/powerpoint/2010/main" val="55536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4</a:t>
            </a:fld>
            <a:endParaRPr lang="en-GB"/>
          </a:p>
        </p:txBody>
      </p:sp>
    </p:spTree>
    <p:extLst>
      <p:ext uri="{BB962C8B-B14F-4D97-AF65-F5344CB8AC3E}">
        <p14:creationId xmlns:p14="http://schemas.microsoft.com/office/powerpoint/2010/main" val="15537355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40</a:t>
            </a:fld>
            <a:endParaRPr lang="en-GB"/>
          </a:p>
        </p:txBody>
      </p:sp>
    </p:spTree>
    <p:extLst>
      <p:ext uri="{BB962C8B-B14F-4D97-AF65-F5344CB8AC3E}">
        <p14:creationId xmlns:p14="http://schemas.microsoft.com/office/powerpoint/2010/main" val="266371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5</a:t>
            </a:fld>
            <a:endParaRPr lang="en-GB"/>
          </a:p>
        </p:txBody>
      </p:sp>
    </p:spTree>
    <p:extLst>
      <p:ext uri="{BB962C8B-B14F-4D97-AF65-F5344CB8AC3E}">
        <p14:creationId xmlns:p14="http://schemas.microsoft.com/office/powerpoint/2010/main" val="3868436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6</a:t>
            </a:fld>
            <a:endParaRPr lang="en-GB"/>
          </a:p>
        </p:txBody>
      </p:sp>
    </p:spTree>
    <p:extLst>
      <p:ext uri="{BB962C8B-B14F-4D97-AF65-F5344CB8AC3E}">
        <p14:creationId xmlns:p14="http://schemas.microsoft.com/office/powerpoint/2010/main" val="410475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7</a:t>
            </a:fld>
            <a:endParaRPr lang="en-GB"/>
          </a:p>
        </p:txBody>
      </p:sp>
    </p:spTree>
    <p:extLst>
      <p:ext uri="{BB962C8B-B14F-4D97-AF65-F5344CB8AC3E}">
        <p14:creationId xmlns:p14="http://schemas.microsoft.com/office/powerpoint/2010/main" val="155663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8</a:t>
            </a:fld>
            <a:endParaRPr lang="en-GB"/>
          </a:p>
        </p:txBody>
      </p:sp>
    </p:spTree>
    <p:extLst>
      <p:ext uri="{BB962C8B-B14F-4D97-AF65-F5344CB8AC3E}">
        <p14:creationId xmlns:p14="http://schemas.microsoft.com/office/powerpoint/2010/main" val="2482433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D34096F-2D9C-4C54-81C3-3ABD73489096}" type="slidenum">
              <a:rPr lang="en-GB" smtClean="0"/>
              <a:pPr/>
              <a:t>9</a:t>
            </a:fld>
            <a:endParaRPr lang="en-GB"/>
          </a:p>
        </p:txBody>
      </p:sp>
    </p:spTree>
    <p:extLst>
      <p:ext uri="{BB962C8B-B14F-4D97-AF65-F5344CB8AC3E}">
        <p14:creationId xmlns:p14="http://schemas.microsoft.com/office/powerpoint/2010/main" val="374386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FCF065-7095-4FF4-B7A6-D57DAD536541}" type="datetime1">
              <a:rPr lang="en-GB" smtClean="0"/>
              <a:t>16/11/2016</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sz="1600" b="1">
                <a:solidFill>
                  <a:srgbClr val="002060"/>
                </a:solidFill>
              </a:defRPr>
            </a:lvl1pPr>
          </a:lstStyle>
          <a:p>
            <a:fld id="{8C916660-3E4F-4181-BFBC-D21653D04D67}" type="slidenum">
              <a:rPr lang="en-GB" smtClean="0"/>
              <a:pPr/>
              <a:t>‹#›</a:t>
            </a:fld>
            <a:endParaRPr lang="en-GB" dirty="0"/>
          </a:p>
        </p:txBody>
      </p:sp>
      <p:sp>
        <p:nvSpPr>
          <p:cNvPr id="10" name="Content Placeholder 9"/>
          <p:cNvSpPr>
            <a:spLocks noGrp="1"/>
          </p:cNvSpPr>
          <p:nvPr>
            <p:ph sz="quarter" idx="13"/>
          </p:nvPr>
        </p:nvSpPr>
        <p:spPr>
          <a:xfrm>
            <a:off x="4724400" y="6629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B3EFF4-338D-4A8E-870E-E8EF023072F8}" type="datetime1">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8F0293-6BF0-4795-805A-D266EC3AB256}" type="datetime1">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chemeClr val="tx2"/>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rgbClr val="C00000"/>
              </a:buClr>
              <a:defRPr/>
            </a:lvl1pPr>
            <a:lvl2pPr>
              <a:buClr>
                <a:schemeClr val="tx2"/>
              </a:buClr>
              <a:defRPr/>
            </a:lvl2pPr>
            <a:lvl3pPr>
              <a:buClr>
                <a:schemeClr val="accent6"/>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4FC1442F-2886-4A2F-B7F3-20E98CB9960C}" type="datetime1">
              <a:rPr lang="en-GB" smtClean="0"/>
              <a:t>16/11/2016</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sz="1600" b="1">
                <a:solidFill>
                  <a:srgbClr val="002060"/>
                </a:solidFill>
              </a:defRPr>
            </a:lvl1pPr>
          </a:lstStyle>
          <a:p>
            <a:fld id="{8C916660-3E4F-4181-BFBC-D21653D04D67}" type="slidenum">
              <a:rPr lang="en-GB" smtClean="0"/>
              <a:pPr/>
              <a:t>‹#›</a:t>
            </a:fld>
            <a:endParaRPr lang="en-GB" dirty="0"/>
          </a:p>
        </p:txBody>
      </p:sp>
      <p:pic>
        <p:nvPicPr>
          <p:cNvPr id="8" name="Picture 3" descr="INPRI Logo gif forma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14800" y="6369424"/>
            <a:ext cx="1122362" cy="51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765A60-12AC-4F71-887E-2E66BC4EEB72}" type="datetime1">
              <a:rPr lang="en-GB" smtClean="0"/>
              <a:t>16/11/2016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A721183-37D0-4E35-8EE5-9700AE71236C}" type="datetime1">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6273A0-E12A-478C-B6D6-5DA3EEF0FC6A}" type="datetime1">
              <a:rPr lang="en-GB" smtClean="0"/>
              <a:t>16/11/2016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C17D7F9-1CD0-45F7-9329-9DFFA36AEFBF}" type="datetime1">
              <a:rPr lang="en-GB" smtClean="0"/>
              <a:t>16/11/2016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94BFA-F710-4480-920B-30680A08E309}" type="datetime1">
              <a:rPr lang="en-GB" smtClean="0"/>
              <a:t>16/11/2016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1E1F9-39B1-4353-BC13-6386F6FE18FB}" type="datetime1">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C39AF-503F-43F4-9C44-DB151DE2AA43}" type="datetime1">
              <a:rPr lang="en-GB" smtClean="0"/>
              <a:t>16/11/2016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916660-3E4F-4181-BFBC-D21653D04D6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1820D-4C8B-4ED8-BCCF-2C4004AFA948}" type="datetime1">
              <a:rPr lang="en-GB" smtClean="0"/>
              <a:t>16/11/2016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16660-3E4F-4181-BFBC-D21653D04D6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jclaro@inpri.org"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npri.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153400" cy="2438399"/>
          </a:xfrm>
        </p:spPr>
        <p:txBody>
          <a:bodyPr>
            <a:normAutofit/>
          </a:bodyPr>
          <a:lstStyle/>
          <a:p>
            <a:r>
              <a:rPr lang="en-GB" b="1" dirty="0">
                <a:solidFill>
                  <a:schemeClr val="tx2"/>
                </a:solidFill>
              </a:rPr>
              <a:t>Professionalization of Public Procurement </a:t>
            </a:r>
            <a:r>
              <a:rPr lang="en-GB" sz="3600" b="1" dirty="0">
                <a:solidFill>
                  <a:schemeClr val="tx2"/>
                </a:solidFill>
              </a:rPr>
              <a:t> </a:t>
            </a:r>
            <a:br>
              <a:rPr lang="en-GB" sz="3600" b="1" dirty="0">
                <a:solidFill>
                  <a:schemeClr val="tx2"/>
                </a:solidFill>
              </a:rPr>
            </a:br>
            <a:endParaRPr lang="en-GB" sz="3600" dirty="0"/>
          </a:p>
        </p:txBody>
      </p:sp>
      <p:sp>
        <p:nvSpPr>
          <p:cNvPr id="3" name="Subtitle 2"/>
          <p:cNvSpPr>
            <a:spLocks noGrp="1"/>
          </p:cNvSpPr>
          <p:nvPr>
            <p:ph type="subTitle" idx="1"/>
          </p:nvPr>
        </p:nvSpPr>
        <p:spPr>
          <a:xfrm>
            <a:off x="1371600" y="4038600"/>
            <a:ext cx="6400800" cy="2133600"/>
          </a:xfrm>
        </p:spPr>
        <p:txBody>
          <a:bodyPr>
            <a:normAutofit fontScale="85000" lnSpcReduction="20000"/>
          </a:bodyPr>
          <a:lstStyle/>
          <a:p>
            <a:r>
              <a:rPr lang="en-US" b="1" dirty="0">
                <a:solidFill>
                  <a:schemeClr val="tx1"/>
                </a:solidFill>
              </a:rPr>
              <a:t>Jorge Claro</a:t>
            </a:r>
          </a:p>
          <a:p>
            <a:r>
              <a:rPr lang="en-US" b="1" dirty="0">
                <a:solidFill>
                  <a:schemeClr val="tx1"/>
                </a:solidFill>
              </a:rPr>
              <a:t>President &amp; CEO</a:t>
            </a:r>
          </a:p>
          <a:p>
            <a:r>
              <a:rPr lang="en-US" b="1" dirty="0">
                <a:solidFill>
                  <a:schemeClr val="tx1"/>
                </a:solidFill>
              </a:rPr>
              <a:t>INPRI</a:t>
            </a:r>
          </a:p>
          <a:p>
            <a:r>
              <a:rPr lang="en-GB" b="1" dirty="0">
                <a:solidFill>
                  <a:schemeClr val="tx1"/>
                </a:solidFill>
              </a:rPr>
              <a:t>INGP XII Annual Conference</a:t>
            </a:r>
            <a:endParaRPr lang="en-US" b="1" dirty="0">
              <a:solidFill>
                <a:schemeClr val="tx1"/>
              </a:solidFill>
            </a:endParaRPr>
          </a:p>
          <a:p>
            <a:r>
              <a:rPr lang="en-US" b="1" dirty="0">
                <a:solidFill>
                  <a:schemeClr val="tx1"/>
                </a:solidFill>
              </a:rPr>
              <a:t>Montego Bay - November, 2016</a:t>
            </a:r>
            <a:endParaRPr lang="en-GB" b="1" dirty="0">
              <a:solidFill>
                <a:schemeClr val="tx1"/>
              </a:solidFill>
            </a:endParaRPr>
          </a:p>
          <a:p>
            <a:endParaRPr lang="en-GB" dirty="0">
              <a:solidFill>
                <a:schemeClr val="tx2"/>
              </a:solidFill>
            </a:endParaRPr>
          </a:p>
          <a:p>
            <a:endParaRPr lang="en-GB" dirty="0"/>
          </a:p>
        </p:txBody>
      </p:sp>
      <p:pic>
        <p:nvPicPr>
          <p:cNvPr id="1027" name="Picture 3" descr="INPRI Logo gif forma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0319" y="304800"/>
            <a:ext cx="1503362"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These countries all face similar challenges although in varying degrees such as:</a:t>
            </a:r>
          </a:p>
          <a:p>
            <a:pPr lvl="1"/>
            <a:r>
              <a:rPr lang="en-US" dirty="0"/>
              <a:t>internal and external debt burdens</a:t>
            </a:r>
          </a:p>
          <a:p>
            <a:pPr lvl="1"/>
            <a:r>
              <a:rPr lang="en-US" dirty="0"/>
              <a:t>low growth</a:t>
            </a:r>
          </a:p>
          <a:p>
            <a:pPr lvl="1"/>
            <a:r>
              <a:rPr lang="en-US" dirty="0"/>
              <a:t>limited elasticity to cushion and recover from internal and external shocks</a:t>
            </a:r>
          </a:p>
          <a:p>
            <a:pPr lvl="1"/>
            <a:r>
              <a:rPr lang="en-US" dirty="0"/>
              <a:t>vulnerability to natural events</a:t>
            </a:r>
          </a:p>
          <a:p>
            <a:pPr lvl="2"/>
            <a:r>
              <a:rPr lang="en-US" dirty="0"/>
              <a:t>Earthquakes</a:t>
            </a:r>
          </a:p>
          <a:p>
            <a:pPr lvl="2"/>
            <a:r>
              <a:rPr lang="en-US" dirty="0"/>
              <a:t>Hurricanes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10</a:t>
            </a:fld>
            <a:endParaRPr lang="en-GB" dirty="0"/>
          </a:p>
        </p:txBody>
      </p:sp>
    </p:spTree>
    <p:extLst>
      <p:ext uri="{BB962C8B-B14F-4D97-AF65-F5344CB8AC3E}">
        <p14:creationId xmlns:p14="http://schemas.microsoft.com/office/powerpoint/2010/main" val="356186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Further, these States are highly open to international trade in an environment where comparatively small size constraints, particularly in the Caribbean, effectively preclude realization of benefits from economies of scale, leading to high levels of international trade imbalances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11</a:t>
            </a:fld>
            <a:endParaRPr lang="en-GB" dirty="0"/>
          </a:p>
        </p:txBody>
      </p:sp>
    </p:spTree>
    <p:extLst>
      <p:ext uri="{BB962C8B-B14F-4D97-AF65-F5344CB8AC3E}">
        <p14:creationId xmlns:p14="http://schemas.microsoft.com/office/powerpoint/2010/main" val="239761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In addition to the foregoing, the 2008/09 global financial crisis had a severe impact in LAC  </a:t>
            </a:r>
          </a:p>
          <a:p>
            <a:r>
              <a:rPr lang="en-US" dirty="0"/>
              <a:t>While some countries are slowly recovering, others still face significant uphill battles arising from decreased levels of tourism, remittances, and exports, thus further deteriorating already weak financial positions and increasing already high debt burdens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12</a:t>
            </a:fld>
            <a:endParaRPr lang="en-GB" dirty="0"/>
          </a:p>
        </p:txBody>
      </p:sp>
    </p:spTree>
    <p:extLst>
      <p:ext uri="{BB962C8B-B14F-4D97-AF65-F5344CB8AC3E}">
        <p14:creationId xmlns:p14="http://schemas.microsoft.com/office/powerpoint/2010/main" val="64858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7924800" cy="4525963"/>
          </a:xfrm>
        </p:spPr>
        <p:txBody>
          <a:bodyPr>
            <a:normAutofit/>
          </a:bodyPr>
          <a:lstStyle/>
          <a:p>
            <a:r>
              <a:rPr lang="en-US" dirty="0"/>
              <a:t>Many of these States while still struggling to recover from the effects of this crisis, are facing new ones including “brain drain”</a:t>
            </a:r>
          </a:p>
          <a:p>
            <a:r>
              <a:rPr lang="en-US" dirty="0"/>
              <a:t>And the loss of skilled workers contributes to low levels of business competitiveness with negative impact on the quality and quantity of investment that countries are able to attract</a:t>
            </a:r>
          </a:p>
          <a:p>
            <a:endParaRPr lang="en-US" dirty="0"/>
          </a:p>
        </p:txBody>
      </p:sp>
      <p:sp>
        <p:nvSpPr>
          <p:cNvPr id="4" name="Slide Number Placeholder 3"/>
          <p:cNvSpPr>
            <a:spLocks noGrp="1"/>
          </p:cNvSpPr>
          <p:nvPr>
            <p:ph type="sldNum" sz="quarter" idx="12"/>
          </p:nvPr>
        </p:nvSpPr>
        <p:spPr/>
        <p:txBody>
          <a:bodyPr/>
          <a:lstStyle/>
          <a:p>
            <a:fld id="{8C916660-3E4F-4181-BFBC-D21653D04D67}" type="slidenum">
              <a:rPr lang="en-GB" smtClean="0"/>
              <a:pPr/>
              <a:t>13</a:t>
            </a:fld>
            <a:endParaRPr lang="en-GB" dirty="0"/>
          </a:p>
        </p:txBody>
      </p:sp>
    </p:spTree>
    <p:extLst>
      <p:ext uri="{BB962C8B-B14F-4D97-AF65-F5344CB8AC3E}">
        <p14:creationId xmlns:p14="http://schemas.microsoft.com/office/powerpoint/2010/main" val="209662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077200" cy="4525963"/>
          </a:xfrm>
        </p:spPr>
        <p:txBody>
          <a:bodyPr>
            <a:normAutofit/>
          </a:bodyPr>
          <a:lstStyle/>
          <a:p>
            <a:r>
              <a:rPr lang="en-US" dirty="0"/>
              <a:t>In addition, there are many other challenges that developing countries in the LAC region must grapple with including: </a:t>
            </a:r>
          </a:p>
          <a:p>
            <a:pPr lvl="1"/>
            <a:r>
              <a:rPr lang="en-US" dirty="0"/>
              <a:t>crime and violence</a:t>
            </a:r>
          </a:p>
          <a:p>
            <a:pPr lvl="1"/>
            <a:r>
              <a:rPr lang="en-US" dirty="0"/>
              <a:t>gender imbalances in economic opportunities </a:t>
            </a:r>
          </a:p>
          <a:p>
            <a:pPr lvl="1"/>
            <a:r>
              <a:rPr lang="en-US" dirty="0"/>
              <a:t>poverty</a:t>
            </a:r>
          </a:p>
          <a:p>
            <a:pPr lvl="1"/>
            <a:r>
              <a:rPr lang="en-US" dirty="0"/>
              <a:t>climate change </a:t>
            </a:r>
          </a:p>
          <a:p>
            <a:pPr lvl="1"/>
            <a:r>
              <a:rPr lang="en-US" dirty="0"/>
              <a:t>demographic issues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14</a:t>
            </a:fld>
            <a:endParaRPr lang="en-GB" dirty="0"/>
          </a:p>
        </p:txBody>
      </p:sp>
    </p:spTree>
    <p:extLst>
      <p:ext uri="{BB962C8B-B14F-4D97-AF65-F5344CB8AC3E}">
        <p14:creationId xmlns:p14="http://schemas.microsoft.com/office/powerpoint/2010/main" val="279807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077200" cy="4525963"/>
          </a:xfrm>
        </p:spPr>
        <p:txBody>
          <a:bodyPr>
            <a:normAutofit/>
          </a:bodyPr>
          <a:lstStyle/>
          <a:p>
            <a:r>
              <a:rPr lang="en-US" dirty="0"/>
              <a:t>A further and new threat for many of the LAC countries is what we can call “FEXIT”</a:t>
            </a:r>
          </a:p>
          <a:p>
            <a:r>
              <a:rPr lang="en-US" dirty="0"/>
              <a:t>FEXIT = The move by banks in developed countries to dissolve relationships with LAC financial institutions as part of efforts to reduce corruption, money laundering and other fiscal malpractices</a:t>
            </a:r>
          </a:p>
          <a:p>
            <a:pPr marL="457200" lvl="1" indent="0">
              <a:buNone/>
            </a:pPr>
            <a:r>
              <a:rPr lang="en-US" b="1" dirty="0">
                <a:solidFill>
                  <a:srgbClr val="002060"/>
                </a:solidFill>
              </a:rPr>
              <a: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15</a:t>
            </a:fld>
            <a:endParaRPr lang="en-GB" dirty="0"/>
          </a:p>
        </p:txBody>
      </p:sp>
    </p:spTree>
    <p:extLst>
      <p:ext uri="{BB962C8B-B14F-4D97-AF65-F5344CB8AC3E}">
        <p14:creationId xmlns:p14="http://schemas.microsoft.com/office/powerpoint/2010/main" val="73627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7848600" cy="4525963"/>
          </a:xfrm>
        </p:spPr>
        <p:txBody>
          <a:bodyPr>
            <a:normAutofit/>
          </a:bodyPr>
          <a:lstStyle/>
          <a:p>
            <a:r>
              <a:rPr lang="en-US" dirty="0"/>
              <a:t>FEXIT is severely constraining the free flow of funds across borders, negatively impacting trade and commerce, tourism and remittances, upon which LAC economies depend  </a:t>
            </a:r>
          </a:p>
          <a:p>
            <a:pPr marL="457200" lvl="1" indent="0">
              <a:buNone/>
            </a:pPr>
            <a:r>
              <a:rPr lang="en-US" b="1" dirty="0">
                <a:solidFill>
                  <a:srgbClr val="002060"/>
                </a:solidFill>
              </a:rPr>
              <a: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16</a:t>
            </a:fld>
            <a:endParaRPr lang="en-GB" dirty="0"/>
          </a:p>
        </p:txBody>
      </p:sp>
    </p:spTree>
    <p:extLst>
      <p:ext uri="{BB962C8B-B14F-4D97-AF65-F5344CB8AC3E}">
        <p14:creationId xmlns:p14="http://schemas.microsoft.com/office/powerpoint/2010/main" val="270974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tx2"/>
                </a:solidFill>
              </a:rPr>
              <a:t>Relevance to the professionalization of procurement?</a:t>
            </a:r>
          </a:p>
        </p:txBody>
      </p:sp>
      <p:sp>
        <p:nvSpPr>
          <p:cNvPr id="3" name="Content Placeholder 2"/>
          <p:cNvSpPr>
            <a:spLocks noGrp="1"/>
          </p:cNvSpPr>
          <p:nvPr>
            <p:ph idx="1"/>
          </p:nvPr>
        </p:nvSpPr>
        <p:spPr/>
        <p:txBody>
          <a:bodyPr>
            <a:normAutofit/>
          </a:bodyPr>
          <a:lstStyle/>
          <a:p>
            <a:endParaRPr lang="en-US" dirty="0"/>
          </a:p>
          <a:p>
            <a:r>
              <a:rPr lang="en-US" dirty="0"/>
              <a:t>Why am I touching on these subjects and what has this to do with the subject at hand, that is the need to professionalize PSP?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17</a:t>
            </a:fld>
            <a:endParaRPr lang="en-GB" dirty="0"/>
          </a:p>
        </p:txBody>
      </p:sp>
    </p:spTree>
    <p:extLst>
      <p:ext uri="{BB962C8B-B14F-4D97-AF65-F5344CB8AC3E}">
        <p14:creationId xmlns:p14="http://schemas.microsoft.com/office/powerpoint/2010/main" val="4043813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Because it is no difficult to correlate the impact of the issues mentioned on an activity like PSP if the perception is that:</a:t>
            </a:r>
          </a:p>
          <a:p>
            <a:pPr marL="971550" lvl="1" indent="-571500">
              <a:buFont typeface="Calibri" panose="020F0502020204030204" pitchFamily="34" charset="0"/>
              <a:buChar char="⁻"/>
            </a:pPr>
            <a:r>
              <a:rPr lang="en-US" dirty="0"/>
              <a:t>There is opacity in the PSP market </a:t>
            </a:r>
          </a:p>
          <a:p>
            <a:pPr marL="971550" lvl="1" indent="-571500">
              <a:buFont typeface="Calibri" panose="020F0502020204030204" pitchFamily="34" charset="0"/>
              <a:buChar char="⁻"/>
            </a:pPr>
            <a:r>
              <a:rPr lang="en-US" dirty="0"/>
              <a:t>Legal frameworks are obsolete and the rule of law does not apply</a:t>
            </a:r>
          </a:p>
          <a:p>
            <a:pPr marL="971550" lvl="1" indent="-571500">
              <a:buFont typeface="Calibri" panose="020F0502020204030204" pitchFamily="34" charset="0"/>
              <a:buChar char="⁻"/>
            </a:pPr>
            <a:r>
              <a:rPr lang="en-US" dirty="0"/>
              <a:t>Accountability is lacking, and most importantly </a:t>
            </a:r>
          </a:p>
          <a:p>
            <a:pPr marL="971550" lvl="1" indent="-571500">
              <a:buFont typeface="Calibri" panose="020F0502020204030204" pitchFamily="34" charset="0"/>
              <a:buChar char="⁻"/>
            </a:pPr>
            <a:r>
              <a:rPr lang="en-US" dirty="0"/>
              <a:t>There is lack of a professionally trained and certified procurement cadre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18</a:t>
            </a:fld>
            <a:endParaRPr lang="en-GB" dirty="0"/>
          </a:p>
        </p:txBody>
      </p:sp>
    </p:spTree>
    <p:extLst>
      <p:ext uri="{BB962C8B-B14F-4D97-AF65-F5344CB8AC3E}">
        <p14:creationId xmlns:p14="http://schemas.microsoft.com/office/powerpoint/2010/main" val="156216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If foreign suppliers are unable to participate in a stable market and have assurances that the rule of law applies and that they will be able to remit profits, their participation in PSP opportunities will significantly decrease  </a:t>
            </a:r>
          </a:p>
          <a:p>
            <a:r>
              <a:rPr lang="en-US" dirty="0"/>
              <a:t>Less competition, less aggressive bidding equals less likelihood of obtaining innovative BVFM solutions to the procurement needs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19</a:t>
            </a:fld>
            <a:endParaRPr lang="en-GB" dirty="0"/>
          </a:p>
        </p:txBody>
      </p:sp>
    </p:spTree>
    <p:extLst>
      <p:ext uri="{BB962C8B-B14F-4D97-AF65-F5344CB8AC3E}">
        <p14:creationId xmlns:p14="http://schemas.microsoft.com/office/powerpoint/2010/main" val="423428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rPr>
              <a:t>Contents of the presentation </a:t>
            </a:r>
          </a:p>
        </p:txBody>
      </p:sp>
      <p:sp>
        <p:nvSpPr>
          <p:cNvPr id="3" name="Content Placeholder 2"/>
          <p:cNvSpPr>
            <a:spLocks noGrp="1"/>
          </p:cNvSpPr>
          <p:nvPr>
            <p:ph idx="1"/>
          </p:nvPr>
        </p:nvSpPr>
        <p:spPr>
          <a:xfrm>
            <a:off x="457200" y="1828800"/>
            <a:ext cx="8229600" cy="4297363"/>
          </a:xfrm>
        </p:spPr>
        <p:txBody>
          <a:bodyPr>
            <a:normAutofit/>
          </a:bodyPr>
          <a:lstStyle/>
          <a:p>
            <a:r>
              <a:rPr lang="en-US" dirty="0"/>
              <a:t>Why professionalize procurement?</a:t>
            </a:r>
          </a:p>
          <a:p>
            <a:r>
              <a:rPr lang="en-US" dirty="0"/>
              <a:t>What is INPRI?</a:t>
            </a:r>
          </a:p>
          <a:p>
            <a:r>
              <a:rPr lang="en-US" dirty="0"/>
              <a:t>INPRI Jamaica</a:t>
            </a:r>
          </a:p>
          <a:p>
            <a:r>
              <a:rPr lang="en-US" dirty="0"/>
              <a:t>The Training and certification programme </a:t>
            </a:r>
          </a:p>
          <a:p>
            <a:r>
              <a:rPr lang="en-US" dirty="0"/>
              <a:t>Results of the programme  </a:t>
            </a:r>
          </a:p>
          <a:p>
            <a:r>
              <a:rPr lang="en-US" dirty="0"/>
              <a:t>Congratulations to Jamaica  </a:t>
            </a:r>
          </a:p>
          <a:p>
            <a:endParaRPr lang="es-US" dirty="0"/>
          </a:p>
        </p:txBody>
      </p:sp>
      <p:sp>
        <p:nvSpPr>
          <p:cNvPr id="4" name="Slide Number Placeholder 3"/>
          <p:cNvSpPr>
            <a:spLocks noGrp="1"/>
          </p:cNvSpPr>
          <p:nvPr>
            <p:ph type="sldNum" sz="quarter" idx="12"/>
          </p:nvPr>
        </p:nvSpPr>
        <p:spPr/>
        <p:txBody>
          <a:bodyPr/>
          <a:lstStyle/>
          <a:p>
            <a:fld id="{8C916660-3E4F-4181-BFBC-D21653D04D67}" type="slidenum">
              <a:rPr lang="en-GB" smtClean="0"/>
              <a:pPr/>
              <a:t>2</a:t>
            </a:fld>
            <a:endParaRPr lang="en-GB"/>
          </a:p>
        </p:txBody>
      </p:sp>
    </p:spTree>
    <p:extLst>
      <p:ext uri="{BB962C8B-B14F-4D97-AF65-F5344CB8AC3E}">
        <p14:creationId xmlns:p14="http://schemas.microsoft.com/office/powerpoint/2010/main" val="974040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Taken together, these challenges bring pressure to bear on governments to modernize their PSP systems, including finding an optimal balance of the several objectives that can be progressed through procurement policy and practice, such as the traditional procurement VFM and related objectives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20</a:t>
            </a:fld>
            <a:endParaRPr lang="en-GB" dirty="0"/>
          </a:p>
        </p:txBody>
      </p:sp>
    </p:spTree>
    <p:extLst>
      <p:ext uri="{BB962C8B-B14F-4D97-AF65-F5344CB8AC3E}">
        <p14:creationId xmlns:p14="http://schemas.microsoft.com/office/powerpoint/2010/main" val="2260657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153400" cy="4525963"/>
          </a:xfrm>
        </p:spPr>
        <p:txBody>
          <a:bodyPr>
            <a:normAutofit/>
          </a:bodyPr>
          <a:lstStyle/>
          <a:p>
            <a:r>
              <a:rPr lang="en-US" dirty="0"/>
              <a:t>Important to recognize that the benefits of a sound PSP system that incorporates social, environmental and developmental goals transcend the immediate confines of PSP, extending to attracting Foreign Direct Investment (FDI), product diversification, support for promising nascent industries, socio-economic balance, and other welfare gains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21</a:t>
            </a:fld>
            <a:endParaRPr lang="en-GB" dirty="0"/>
          </a:p>
        </p:txBody>
      </p:sp>
    </p:spTree>
    <p:extLst>
      <p:ext uri="{BB962C8B-B14F-4D97-AF65-F5344CB8AC3E}">
        <p14:creationId xmlns:p14="http://schemas.microsoft.com/office/powerpoint/2010/main" val="3544294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Also important to remember that sound PSP policies and good practices, by themselves, cannot adequately resolve all of the issues mentioned</a:t>
            </a:r>
          </a:p>
          <a:p>
            <a:r>
              <a:rPr lang="en-US" dirty="0"/>
              <a:t>But it remains an extremely powerful and rewarding driver for national growth and development and, by extension, regional growth and development</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22</a:t>
            </a:fld>
            <a:endParaRPr lang="en-GB" dirty="0"/>
          </a:p>
        </p:txBody>
      </p:sp>
    </p:spTree>
    <p:extLst>
      <p:ext uri="{BB962C8B-B14F-4D97-AF65-F5344CB8AC3E}">
        <p14:creationId xmlns:p14="http://schemas.microsoft.com/office/powerpoint/2010/main" val="1984293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One of the most important determinants in ensuring that the PSP system can optimally address these challenges is ensuring the existence of a trained professional cadre  </a:t>
            </a:r>
          </a:p>
          <a:p>
            <a:r>
              <a:rPr lang="en-US" dirty="0"/>
              <a:t>Modernizing legislative, institutional, technological and normative frameworks are necessary but insufficient conditions for ensuring success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23</a:t>
            </a:fld>
            <a:endParaRPr lang="en-GB" dirty="0"/>
          </a:p>
        </p:txBody>
      </p:sp>
    </p:spTree>
    <p:extLst>
      <p:ext uri="{BB962C8B-B14F-4D97-AF65-F5344CB8AC3E}">
        <p14:creationId xmlns:p14="http://schemas.microsoft.com/office/powerpoint/2010/main" val="1175941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752600"/>
            <a:ext cx="8077200" cy="4373563"/>
          </a:xfrm>
        </p:spPr>
        <p:txBody>
          <a:bodyPr>
            <a:normAutofit/>
          </a:bodyPr>
          <a:lstStyle/>
          <a:p>
            <a:r>
              <a:rPr lang="en-US" dirty="0"/>
              <a:t>Essential to invest in human capital in order to build professionalism in the procurement cadre, with a common set of ethical and professional standards and a sound grasp,  not only of the of best practices, but also of their application in varying circumstances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24</a:t>
            </a:fld>
            <a:endParaRPr lang="en-GB" dirty="0"/>
          </a:p>
        </p:txBody>
      </p:sp>
    </p:spTree>
    <p:extLst>
      <p:ext uri="{BB962C8B-B14F-4D97-AF65-F5344CB8AC3E}">
        <p14:creationId xmlns:p14="http://schemas.microsoft.com/office/powerpoint/2010/main" val="89886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905000"/>
            <a:ext cx="8153400" cy="4221163"/>
          </a:xfrm>
        </p:spPr>
        <p:txBody>
          <a:bodyPr>
            <a:normAutofit/>
          </a:bodyPr>
          <a:lstStyle/>
          <a:p>
            <a:r>
              <a:rPr lang="en-US" dirty="0"/>
              <a:t>As more countries adopt a decentralized approach to procurement, the need for adequately trained procurement professionals with a wide-ranging set of skills has become more urgent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25</a:t>
            </a:fld>
            <a:endParaRPr lang="en-GB" dirty="0"/>
          </a:p>
        </p:txBody>
      </p:sp>
    </p:spTree>
    <p:extLst>
      <p:ext uri="{BB962C8B-B14F-4D97-AF65-F5344CB8AC3E}">
        <p14:creationId xmlns:p14="http://schemas.microsoft.com/office/powerpoint/2010/main" val="1664731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lnSpcReduction="10000"/>
          </a:bodyPr>
          <a:lstStyle/>
          <a:p>
            <a:r>
              <a:rPr lang="en-US" dirty="0"/>
              <a:t>In addition, procurement officials today in many cases perform the functions of contract managers, requiring specialized competence in PSP and also in project management, change, risk</a:t>
            </a:r>
          </a:p>
          <a:p>
            <a:r>
              <a:rPr lang="en-US" dirty="0"/>
              <a:t>In addition, increasingly, these officials must be able to handle Public-Private Partnerships (PPPs) in the provision of goods and services to citizens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26</a:t>
            </a:fld>
            <a:endParaRPr lang="en-GB" dirty="0"/>
          </a:p>
        </p:txBody>
      </p:sp>
    </p:spTree>
    <p:extLst>
      <p:ext uri="{BB962C8B-B14F-4D97-AF65-F5344CB8AC3E}">
        <p14:creationId xmlns:p14="http://schemas.microsoft.com/office/powerpoint/2010/main" val="1377955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What is INPRI?</a:t>
            </a:r>
          </a:p>
        </p:txBody>
      </p:sp>
      <p:sp>
        <p:nvSpPr>
          <p:cNvPr id="3" name="Content Placeholder 2"/>
          <p:cNvSpPr>
            <a:spLocks noGrp="1"/>
          </p:cNvSpPr>
          <p:nvPr>
            <p:ph idx="1"/>
          </p:nvPr>
        </p:nvSpPr>
        <p:spPr>
          <a:xfrm>
            <a:off x="457200" y="1417638"/>
            <a:ext cx="8077200" cy="4708525"/>
          </a:xfrm>
        </p:spPr>
        <p:txBody>
          <a:bodyPr>
            <a:normAutofit/>
          </a:bodyPr>
          <a:lstStyle/>
          <a:p>
            <a:r>
              <a:rPr lang="en-US" dirty="0"/>
              <a:t>Considering the demands mentioned and the pressing, urgent need to professionalize procurement, the International Procurement Institute (INPRI) was established in 2007 in Washington D.C., USA, as a Centre of Excellence in Public Procurement  </a:t>
            </a:r>
          </a:p>
          <a:p>
            <a:r>
              <a:rPr lang="en-US" dirty="0"/>
              <a:t>This was followed by the establishment of INPRI subsidiaries is Santiago, Chile and Kingston, Jamaica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27</a:t>
            </a:fld>
            <a:endParaRPr lang="en-GB" dirty="0"/>
          </a:p>
        </p:txBody>
      </p:sp>
    </p:spTree>
    <p:extLst>
      <p:ext uri="{BB962C8B-B14F-4D97-AF65-F5344CB8AC3E}">
        <p14:creationId xmlns:p14="http://schemas.microsoft.com/office/powerpoint/2010/main" val="3119452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What is INPRI?</a:t>
            </a:r>
          </a:p>
        </p:txBody>
      </p:sp>
      <p:sp>
        <p:nvSpPr>
          <p:cNvPr id="3" name="Content Placeholder 2"/>
          <p:cNvSpPr>
            <a:spLocks noGrp="1"/>
          </p:cNvSpPr>
          <p:nvPr>
            <p:ph idx="1"/>
          </p:nvPr>
        </p:nvSpPr>
        <p:spPr>
          <a:xfrm>
            <a:off x="457200" y="1828800"/>
            <a:ext cx="7772400" cy="4297363"/>
          </a:xfrm>
        </p:spPr>
        <p:txBody>
          <a:bodyPr>
            <a:normAutofit/>
          </a:bodyPr>
          <a:lstStyle/>
          <a:p>
            <a:r>
              <a:rPr lang="en-US" dirty="0"/>
              <a:t>INPRI is a niche institute in that it focuses only on PSP in order to improve the levels of procurement performance through the application of internationally recognized procurement best practices   </a:t>
            </a:r>
          </a:p>
          <a:p>
            <a:endParaRPr lang="en-US" dirty="0"/>
          </a:p>
        </p:txBody>
      </p:sp>
      <p:sp>
        <p:nvSpPr>
          <p:cNvPr id="4" name="Slide Number Placeholder 3"/>
          <p:cNvSpPr>
            <a:spLocks noGrp="1"/>
          </p:cNvSpPr>
          <p:nvPr>
            <p:ph type="sldNum" sz="quarter" idx="12"/>
          </p:nvPr>
        </p:nvSpPr>
        <p:spPr/>
        <p:txBody>
          <a:bodyPr/>
          <a:lstStyle/>
          <a:p>
            <a:fld id="{8C916660-3E4F-4181-BFBC-D21653D04D67}" type="slidenum">
              <a:rPr lang="en-GB" smtClean="0"/>
              <a:pPr/>
              <a:t>28</a:t>
            </a:fld>
            <a:endParaRPr lang="en-GB" dirty="0"/>
          </a:p>
        </p:txBody>
      </p:sp>
    </p:spTree>
    <p:extLst>
      <p:ext uri="{BB962C8B-B14F-4D97-AF65-F5344CB8AC3E}">
        <p14:creationId xmlns:p14="http://schemas.microsoft.com/office/powerpoint/2010/main" val="2966445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INPRI’s mission</a:t>
            </a:r>
          </a:p>
        </p:txBody>
      </p:sp>
      <p:sp>
        <p:nvSpPr>
          <p:cNvPr id="3" name="Content Placeholder 2"/>
          <p:cNvSpPr>
            <a:spLocks noGrp="1"/>
          </p:cNvSpPr>
          <p:nvPr>
            <p:ph idx="1"/>
          </p:nvPr>
        </p:nvSpPr>
        <p:spPr>
          <a:xfrm>
            <a:off x="457200" y="1600200"/>
            <a:ext cx="7924800" cy="4525963"/>
          </a:xfrm>
        </p:spPr>
        <p:txBody>
          <a:bodyPr>
            <a:normAutofit/>
          </a:bodyPr>
          <a:lstStyle/>
          <a:p>
            <a:r>
              <a:rPr lang="en-US" dirty="0"/>
              <a:t>INPRI’s mission is to promote excellence in PSP by providing specialized training and internationally recognized accredited certification, advice and support to a wide-range of stakeholders including governments, international organizations, private sector companies and civil society</a:t>
            </a:r>
          </a:p>
          <a:p>
            <a:endParaRPr lang="en-US" dirty="0"/>
          </a:p>
        </p:txBody>
      </p:sp>
      <p:sp>
        <p:nvSpPr>
          <p:cNvPr id="4" name="Slide Number Placeholder 3"/>
          <p:cNvSpPr>
            <a:spLocks noGrp="1"/>
          </p:cNvSpPr>
          <p:nvPr>
            <p:ph type="sldNum" sz="quarter" idx="12"/>
          </p:nvPr>
        </p:nvSpPr>
        <p:spPr/>
        <p:txBody>
          <a:bodyPr/>
          <a:lstStyle/>
          <a:p>
            <a:fld id="{8C916660-3E4F-4181-BFBC-D21653D04D67}" type="slidenum">
              <a:rPr lang="en-GB" smtClean="0"/>
              <a:pPr/>
              <a:t>29</a:t>
            </a:fld>
            <a:endParaRPr lang="en-GB" dirty="0"/>
          </a:p>
        </p:txBody>
      </p:sp>
    </p:spTree>
    <p:extLst>
      <p:ext uri="{BB962C8B-B14F-4D97-AF65-F5344CB8AC3E}">
        <p14:creationId xmlns:p14="http://schemas.microsoft.com/office/powerpoint/2010/main" val="251705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Most important roles of a government include the control and management of public resources </a:t>
            </a:r>
          </a:p>
          <a:p>
            <a:r>
              <a:rPr lang="en-US" dirty="0"/>
              <a:t>Public Sector Procurement (PSP) and the integrity of financial management systems fundamentally impact upon the level of trust that citizens have in the government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a:t>
            </a:fld>
            <a:endParaRPr lang="en-GB" dirty="0"/>
          </a:p>
        </p:txBody>
      </p:sp>
    </p:spTree>
    <p:extLst>
      <p:ext uri="{BB962C8B-B14F-4D97-AF65-F5344CB8AC3E}">
        <p14:creationId xmlns:p14="http://schemas.microsoft.com/office/powerpoint/2010/main" val="1529662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INPRI’s mission</a:t>
            </a:r>
          </a:p>
        </p:txBody>
      </p:sp>
      <p:sp>
        <p:nvSpPr>
          <p:cNvPr id="3" name="Content Placeholder 2"/>
          <p:cNvSpPr>
            <a:spLocks noGrp="1"/>
          </p:cNvSpPr>
          <p:nvPr>
            <p:ph idx="1"/>
          </p:nvPr>
        </p:nvSpPr>
        <p:spPr>
          <a:xfrm>
            <a:off x="457200" y="1600200"/>
            <a:ext cx="8153400" cy="4525963"/>
          </a:xfrm>
        </p:spPr>
        <p:txBody>
          <a:bodyPr>
            <a:normAutofit/>
          </a:bodyPr>
          <a:lstStyle/>
          <a:p>
            <a:r>
              <a:rPr lang="en-US" dirty="0"/>
              <a:t>In fulfilling its mission, INPRI:</a:t>
            </a:r>
          </a:p>
          <a:p>
            <a:pPr lvl="1"/>
            <a:r>
              <a:rPr lang="en-US" dirty="0"/>
              <a:t>Conducts research and assists in the development of procurement and e-procurement systems in the context of reform of the state efforts  </a:t>
            </a:r>
          </a:p>
          <a:p>
            <a:pPr lvl="1"/>
            <a:r>
              <a:rPr lang="en-US" dirty="0"/>
              <a:t>Provides assistance to International Organizations in their review of project-specific procurement, as well as in the assessment of the procurement capacity of public and private entities</a:t>
            </a:r>
          </a:p>
          <a:p>
            <a:pPr marL="0" lvl="0" indent="0">
              <a:buNone/>
            </a:pPr>
            <a:endParaRPr lang="en-US" dirty="0"/>
          </a:p>
        </p:txBody>
      </p:sp>
      <p:sp>
        <p:nvSpPr>
          <p:cNvPr id="4" name="Slide Number Placeholder 3"/>
          <p:cNvSpPr>
            <a:spLocks noGrp="1"/>
          </p:cNvSpPr>
          <p:nvPr>
            <p:ph type="sldNum" sz="quarter" idx="12"/>
          </p:nvPr>
        </p:nvSpPr>
        <p:spPr/>
        <p:txBody>
          <a:bodyPr/>
          <a:lstStyle/>
          <a:p>
            <a:fld id="{8C916660-3E4F-4181-BFBC-D21653D04D67}" type="slidenum">
              <a:rPr lang="en-GB" smtClean="0"/>
              <a:pPr/>
              <a:t>30</a:t>
            </a:fld>
            <a:endParaRPr lang="en-GB" dirty="0"/>
          </a:p>
        </p:txBody>
      </p:sp>
    </p:spTree>
    <p:extLst>
      <p:ext uri="{BB962C8B-B14F-4D97-AF65-F5344CB8AC3E}">
        <p14:creationId xmlns:p14="http://schemas.microsoft.com/office/powerpoint/2010/main" val="1103079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INPRI’s mission</a:t>
            </a:r>
          </a:p>
        </p:txBody>
      </p:sp>
      <p:sp>
        <p:nvSpPr>
          <p:cNvPr id="3" name="Content Placeholder 2"/>
          <p:cNvSpPr>
            <a:spLocks noGrp="1"/>
          </p:cNvSpPr>
          <p:nvPr>
            <p:ph idx="1"/>
          </p:nvPr>
        </p:nvSpPr>
        <p:spPr>
          <a:xfrm>
            <a:off x="457200" y="1417638"/>
            <a:ext cx="8001000" cy="4708525"/>
          </a:xfrm>
        </p:spPr>
        <p:txBody>
          <a:bodyPr>
            <a:normAutofit/>
          </a:bodyPr>
          <a:lstStyle/>
          <a:p>
            <a:pPr lvl="1"/>
            <a:r>
              <a:rPr lang="en-US" dirty="0"/>
              <a:t>Provides advisory services to government modernization programs  </a:t>
            </a:r>
          </a:p>
          <a:p>
            <a:pPr lvl="1"/>
            <a:r>
              <a:rPr lang="en-US" dirty="0"/>
              <a:t>Develops and delivers training programs and courses designed to meet the needs of the several PSP stakeholders, including</a:t>
            </a:r>
          </a:p>
          <a:p>
            <a:pPr lvl="2"/>
            <a:r>
              <a:rPr lang="en-US" dirty="0"/>
              <a:t>procurement practitioners</a:t>
            </a:r>
          </a:p>
          <a:p>
            <a:pPr lvl="2"/>
            <a:r>
              <a:rPr lang="en-US" dirty="0"/>
              <a:t>Policymakers</a:t>
            </a:r>
          </a:p>
          <a:p>
            <a:pPr lvl="2"/>
            <a:r>
              <a:rPr lang="en-US" dirty="0"/>
              <a:t>Regulators</a:t>
            </a:r>
          </a:p>
          <a:p>
            <a:pPr lvl="2"/>
            <a:r>
              <a:rPr lang="en-US" dirty="0"/>
              <a:t>Suppliers, and </a:t>
            </a:r>
          </a:p>
          <a:p>
            <a:pPr lvl="2"/>
            <a:r>
              <a:rPr lang="en-US" dirty="0"/>
              <a:t>civil society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31</a:t>
            </a:fld>
            <a:endParaRPr lang="en-GB" dirty="0"/>
          </a:p>
        </p:txBody>
      </p:sp>
    </p:spTree>
    <p:extLst>
      <p:ext uri="{BB962C8B-B14F-4D97-AF65-F5344CB8AC3E}">
        <p14:creationId xmlns:p14="http://schemas.microsoft.com/office/powerpoint/2010/main" val="3118620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INPRI’s mission</a:t>
            </a:r>
          </a:p>
        </p:txBody>
      </p:sp>
      <p:sp>
        <p:nvSpPr>
          <p:cNvPr id="3" name="Content Placeholder 2"/>
          <p:cNvSpPr>
            <a:spLocks noGrp="1"/>
          </p:cNvSpPr>
          <p:nvPr>
            <p:ph idx="1"/>
          </p:nvPr>
        </p:nvSpPr>
        <p:spPr>
          <a:xfrm>
            <a:off x="457200" y="1600200"/>
            <a:ext cx="8001000" cy="4525963"/>
          </a:xfrm>
        </p:spPr>
        <p:txBody>
          <a:bodyPr>
            <a:noAutofit/>
          </a:bodyPr>
          <a:lstStyle/>
          <a:p>
            <a:pPr lvl="1"/>
            <a:r>
              <a:rPr lang="en-US" dirty="0"/>
              <a:t>Collaborates with national anti-corruption efforts by:</a:t>
            </a:r>
            <a:r>
              <a:rPr lang="en-US" sz="2000" dirty="0"/>
              <a:t>	 </a:t>
            </a:r>
          </a:p>
          <a:p>
            <a:pPr lvl="2"/>
            <a:r>
              <a:rPr lang="en-US" dirty="0"/>
              <a:t>conducting training on ethical practices in procurement </a:t>
            </a:r>
          </a:p>
          <a:p>
            <a:pPr lvl="2"/>
            <a:r>
              <a:rPr lang="en-US" dirty="0"/>
              <a:t>assisting Civil Society Organizations in procurement monitoring, and	</a:t>
            </a:r>
          </a:p>
          <a:p>
            <a:pPr lvl="2"/>
            <a:r>
              <a:rPr lang="en-US" dirty="0"/>
              <a:t>drafting documents, presentations and opinion articles on the subject </a:t>
            </a:r>
            <a:r>
              <a:rPr lang="en-US" sz="2000" dirty="0"/>
              <a:t>	 </a:t>
            </a:r>
          </a:p>
          <a:p>
            <a:pPr marL="0" indent="0">
              <a:buNone/>
            </a:pPr>
            <a:r>
              <a:rPr lang="en-US" sz="2400" dirty="0"/>
              <a:t>		</a:t>
            </a:r>
          </a:p>
          <a:p>
            <a:pPr marL="0" indent="0">
              <a:buNone/>
            </a:pPr>
            <a:r>
              <a:rPr lang="en-US" sz="2400" dirty="0"/>
              <a: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32</a:t>
            </a:fld>
            <a:endParaRPr lang="en-GB" dirty="0"/>
          </a:p>
        </p:txBody>
      </p:sp>
    </p:spTree>
    <p:extLst>
      <p:ext uri="{BB962C8B-B14F-4D97-AF65-F5344CB8AC3E}">
        <p14:creationId xmlns:p14="http://schemas.microsoft.com/office/powerpoint/2010/main" val="359538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INPRI’s mission</a:t>
            </a:r>
          </a:p>
        </p:txBody>
      </p:sp>
      <p:sp>
        <p:nvSpPr>
          <p:cNvPr id="3" name="Content Placeholder 2"/>
          <p:cNvSpPr>
            <a:spLocks noGrp="1"/>
          </p:cNvSpPr>
          <p:nvPr>
            <p:ph idx="1"/>
          </p:nvPr>
        </p:nvSpPr>
        <p:spPr>
          <a:xfrm>
            <a:off x="457200" y="1828800"/>
            <a:ext cx="7696200" cy="4297363"/>
          </a:xfrm>
        </p:spPr>
        <p:txBody>
          <a:bodyPr>
            <a:noAutofit/>
          </a:bodyPr>
          <a:lstStyle/>
          <a:p>
            <a:pPr lvl="1"/>
            <a:r>
              <a:rPr lang="en-US" dirty="0"/>
              <a:t>Delivers a wide range of individual courses on topical procurement issues including:</a:t>
            </a:r>
          </a:p>
          <a:p>
            <a:pPr lvl="2"/>
            <a:r>
              <a:rPr lang="en-US" dirty="0"/>
              <a:t>Procurement policy and practices as a development driver </a:t>
            </a:r>
          </a:p>
          <a:p>
            <a:pPr lvl="2"/>
            <a:r>
              <a:rPr lang="en-US" dirty="0"/>
              <a:t>Public-Private Partnerships		 </a:t>
            </a:r>
          </a:p>
          <a:p>
            <a:pPr lvl="2"/>
            <a:r>
              <a:rPr lang="en-US" dirty="0"/>
              <a:t>Contract Administration 		 </a:t>
            </a:r>
          </a:p>
          <a:p>
            <a:pPr lvl="2"/>
            <a:r>
              <a:rPr lang="en-US" dirty="0"/>
              <a:t>The International Trade Dimension of PSP        </a:t>
            </a:r>
            <a:r>
              <a:rPr lang="en-US" sz="2000" dirty="0"/>
              <a:t>		</a:t>
            </a:r>
          </a:p>
          <a:p>
            <a:pPr marL="0" indent="0">
              <a:buNone/>
            </a:pPr>
            <a:r>
              <a:rPr lang="en-US" sz="2400" dirty="0"/>
              <a:t>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33</a:t>
            </a:fld>
            <a:endParaRPr lang="en-GB" dirty="0"/>
          </a:p>
        </p:txBody>
      </p:sp>
    </p:spTree>
    <p:extLst>
      <p:ext uri="{BB962C8B-B14F-4D97-AF65-F5344CB8AC3E}">
        <p14:creationId xmlns:p14="http://schemas.microsoft.com/office/powerpoint/2010/main" val="3652420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INPRI Jamaica</a:t>
            </a:r>
          </a:p>
        </p:txBody>
      </p:sp>
      <p:sp>
        <p:nvSpPr>
          <p:cNvPr id="3" name="Content Placeholder 2"/>
          <p:cNvSpPr>
            <a:spLocks noGrp="1"/>
          </p:cNvSpPr>
          <p:nvPr>
            <p:ph idx="1"/>
          </p:nvPr>
        </p:nvSpPr>
        <p:spPr>
          <a:xfrm>
            <a:off x="457200" y="1600200"/>
            <a:ext cx="7924800" cy="4525963"/>
          </a:xfrm>
        </p:spPr>
        <p:txBody>
          <a:bodyPr>
            <a:noAutofit/>
          </a:bodyPr>
          <a:lstStyle/>
          <a:p>
            <a:r>
              <a:rPr lang="en-US" dirty="0"/>
              <a:t>INPRI Jamaica was established in order to better serve the needs of </a:t>
            </a:r>
            <a:r>
              <a:rPr lang="en-US"/>
              <a:t>the region</a:t>
            </a:r>
          </a:p>
          <a:p>
            <a:r>
              <a:rPr lang="en-US" dirty="0"/>
              <a:t>For example, INPRI Jamaica has signed an MOU with the Government of Jamaica (GOJ) to train the country’s PSP officials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34</a:t>
            </a:fld>
            <a:endParaRPr lang="en-GB" dirty="0"/>
          </a:p>
        </p:txBody>
      </p:sp>
    </p:spTree>
    <p:extLst>
      <p:ext uri="{BB962C8B-B14F-4D97-AF65-F5344CB8AC3E}">
        <p14:creationId xmlns:p14="http://schemas.microsoft.com/office/powerpoint/2010/main" val="1779476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Training and certification programme </a:t>
            </a:r>
          </a:p>
        </p:txBody>
      </p:sp>
      <p:sp>
        <p:nvSpPr>
          <p:cNvPr id="3" name="Content Placeholder 2"/>
          <p:cNvSpPr>
            <a:spLocks noGrp="1"/>
          </p:cNvSpPr>
          <p:nvPr>
            <p:ph idx="1"/>
          </p:nvPr>
        </p:nvSpPr>
        <p:spPr>
          <a:xfrm>
            <a:off x="457200" y="1600200"/>
            <a:ext cx="8077200" cy="4525963"/>
          </a:xfrm>
        </p:spPr>
        <p:txBody>
          <a:bodyPr>
            <a:noAutofit/>
          </a:bodyPr>
          <a:lstStyle/>
          <a:p>
            <a:r>
              <a:rPr lang="en-US" dirty="0"/>
              <a:t>This is done through INPRI Jamaica’s acclaimed flagship programme, the Public Procurement Certification Series (PPCS), which is accredited by the University Council of Jamaica (UCJ)</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35</a:t>
            </a:fld>
            <a:endParaRPr lang="en-GB" dirty="0"/>
          </a:p>
        </p:txBody>
      </p:sp>
    </p:spTree>
    <p:extLst>
      <p:ext uri="{BB962C8B-B14F-4D97-AF65-F5344CB8AC3E}">
        <p14:creationId xmlns:p14="http://schemas.microsoft.com/office/powerpoint/2010/main" val="3426320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Training and certification programme </a:t>
            </a:r>
          </a:p>
        </p:txBody>
      </p:sp>
      <p:sp>
        <p:nvSpPr>
          <p:cNvPr id="3" name="Content Placeholder 2"/>
          <p:cNvSpPr>
            <a:spLocks noGrp="1"/>
          </p:cNvSpPr>
          <p:nvPr>
            <p:ph idx="1"/>
          </p:nvPr>
        </p:nvSpPr>
        <p:spPr>
          <a:xfrm>
            <a:off x="457200" y="1417638"/>
            <a:ext cx="8229600" cy="4708525"/>
          </a:xfrm>
        </p:spPr>
        <p:txBody>
          <a:bodyPr>
            <a:noAutofit/>
          </a:bodyPr>
          <a:lstStyle/>
          <a:p>
            <a:r>
              <a:rPr lang="en-US" dirty="0"/>
              <a:t>The PPCS is an intensive, comprehensive series of courses on international best practices in PSP, addressing fundamental elements through 4 courses:</a:t>
            </a:r>
          </a:p>
          <a:p>
            <a:pPr lvl="1"/>
            <a:r>
              <a:rPr lang="en-US" dirty="0"/>
              <a:t>Level 1. Essential elements of PSP</a:t>
            </a:r>
          </a:p>
          <a:p>
            <a:pPr lvl="1"/>
            <a:r>
              <a:rPr lang="en-US" dirty="0"/>
              <a:t>Level 2. Intermediate PSP</a:t>
            </a:r>
          </a:p>
          <a:p>
            <a:pPr lvl="1"/>
            <a:r>
              <a:rPr lang="en-US" dirty="0"/>
              <a:t>Level 3. Advanced PSP</a:t>
            </a:r>
          </a:p>
          <a:p>
            <a:pPr lvl="1"/>
            <a:r>
              <a:rPr lang="en-US" dirty="0"/>
              <a:t>Level 4. PSP Performance and Compliance Audit and Investigation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36</a:t>
            </a:fld>
            <a:endParaRPr lang="en-GB" dirty="0"/>
          </a:p>
        </p:txBody>
      </p:sp>
    </p:spTree>
    <p:extLst>
      <p:ext uri="{BB962C8B-B14F-4D97-AF65-F5344CB8AC3E}">
        <p14:creationId xmlns:p14="http://schemas.microsoft.com/office/powerpoint/2010/main" val="2461066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Response to the programme </a:t>
            </a:r>
          </a:p>
        </p:txBody>
      </p:sp>
      <p:sp>
        <p:nvSpPr>
          <p:cNvPr id="3" name="Content Placeholder 2"/>
          <p:cNvSpPr>
            <a:spLocks noGrp="1"/>
          </p:cNvSpPr>
          <p:nvPr>
            <p:ph idx="1"/>
          </p:nvPr>
        </p:nvSpPr>
        <p:spPr>
          <a:xfrm>
            <a:off x="457200" y="1828800"/>
            <a:ext cx="8229600" cy="4297363"/>
          </a:xfrm>
        </p:spPr>
        <p:txBody>
          <a:bodyPr>
            <a:noAutofit/>
          </a:bodyPr>
          <a:lstStyle/>
          <a:p>
            <a:r>
              <a:rPr lang="en-US" dirty="0"/>
              <a:t>The response to it has been excellent and to date, INPRI Jamaica has trained and certified almost 500 PSP professionals in Jamaica, positioning the country well on the path to having a fully competent and internationally certified cadre of public procurement professionals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37</a:t>
            </a:fld>
            <a:endParaRPr lang="en-GB" dirty="0"/>
          </a:p>
        </p:txBody>
      </p:sp>
    </p:spTree>
    <p:extLst>
      <p:ext uri="{BB962C8B-B14F-4D97-AF65-F5344CB8AC3E}">
        <p14:creationId xmlns:p14="http://schemas.microsoft.com/office/powerpoint/2010/main" val="24350532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Congratulations to Jamaica </a:t>
            </a:r>
          </a:p>
        </p:txBody>
      </p:sp>
      <p:sp>
        <p:nvSpPr>
          <p:cNvPr id="3" name="Content Placeholder 2"/>
          <p:cNvSpPr>
            <a:spLocks noGrp="1"/>
          </p:cNvSpPr>
          <p:nvPr>
            <p:ph idx="1"/>
          </p:nvPr>
        </p:nvSpPr>
        <p:spPr>
          <a:xfrm>
            <a:off x="457200" y="1600200"/>
            <a:ext cx="7924800" cy="4525963"/>
          </a:xfrm>
        </p:spPr>
        <p:txBody>
          <a:bodyPr>
            <a:noAutofit/>
          </a:bodyPr>
          <a:lstStyle/>
          <a:p>
            <a:r>
              <a:rPr lang="en-US" dirty="0"/>
              <a:t>GOJ in general and particularly the Procurement and Asset Policy Unit (PAPU) of the Ministry of Finance, in charge of the programme - </a:t>
            </a:r>
            <a:r>
              <a:rPr lang="en-US" b="1" dirty="0"/>
              <a:t>and our host </a:t>
            </a:r>
            <a:r>
              <a:rPr lang="en-US" dirty="0"/>
              <a:t>- should be congratulated on this unprecedented initiative to train ALL PSP officials in the country, an important component of Jamaica’s PSP reform and modernization efforts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38</a:t>
            </a:fld>
            <a:endParaRPr lang="en-GB" dirty="0"/>
          </a:p>
        </p:txBody>
      </p:sp>
    </p:spTree>
    <p:extLst>
      <p:ext uri="{BB962C8B-B14F-4D97-AF65-F5344CB8AC3E}">
        <p14:creationId xmlns:p14="http://schemas.microsoft.com/office/powerpoint/2010/main" val="1025320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PPCS series </a:t>
            </a:r>
          </a:p>
        </p:txBody>
      </p:sp>
      <p:sp>
        <p:nvSpPr>
          <p:cNvPr id="3" name="Content Placeholder 2"/>
          <p:cNvSpPr>
            <a:spLocks noGrp="1"/>
          </p:cNvSpPr>
          <p:nvPr>
            <p:ph idx="1"/>
          </p:nvPr>
        </p:nvSpPr>
        <p:spPr/>
        <p:txBody>
          <a:bodyPr>
            <a:noAutofit/>
          </a:bodyPr>
          <a:lstStyle/>
          <a:p>
            <a:r>
              <a:rPr lang="en-US" dirty="0"/>
              <a:t>This initiative is already being felt as the country modernizes and streamlines its processes and am sure its impact will be felt for years to come</a:t>
            </a:r>
          </a:p>
          <a:p>
            <a:r>
              <a:rPr lang="en-US" dirty="0"/>
              <a:t>Needless to say, INPRI Jamaica is very proud of its association with GOJ in this ambitious programme and looks forward to continuing collaborating with GOJ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39</a:t>
            </a:fld>
            <a:endParaRPr lang="en-GB" dirty="0"/>
          </a:p>
        </p:txBody>
      </p:sp>
    </p:spTree>
    <p:extLst>
      <p:ext uri="{BB962C8B-B14F-4D97-AF65-F5344CB8AC3E}">
        <p14:creationId xmlns:p14="http://schemas.microsoft.com/office/powerpoint/2010/main" val="224811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077200" cy="4525963"/>
          </a:xfrm>
        </p:spPr>
        <p:txBody>
          <a:bodyPr>
            <a:normAutofit/>
          </a:bodyPr>
          <a:lstStyle/>
          <a:p>
            <a:r>
              <a:rPr lang="en-US" dirty="0"/>
              <a:t>Modern governments are well aware that these core public finance activities combine to determine</a:t>
            </a:r>
          </a:p>
          <a:p>
            <a:pPr lvl="1"/>
            <a:r>
              <a:rPr lang="en-US" dirty="0"/>
              <a:t>The ability to attract and retain foreign investment </a:t>
            </a:r>
          </a:p>
          <a:p>
            <a:pPr lvl="1"/>
            <a:r>
              <a:rPr lang="en-US" dirty="0"/>
              <a:t>The cost of borrowing </a:t>
            </a:r>
          </a:p>
          <a:p>
            <a:pPr lvl="1"/>
            <a:r>
              <a:rPr lang="en-US" dirty="0"/>
              <a:t>competitiveness</a:t>
            </a:r>
          </a:p>
        </p:txBody>
      </p:sp>
      <p:sp>
        <p:nvSpPr>
          <p:cNvPr id="4" name="Slide Number Placeholder 3"/>
          <p:cNvSpPr>
            <a:spLocks noGrp="1"/>
          </p:cNvSpPr>
          <p:nvPr>
            <p:ph type="sldNum" sz="quarter" idx="12"/>
          </p:nvPr>
        </p:nvSpPr>
        <p:spPr/>
        <p:txBody>
          <a:bodyPr/>
          <a:lstStyle/>
          <a:p>
            <a:fld id="{8C916660-3E4F-4181-BFBC-D21653D04D67}" type="slidenum">
              <a:rPr lang="en-GB" smtClean="0"/>
              <a:pPr/>
              <a:t>4</a:t>
            </a:fld>
            <a:endParaRPr lang="en-GB" dirty="0"/>
          </a:p>
        </p:txBody>
      </p:sp>
    </p:spTree>
    <p:extLst>
      <p:ext uri="{BB962C8B-B14F-4D97-AF65-F5344CB8AC3E}">
        <p14:creationId xmlns:p14="http://schemas.microsoft.com/office/powerpoint/2010/main" val="607701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153400" cy="2438399"/>
          </a:xfrm>
        </p:spPr>
        <p:txBody>
          <a:bodyPr>
            <a:normAutofit/>
          </a:bodyPr>
          <a:lstStyle/>
          <a:p>
            <a:r>
              <a:rPr lang="en-GB" b="1" dirty="0">
                <a:solidFill>
                  <a:schemeClr val="tx2"/>
                </a:solidFill>
              </a:rPr>
              <a:t>Many thanks for your kind attention </a:t>
            </a:r>
            <a:br>
              <a:rPr lang="en-GB" sz="3600" b="1" dirty="0">
                <a:solidFill>
                  <a:schemeClr val="tx2"/>
                </a:solidFill>
              </a:rPr>
            </a:br>
            <a:endParaRPr lang="en-GB" sz="3600" dirty="0"/>
          </a:p>
        </p:txBody>
      </p:sp>
      <p:sp>
        <p:nvSpPr>
          <p:cNvPr id="3" name="Subtitle 2"/>
          <p:cNvSpPr>
            <a:spLocks noGrp="1"/>
          </p:cNvSpPr>
          <p:nvPr>
            <p:ph type="subTitle" idx="1"/>
          </p:nvPr>
        </p:nvSpPr>
        <p:spPr>
          <a:xfrm>
            <a:off x="1371600" y="3429000"/>
            <a:ext cx="6400800" cy="2743200"/>
          </a:xfrm>
        </p:spPr>
        <p:txBody>
          <a:bodyPr>
            <a:normAutofit lnSpcReduction="10000"/>
          </a:bodyPr>
          <a:lstStyle/>
          <a:p>
            <a:r>
              <a:rPr lang="en-US" dirty="0">
                <a:solidFill>
                  <a:schemeClr val="tx1"/>
                </a:solidFill>
              </a:rPr>
              <a:t>Jorge Claro</a:t>
            </a:r>
          </a:p>
          <a:p>
            <a:r>
              <a:rPr lang="en-US" dirty="0">
                <a:solidFill>
                  <a:schemeClr val="tx1"/>
                </a:solidFill>
              </a:rPr>
              <a:t>President &amp; CEO</a:t>
            </a:r>
          </a:p>
          <a:p>
            <a:r>
              <a:rPr lang="en-US" dirty="0">
                <a:solidFill>
                  <a:schemeClr val="tx1"/>
                </a:solidFill>
              </a:rPr>
              <a:t>INPRI</a:t>
            </a:r>
          </a:p>
          <a:p>
            <a:r>
              <a:rPr lang="en-US" dirty="0">
                <a:solidFill>
                  <a:schemeClr val="tx1"/>
                </a:solidFill>
                <a:hlinkClick r:id="rId3"/>
              </a:rPr>
              <a:t>jclaro@inpri.org</a:t>
            </a:r>
            <a:endParaRPr lang="en-US" dirty="0">
              <a:solidFill>
                <a:schemeClr val="tx1"/>
              </a:solidFill>
            </a:endParaRPr>
          </a:p>
          <a:p>
            <a:r>
              <a:rPr lang="en-US" dirty="0">
                <a:solidFill>
                  <a:schemeClr val="tx1"/>
                </a:solidFill>
                <a:hlinkClick r:id="rId4"/>
              </a:rPr>
              <a:t>www.inpri.org</a:t>
            </a:r>
            <a:r>
              <a:rPr lang="en-US" dirty="0">
                <a:solidFill>
                  <a:schemeClr val="tx1"/>
                </a:solidFill>
              </a:rPr>
              <a:t> </a:t>
            </a:r>
            <a:endParaRPr lang="en-GB" dirty="0">
              <a:solidFill>
                <a:schemeClr val="tx1"/>
              </a:solidFill>
            </a:endParaRPr>
          </a:p>
          <a:p>
            <a:endParaRPr lang="en-GB" dirty="0">
              <a:solidFill>
                <a:schemeClr val="tx2"/>
              </a:solidFill>
            </a:endParaRPr>
          </a:p>
          <a:p>
            <a:endParaRPr lang="en-GB" dirty="0"/>
          </a:p>
        </p:txBody>
      </p:sp>
      <p:pic>
        <p:nvPicPr>
          <p:cNvPr id="1027" name="Picture 3" descr="INPRI Logo gif forma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381000"/>
            <a:ext cx="1503362"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9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381000" y="1600200"/>
            <a:ext cx="8229600" cy="4525963"/>
          </a:xfrm>
        </p:spPr>
        <p:txBody>
          <a:bodyPr>
            <a:normAutofit/>
          </a:bodyPr>
          <a:lstStyle/>
          <a:p>
            <a:r>
              <a:rPr lang="en-US" dirty="0"/>
              <a:t>Governments have recognized and acted on the criticality of:</a:t>
            </a:r>
          </a:p>
          <a:p>
            <a:pPr marL="971550" lvl="1" indent="-571500">
              <a:buFont typeface="+mj-lt"/>
              <a:buAutoNum type="romanUcPeriod"/>
            </a:pPr>
            <a:r>
              <a:rPr lang="en-US" dirty="0"/>
              <a:t>transparent legal frameworks for PSP</a:t>
            </a:r>
          </a:p>
          <a:p>
            <a:pPr marL="971550" lvl="1" indent="-571500">
              <a:buFont typeface="+mj-lt"/>
              <a:buAutoNum type="romanUcPeriod"/>
            </a:pPr>
            <a:r>
              <a:rPr lang="en-US" dirty="0"/>
              <a:t>professionally staffed institutional frameworks with clearly defined roles and responsibilities</a:t>
            </a:r>
          </a:p>
          <a:p>
            <a:pPr marL="971550" lvl="1" indent="-571500">
              <a:buFont typeface="+mj-lt"/>
              <a:buAutoNum type="romanUcPeriod"/>
            </a:pPr>
            <a:r>
              <a:rPr lang="en-US" dirty="0"/>
              <a:t>strong accountability frameworks that are enforced in practice</a:t>
            </a:r>
          </a:p>
        </p:txBody>
      </p:sp>
      <p:sp>
        <p:nvSpPr>
          <p:cNvPr id="4" name="Slide Number Placeholder 3"/>
          <p:cNvSpPr>
            <a:spLocks noGrp="1"/>
          </p:cNvSpPr>
          <p:nvPr>
            <p:ph type="sldNum" sz="quarter" idx="12"/>
          </p:nvPr>
        </p:nvSpPr>
        <p:spPr/>
        <p:txBody>
          <a:bodyPr/>
          <a:lstStyle/>
          <a:p>
            <a:fld id="{8C916660-3E4F-4181-BFBC-D21653D04D67}" type="slidenum">
              <a:rPr lang="en-GB" smtClean="0"/>
              <a:pPr/>
              <a:t>5</a:t>
            </a:fld>
            <a:endParaRPr lang="en-GB" dirty="0"/>
          </a:p>
        </p:txBody>
      </p:sp>
    </p:spTree>
    <p:extLst>
      <p:ext uri="{BB962C8B-B14F-4D97-AF65-F5344CB8AC3E}">
        <p14:creationId xmlns:p14="http://schemas.microsoft.com/office/powerpoint/2010/main" val="239771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381000" y="1600200"/>
            <a:ext cx="8305800" cy="4525963"/>
          </a:xfrm>
        </p:spPr>
        <p:txBody>
          <a:bodyPr>
            <a:normAutofit/>
          </a:bodyPr>
          <a:lstStyle/>
          <a:p>
            <a:pPr marL="971550" lvl="1" indent="-571500">
              <a:buAutoNum type="romanUcPeriod" startAt="4"/>
            </a:pPr>
            <a:r>
              <a:rPr lang="en-US" dirty="0"/>
              <a:t>PSP policies and strategies that:</a:t>
            </a:r>
          </a:p>
          <a:p>
            <a:pPr lvl="2" indent="-342900">
              <a:buFont typeface="Wingdings" panose="05000000000000000000" pitchFamily="2" charset="2"/>
              <a:buChar char="§"/>
            </a:pPr>
            <a:r>
              <a:rPr lang="en-US" dirty="0"/>
              <a:t>support national growth and development agendas, and</a:t>
            </a:r>
          </a:p>
          <a:p>
            <a:pPr lvl="2" indent="-342900">
              <a:buFont typeface="Wingdings" panose="05000000000000000000" pitchFamily="2" charset="2"/>
              <a:buChar char="§"/>
            </a:pPr>
            <a:r>
              <a:rPr lang="en-US" dirty="0"/>
              <a:t>are grounded in the fundamental principles of efficiency, effectiveness, economy, competition, fair treatment and transparency, and </a:t>
            </a:r>
          </a:p>
          <a:p>
            <a:pPr marL="971550" lvl="1" indent="-571500">
              <a:buAutoNum type="romanUcPeriod" startAt="4"/>
            </a:pPr>
            <a:r>
              <a:rPr lang="en-US" dirty="0"/>
              <a:t>the implementation and effective operation of independent monitoring and oversight of governmental actions in the PSP framework</a:t>
            </a:r>
          </a:p>
        </p:txBody>
      </p:sp>
      <p:sp>
        <p:nvSpPr>
          <p:cNvPr id="4" name="Slide Number Placeholder 3"/>
          <p:cNvSpPr>
            <a:spLocks noGrp="1"/>
          </p:cNvSpPr>
          <p:nvPr>
            <p:ph type="sldNum" sz="quarter" idx="12"/>
          </p:nvPr>
        </p:nvSpPr>
        <p:spPr/>
        <p:txBody>
          <a:bodyPr/>
          <a:lstStyle/>
          <a:p>
            <a:fld id="{8C916660-3E4F-4181-BFBC-D21653D04D67}" type="slidenum">
              <a:rPr lang="en-GB" smtClean="0"/>
              <a:pPr/>
              <a:t>6</a:t>
            </a:fld>
            <a:endParaRPr lang="en-GB" dirty="0"/>
          </a:p>
        </p:txBody>
      </p:sp>
    </p:spTree>
    <p:extLst>
      <p:ext uri="{BB962C8B-B14F-4D97-AF65-F5344CB8AC3E}">
        <p14:creationId xmlns:p14="http://schemas.microsoft.com/office/powerpoint/2010/main" val="376031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The foregoing is well understood and widely accepted best practice in PSP</a:t>
            </a:r>
          </a:p>
          <a:p>
            <a:r>
              <a:rPr lang="en-US" dirty="0"/>
              <a:t>It is important to recognize that PSP policy making and activities do not occur in a vacuum </a:t>
            </a:r>
          </a:p>
          <a:p>
            <a:r>
              <a:rPr lang="en-US" dirty="0"/>
              <a:t>Many regional challenges in PSP come about as result of smaller size, lower levels of development and unique vulnerabilities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7</a:t>
            </a:fld>
            <a:endParaRPr lang="en-GB" dirty="0"/>
          </a:p>
        </p:txBody>
      </p:sp>
    </p:spTree>
    <p:extLst>
      <p:ext uri="{BB962C8B-B14F-4D97-AF65-F5344CB8AC3E}">
        <p14:creationId xmlns:p14="http://schemas.microsoft.com/office/powerpoint/2010/main" val="145701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a:xfrm>
            <a:off x="457200" y="1600200"/>
            <a:ext cx="8153400" cy="4525963"/>
          </a:xfrm>
        </p:spPr>
        <p:txBody>
          <a:bodyPr>
            <a:normAutofit lnSpcReduction="10000"/>
          </a:bodyPr>
          <a:lstStyle/>
          <a:p>
            <a:r>
              <a:rPr lang="en-US" dirty="0"/>
              <a:t>Development assistance agencies tend to group countries into regions </a:t>
            </a:r>
          </a:p>
          <a:p>
            <a:r>
              <a:rPr lang="en-US" dirty="0"/>
              <a:t>While we understand the rationale, perhaps this is not the best way to deal with particular country-specific issues, particularly in PSP </a:t>
            </a:r>
          </a:p>
          <a:p>
            <a:r>
              <a:rPr lang="en-US" dirty="0"/>
              <a:t>A perfect example is the LAC region. While many member countries share similar characteristics, economic and otherwise, they are very diverse States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8</a:t>
            </a:fld>
            <a:endParaRPr lang="en-GB" dirty="0"/>
          </a:p>
        </p:txBody>
      </p:sp>
    </p:spTree>
    <p:extLst>
      <p:ext uri="{BB962C8B-B14F-4D97-AF65-F5344CB8AC3E}">
        <p14:creationId xmlns:p14="http://schemas.microsoft.com/office/powerpoint/2010/main" val="109235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chemeClr val="tx2"/>
                </a:solidFill>
              </a:rPr>
              <a:t>Why professionalize procurement?</a:t>
            </a:r>
          </a:p>
        </p:txBody>
      </p:sp>
      <p:sp>
        <p:nvSpPr>
          <p:cNvPr id="3" name="Content Placeholder 2"/>
          <p:cNvSpPr>
            <a:spLocks noGrp="1"/>
          </p:cNvSpPr>
          <p:nvPr>
            <p:ph idx="1"/>
          </p:nvPr>
        </p:nvSpPr>
        <p:spPr/>
        <p:txBody>
          <a:bodyPr>
            <a:normAutofit/>
          </a:bodyPr>
          <a:lstStyle/>
          <a:p>
            <a:r>
              <a:rPr lang="en-US" dirty="0"/>
              <a:t>Typical differences include mainly:</a:t>
            </a:r>
          </a:p>
          <a:p>
            <a:pPr lvl="1"/>
            <a:r>
              <a:rPr lang="en-US" dirty="0"/>
              <a:t>commodity exporters e.g., Guyana and Trinidad and Tobago</a:t>
            </a:r>
          </a:p>
          <a:p>
            <a:pPr lvl="1"/>
            <a:r>
              <a:rPr lang="en-US" dirty="0"/>
              <a:t>agriculture based e.g., Belize</a:t>
            </a:r>
          </a:p>
          <a:p>
            <a:pPr lvl="1"/>
            <a:r>
              <a:rPr lang="en-US" dirty="0"/>
              <a:t>service based, e.g., The Bahamas</a:t>
            </a:r>
          </a:p>
          <a:p>
            <a:pPr lvl="1"/>
            <a:r>
              <a:rPr lang="en-US" dirty="0"/>
              <a:t>financial and tourism services</a:t>
            </a:r>
          </a:p>
          <a:p>
            <a:pPr lvl="1"/>
            <a:r>
              <a:rPr lang="en-US" dirty="0"/>
              <a:t>While others are well on the way to knowledge-based transformations – like Chile  </a:t>
            </a:r>
          </a:p>
        </p:txBody>
      </p:sp>
      <p:sp>
        <p:nvSpPr>
          <p:cNvPr id="4" name="Slide Number Placeholder 3"/>
          <p:cNvSpPr>
            <a:spLocks noGrp="1"/>
          </p:cNvSpPr>
          <p:nvPr>
            <p:ph type="sldNum" sz="quarter" idx="12"/>
          </p:nvPr>
        </p:nvSpPr>
        <p:spPr/>
        <p:txBody>
          <a:bodyPr/>
          <a:lstStyle/>
          <a:p>
            <a:fld id="{8C916660-3E4F-4181-BFBC-D21653D04D67}" type="slidenum">
              <a:rPr lang="en-GB" smtClean="0"/>
              <a:pPr/>
              <a:t>9</a:t>
            </a:fld>
            <a:endParaRPr lang="en-GB" dirty="0"/>
          </a:p>
        </p:txBody>
      </p:sp>
    </p:spTree>
    <p:extLst>
      <p:ext uri="{BB962C8B-B14F-4D97-AF65-F5344CB8AC3E}">
        <p14:creationId xmlns:p14="http://schemas.microsoft.com/office/powerpoint/2010/main" val="1218156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3203</TotalTime>
  <Words>1789</Words>
  <Application>Microsoft Office PowerPoint</Application>
  <PresentationFormat>On-screen Show (4:3)</PresentationFormat>
  <Paragraphs>240</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vt:lpstr>
      <vt:lpstr>Office Theme</vt:lpstr>
      <vt:lpstr>Professionalization of Public Procurement   </vt:lpstr>
      <vt:lpstr>Contents of the presentation </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Relevance to the professionalization of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Why professionalize procurement?</vt:lpstr>
      <vt:lpstr>What is INPRI?</vt:lpstr>
      <vt:lpstr>What is INPRI?</vt:lpstr>
      <vt:lpstr>INPRI’s mission</vt:lpstr>
      <vt:lpstr>INPRI’s mission</vt:lpstr>
      <vt:lpstr>INPRI’s mission</vt:lpstr>
      <vt:lpstr>INPRI’s mission</vt:lpstr>
      <vt:lpstr>INPRI’s mission</vt:lpstr>
      <vt:lpstr>INPRI Jamaica</vt:lpstr>
      <vt:lpstr>Training and certification programme </vt:lpstr>
      <vt:lpstr>Training and certification programme </vt:lpstr>
      <vt:lpstr>Response to the programme </vt:lpstr>
      <vt:lpstr>Congratulations to Jamaica </vt:lpstr>
      <vt:lpstr>PPCS series </vt:lpstr>
      <vt:lpstr>Many thanks for your kind attention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ShaniJ</dc:creator>
  <cp:lastModifiedBy>Jorge Claro</cp:lastModifiedBy>
  <cp:revision>143</cp:revision>
  <dcterms:created xsi:type="dcterms:W3CDTF">2014-12-11T01:31:23Z</dcterms:created>
  <dcterms:modified xsi:type="dcterms:W3CDTF">2016-11-16T23:00:09Z</dcterms:modified>
  <cp:contentStatus/>
</cp:coreProperties>
</file>