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51"/>
  </p:notesMasterIdLst>
  <p:handoutMasterIdLst>
    <p:handoutMasterId r:id="rId52"/>
  </p:handoutMasterIdLst>
  <p:sldIdLst>
    <p:sldId id="278" r:id="rId6"/>
    <p:sldId id="392" r:id="rId7"/>
    <p:sldId id="405" r:id="rId8"/>
    <p:sldId id="406" r:id="rId9"/>
    <p:sldId id="407" r:id="rId10"/>
    <p:sldId id="408" r:id="rId11"/>
    <p:sldId id="409" r:id="rId12"/>
    <p:sldId id="456" r:id="rId13"/>
    <p:sldId id="325" r:id="rId14"/>
    <p:sldId id="303" r:id="rId15"/>
    <p:sldId id="410" r:id="rId16"/>
    <p:sldId id="367" r:id="rId17"/>
    <p:sldId id="385" r:id="rId18"/>
    <p:sldId id="371" r:id="rId19"/>
    <p:sldId id="480" r:id="rId20"/>
    <p:sldId id="481" r:id="rId21"/>
    <p:sldId id="482" r:id="rId22"/>
    <p:sldId id="483" r:id="rId23"/>
    <p:sldId id="492" r:id="rId24"/>
    <p:sldId id="494" r:id="rId25"/>
    <p:sldId id="522" r:id="rId26"/>
    <p:sldId id="523" r:id="rId27"/>
    <p:sldId id="524" r:id="rId28"/>
    <p:sldId id="525" r:id="rId29"/>
    <p:sldId id="497" r:id="rId30"/>
    <p:sldId id="529" r:id="rId31"/>
    <p:sldId id="530" r:id="rId32"/>
    <p:sldId id="531" r:id="rId33"/>
    <p:sldId id="546" r:id="rId34"/>
    <p:sldId id="532" r:id="rId35"/>
    <p:sldId id="533" r:id="rId36"/>
    <p:sldId id="534" r:id="rId37"/>
    <p:sldId id="535" r:id="rId38"/>
    <p:sldId id="536" r:id="rId39"/>
    <p:sldId id="537" r:id="rId40"/>
    <p:sldId id="538" r:id="rId41"/>
    <p:sldId id="540" r:id="rId42"/>
    <p:sldId id="541" r:id="rId43"/>
    <p:sldId id="542" r:id="rId44"/>
    <p:sldId id="543" r:id="rId45"/>
    <p:sldId id="518" r:id="rId46"/>
    <p:sldId id="519" r:id="rId47"/>
    <p:sldId id="521" r:id="rId48"/>
    <p:sldId id="493" r:id="rId49"/>
    <p:sldId id="338" r:id="rId50"/>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 Minjoo"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89520" autoAdjust="0"/>
  </p:normalViewPr>
  <p:slideViewPr>
    <p:cSldViewPr>
      <p:cViewPr varScale="1">
        <p:scale>
          <a:sx n="62" d="100"/>
          <a:sy n="62" d="100"/>
        </p:scale>
        <p:origin x="-1284" y="-78"/>
      </p:cViewPr>
      <p:guideLst>
        <p:guide orient="horz" pos="2160"/>
        <p:guide pos="2880"/>
      </p:guideLst>
    </p:cSldViewPr>
  </p:slideViewPr>
  <p:outlineViewPr>
    <p:cViewPr>
      <p:scale>
        <a:sx n="33" d="100"/>
        <a:sy n="33" d="100"/>
      </p:scale>
      <p:origin x="0" y="197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Pos val="outEnd"/>
            <c:showLegendKey val="0"/>
            <c:showVal val="1"/>
            <c:showCatName val="0"/>
            <c:showSerName val="0"/>
            <c:showPercent val="0"/>
            <c:showBubbleSize val="0"/>
            <c:showLeaderLines val="0"/>
          </c:dLbls>
          <c:cat>
            <c:strRef>
              <c:f>'3.1'!$D$55:$D$59</c:f>
              <c:strCache>
                <c:ptCount val="5"/>
                <c:pt idx="0">
                  <c:v>Infrastructure project preparation</c:v>
                </c:pt>
                <c:pt idx="1">
                  <c:v>Decision and prioritization of infrastructure</c:v>
                </c:pt>
                <c:pt idx="2">
                  <c:v>Evaluation of infrastructure needs</c:v>
                </c:pt>
                <c:pt idx="3">
                  <c:v>Construction</c:v>
                </c:pt>
                <c:pt idx="4">
                  <c:v>Other</c:v>
                </c:pt>
              </c:strCache>
            </c:strRef>
          </c:cat>
          <c:val>
            <c:numRef>
              <c:f>'3.1'!$E$55:$E$59</c:f>
              <c:numCache>
                <c:formatCode>General</c:formatCode>
                <c:ptCount val="5"/>
                <c:pt idx="0">
                  <c:v>17</c:v>
                </c:pt>
                <c:pt idx="1">
                  <c:v>14</c:v>
                </c:pt>
                <c:pt idx="2">
                  <c:v>12</c:v>
                </c:pt>
                <c:pt idx="3">
                  <c:v>6</c:v>
                </c:pt>
                <c:pt idx="4">
                  <c:v>1</c:v>
                </c:pt>
              </c:numCache>
            </c:numRef>
          </c:val>
        </c:ser>
        <c:dLbls>
          <c:showLegendKey val="0"/>
          <c:showVal val="0"/>
          <c:showCatName val="0"/>
          <c:showSerName val="0"/>
          <c:showPercent val="0"/>
          <c:showBubbleSize val="0"/>
        </c:dLbls>
        <c:gapWidth val="150"/>
        <c:axId val="118945664"/>
        <c:axId val="118947200"/>
      </c:barChart>
      <c:catAx>
        <c:axId val="118945664"/>
        <c:scaling>
          <c:orientation val="maxMin"/>
        </c:scaling>
        <c:delete val="0"/>
        <c:axPos val="l"/>
        <c:majorTickMark val="out"/>
        <c:minorTickMark val="none"/>
        <c:tickLblPos val="nextTo"/>
        <c:crossAx val="118947200"/>
        <c:crosses val="autoZero"/>
        <c:auto val="1"/>
        <c:lblAlgn val="ctr"/>
        <c:lblOffset val="100"/>
        <c:noMultiLvlLbl val="0"/>
      </c:catAx>
      <c:valAx>
        <c:axId val="118947200"/>
        <c:scaling>
          <c:orientation val="minMax"/>
        </c:scaling>
        <c:delete val="1"/>
        <c:axPos val="b"/>
        <c:majorGridlines/>
        <c:numFmt formatCode="General" sourceLinked="1"/>
        <c:majorTickMark val="out"/>
        <c:minorTickMark val="none"/>
        <c:tickLblPos val="nextTo"/>
        <c:crossAx val="118945664"/>
        <c:crosses val="max"/>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'5.2'!$B$48</c:f>
              <c:strCache>
                <c:ptCount val="1"/>
                <c:pt idx="0">
                  <c:v>Political sensitivity</c:v>
                </c:pt>
              </c:strCache>
            </c:strRef>
          </c:tx>
          <c:invertIfNegative val="0"/>
          <c:cat>
            <c:multiLvlStrRef>
              <c:f>'5.2'!$C$46:$H$47</c:f>
              <c:multiLvlStrCache>
                <c:ptCount val="6"/>
                <c:lvl>
                  <c:pt idx="0">
                    <c:v>Open tendering </c:v>
                  </c:pt>
                  <c:pt idx="1">
                    <c:v>Selective tendering</c:v>
                  </c:pt>
                  <c:pt idx="2">
                    <c:v>Negotiated tendering </c:v>
                  </c:pt>
                  <c:pt idx="3">
                    <c:v>Single-stage tendering </c:v>
                  </c:pt>
                  <c:pt idx="4">
                    <c:v>Two-stage tendering</c:v>
                  </c:pt>
                  <c:pt idx="5">
                    <c:v>Other</c:v>
                  </c:pt>
                </c:lvl>
                <c:lvl>
                  <c:pt idx="0">
                    <c:v>Form of tendering </c:v>
                  </c:pt>
                </c:lvl>
              </c:multiLvlStrCache>
            </c:multiLvlStrRef>
          </c:cat>
          <c:val>
            <c:numRef>
              <c:f>'5.2'!$C$48:$H$48</c:f>
              <c:numCache>
                <c:formatCode>General</c:formatCode>
                <c:ptCount val="6"/>
                <c:pt idx="0">
                  <c:v>10</c:v>
                </c:pt>
                <c:pt idx="1">
                  <c:v>1</c:v>
                </c:pt>
                <c:pt idx="2">
                  <c:v>5</c:v>
                </c:pt>
                <c:pt idx="3">
                  <c:v>0</c:v>
                </c:pt>
                <c:pt idx="4">
                  <c:v>0</c:v>
                </c:pt>
                <c:pt idx="5">
                  <c:v>2</c:v>
                </c:pt>
              </c:numCache>
            </c:numRef>
          </c:val>
        </c:ser>
        <c:ser>
          <c:idx val="1"/>
          <c:order val="1"/>
          <c:tx>
            <c:strRef>
              <c:f>'5.2'!$B$49</c:f>
              <c:strCache>
                <c:ptCount val="1"/>
                <c:pt idx="0">
                  <c:v>Tradition in the sector for a certain tendering form</c:v>
                </c:pt>
              </c:strCache>
            </c:strRef>
          </c:tx>
          <c:invertIfNegative val="0"/>
          <c:cat>
            <c:multiLvlStrRef>
              <c:f>'5.2'!$C$46:$H$47</c:f>
              <c:multiLvlStrCache>
                <c:ptCount val="6"/>
                <c:lvl>
                  <c:pt idx="0">
                    <c:v>Open tendering </c:v>
                  </c:pt>
                  <c:pt idx="1">
                    <c:v>Selective tendering</c:v>
                  </c:pt>
                  <c:pt idx="2">
                    <c:v>Negotiated tendering </c:v>
                  </c:pt>
                  <c:pt idx="3">
                    <c:v>Single-stage tendering </c:v>
                  </c:pt>
                  <c:pt idx="4">
                    <c:v>Two-stage tendering</c:v>
                  </c:pt>
                  <c:pt idx="5">
                    <c:v>Other</c:v>
                  </c:pt>
                </c:lvl>
                <c:lvl>
                  <c:pt idx="0">
                    <c:v>Form of tendering </c:v>
                  </c:pt>
                </c:lvl>
              </c:multiLvlStrCache>
            </c:multiLvlStrRef>
          </c:cat>
          <c:val>
            <c:numRef>
              <c:f>'5.2'!$C$49:$H$49</c:f>
              <c:numCache>
                <c:formatCode>General</c:formatCode>
                <c:ptCount val="6"/>
                <c:pt idx="0">
                  <c:v>8</c:v>
                </c:pt>
                <c:pt idx="1">
                  <c:v>1</c:v>
                </c:pt>
                <c:pt idx="2">
                  <c:v>2</c:v>
                </c:pt>
                <c:pt idx="3">
                  <c:v>1</c:v>
                </c:pt>
                <c:pt idx="4">
                  <c:v>0</c:v>
                </c:pt>
                <c:pt idx="5">
                  <c:v>5</c:v>
                </c:pt>
              </c:numCache>
            </c:numRef>
          </c:val>
        </c:ser>
        <c:ser>
          <c:idx val="2"/>
          <c:order val="2"/>
          <c:tx>
            <c:strRef>
              <c:f>'5.2'!$B$50</c:f>
              <c:strCache>
                <c:ptCount val="1"/>
                <c:pt idx="0">
                  <c:v>The need for increased innovation</c:v>
                </c:pt>
              </c:strCache>
            </c:strRef>
          </c:tx>
          <c:invertIfNegative val="0"/>
          <c:cat>
            <c:multiLvlStrRef>
              <c:f>'5.2'!$C$46:$H$47</c:f>
              <c:multiLvlStrCache>
                <c:ptCount val="6"/>
                <c:lvl>
                  <c:pt idx="0">
                    <c:v>Open tendering </c:v>
                  </c:pt>
                  <c:pt idx="1">
                    <c:v>Selective tendering</c:v>
                  </c:pt>
                  <c:pt idx="2">
                    <c:v>Negotiated tendering </c:v>
                  </c:pt>
                  <c:pt idx="3">
                    <c:v>Single-stage tendering </c:v>
                  </c:pt>
                  <c:pt idx="4">
                    <c:v>Two-stage tendering</c:v>
                  </c:pt>
                  <c:pt idx="5">
                    <c:v>Other</c:v>
                  </c:pt>
                </c:lvl>
                <c:lvl>
                  <c:pt idx="0">
                    <c:v>Form of tendering </c:v>
                  </c:pt>
                </c:lvl>
              </c:multiLvlStrCache>
            </c:multiLvlStrRef>
          </c:cat>
          <c:val>
            <c:numRef>
              <c:f>'5.2'!$C$50:$H$50</c:f>
              <c:numCache>
                <c:formatCode>General</c:formatCode>
                <c:ptCount val="6"/>
                <c:pt idx="0">
                  <c:v>4</c:v>
                </c:pt>
                <c:pt idx="1">
                  <c:v>5</c:v>
                </c:pt>
                <c:pt idx="2">
                  <c:v>9</c:v>
                </c:pt>
                <c:pt idx="3">
                  <c:v>0</c:v>
                </c:pt>
                <c:pt idx="4">
                  <c:v>3</c:v>
                </c:pt>
                <c:pt idx="5">
                  <c:v>2</c:v>
                </c:pt>
              </c:numCache>
            </c:numRef>
          </c:val>
        </c:ser>
        <c:ser>
          <c:idx val="3"/>
          <c:order val="3"/>
          <c:tx>
            <c:strRef>
              <c:f>'5.2'!$B$51</c:f>
              <c:strCache>
                <c:ptCount val="1"/>
                <c:pt idx="0">
                  <c:v>Ensuring sufficient level of competition</c:v>
                </c:pt>
              </c:strCache>
            </c:strRef>
          </c:tx>
          <c:invertIfNegative val="0"/>
          <c:cat>
            <c:multiLvlStrRef>
              <c:f>'5.2'!$C$46:$H$47</c:f>
              <c:multiLvlStrCache>
                <c:ptCount val="6"/>
                <c:lvl>
                  <c:pt idx="0">
                    <c:v>Open tendering </c:v>
                  </c:pt>
                  <c:pt idx="1">
                    <c:v>Selective tendering</c:v>
                  </c:pt>
                  <c:pt idx="2">
                    <c:v>Negotiated tendering </c:v>
                  </c:pt>
                  <c:pt idx="3">
                    <c:v>Single-stage tendering </c:v>
                  </c:pt>
                  <c:pt idx="4">
                    <c:v>Two-stage tendering</c:v>
                  </c:pt>
                  <c:pt idx="5">
                    <c:v>Other</c:v>
                  </c:pt>
                </c:lvl>
                <c:lvl>
                  <c:pt idx="0">
                    <c:v>Form of tendering </c:v>
                  </c:pt>
                </c:lvl>
              </c:multiLvlStrCache>
            </c:multiLvlStrRef>
          </c:cat>
          <c:val>
            <c:numRef>
              <c:f>'5.2'!$C$51:$H$51</c:f>
              <c:numCache>
                <c:formatCode>General</c:formatCode>
                <c:ptCount val="6"/>
                <c:pt idx="0">
                  <c:v>16</c:v>
                </c:pt>
                <c:pt idx="1">
                  <c:v>4</c:v>
                </c:pt>
                <c:pt idx="2">
                  <c:v>4</c:v>
                </c:pt>
                <c:pt idx="3">
                  <c:v>0</c:v>
                </c:pt>
                <c:pt idx="4">
                  <c:v>1</c:v>
                </c:pt>
                <c:pt idx="5">
                  <c:v>2</c:v>
                </c:pt>
              </c:numCache>
            </c:numRef>
          </c:val>
        </c:ser>
        <c:ser>
          <c:idx val="4"/>
          <c:order val="4"/>
          <c:tx>
            <c:strRef>
              <c:f>'5.2'!$B$52</c:f>
              <c:strCache>
                <c:ptCount val="1"/>
                <c:pt idx="0">
                  <c:v>Unknown parameters of the output</c:v>
                </c:pt>
              </c:strCache>
            </c:strRef>
          </c:tx>
          <c:invertIfNegative val="0"/>
          <c:cat>
            <c:multiLvlStrRef>
              <c:f>'5.2'!$C$46:$H$47</c:f>
              <c:multiLvlStrCache>
                <c:ptCount val="6"/>
                <c:lvl>
                  <c:pt idx="0">
                    <c:v>Open tendering </c:v>
                  </c:pt>
                  <c:pt idx="1">
                    <c:v>Selective tendering</c:v>
                  </c:pt>
                  <c:pt idx="2">
                    <c:v>Negotiated tendering </c:v>
                  </c:pt>
                  <c:pt idx="3">
                    <c:v>Single-stage tendering </c:v>
                  </c:pt>
                  <c:pt idx="4">
                    <c:v>Two-stage tendering</c:v>
                  </c:pt>
                  <c:pt idx="5">
                    <c:v>Other</c:v>
                  </c:pt>
                </c:lvl>
                <c:lvl>
                  <c:pt idx="0">
                    <c:v>Form of tendering </c:v>
                  </c:pt>
                </c:lvl>
              </c:multiLvlStrCache>
            </c:multiLvlStrRef>
          </c:cat>
          <c:val>
            <c:numRef>
              <c:f>'5.2'!$C$52:$H$52</c:f>
              <c:numCache>
                <c:formatCode>General</c:formatCode>
                <c:ptCount val="6"/>
                <c:pt idx="0">
                  <c:v>3</c:v>
                </c:pt>
                <c:pt idx="1">
                  <c:v>3</c:v>
                </c:pt>
                <c:pt idx="2">
                  <c:v>6</c:v>
                </c:pt>
                <c:pt idx="3">
                  <c:v>0</c:v>
                </c:pt>
                <c:pt idx="4">
                  <c:v>4</c:v>
                </c:pt>
                <c:pt idx="5">
                  <c:v>2</c:v>
                </c:pt>
              </c:numCache>
            </c:numRef>
          </c:val>
        </c:ser>
        <c:dLbls>
          <c:showLegendKey val="0"/>
          <c:showVal val="0"/>
          <c:showCatName val="0"/>
          <c:showSerName val="0"/>
          <c:showPercent val="0"/>
          <c:showBubbleSize val="0"/>
        </c:dLbls>
        <c:gapWidth val="150"/>
        <c:axId val="119816576"/>
        <c:axId val="119818112"/>
      </c:barChart>
      <c:catAx>
        <c:axId val="119816576"/>
        <c:scaling>
          <c:orientation val="minMax"/>
        </c:scaling>
        <c:delete val="0"/>
        <c:axPos val="b"/>
        <c:majorTickMark val="out"/>
        <c:minorTickMark val="none"/>
        <c:tickLblPos val="nextTo"/>
        <c:txPr>
          <a:bodyPr rot="-5400000"/>
          <a:lstStyle/>
          <a:p>
            <a:pPr>
              <a:defRPr/>
            </a:pPr>
            <a:endParaRPr lang="en-US"/>
          </a:p>
        </c:txPr>
        <c:crossAx val="119818112"/>
        <c:crosses val="autoZero"/>
        <c:auto val="1"/>
        <c:lblAlgn val="ctr"/>
        <c:lblOffset val="100"/>
        <c:noMultiLvlLbl val="0"/>
      </c:catAx>
      <c:valAx>
        <c:axId val="119818112"/>
        <c:scaling>
          <c:orientation val="minMax"/>
        </c:scaling>
        <c:delete val="0"/>
        <c:axPos val="l"/>
        <c:majorGridlines/>
        <c:numFmt formatCode="General" sourceLinked="1"/>
        <c:majorTickMark val="out"/>
        <c:minorTickMark val="none"/>
        <c:tickLblPos val="nextTo"/>
        <c:crossAx val="119816576"/>
        <c:crosses val="autoZero"/>
        <c:crossBetween val="between"/>
      </c:valAx>
    </c:plotArea>
    <c:legend>
      <c:legendPos val="r"/>
      <c:layout>
        <c:manualLayout>
          <c:xMode val="edge"/>
          <c:yMode val="edge"/>
          <c:x val="0.68959166958340856"/>
          <c:y val="0.12307820735968547"/>
          <c:w val="0.29758773677303779"/>
          <c:h val="0.7268929328880329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3AEE2A5-2D51-4730-9B19-A0BF3580B5E6}" type="datetimeFigureOut">
              <a:rPr lang="en-GB" smtClean="0"/>
              <a:t>25/11/2016</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CFA6D07F-6209-4230-BF53-B418A14B02DD}" type="slidenum">
              <a:rPr lang="en-GB" smtClean="0"/>
              <a:t>‹#›</a:t>
            </a:fld>
            <a:endParaRPr lang="en-GB"/>
          </a:p>
        </p:txBody>
      </p:sp>
    </p:spTree>
    <p:extLst>
      <p:ext uri="{BB962C8B-B14F-4D97-AF65-F5344CB8AC3E}">
        <p14:creationId xmlns:p14="http://schemas.microsoft.com/office/powerpoint/2010/main" val="2749102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wrap="square" lIns="91705" tIns="45853" rIns="91705" bIns="4585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54940" y="0"/>
            <a:ext cx="2949099" cy="497205"/>
          </a:xfrm>
          <a:prstGeom prst="rect">
            <a:avLst/>
          </a:prstGeom>
        </p:spPr>
        <p:txBody>
          <a:bodyPr vert="horz" wrap="square" lIns="91705" tIns="45853" rIns="91705" bIns="45853" numCol="1" anchor="t" anchorCtr="0" compatLnSpc="1">
            <a:prstTxWarp prst="textNoShape">
              <a:avLst/>
            </a:prstTxWarp>
          </a:bodyPr>
          <a:lstStyle>
            <a:lvl1pPr algn="r">
              <a:defRPr sz="1200">
                <a:latin typeface="Calibri" pitchFamily="34" charset="0"/>
              </a:defRPr>
            </a:lvl1pPr>
          </a:lstStyle>
          <a:p>
            <a:pPr>
              <a:defRPr/>
            </a:pPr>
            <a:fld id="{02D4D9E5-CA28-4C5C-BEFB-CDB315E9B5FC}" type="datetimeFigureOut">
              <a:rPr lang="en-US"/>
              <a:pPr>
                <a:defRPr/>
              </a:pPr>
              <a:t>25-Nov-2016</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705" tIns="45853" rIns="91705" bIns="45853"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705" tIns="45853" rIns="91705" bIns="4585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wrap="square" lIns="91705" tIns="45853" rIns="91705" bIns="4585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wrap="square" lIns="91705" tIns="45853" rIns="91705" bIns="45853" numCol="1" anchor="b" anchorCtr="0" compatLnSpc="1">
            <a:prstTxWarp prst="textNoShape">
              <a:avLst/>
            </a:prstTxWarp>
          </a:bodyPr>
          <a:lstStyle>
            <a:lvl1pPr algn="r">
              <a:defRPr sz="1200">
                <a:latin typeface="Calibri" pitchFamily="34" charset="0"/>
              </a:defRPr>
            </a:lvl1pPr>
          </a:lstStyle>
          <a:p>
            <a:pPr>
              <a:defRPr/>
            </a:pPr>
            <a:fld id="{56946EB4-28EC-4DC2-AC64-D3755DE18F3F}" type="slidenum">
              <a:rPr lang="en-US"/>
              <a:pPr>
                <a:defRPr/>
              </a:pPr>
              <a:t>‹#›</a:t>
            </a:fld>
            <a:endParaRPr lang="en-US"/>
          </a:p>
        </p:txBody>
      </p:sp>
    </p:spTree>
    <p:extLst>
      <p:ext uri="{BB962C8B-B14F-4D97-AF65-F5344CB8AC3E}">
        <p14:creationId xmlns:p14="http://schemas.microsoft.com/office/powerpoint/2010/main" val="2144833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946EB4-28EC-4DC2-AC64-D3755DE18F3F}" type="slidenum">
              <a:rPr lang="en-US" smtClean="0"/>
              <a:pPr>
                <a:defRPr/>
              </a:pPr>
              <a:t>1</a:t>
            </a:fld>
            <a:endParaRPr lang="en-US"/>
          </a:p>
        </p:txBody>
      </p:sp>
    </p:spTree>
    <p:extLst>
      <p:ext uri="{BB962C8B-B14F-4D97-AF65-F5344CB8AC3E}">
        <p14:creationId xmlns:p14="http://schemas.microsoft.com/office/powerpoint/2010/main" val="126554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B25F53-DC4B-4AF2-9C13-DA6A6918D47E}" type="slidenum">
              <a:rPr lang="en-GB" smtClean="0"/>
              <a:t>15</a:t>
            </a:fld>
            <a:endParaRPr lang="en-GB"/>
          </a:p>
        </p:txBody>
      </p:sp>
    </p:spTree>
    <p:extLst>
      <p:ext uri="{BB962C8B-B14F-4D97-AF65-F5344CB8AC3E}">
        <p14:creationId xmlns:p14="http://schemas.microsoft.com/office/powerpoint/2010/main" val="10814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B25F53-DC4B-4AF2-9C13-DA6A6918D47E}" type="slidenum">
              <a:rPr lang="en-GB" smtClean="0"/>
              <a:t>16</a:t>
            </a:fld>
            <a:endParaRPr lang="en-GB"/>
          </a:p>
        </p:txBody>
      </p:sp>
    </p:spTree>
    <p:extLst>
      <p:ext uri="{BB962C8B-B14F-4D97-AF65-F5344CB8AC3E}">
        <p14:creationId xmlns:p14="http://schemas.microsoft.com/office/powerpoint/2010/main" val="225969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B25F53-DC4B-4AF2-9C13-DA6A6918D47E}" type="slidenum">
              <a:rPr lang="en-GB" smtClean="0"/>
              <a:t>17</a:t>
            </a:fld>
            <a:endParaRPr lang="en-GB"/>
          </a:p>
        </p:txBody>
      </p:sp>
    </p:spTree>
    <p:extLst>
      <p:ext uri="{BB962C8B-B14F-4D97-AF65-F5344CB8AC3E}">
        <p14:creationId xmlns:p14="http://schemas.microsoft.com/office/powerpoint/2010/main" val="180938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B25F53-DC4B-4AF2-9C13-DA6A6918D47E}" type="slidenum">
              <a:rPr lang="en-GB" smtClean="0"/>
              <a:t>18</a:t>
            </a:fld>
            <a:endParaRPr lang="en-GB"/>
          </a:p>
        </p:txBody>
      </p:sp>
    </p:spTree>
    <p:extLst>
      <p:ext uri="{BB962C8B-B14F-4D97-AF65-F5344CB8AC3E}">
        <p14:creationId xmlns:p14="http://schemas.microsoft.com/office/powerpoint/2010/main" val="353967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B1A1F0-EE6C-4519-8AB2-4F1494213432}" type="slidenum">
              <a:rPr lang="en-GB" smtClean="0"/>
              <a:t>19</a:t>
            </a:fld>
            <a:endParaRPr lang="en-GB"/>
          </a:p>
        </p:txBody>
      </p:sp>
    </p:spTree>
    <p:extLst>
      <p:ext uri="{BB962C8B-B14F-4D97-AF65-F5344CB8AC3E}">
        <p14:creationId xmlns:p14="http://schemas.microsoft.com/office/powerpoint/2010/main" val="221173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21499-5775-48DA-907B-26C79CFD835B}" type="slidenum">
              <a:rPr lang="en-GB" smtClean="0"/>
              <a:t>21</a:t>
            </a:fld>
            <a:endParaRPr lang="en-GB"/>
          </a:p>
        </p:txBody>
      </p:sp>
    </p:spTree>
    <p:extLst>
      <p:ext uri="{BB962C8B-B14F-4D97-AF65-F5344CB8AC3E}">
        <p14:creationId xmlns:p14="http://schemas.microsoft.com/office/powerpoint/2010/main" val="375924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021499-5775-48DA-907B-26C79CFD835B}" type="slidenum">
              <a:rPr lang="en-GB" smtClean="0"/>
              <a:t>22</a:t>
            </a:fld>
            <a:endParaRPr lang="en-GB"/>
          </a:p>
        </p:txBody>
      </p:sp>
    </p:spTree>
    <p:extLst>
      <p:ext uri="{BB962C8B-B14F-4D97-AF65-F5344CB8AC3E}">
        <p14:creationId xmlns:p14="http://schemas.microsoft.com/office/powerpoint/2010/main" val="55985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021499-5775-48DA-907B-26C79CFD835B}" type="slidenum">
              <a:rPr lang="en-GB" smtClean="0"/>
              <a:t>23</a:t>
            </a:fld>
            <a:endParaRPr lang="en-GB"/>
          </a:p>
        </p:txBody>
      </p:sp>
    </p:spTree>
    <p:extLst>
      <p:ext uri="{BB962C8B-B14F-4D97-AF65-F5344CB8AC3E}">
        <p14:creationId xmlns:p14="http://schemas.microsoft.com/office/powerpoint/2010/main" val="55985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21499-5775-48DA-907B-26C79CFD835B}" type="slidenum">
              <a:rPr lang="en-GB" smtClean="0"/>
              <a:t>31</a:t>
            </a:fld>
            <a:endParaRPr lang="en-GB"/>
          </a:p>
        </p:txBody>
      </p:sp>
    </p:spTree>
    <p:extLst>
      <p:ext uri="{BB962C8B-B14F-4D97-AF65-F5344CB8AC3E}">
        <p14:creationId xmlns:p14="http://schemas.microsoft.com/office/powerpoint/2010/main" val="389703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21499-5775-48DA-907B-26C79CFD835B}" type="slidenum">
              <a:rPr lang="en-GB" smtClean="0"/>
              <a:t>32</a:t>
            </a:fld>
            <a:endParaRPr lang="en-GB"/>
          </a:p>
        </p:txBody>
      </p:sp>
    </p:spTree>
    <p:extLst>
      <p:ext uri="{BB962C8B-B14F-4D97-AF65-F5344CB8AC3E}">
        <p14:creationId xmlns:p14="http://schemas.microsoft.com/office/powerpoint/2010/main" val="247161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73BBDB-0086-4A40-B64D-0B6A46658252}"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9417B-CC28-49AF-9C5F-3332ED891336}" type="slidenum">
              <a:rPr lang="en-GB" smtClean="0"/>
              <a:t>33</a:t>
            </a:fld>
            <a:endParaRPr lang="en-GB"/>
          </a:p>
        </p:txBody>
      </p:sp>
    </p:spTree>
    <p:extLst>
      <p:ext uri="{BB962C8B-B14F-4D97-AF65-F5344CB8AC3E}">
        <p14:creationId xmlns:p14="http://schemas.microsoft.com/office/powerpoint/2010/main" val="8781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9417B-CC28-49AF-9C5F-3332ED891336}" type="slidenum">
              <a:rPr lang="en-GB" smtClean="0"/>
              <a:t>34</a:t>
            </a:fld>
            <a:endParaRPr lang="en-GB"/>
          </a:p>
        </p:txBody>
      </p:sp>
    </p:spTree>
    <p:extLst>
      <p:ext uri="{BB962C8B-B14F-4D97-AF65-F5344CB8AC3E}">
        <p14:creationId xmlns:p14="http://schemas.microsoft.com/office/powerpoint/2010/main" val="8781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21499-5775-48DA-907B-26C79CFD835B}" type="slidenum">
              <a:rPr lang="en-GB" smtClean="0"/>
              <a:t>38</a:t>
            </a:fld>
            <a:endParaRPr lang="en-GB"/>
          </a:p>
        </p:txBody>
      </p:sp>
    </p:spTree>
    <p:extLst>
      <p:ext uri="{BB962C8B-B14F-4D97-AF65-F5344CB8AC3E}">
        <p14:creationId xmlns:p14="http://schemas.microsoft.com/office/powerpoint/2010/main" val="2635924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21499-5775-48DA-907B-26C79CFD835B}" type="slidenum">
              <a:rPr lang="en-GB" smtClean="0"/>
              <a:t>39</a:t>
            </a:fld>
            <a:endParaRPr lang="en-GB"/>
          </a:p>
        </p:txBody>
      </p:sp>
    </p:spTree>
    <p:extLst>
      <p:ext uri="{BB962C8B-B14F-4D97-AF65-F5344CB8AC3E}">
        <p14:creationId xmlns:p14="http://schemas.microsoft.com/office/powerpoint/2010/main" val="755669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21499-5775-48DA-907B-26C79CFD835B}" type="slidenum">
              <a:rPr lang="en-GB" smtClean="0"/>
              <a:t>40</a:t>
            </a:fld>
            <a:endParaRPr lang="en-GB"/>
          </a:p>
        </p:txBody>
      </p:sp>
    </p:spTree>
    <p:extLst>
      <p:ext uri="{BB962C8B-B14F-4D97-AF65-F5344CB8AC3E}">
        <p14:creationId xmlns:p14="http://schemas.microsoft.com/office/powerpoint/2010/main" val="1735762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9417B-CC28-49AF-9C5F-3332ED891336}" type="slidenum">
              <a:rPr lang="en-GB" smtClean="0"/>
              <a:t>42</a:t>
            </a:fld>
            <a:endParaRPr lang="en-GB"/>
          </a:p>
        </p:txBody>
      </p:sp>
    </p:spTree>
    <p:extLst>
      <p:ext uri="{BB962C8B-B14F-4D97-AF65-F5344CB8AC3E}">
        <p14:creationId xmlns:p14="http://schemas.microsoft.com/office/powerpoint/2010/main" val="87810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021499-5775-48DA-907B-26C79CFD835B}" type="slidenum">
              <a:rPr lang="en-GB" smtClean="0"/>
              <a:t>43</a:t>
            </a:fld>
            <a:endParaRPr lang="en-GB"/>
          </a:p>
        </p:txBody>
      </p:sp>
    </p:spTree>
    <p:extLst>
      <p:ext uri="{BB962C8B-B14F-4D97-AF65-F5344CB8AC3E}">
        <p14:creationId xmlns:p14="http://schemas.microsoft.com/office/powerpoint/2010/main" val="3849969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946EB4-28EC-4DC2-AC64-D3755DE18F3F}" type="slidenum">
              <a:rPr lang="en-US" smtClean="0"/>
              <a:pPr>
                <a:defRPr/>
              </a:pPr>
              <a:t>44</a:t>
            </a:fld>
            <a:endParaRPr lang="en-US"/>
          </a:p>
        </p:txBody>
      </p:sp>
    </p:spTree>
    <p:extLst>
      <p:ext uri="{BB962C8B-B14F-4D97-AF65-F5344CB8AC3E}">
        <p14:creationId xmlns:p14="http://schemas.microsoft.com/office/powerpoint/2010/main" val="3216624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B1A1F0-EE6C-4519-8AB2-4F1494213432}" type="slidenum">
              <a:rPr lang="en-GB" smtClean="0"/>
              <a:t>45</a:t>
            </a:fld>
            <a:endParaRPr lang="en-GB"/>
          </a:p>
        </p:txBody>
      </p:sp>
    </p:spTree>
    <p:extLst>
      <p:ext uri="{BB962C8B-B14F-4D97-AF65-F5344CB8AC3E}">
        <p14:creationId xmlns:p14="http://schemas.microsoft.com/office/powerpoint/2010/main" val="118388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3DC534-A7F8-4AD8-974C-E710E372893D}" type="slidenum">
              <a:rPr lang="en-US" altLang="en-US" smtClean="0">
                <a:solidFill>
                  <a:srgbClr val="000000"/>
                </a:solidFill>
              </a:rPr>
              <a:pPr eaLnBrk="1" hangingPunct="1">
                <a:spcBef>
                  <a:spcPct val="0"/>
                </a:spcBef>
              </a:pPr>
              <a:t>7</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2E187E-988A-443A-90CD-65458A20AA3A}" type="slidenum">
              <a:rPr lang="en-GB" smtClean="0"/>
              <a:t>8</a:t>
            </a:fld>
            <a:endParaRPr lang="en-GB" dirty="0"/>
          </a:p>
        </p:txBody>
      </p:sp>
    </p:spTree>
    <p:extLst>
      <p:ext uri="{BB962C8B-B14F-4D97-AF65-F5344CB8AC3E}">
        <p14:creationId xmlns:p14="http://schemas.microsoft.com/office/powerpoint/2010/main" val="143133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5105" indent="-286579" eaLnBrk="0" hangingPunct="0">
              <a:spcBef>
                <a:spcPct val="30000"/>
              </a:spcBef>
              <a:defRPr sz="1200">
                <a:solidFill>
                  <a:schemeClr val="tx1"/>
                </a:solidFill>
                <a:latin typeface="Calibri" pitchFamily="34" charset="0"/>
              </a:defRPr>
            </a:lvl2pPr>
            <a:lvl3pPr marL="1146315" indent="-229263" eaLnBrk="0" hangingPunct="0">
              <a:spcBef>
                <a:spcPct val="30000"/>
              </a:spcBef>
              <a:defRPr sz="1200">
                <a:solidFill>
                  <a:schemeClr val="tx1"/>
                </a:solidFill>
                <a:latin typeface="Calibri" pitchFamily="34" charset="0"/>
              </a:defRPr>
            </a:lvl3pPr>
            <a:lvl4pPr marL="1604841" indent="-229263" eaLnBrk="0" hangingPunct="0">
              <a:spcBef>
                <a:spcPct val="30000"/>
              </a:spcBef>
              <a:defRPr sz="1200">
                <a:solidFill>
                  <a:schemeClr val="tx1"/>
                </a:solidFill>
                <a:latin typeface="Calibri" pitchFamily="34" charset="0"/>
              </a:defRPr>
            </a:lvl4pPr>
            <a:lvl5pPr marL="2063366" indent="-229263" eaLnBrk="0" hangingPunct="0">
              <a:spcBef>
                <a:spcPct val="30000"/>
              </a:spcBef>
              <a:defRPr sz="1200">
                <a:solidFill>
                  <a:schemeClr val="tx1"/>
                </a:solidFill>
                <a:latin typeface="Calibri" pitchFamily="34" charset="0"/>
              </a:defRPr>
            </a:lvl5pPr>
            <a:lvl6pPr marL="2521892" indent="-229263" eaLnBrk="0" fontAlgn="base" hangingPunct="0">
              <a:spcBef>
                <a:spcPct val="30000"/>
              </a:spcBef>
              <a:spcAft>
                <a:spcPct val="0"/>
              </a:spcAft>
              <a:defRPr sz="1200">
                <a:solidFill>
                  <a:schemeClr val="tx1"/>
                </a:solidFill>
                <a:latin typeface="Calibri" pitchFamily="34" charset="0"/>
              </a:defRPr>
            </a:lvl6pPr>
            <a:lvl7pPr marL="2980418" indent="-229263" eaLnBrk="0" fontAlgn="base" hangingPunct="0">
              <a:spcBef>
                <a:spcPct val="30000"/>
              </a:spcBef>
              <a:spcAft>
                <a:spcPct val="0"/>
              </a:spcAft>
              <a:defRPr sz="1200">
                <a:solidFill>
                  <a:schemeClr val="tx1"/>
                </a:solidFill>
                <a:latin typeface="Calibri" pitchFamily="34" charset="0"/>
              </a:defRPr>
            </a:lvl7pPr>
            <a:lvl8pPr marL="3438944" indent="-229263" eaLnBrk="0" fontAlgn="base" hangingPunct="0">
              <a:spcBef>
                <a:spcPct val="30000"/>
              </a:spcBef>
              <a:spcAft>
                <a:spcPct val="0"/>
              </a:spcAft>
              <a:defRPr sz="1200">
                <a:solidFill>
                  <a:schemeClr val="tx1"/>
                </a:solidFill>
                <a:latin typeface="Calibri" pitchFamily="34" charset="0"/>
              </a:defRPr>
            </a:lvl8pPr>
            <a:lvl9pPr marL="3897470" indent="-2292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6FC8F5-4104-4883-8E20-90758D275C3C}"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920" indent="-284987" eaLnBrk="0" hangingPunct="0">
              <a:spcBef>
                <a:spcPct val="30000"/>
              </a:spcBef>
              <a:defRPr sz="1200">
                <a:solidFill>
                  <a:schemeClr val="tx1"/>
                </a:solidFill>
                <a:latin typeface="Calibri" pitchFamily="34" charset="0"/>
              </a:defRPr>
            </a:lvl2pPr>
            <a:lvl3pPr marL="1141539" indent="-227671" eaLnBrk="0" hangingPunct="0">
              <a:spcBef>
                <a:spcPct val="30000"/>
              </a:spcBef>
              <a:defRPr sz="1200">
                <a:solidFill>
                  <a:schemeClr val="tx1"/>
                </a:solidFill>
                <a:latin typeface="Calibri" pitchFamily="34" charset="0"/>
              </a:defRPr>
            </a:lvl3pPr>
            <a:lvl4pPr marL="1598472" indent="-227671" eaLnBrk="0" hangingPunct="0">
              <a:spcBef>
                <a:spcPct val="30000"/>
              </a:spcBef>
              <a:defRPr sz="1200">
                <a:solidFill>
                  <a:schemeClr val="tx1"/>
                </a:solidFill>
                <a:latin typeface="Calibri" pitchFamily="34" charset="0"/>
              </a:defRPr>
            </a:lvl4pPr>
            <a:lvl5pPr marL="2056998" indent="-227671" eaLnBrk="0" hangingPunct="0">
              <a:spcBef>
                <a:spcPct val="30000"/>
              </a:spcBef>
              <a:defRPr sz="1200">
                <a:solidFill>
                  <a:schemeClr val="tx1"/>
                </a:solidFill>
                <a:latin typeface="Calibri" pitchFamily="34" charset="0"/>
              </a:defRPr>
            </a:lvl5pPr>
            <a:lvl6pPr marL="2515524" indent="-227671" eaLnBrk="0" fontAlgn="base" hangingPunct="0">
              <a:spcBef>
                <a:spcPct val="30000"/>
              </a:spcBef>
              <a:spcAft>
                <a:spcPct val="0"/>
              </a:spcAft>
              <a:defRPr sz="1200">
                <a:solidFill>
                  <a:schemeClr val="tx1"/>
                </a:solidFill>
                <a:latin typeface="Calibri" pitchFamily="34" charset="0"/>
              </a:defRPr>
            </a:lvl6pPr>
            <a:lvl7pPr marL="2974050" indent="-227671" eaLnBrk="0" fontAlgn="base" hangingPunct="0">
              <a:spcBef>
                <a:spcPct val="30000"/>
              </a:spcBef>
              <a:spcAft>
                <a:spcPct val="0"/>
              </a:spcAft>
              <a:defRPr sz="1200">
                <a:solidFill>
                  <a:schemeClr val="tx1"/>
                </a:solidFill>
                <a:latin typeface="Calibri" pitchFamily="34" charset="0"/>
              </a:defRPr>
            </a:lvl7pPr>
            <a:lvl8pPr marL="3432576" indent="-227671" eaLnBrk="0" fontAlgn="base" hangingPunct="0">
              <a:spcBef>
                <a:spcPct val="30000"/>
              </a:spcBef>
              <a:spcAft>
                <a:spcPct val="0"/>
              </a:spcAft>
              <a:defRPr sz="1200">
                <a:solidFill>
                  <a:schemeClr val="tx1"/>
                </a:solidFill>
                <a:latin typeface="Calibri" pitchFamily="34" charset="0"/>
              </a:defRPr>
            </a:lvl8pPr>
            <a:lvl9pPr marL="3891102" indent="-22767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271592-5832-475A-BC0D-7F19BD20373E}" type="slidenum">
              <a:rPr lang="en-GB" altLang="en-US" smtClean="0">
                <a:solidFill>
                  <a:srgbClr val="000000"/>
                </a:solidFill>
              </a:rPr>
              <a:pPr eaLnBrk="1" hangingPunct="1">
                <a:spcBef>
                  <a:spcPct val="0"/>
                </a:spcBef>
              </a:pPr>
              <a:t>10</a:t>
            </a:fld>
            <a:endParaRPr lang="en-GB"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6946EB4-28EC-4DC2-AC64-D3755DE18F3F}" type="slidenum">
              <a:rPr lang="en-US" smtClean="0"/>
              <a:pPr>
                <a:defRPr/>
              </a:pPr>
              <a:t>11</a:t>
            </a:fld>
            <a:endParaRPr lang="en-US"/>
          </a:p>
        </p:txBody>
      </p:sp>
    </p:spTree>
    <p:extLst>
      <p:ext uri="{BB962C8B-B14F-4D97-AF65-F5344CB8AC3E}">
        <p14:creationId xmlns:p14="http://schemas.microsoft.com/office/powerpoint/2010/main" val="64620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defRPr/>
            </a:pPr>
            <a:endParaRPr lang="en-GB"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5105" indent="-286579" eaLnBrk="0" hangingPunct="0">
              <a:spcBef>
                <a:spcPct val="30000"/>
              </a:spcBef>
              <a:defRPr sz="1200">
                <a:solidFill>
                  <a:schemeClr val="tx1"/>
                </a:solidFill>
                <a:latin typeface="Calibri" pitchFamily="34" charset="0"/>
              </a:defRPr>
            </a:lvl2pPr>
            <a:lvl3pPr marL="1146315" indent="-229263" eaLnBrk="0" hangingPunct="0">
              <a:spcBef>
                <a:spcPct val="30000"/>
              </a:spcBef>
              <a:defRPr sz="1200">
                <a:solidFill>
                  <a:schemeClr val="tx1"/>
                </a:solidFill>
                <a:latin typeface="Calibri" pitchFamily="34" charset="0"/>
              </a:defRPr>
            </a:lvl3pPr>
            <a:lvl4pPr marL="1604841" indent="-229263" eaLnBrk="0" hangingPunct="0">
              <a:spcBef>
                <a:spcPct val="30000"/>
              </a:spcBef>
              <a:defRPr sz="1200">
                <a:solidFill>
                  <a:schemeClr val="tx1"/>
                </a:solidFill>
                <a:latin typeface="Calibri" pitchFamily="34" charset="0"/>
              </a:defRPr>
            </a:lvl4pPr>
            <a:lvl5pPr marL="2063366" indent="-229263" eaLnBrk="0" hangingPunct="0">
              <a:spcBef>
                <a:spcPct val="30000"/>
              </a:spcBef>
              <a:defRPr sz="1200">
                <a:solidFill>
                  <a:schemeClr val="tx1"/>
                </a:solidFill>
                <a:latin typeface="Calibri" pitchFamily="34" charset="0"/>
              </a:defRPr>
            </a:lvl5pPr>
            <a:lvl6pPr marL="2521892" indent="-229263" eaLnBrk="0" fontAlgn="base" hangingPunct="0">
              <a:spcBef>
                <a:spcPct val="30000"/>
              </a:spcBef>
              <a:spcAft>
                <a:spcPct val="0"/>
              </a:spcAft>
              <a:defRPr sz="1200">
                <a:solidFill>
                  <a:schemeClr val="tx1"/>
                </a:solidFill>
                <a:latin typeface="Calibri" pitchFamily="34" charset="0"/>
              </a:defRPr>
            </a:lvl6pPr>
            <a:lvl7pPr marL="2980418" indent="-229263" eaLnBrk="0" fontAlgn="base" hangingPunct="0">
              <a:spcBef>
                <a:spcPct val="30000"/>
              </a:spcBef>
              <a:spcAft>
                <a:spcPct val="0"/>
              </a:spcAft>
              <a:defRPr sz="1200">
                <a:solidFill>
                  <a:schemeClr val="tx1"/>
                </a:solidFill>
                <a:latin typeface="Calibri" pitchFamily="34" charset="0"/>
              </a:defRPr>
            </a:lvl7pPr>
            <a:lvl8pPr marL="3438944" indent="-229263" eaLnBrk="0" fontAlgn="base" hangingPunct="0">
              <a:spcBef>
                <a:spcPct val="30000"/>
              </a:spcBef>
              <a:spcAft>
                <a:spcPct val="0"/>
              </a:spcAft>
              <a:defRPr sz="1200">
                <a:solidFill>
                  <a:schemeClr val="tx1"/>
                </a:solidFill>
                <a:latin typeface="Calibri" pitchFamily="34" charset="0"/>
              </a:defRPr>
            </a:lvl8pPr>
            <a:lvl9pPr marL="3897470" indent="-2292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26E818-963F-4FF8-898B-B4605D59CAB9}"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76C44C-0BEC-4F80-8BA8-D1FA7428D82D}" type="slidenum">
              <a:rPr lang="en-GB" smtClean="0"/>
              <a:t>14</a:t>
            </a:fld>
            <a:endParaRPr lang="en-GB"/>
          </a:p>
        </p:txBody>
      </p:sp>
    </p:spTree>
    <p:extLst>
      <p:ext uri="{BB962C8B-B14F-4D97-AF65-F5344CB8AC3E}">
        <p14:creationId xmlns:p14="http://schemas.microsoft.com/office/powerpoint/2010/main" val="1161178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11"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308589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EC063D-6460-432E-B922-E005C3ED9F45}" type="slidenum">
              <a:rPr lang="en-US"/>
              <a:pPr>
                <a:defRPr/>
              </a:pPr>
              <a:t>‹#›</a:t>
            </a:fld>
            <a:endParaRPr lang="en-US"/>
          </a:p>
        </p:txBody>
      </p:sp>
    </p:spTree>
    <p:extLst>
      <p:ext uri="{BB962C8B-B14F-4D97-AF65-F5344CB8AC3E}">
        <p14:creationId xmlns:p14="http://schemas.microsoft.com/office/powerpoint/2010/main" val="20673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996FEAEF-8D82-4FD9-8527-F77FB8FEB2D7}" type="slidenum">
              <a:rPr lang="en-US"/>
              <a:pPr>
                <a:defRPr/>
              </a:pPr>
              <a:t>‹#›</a:t>
            </a:fld>
            <a:endParaRPr lang="en-US"/>
          </a:p>
        </p:txBody>
      </p:sp>
    </p:spTree>
    <p:extLst>
      <p:ext uri="{BB962C8B-B14F-4D97-AF65-F5344CB8AC3E}">
        <p14:creationId xmlns:p14="http://schemas.microsoft.com/office/powerpoint/2010/main" val="296599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rtlCol="0"/>
          <a:lstStyle>
            <a:lvl1pPr algn="l">
              <a:defRPr sz="1000" baseline="0">
                <a:solidFill>
                  <a:srgbClr val="727272"/>
                </a:solidFill>
                <a:latin typeface="Arial"/>
              </a:defRPr>
            </a:lvl1pPr>
          </a:lstStyle>
          <a:p>
            <a:pPr>
              <a:defRPr/>
            </a:pPr>
            <a:endParaRPr lang="en-GB"/>
          </a:p>
        </p:txBody>
      </p:sp>
      <p:sp>
        <p:nvSpPr>
          <p:cNvPr id="5" name="Footer Placeholder 4"/>
          <p:cNvSpPr>
            <a:spLocks noGrp="1"/>
          </p:cNvSpPr>
          <p:nvPr>
            <p:ph type="ftr" sz="quarter" idx="11"/>
          </p:nvPr>
        </p:nvSpPr>
        <p:spPr/>
        <p:txBody>
          <a:bodyPr rtlCol="0"/>
          <a:lstStyle>
            <a:lvl1pPr algn="l">
              <a:defRPr sz="1000" kern="1200" baseline="0">
                <a:solidFill>
                  <a:srgbClr val="727272"/>
                </a:solidFill>
                <a:latin typeface="Arial"/>
              </a:defRPr>
            </a:lvl1pPr>
          </a:lstStyle>
          <a:p>
            <a:pPr>
              <a:defRPr/>
            </a:pPr>
            <a:endParaRPr lang="en-GB"/>
          </a:p>
        </p:txBody>
      </p:sp>
      <p:sp>
        <p:nvSpPr>
          <p:cNvPr id="6" name="Slide Number Placeholder 5"/>
          <p:cNvSpPr>
            <a:spLocks noGrp="1"/>
          </p:cNvSpPr>
          <p:nvPr>
            <p:ph type="sldNum" sz="quarter" idx="12"/>
          </p:nvPr>
        </p:nvSpPr>
        <p:spPr/>
        <p:txBody>
          <a:bodyPr rtlCol="0"/>
          <a:lstStyle>
            <a:lvl1pPr algn="r">
              <a:defRPr sz="1000" baseline="0">
                <a:solidFill>
                  <a:schemeClr val="bg1"/>
                </a:solidFill>
                <a:latin typeface="Arial"/>
              </a:defRPr>
            </a:lvl1pPr>
          </a:lstStyle>
          <a:p>
            <a:pPr>
              <a:defRPr/>
            </a:pPr>
            <a:fld id="{9DA53451-6874-4312-BD69-78C24B991B77}" type="slidenum">
              <a:rPr lang="en-GB"/>
              <a:pPr>
                <a:defRPr/>
              </a:pPr>
              <a:t>‹#›</a:t>
            </a:fld>
            <a:endParaRPr lang="en-GB"/>
          </a:p>
        </p:txBody>
      </p:sp>
    </p:spTree>
    <p:extLst>
      <p:ext uri="{BB962C8B-B14F-4D97-AF65-F5344CB8AC3E}">
        <p14:creationId xmlns:p14="http://schemas.microsoft.com/office/powerpoint/2010/main" val="276369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4" name="Imag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8000" y="2481869"/>
            <a:ext cx="6300000" cy="1265731"/>
          </a:xfrm>
        </p:spPr>
        <p:txBody>
          <a:bodyPr anchor="b">
            <a:spAutoFit/>
          </a:bodyPr>
          <a:lstStyle>
            <a:lvl1pPr>
              <a:lnSpc>
                <a:spcPts val="4500"/>
              </a:lnSpc>
              <a:defRPr sz="4500" cap="all">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9"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5070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CB246-DF44-4F75-88C8-169325B56090}" type="slidenum">
              <a:rPr lang="en-US"/>
              <a:pPr>
                <a:defRPr/>
              </a:pPr>
              <a:t>‹#›</a:t>
            </a:fld>
            <a:endParaRPr lang="en-US"/>
          </a:p>
        </p:txBody>
      </p:sp>
    </p:spTree>
    <p:extLst>
      <p:ext uri="{BB962C8B-B14F-4D97-AF65-F5344CB8AC3E}">
        <p14:creationId xmlns:p14="http://schemas.microsoft.com/office/powerpoint/2010/main" val="236465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0000" y="2919600"/>
            <a:ext cx="6624000" cy="1058400"/>
          </a:xfrm>
        </p:spPr>
        <p:txBody>
          <a:bodyPr/>
          <a:lstStyle>
            <a:lvl1pPr algn="ctr">
              <a:lnSpc>
                <a:spcPts val="3700"/>
              </a:lnSpc>
              <a:defRPr sz="3700" b="0" i="0" cap="all">
                <a:solidFill>
                  <a:schemeClr val="tx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6"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006299"/>
                </a:solidFill>
              </a:defRPr>
            </a:lvl1pPr>
          </a:lstStyle>
          <a:p>
            <a:pPr>
              <a:defRPr/>
            </a:pPr>
            <a:fld id="{5A5C7344-94A2-42D8-B4E9-B8545511DB92}" type="slidenum">
              <a:rPr lang="en-US"/>
              <a:pPr>
                <a:defRPr/>
              </a:pPr>
              <a:t>‹#›</a:t>
            </a:fld>
            <a:endParaRPr lang="en-US"/>
          </a:p>
        </p:txBody>
      </p:sp>
    </p:spTree>
    <p:extLst>
      <p:ext uri="{BB962C8B-B14F-4D97-AF65-F5344CB8AC3E}">
        <p14:creationId xmlns:p14="http://schemas.microsoft.com/office/powerpoint/2010/main" val="263461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smtClean="0"/>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solidFill>
                  <a:prstClr val="white"/>
                </a:solidFill>
              </a:defRPr>
            </a:lvl1pPr>
          </a:lstStyle>
          <a:p>
            <a:pPr>
              <a:defRPr/>
            </a:pPr>
            <a:fld id="{1509B6EF-65CF-4209-A519-15C37C48CF60}" type="slidenum">
              <a:rPr lang="en-GB"/>
              <a:pPr>
                <a:defRPr/>
              </a:pPr>
              <a:t>‹#›</a:t>
            </a:fld>
            <a:endParaRPr lang="en-GB"/>
          </a:p>
        </p:txBody>
      </p:sp>
    </p:spTree>
    <p:extLst>
      <p:ext uri="{BB962C8B-B14F-4D97-AF65-F5344CB8AC3E}">
        <p14:creationId xmlns:p14="http://schemas.microsoft.com/office/powerpoint/2010/main" val="343373976"/>
      </p:ext>
    </p:extLst>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0"/>
          <p:cNvSpPr>
            <a:spLocks noChangeArrowheads="1"/>
          </p:cNvSpPr>
          <p:nvPr/>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fr-FR" altLang="en-US" sz="2000" smtClean="0">
              <a:latin typeface="Helvetica 65 Medium"/>
            </a:endParaRPr>
          </a:p>
        </p:txBody>
      </p:sp>
      <p:pic>
        <p:nvPicPr>
          <p:cNvPr id="1028"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Slide title</a:t>
            </a:r>
            <a:br>
              <a:rPr lang="en-US" altLang="en-US" smtClean="0"/>
            </a:br>
            <a:r>
              <a:rPr lang="en-US" altLang="en-US" smtClean="0"/>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endParaRPr lang="en-US"/>
          </a:p>
        </p:txBody>
      </p:sp>
      <p:sp>
        <p:nvSpPr>
          <p:cNvPr id="27"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endParaRPr lang="en-US"/>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chemeClr val="bg1"/>
                </a:solidFill>
              </a:defRPr>
            </a:lvl1pPr>
          </a:lstStyle>
          <a:p>
            <a:pPr>
              <a:defRPr/>
            </a:pPr>
            <a:fld id="{4BACC869-4CCC-4179-8925-7F149BF64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68" r:id="rId2"/>
    <p:sldLayoutId id="2147483871" r:id="rId3"/>
    <p:sldLayoutId id="2147483872" r:id="rId4"/>
  </p:sldLayoutIdLs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fr-FR" altLang="en-US" sz="2000" smtClean="0">
              <a:solidFill>
                <a:srgbClr val="FFFFFF"/>
              </a:solidFill>
              <a:latin typeface="Helvetica 65 Medium"/>
            </a:endParaRPr>
          </a:p>
        </p:txBody>
      </p:sp>
      <p:pic>
        <p:nvPicPr>
          <p:cNvPr id="2052"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Click to edit Slide title</a:t>
            </a:r>
            <a:br>
              <a:rPr lang="fr-FR" altLang="en-US" smtClean="0"/>
            </a:br>
            <a:r>
              <a:rPr lang="fr-FR" altLang="en-US" smtClean="0"/>
              <a:t>Slide title can be extended to two lines</a:t>
            </a:r>
            <a:endParaRPr lang="en-US" altLang="en-US" smtClean="0"/>
          </a:p>
        </p:txBody>
      </p:sp>
      <p:sp>
        <p:nvSpPr>
          <p:cNvPr id="2054" name="Text Placeholder 2"/>
          <p:cNvSpPr>
            <a:spLocks noGrp="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endParaRPr lang="en-US"/>
          </a:p>
        </p:txBody>
      </p:sp>
      <p:sp>
        <p:nvSpPr>
          <p:cNvPr id="5"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a:defRPr/>
            </a:pPr>
            <a:endParaRPr lang="en-US"/>
          </a:p>
        </p:txBody>
      </p:sp>
      <p:sp>
        <p:nvSpPr>
          <p:cNvPr id="6"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rgbClr val="FFFFFF"/>
                </a:solidFill>
              </a:defRPr>
            </a:lvl1pPr>
          </a:lstStyle>
          <a:p>
            <a:pPr>
              <a:defRPr/>
            </a:pPr>
            <a:fld id="{AC1282D1-A968-4961-849F-9C4BE9CCF46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3" r:id="rId1"/>
    <p:sldLayoutId id="2147483869" r:id="rId2"/>
    <p:sldLayoutId id="2147483874" r:id="rId3"/>
    <p:sldLayoutId id="2147483878"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rgbClr val="727272"/>
          </a:solidFill>
          <a:latin typeface="Arial"/>
          <a:ea typeface="+mj-ea"/>
          <a:cs typeface="+mj-cs"/>
        </a:defRPr>
      </a:lvl1pPr>
      <a:lvl2pPr algn="l" rtl="0" eaLnBrk="0" fontAlgn="base" hangingPunct="0">
        <a:spcBef>
          <a:spcPct val="0"/>
        </a:spcBef>
        <a:spcAft>
          <a:spcPct val="0"/>
        </a:spcAft>
        <a:defRPr sz="3200">
          <a:solidFill>
            <a:srgbClr val="727272"/>
          </a:solidFill>
          <a:latin typeface="Arial" pitchFamily="34" charset="0"/>
        </a:defRPr>
      </a:lvl2pPr>
      <a:lvl3pPr algn="l" rtl="0" eaLnBrk="0" fontAlgn="base" hangingPunct="0">
        <a:spcBef>
          <a:spcPct val="0"/>
        </a:spcBef>
        <a:spcAft>
          <a:spcPct val="0"/>
        </a:spcAft>
        <a:defRPr sz="3200">
          <a:solidFill>
            <a:srgbClr val="727272"/>
          </a:solidFill>
          <a:latin typeface="Arial" pitchFamily="34" charset="0"/>
        </a:defRPr>
      </a:lvl3pPr>
      <a:lvl4pPr algn="l" rtl="0" eaLnBrk="0" fontAlgn="base" hangingPunct="0">
        <a:spcBef>
          <a:spcPct val="0"/>
        </a:spcBef>
        <a:spcAft>
          <a:spcPct val="0"/>
        </a:spcAft>
        <a:defRPr sz="3200">
          <a:solidFill>
            <a:srgbClr val="727272"/>
          </a:solidFill>
          <a:latin typeface="Arial" pitchFamily="34" charset="0"/>
        </a:defRPr>
      </a:lvl4pPr>
      <a:lvl5pPr algn="l" rtl="0" eaLnBrk="0" fontAlgn="base" hangingPunct="0">
        <a:spcBef>
          <a:spcPct val="0"/>
        </a:spcBef>
        <a:spcAft>
          <a:spcPct val="0"/>
        </a:spcAft>
        <a:defRPr sz="3200">
          <a:solidFill>
            <a:srgbClr val="727272"/>
          </a:solidFill>
          <a:latin typeface="Arial" pitchFamily="34" charset="0"/>
        </a:defRPr>
      </a:lvl5pPr>
      <a:lvl6pPr marL="457200" algn="l" rtl="0" fontAlgn="base">
        <a:spcBef>
          <a:spcPct val="0"/>
        </a:spcBef>
        <a:spcAft>
          <a:spcPct val="0"/>
        </a:spcAft>
        <a:defRPr sz="3200">
          <a:solidFill>
            <a:srgbClr val="727272"/>
          </a:solidFill>
          <a:latin typeface="Arial" pitchFamily="34" charset="0"/>
        </a:defRPr>
      </a:lvl6pPr>
      <a:lvl7pPr marL="914400" algn="l" rtl="0" fontAlgn="base">
        <a:spcBef>
          <a:spcPct val="0"/>
        </a:spcBef>
        <a:spcAft>
          <a:spcPct val="0"/>
        </a:spcAft>
        <a:defRPr sz="3200">
          <a:solidFill>
            <a:srgbClr val="727272"/>
          </a:solidFill>
          <a:latin typeface="Arial" pitchFamily="34" charset="0"/>
        </a:defRPr>
      </a:lvl7pPr>
      <a:lvl8pPr marL="1371600" algn="l" rtl="0" fontAlgn="base">
        <a:spcBef>
          <a:spcPct val="0"/>
        </a:spcBef>
        <a:spcAft>
          <a:spcPct val="0"/>
        </a:spcAft>
        <a:defRPr sz="3200">
          <a:solidFill>
            <a:srgbClr val="727272"/>
          </a:solidFill>
          <a:latin typeface="Arial" pitchFamily="34" charset="0"/>
        </a:defRPr>
      </a:lvl8pPr>
      <a:lvl9pPr marL="1828800" algn="l" rtl="0" fontAlgn="base">
        <a:spcBef>
          <a:spcPct val="0"/>
        </a:spcBef>
        <a:spcAft>
          <a:spcPct val="0"/>
        </a:spcAft>
        <a:defRPr sz="3200">
          <a:solidFill>
            <a:srgbClr val="727272"/>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727272"/>
          </a:solidFill>
          <a:latin typeface="+mn-lt"/>
          <a:ea typeface="+mn-ea"/>
          <a:cs typeface="+mn-cs"/>
        </a:defRPr>
      </a:lvl1pPr>
      <a:lvl2pPr marL="742950" indent="-285750" algn="l" rtl="0" eaLnBrk="0" fontAlgn="base" hangingPunct="0">
        <a:spcBef>
          <a:spcPct val="20000"/>
        </a:spcBef>
        <a:spcAft>
          <a:spcPct val="0"/>
        </a:spcAft>
        <a:buClr>
          <a:srgbClr val="727272"/>
        </a:buClr>
        <a:buFont typeface="Arial" pitchFamily="34" charset="0"/>
        <a:buChar char="–"/>
        <a:defRPr sz="2800" kern="1200">
          <a:solidFill>
            <a:srgbClr val="72727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72727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72727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7272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ecd.org/gov/ethics/recommendation-on-public-procurement.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oecd.org/governance/procurement/toolbo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package" Target="../embeddings/Microsoft_Word_Document1.docx"/></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www.oecd.org/gov/ethics/public-procurement.htm" TargetMode="External"/><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475656" y="1916832"/>
            <a:ext cx="6984776" cy="2554545"/>
          </a:xfrm>
        </p:spPr>
        <p:txBody>
          <a:bodyPr/>
          <a:lstStyle/>
          <a:p>
            <a:pPr eaLnBrk="1" hangingPunct="1">
              <a:lnSpc>
                <a:spcPct val="100000"/>
              </a:lnSpc>
              <a:spcBef>
                <a:spcPts val="600"/>
              </a:spcBef>
              <a:spcAft>
                <a:spcPts val="120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b="1" i="1" kern="0" cap="none" dirty="0" smtClean="0">
                <a:latin typeface="Arial" pitchFamily="34" charset="0"/>
              </a:rPr>
              <a:t>Effective Public </a:t>
            </a:r>
            <a:r>
              <a:rPr lang="en-US" altLang="en-US" sz="3200" b="1" i="1" kern="0" cap="none" dirty="0">
                <a:latin typeface="Arial" pitchFamily="34" charset="0"/>
              </a:rPr>
              <a:t>Procurement for public service </a:t>
            </a:r>
            <a:r>
              <a:rPr lang="en-US" altLang="en-US" sz="3200" b="1" i="1" kern="0" cap="none" dirty="0" smtClean="0">
                <a:latin typeface="Arial" pitchFamily="34" charset="0"/>
              </a:rPr>
              <a:t>delivery:</a:t>
            </a:r>
            <a:br>
              <a:rPr lang="en-US" altLang="en-US" sz="3200" b="1" i="1" kern="0" cap="none" dirty="0" smtClean="0">
                <a:latin typeface="Arial" pitchFamily="34" charset="0"/>
              </a:rPr>
            </a:br>
            <a:r>
              <a:rPr lang="en-US" altLang="en-US" sz="3200" b="1" i="1" kern="0" cap="none" dirty="0" smtClean="0">
                <a:latin typeface="Arial" pitchFamily="34" charset="0"/>
              </a:rPr>
              <a:t/>
            </a:r>
            <a:br>
              <a:rPr lang="en-US" altLang="en-US" sz="3200" b="1" i="1" kern="0" cap="none" dirty="0" smtClean="0">
                <a:latin typeface="Arial" pitchFamily="34" charset="0"/>
              </a:rPr>
            </a:br>
            <a:r>
              <a:rPr lang="en-US" altLang="en-US" sz="3200" b="1" i="1" kern="0" cap="none" dirty="0" smtClean="0">
                <a:latin typeface="Arial" pitchFamily="34" charset="0"/>
              </a:rPr>
              <a:t>Good Practices </a:t>
            </a:r>
            <a:r>
              <a:rPr lang="en-US" altLang="en-US" sz="3200" b="1" i="1" kern="0" cap="none" dirty="0" smtClean="0">
                <a:latin typeface="Arial" pitchFamily="34" charset="0"/>
              </a:rPr>
              <a:t>from the OECD Experience</a:t>
            </a:r>
            <a:endParaRPr lang="en-GB" altLang="en-US" sz="3000" b="1" cap="none" dirty="0" smtClean="0">
              <a:latin typeface="Arial" pitchFamily="34" charset="0"/>
            </a:endParaRPr>
          </a:p>
        </p:txBody>
      </p:sp>
      <p:sp>
        <p:nvSpPr>
          <p:cNvPr id="8195" name="Subtitle 2"/>
          <p:cNvSpPr>
            <a:spLocks noGrp="1"/>
          </p:cNvSpPr>
          <p:nvPr>
            <p:ph type="subTitle" idx="1"/>
          </p:nvPr>
        </p:nvSpPr>
        <p:spPr>
          <a:xfrm>
            <a:off x="178718" y="5301208"/>
            <a:ext cx="6913562" cy="1374735"/>
          </a:xfrm>
        </p:spPr>
        <p:txBody>
          <a:bodyPr/>
          <a:lstStyle/>
          <a:p>
            <a:pPr eaLnBrk="1" hangingPunct="1">
              <a:spcBef>
                <a:spcPct val="0"/>
              </a:spcBef>
            </a:pPr>
            <a:r>
              <a:rPr lang="en-GB" altLang="en-US" sz="2000" dirty="0" smtClean="0">
                <a:solidFill>
                  <a:srgbClr val="FFFFFF"/>
                </a:solidFill>
                <a:latin typeface="Arial" pitchFamily="34" charset="0"/>
              </a:rPr>
              <a:t>Paulo Magina</a:t>
            </a:r>
          </a:p>
          <a:p>
            <a:pPr eaLnBrk="1" hangingPunct="1">
              <a:spcBef>
                <a:spcPct val="0"/>
              </a:spcBef>
            </a:pPr>
            <a:r>
              <a:rPr lang="fr-FR" altLang="en-US" b="1" dirty="0" smtClean="0">
                <a:solidFill>
                  <a:srgbClr val="FFFFFF"/>
                </a:solidFill>
                <a:latin typeface="Arial" pitchFamily="34" charset="0"/>
              </a:rPr>
              <a:t>Head of the Public </a:t>
            </a:r>
            <a:r>
              <a:rPr lang="fr-FR" altLang="en-US" b="1" dirty="0" err="1" smtClean="0">
                <a:solidFill>
                  <a:srgbClr val="FFFFFF"/>
                </a:solidFill>
                <a:latin typeface="Arial" pitchFamily="34" charset="0"/>
              </a:rPr>
              <a:t>Procurement</a:t>
            </a:r>
            <a:r>
              <a:rPr lang="fr-FR" altLang="en-US" b="1" dirty="0" smtClean="0">
                <a:solidFill>
                  <a:srgbClr val="FFFFFF"/>
                </a:solidFill>
                <a:latin typeface="Arial" pitchFamily="34" charset="0"/>
              </a:rPr>
              <a:t> Unit, OECD</a:t>
            </a:r>
            <a:endParaRPr lang="en-GB" altLang="en-US" b="1" dirty="0" smtClean="0">
              <a:solidFill>
                <a:srgbClr val="FFFFFF"/>
              </a:solidFill>
              <a:latin typeface="Arial" pitchFamily="34" charset="0"/>
            </a:endParaRPr>
          </a:p>
          <a:p>
            <a:pPr eaLnBrk="1" hangingPunct="1">
              <a:spcBef>
                <a:spcPct val="0"/>
              </a:spcBef>
            </a:pPr>
            <a:endParaRPr lang="en-US" altLang="en-US" b="1" dirty="0" smtClean="0">
              <a:solidFill>
                <a:srgbClr val="FFFFFF"/>
              </a:solidFill>
              <a:latin typeface="Arial" pitchFamily="34" charset="0"/>
            </a:endParaRPr>
          </a:p>
          <a:p>
            <a:pPr eaLnBrk="1" hangingPunct="1">
              <a:spcBef>
                <a:spcPct val="0"/>
              </a:spcBef>
            </a:pPr>
            <a:r>
              <a:rPr lang="en-US" altLang="en-US" b="1" dirty="0" smtClean="0">
                <a:solidFill>
                  <a:srgbClr val="FFFFFF"/>
                </a:solidFill>
                <a:latin typeface="Arial" pitchFamily="34" charset="0"/>
              </a:rPr>
              <a:t>RICG Meeting</a:t>
            </a:r>
          </a:p>
          <a:p>
            <a:pPr eaLnBrk="1" hangingPunct="1">
              <a:spcBef>
                <a:spcPct val="0"/>
              </a:spcBef>
            </a:pPr>
            <a:r>
              <a:rPr lang="en-US" altLang="en-US" b="1" dirty="0" smtClean="0">
                <a:solidFill>
                  <a:srgbClr val="FFFFFF"/>
                </a:solidFill>
                <a:latin typeface="Arial" pitchFamily="34" charset="0"/>
              </a:rPr>
              <a:t>Montego Bay, 2 Nov. 2016</a:t>
            </a:r>
            <a:endParaRPr lang="en-US" altLang="en-US" b="1"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611188" y="1474788"/>
            <a:ext cx="7802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eaLnBrk="1" hangingPunct="1">
              <a:spcBef>
                <a:spcPct val="0"/>
              </a:spcBef>
              <a:buClrTx/>
              <a:buFontTx/>
              <a:buNone/>
            </a:pPr>
            <a:r>
              <a:rPr lang="en-US" altLang="en-US" sz="1800" i="1">
                <a:solidFill>
                  <a:srgbClr val="0070C0"/>
                </a:solidFill>
              </a:rPr>
              <a:t>Government procurement as share of GDP and of total govt. expenditures</a:t>
            </a:r>
            <a:endParaRPr lang="en-GB" altLang="en-US" sz="1800" i="1">
              <a:solidFill>
                <a:srgbClr val="0070C0"/>
              </a:solidFill>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2E8093D1-43FF-480F-8829-33DDFB150F0D}" type="slidenum">
              <a:rPr lang="en-US" altLang="en-US" sz="1000" smtClean="0">
                <a:solidFill>
                  <a:schemeClr val="bg1"/>
                </a:solidFill>
                <a:latin typeface="Arial" pitchFamily="34" charset="0"/>
              </a:rPr>
              <a:pPr eaLnBrk="1" hangingPunct="1">
                <a:spcBef>
                  <a:spcPct val="0"/>
                </a:spcBef>
                <a:buClrTx/>
                <a:buFontTx/>
                <a:buNone/>
              </a:pPr>
              <a:t>10</a:t>
            </a:fld>
            <a:endParaRPr lang="en-US" altLang="en-US" sz="1000" smtClean="0">
              <a:solidFill>
                <a:schemeClr val="bg1"/>
              </a:solidFill>
              <a:latin typeface="Arial" pitchFamily="34" charset="0"/>
            </a:endParaRPr>
          </a:p>
        </p:txBody>
      </p:sp>
      <p:sp>
        <p:nvSpPr>
          <p:cNvPr id="10243" name="TextBox 5"/>
          <p:cNvSpPr txBox="1">
            <a:spLocks noChangeArrowheads="1"/>
          </p:cNvSpPr>
          <p:nvPr/>
        </p:nvSpPr>
        <p:spPr bwMode="auto">
          <a:xfrm>
            <a:off x="1337547" y="6531202"/>
            <a:ext cx="33543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en-GB" altLang="en-US" sz="1100">
                <a:solidFill>
                  <a:srgbClr val="0070C0"/>
                </a:solidFill>
              </a:rPr>
              <a:t>Source: OECD National Accounts Statistics. (2013)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4" r="1864"/>
          <a:stretch/>
        </p:blipFill>
        <p:spPr bwMode="auto">
          <a:xfrm>
            <a:off x="604855" y="1891895"/>
            <a:ext cx="8136903" cy="473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itle 2"/>
          <p:cNvSpPr>
            <a:spLocks noGrp="1"/>
          </p:cNvSpPr>
          <p:nvPr>
            <p:ph type="title"/>
          </p:nvPr>
        </p:nvSpPr>
        <p:spPr>
          <a:xfrm>
            <a:off x="971550" y="238125"/>
            <a:ext cx="7993063" cy="1022350"/>
          </a:xfrm>
        </p:spPr>
        <p:txBody>
          <a:bodyPr/>
          <a:lstStyle/>
          <a:p>
            <a:r>
              <a:rPr lang="en-GB" altLang="en-US" smtClean="0"/>
              <a:t>Public Procurement really matters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351805"/>
            <a:ext cx="8569325" cy="5389563"/>
          </a:xfrm>
        </p:spPr>
        <p:txBody>
          <a:bodyPr/>
          <a:lstStyle/>
          <a:p>
            <a:pPr marL="534988" indent="-261938">
              <a:spcBef>
                <a:spcPts val="1200"/>
              </a:spcBef>
              <a:spcAft>
                <a:spcPts val="1800"/>
              </a:spcAft>
              <a:tabLst>
                <a:tab pos="534988" algn="l"/>
              </a:tabLst>
              <a:defRPr/>
            </a:pPr>
            <a:r>
              <a:rPr lang="en-GB" sz="2000" dirty="0" smtClean="0">
                <a:latin typeface="Arial" panose="020B0604020202020204" pitchFamily="34" charset="0"/>
                <a:cs typeface="Arial" panose="020B0604020202020204" pitchFamily="34" charset="0"/>
              </a:rPr>
              <a:t>Building </a:t>
            </a:r>
            <a:r>
              <a:rPr lang="en-GB" sz="2000" b="1" dirty="0">
                <a:latin typeface="Arial" panose="020B0604020202020204" pitchFamily="34" charset="0"/>
                <a:cs typeface="Arial" panose="020B0604020202020204" pitchFamily="34" charset="0"/>
              </a:rPr>
              <a:t>evidence </a:t>
            </a:r>
            <a:r>
              <a:rPr lang="en-GB" sz="2000" dirty="0">
                <a:latin typeface="Arial" panose="020B0604020202020204" pitchFamily="34" charset="0"/>
                <a:cs typeface="Arial" panose="020B0604020202020204" pitchFamily="34" charset="0"/>
              </a:rPr>
              <a:t>from </a:t>
            </a:r>
            <a:r>
              <a:rPr lang="en-GB" sz="2000" b="1" dirty="0">
                <a:latin typeface="Arial" panose="020B0604020202020204" pitchFamily="34" charset="0"/>
                <a:cs typeface="Arial" panose="020B0604020202020204" pitchFamily="34" charset="0"/>
              </a:rPr>
              <a:t>useful, reliable and comparable data </a:t>
            </a:r>
            <a:r>
              <a:rPr lang="en-GB" sz="2000" dirty="0">
                <a:latin typeface="Arial" panose="020B0604020202020204" pitchFamily="34" charset="0"/>
                <a:cs typeface="Arial" panose="020B0604020202020204" pitchFamily="34" charset="0"/>
              </a:rPr>
              <a:t>across OECD countries on the performance of public </a:t>
            </a:r>
            <a:r>
              <a:rPr lang="en-GB" sz="2000" dirty="0" smtClean="0">
                <a:latin typeface="Arial" panose="020B0604020202020204" pitchFamily="34" charset="0"/>
                <a:cs typeface="Arial" panose="020B0604020202020204" pitchFamily="34" charset="0"/>
              </a:rPr>
              <a:t>procurement – </a:t>
            </a:r>
            <a:r>
              <a:rPr lang="en-GB" sz="2000" u="sng" dirty="0" smtClean="0">
                <a:latin typeface="Arial" panose="020B0604020202020204" pitchFamily="34" charset="0"/>
                <a:cs typeface="Arial" panose="020B0604020202020204" pitchFamily="34" charset="0"/>
              </a:rPr>
              <a:t>Government at a Glance</a:t>
            </a:r>
            <a:r>
              <a:rPr lang="en-GB" sz="2000" dirty="0" smtClean="0">
                <a:latin typeface="Arial" panose="020B0604020202020204" pitchFamily="34" charset="0"/>
                <a:cs typeface="Arial" panose="020B0604020202020204" pitchFamily="34" charset="0"/>
              </a:rPr>
              <a:t>; </a:t>
            </a:r>
            <a:r>
              <a:rPr lang="en-GB" sz="2000" u="sng" dirty="0" smtClean="0">
                <a:latin typeface="Arial" panose="020B0604020202020204" pitchFamily="34" charset="0"/>
                <a:cs typeface="Arial" panose="020B0604020202020204" pitchFamily="34" charset="0"/>
              </a:rPr>
              <a:t>Key Performance Indicators</a:t>
            </a:r>
          </a:p>
          <a:p>
            <a:pPr marL="534988" indent="-261938">
              <a:spcBef>
                <a:spcPts val="600"/>
              </a:spcBef>
              <a:spcAft>
                <a:spcPts val="1800"/>
              </a:spcAft>
              <a:tabLst>
                <a:tab pos="534988" algn="l"/>
              </a:tabLst>
              <a:defRPr/>
            </a:pPr>
            <a:r>
              <a:rPr lang="en-GB" sz="2000" dirty="0" smtClean="0">
                <a:latin typeface="Arial" panose="020B0604020202020204" pitchFamily="34" charset="0"/>
                <a:cs typeface="Arial" panose="020B0604020202020204" pitchFamily="34" charset="0"/>
              </a:rPr>
              <a:t>Undertaking </a:t>
            </a:r>
            <a:r>
              <a:rPr lang="en-GB" sz="2000" b="1" dirty="0">
                <a:latin typeface="Arial" panose="020B0604020202020204" pitchFamily="34" charset="0"/>
                <a:cs typeface="Arial" panose="020B0604020202020204" pitchFamily="34" charset="0"/>
              </a:rPr>
              <a:t>hands-on peer reviews </a:t>
            </a:r>
            <a:r>
              <a:rPr lang="en-GB" sz="2000" dirty="0">
                <a:latin typeface="Arial" panose="020B0604020202020204" pitchFamily="34" charset="0"/>
                <a:cs typeface="Arial" panose="020B0604020202020204" pitchFamily="34" charset="0"/>
              </a:rPr>
              <a:t>that provide assessment of public procurement systems, either national or sectorial, and tailored proposals to address implementation gaps in specific </a:t>
            </a:r>
            <a:r>
              <a:rPr lang="en-GB" sz="2000" dirty="0" smtClean="0">
                <a:latin typeface="Arial" panose="020B0604020202020204" pitchFamily="34" charset="0"/>
                <a:cs typeface="Arial" panose="020B0604020202020204" pitchFamily="34" charset="0"/>
              </a:rPr>
              <a:t>context – in </a:t>
            </a:r>
            <a:r>
              <a:rPr lang="en-GB" sz="2000" u="sng" dirty="0" smtClean="0">
                <a:latin typeface="Arial" panose="020B0604020202020204" pitchFamily="34" charset="0"/>
                <a:cs typeface="Arial" panose="020B0604020202020204" pitchFamily="34" charset="0"/>
              </a:rPr>
              <a:t>Italy</a:t>
            </a:r>
            <a:r>
              <a:rPr lang="en-GB" sz="2000" dirty="0" smtClean="0">
                <a:latin typeface="Arial" panose="020B0604020202020204" pitchFamily="34" charset="0"/>
                <a:cs typeface="Arial" panose="020B0604020202020204" pitchFamily="34" charset="0"/>
              </a:rPr>
              <a:t>, </a:t>
            </a:r>
            <a:r>
              <a:rPr lang="en-GB" sz="2000" u="sng" dirty="0" smtClean="0">
                <a:latin typeface="Arial" panose="020B0604020202020204" pitchFamily="34" charset="0"/>
                <a:cs typeface="Arial" panose="020B0604020202020204" pitchFamily="34" charset="0"/>
              </a:rPr>
              <a:t>Greece</a:t>
            </a:r>
            <a:r>
              <a:rPr lang="en-GB" sz="2000" dirty="0" smtClean="0">
                <a:latin typeface="Arial" panose="020B0604020202020204" pitchFamily="34" charset="0"/>
                <a:cs typeface="Arial" panose="020B0604020202020204" pitchFamily="34" charset="0"/>
              </a:rPr>
              <a:t>, </a:t>
            </a:r>
            <a:r>
              <a:rPr lang="en-GB" sz="2000" u="sng" dirty="0" smtClean="0">
                <a:latin typeface="Arial" panose="020B0604020202020204" pitchFamily="34" charset="0"/>
                <a:cs typeface="Arial" panose="020B0604020202020204" pitchFamily="34" charset="0"/>
              </a:rPr>
              <a:t>Northern Ireland </a:t>
            </a:r>
            <a:r>
              <a:rPr lang="en-GB" sz="2000" dirty="0" smtClean="0">
                <a:latin typeface="Arial" panose="020B0604020202020204" pitchFamily="34" charset="0"/>
                <a:cs typeface="Arial" panose="020B0604020202020204" pitchFamily="34" charset="0"/>
              </a:rPr>
              <a:t>but also </a:t>
            </a:r>
            <a:r>
              <a:rPr lang="en-GB" sz="2000" u="sng" dirty="0" smtClean="0">
                <a:latin typeface="Arial" panose="020B0604020202020204" pitchFamily="34" charset="0"/>
                <a:cs typeface="Arial" panose="020B0604020202020204" pitchFamily="34" charset="0"/>
              </a:rPr>
              <a:t>US, Korea, Mexico, Colombia, Chile, Peru, other EU countries like Slovakia or Bulgaria</a:t>
            </a:r>
            <a:endParaRPr lang="en-GB" sz="2000" u="sng" dirty="0">
              <a:latin typeface="Arial" panose="020B0604020202020204" pitchFamily="34" charset="0"/>
              <a:cs typeface="Arial" panose="020B0604020202020204" pitchFamily="34" charset="0"/>
            </a:endParaRPr>
          </a:p>
          <a:p>
            <a:pPr marL="534988" indent="-261938">
              <a:spcBef>
                <a:spcPts val="600"/>
              </a:spcBef>
              <a:spcAft>
                <a:spcPts val="1800"/>
              </a:spcAft>
              <a:tabLst>
                <a:tab pos="534988" algn="l"/>
              </a:tabLst>
              <a:defRPr/>
            </a:pPr>
            <a:r>
              <a:rPr lang="en-GB" sz="2000" dirty="0">
                <a:latin typeface="Arial" panose="020B0604020202020204" pitchFamily="34" charset="0"/>
                <a:cs typeface="Arial" panose="020B0604020202020204" pitchFamily="34" charset="0"/>
              </a:rPr>
              <a:t>Organising </a:t>
            </a:r>
            <a:r>
              <a:rPr lang="en-GB" sz="2000" b="1" dirty="0">
                <a:latin typeface="Arial" panose="020B0604020202020204" pitchFamily="34" charset="0"/>
                <a:cs typeface="Arial" panose="020B0604020202020204" pitchFamily="34" charset="0"/>
              </a:rPr>
              <a:t>policy dialogue</a:t>
            </a:r>
            <a:r>
              <a:rPr lang="en-GB" sz="2000" dirty="0">
                <a:latin typeface="Arial" panose="020B0604020202020204" pitchFamily="34" charset="0"/>
                <a:cs typeface="Arial" panose="020B0604020202020204" pitchFamily="34" charset="0"/>
              </a:rPr>
              <a:t> to share insights &amp; shape directions for future </a:t>
            </a:r>
            <a:r>
              <a:rPr lang="en-GB" sz="2000" dirty="0" smtClean="0">
                <a:latin typeface="Arial" panose="020B0604020202020204" pitchFamily="34" charset="0"/>
                <a:cs typeface="Arial" panose="020B0604020202020204" pitchFamily="34" charset="0"/>
              </a:rPr>
              <a:t>reforms,  build </a:t>
            </a:r>
            <a:r>
              <a:rPr lang="en-GB" sz="2000" dirty="0">
                <a:latin typeface="Arial" panose="020B0604020202020204" pitchFamily="34" charset="0"/>
                <a:cs typeface="Arial" panose="020B0604020202020204" pitchFamily="34" charset="0"/>
              </a:rPr>
              <a:t>strategic partnership </a:t>
            </a:r>
            <a:r>
              <a:rPr lang="en-GB" sz="2000" dirty="0" smtClean="0">
                <a:latin typeface="Arial" panose="020B0604020202020204" pitchFamily="34" charset="0"/>
                <a:cs typeface="Arial" panose="020B0604020202020204" pitchFamily="34" charset="0"/>
              </a:rPr>
              <a:t>with private </a:t>
            </a:r>
            <a:r>
              <a:rPr lang="en-GB" sz="2000" dirty="0">
                <a:latin typeface="Arial" panose="020B0604020202020204" pitchFamily="34" charset="0"/>
                <a:cs typeface="Arial" panose="020B0604020202020204" pitchFamily="34" charset="0"/>
              </a:rPr>
              <a:t>sector </a:t>
            </a:r>
            <a:r>
              <a:rPr lang="en-GB" sz="2000" dirty="0" smtClean="0">
                <a:latin typeface="Arial" panose="020B0604020202020204" pitchFamily="34" charset="0"/>
                <a:cs typeface="Arial" panose="020B0604020202020204" pitchFamily="34" charset="0"/>
              </a:rPr>
              <a:t> - </a:t>
            </a:r>
            <a:r>
              <a:rPr lang="en-GB" sz="2000" u="sng" dirty="0" smtClean="0">
                <a:latin typeface="Arial" panose="020B0604020202020204" pitchFamily="34" charset="0"/>
                <a:cs typeface="Arial" panose="020B0604020202020204" pitchFamily="34" charset="0"/>
              </a:rPr>
              <a:t>G20</a:t>
            </a:r>
            <a:endParaRPr lang="en-GB" sz="2000" u="sng" dirty="0">
              <a:latin typeface="Arial" panose="020B0604020202020204" pitchFamily="34" charset="0"/>
              <a:cs typeface="Arial" panose="020B0604020202020204" pitchFamily="34" charset="0"/>
            </a:endParaRPr>
          </a:p>
          <a:p>
            <a:pPr marL="534988" indent="-261938">
              <a:spcBef>
                <a:spcPts val="600"/>
              </a:spcBef>
              <a:spcAft>
                <a:spcPts val="600"/>
              </a:spcAft>
              <a:tabLst>
                <a:tab pos="534988" algn="l"/>
              </a:tabLst>
              <a:defRPr/>
            </a:pPr>
            <a:r>
              <a:rPr lang="en-GB" sz="2000" dirty="0" smtClean="0">
                <a:latin typeface="Arial" panose="020B0604020202020204" pitchFamily="34" charset="0"/>
                <a:cs typeface="Arial" panose="020B0604020202020204" pitchFamily="34" charset="0"/>
              </a:rPr>
              <a:t>Identifying </a:t>
            </a:r>
            <a:r>
              <a:rPr lang="en-GB" sz="2000" b="1" dirty="0" smtClean="0">
                <a:latin typeface="Arial" panose="020B0604020202020204" pitchFamily="34" charset="0"/>
                <a:cs typeface="Arial" panose="020B0604020202020204" pitchFamily="34" charset="0"/>
              </a:rPr>
              <a:t>good practices </a:t>
            </a:r>
            <a:r>
              <a:rPr lang="en-GB" sz="2000" dirty="0" smtClean="0">
                <a:latin typeface="Arial" panose="020B0604020202020204" pitchFamily="34" charset="0"/>
                <a:cs typeface="Arial" panose="020B0604020202020204" pitchFamily="34" charset="0"/>
              </a:rPr>
              <a:t>and providing </a:t>
            </a:r>
            <a:r>
              <a:rPr lang="en-GB" sz="2000" b="1" dirty="0" smtClean="0">
                <a:latin typeface="Arial" panose="020B0604020202020204" pitchFamily="34" charset="0"/>
                <a:cs typeface="Arial" panose="020B0604020202020204" pitchFamily="34" charset="0"/>
              </a:rPr>
              <a:t>international standards </a:t>
            </a:r>
            <a:r>
              <a:rPr lang="en-GB" sz="2000" dirty="0" smtClean="0">
                <a:latin typeface="Arial" panose="020B0604020202020204" pitchFamily="34" charset="0"/>
                <a:cs typeface="Arial" panose="020B0604020202020204" pitchFamily="34" charset="0"/>
              </a:rPr>
              <a:t>on public procurement – Compendiums on </a:t>
            </a:r>
            <a:r>
              <a:rPr lang="en-GB" sz="2000" u="sng" dirty="0" smtClean="0">
                <a:latin typeface="Arial" panose="020B0604020202020204" pitchFamily="34" charset="0"/>
                <a:cs typeface="Arial" panose="020B0604020202020204" pitchFamily="34" charset="0"/>
              </a:rPr>
              <a:t>Green </a:t>
            </a:r>
            <a:r>
              <a:rPr lang="en-GB" sz="2000" dirty="0" smtClean="0">
                <a:latin typeface="Arial" panose="020B0604020202020204" pitchFamily="34" charset="0"/>
                <a:cs typeface="Arial" panose="020B0604020202020204" pitchFamily="34" charset="0"/>
              </a:rPr>
              <a:t>Procurement,  Transparency, Accountability and </a:t>
            </a:r>
            <a:r>
              <a:rPr lang="en-GB" sz="2000" u="sng" dirty="0" smtClean="0">
                <a:latin typeface="Arial" panose="020B0604020202020204" pitchFamily="34" charset="0"/>
                <a:cs typeface="Arial" panose="020B0604020202020204" pitchFamily="34" charset="0"/>
              </a:rPr>
              <a:t>Integrity</a:t>
            </a:r>
            <a:r>
              <a:rPr lang="en-GB" sz="2000" dirty="0" smtClean="0">
                <a:latin typeface="Arial" panose="020B0604020202020204" pitchFamily="34" charset="0"/>
                <a:cs typeface="Arial" panose="020B0604020202020204" pitchFamily="34" charset="0"/>
              </a:rPr>
              <a:t>, now </a:t>
            </a:r>
            <a:r>
              <a:rPr lang="en-GB" sz="2000" u="sng" dirty="0" smtClean="0">
                <a:latin typeface="Arial" panose="020B0604020202020204" pitchFamily="34" charset="0"/>
                <a:cs typeface="Arial" panose="020B0604020202020204" pitchFamily="34" charset="0"/>
              </a:rPr>
              <a:t>Innovation, SME’s </a:t>
            </a:r>
            <a:r>
              <a:rPr lang="en-GB" sz="2000" dirty="0" smtClean="0">
                <a:latin typeface="Arial" panose="020B0604020202020204" pitchFamily="34" charset="0"/>
                <a:cs typeface="Arial" panose="020B0604020202020204" pitchFamily="34" charset="0"/>
              </a:rPr>
              <a:t>following</a:t>
            </a:r>
          </a:p>
        </p:txBody>
      </p:sp>
      <p:sp>
        <p:nvSpPr>
          <p:cNvPr id="4" name="Title 1"/>
          <p:cNvSpPr txBox="1">
            <a:spLocks/>
          </p:cNvSpPr>
          <p:nvPr/>
        </p:nvSpPr>
        <p:spPr>
          <a:xfrm>
            <a:off x="971550" y="238125"/>
            <a:ext cx="8172450" cy="1022350"/>
          </a:xfrm>
          <a:prstGeom prst="rect">
            <a:avLst/>
          </a:prstGeom>
        </p:spPr>
        <p:txBody>
          <a:bodyPr anchor="ctr"/>
          <a:lstStyle>
            <a:defPPr>
              <a:defRPr lang="en-US"/>
            </a:defPPr>
            <a:lvl1pPr>
              <a:spcBef>
                <a:spcPct val="0"/>
              </a:spcBef>
              <a:buNone/>
              <a:defRPr sz="2000" b="1">
                <a:solidFill>
                  <a:srgbClr val="002060"/>
                </a:solidFill>
                <a:latin typeface="Arial"/>
                <a:ea typeface="+mj-ea"/>
                <a:cs typeface="+mj-cs"/>
              </a:defRPr>
            </a:lvl1pPr>
          </a:lstStyle>
          <a:p>
            <a:pPr>
              <a:defRPr/>
            </a:pPr>
            <a:r>
              <a:rPr lang="en-US" sz="3200" b="0" dirty="0">
                <a:solidFill>
                  <a:srgbClr val="7F7F7F"/>
                </a:solidFill>
                <a:latin typeface="+mj-lt"/>
              </a:rPr>
              <a:t>OECD contribution to reforming </a:t>
            </a:r>
            <a:r>
              <a:rPr lang="en-US" sz="3200" b="0" dirty="0" smtClean="0">
                <a:solidFill>
                  <a:srgbClr val="7F7F7F"/>
                </a:solidFill>
                <a:latin typeface="+mj-lt"/>
              </a:rPr>
              <a:t>public </a:t>
            </a:r>
            <a:r>
              <a:rPr lang="en-US" sz="3200" b="0" dirty="0">
                <a:solidFill>
                  <a:srgbClr val="7F7F7F"/>
                </a:solidFill>
                <a:latin typeface="+mj-lt"/>
              </a:rPr>
              <a:t>procurement</a:t>
            </a:r>
            <a:endParaRPr lang="en-GB" sz="3200" b="0" dirty="0">
              <a:solidFill>
                <a:srgbClr val="7F7F7F"/>
              </a:solidFill>
              <a:latin typeface="+mj-lt"/>
            </a:endParaRPr>
          </a:p>
        </p:txBody>
      </p:sp>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7F54C9FF-D199-4309-BCDB-9269BC2B63CA}" type="slidenum">
              <a:rPr lang="en-GB" altLang="en-US" sz="1000" smtClean="0">
                <a:solidFill>
                  <a:schemeClr val="bg1"/>
                </a:solidFill>
                <a:latin typeface="Arial" pitchFamily="34" charset="0"/>
              </a:rPr>
              <a:pPr eaLnBrk="1" hangingPunct="1">
                <a:spcBef>
                  <a:spcPct val="0"/>
                </a:spcBef>
                <a:buClrTx/>
                <a:buFontTx/>
                <a:buNone/>
              </a:pPr>
              <a:t>11</a:t>
            </a:fld>
            <a:endParaRPr lang="en-GB" altLang="en-US" sz="1000" smtClean="0">
              <a:solidFill>
                <a:schemeClr val="bg1"/>
              </a:solidFill>
              <a:latin typeface="Arial" pitchFamily="34" charset="0"/>
            </a:endParaRPr>
          </a:p>
        </p:txBody>
      </p:sp>
    </p:spTree>
    <p:extLst>
      <p:ext uri="{BB962C8B-B14F-4D97-AF65-F5344CB8AC3E}">
        <p14:creationId xmlns:p14="http://schemas.microsoft.com/office/powerpoint/2010/main" val="326802502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2427428" y="2784330"/>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Participation</a:t>
            </a:r>
          </a:p>
        </p:txBody>
      </p:sp>
      <p:sp>
        <p:nvSpPr>
          <p:cNvPr id="7" name="Hexagon 6"/>
          <p:cNvSpPr/>
          <p:nvPr/>
        </p:nvSpPr>
        <p:spPr>
          <a:xfrm>
            <a:off x="605922" y="3367262"/>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Efficiency</a:t>
            </a:r>
          </a:p>
        </p:txBody>
      </p:sp>
      <p:sp>
        <p:nvSpPr>
          <p:cNvPr id="8" name="Hexagon 7"/>
          <p:cNvSpPr/>
          <p:nvPr/>
        </p:nvSpPr>
        <p:spPr>
          <a:xfrm>
            <a:off x="6104239" y="3979559"/>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Capacity</a:t>
            </a:r>
          </a:p>
        </p:txBody>
      </p:sp>
      <p:sp>
        <p:nvSpPr>
          <p:cNvPr id="9" name="Hexagon 8"/>
          <p:cNvSpPr/>
          <p:nvPr/>
        </p:nvSpPr>
        <p:spPr>
          <a:xfrm>
            <a:off x="590314" y="4563169"/>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Integrity</a:t>
            </a:r>
          </a:p>
        </p:txBody>
      </p:sp>
      <p:sp>
        <p:nvSpPr>
          <p:cNvPr id="10" name="Hexagon 9"/>
          <p:cNvSpPr/>
          <p:nvPr/>
        </p:nvSpPr>
        <p:spPr>
          <a:xfrm>
            <a:off x="4253662" y="2180066"/>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Access</a:t>
            </a:r>
          </a:p>
        </p:txBody>
      </p:sp>
      <p:sp>
        <p:nvSpPr>
          <p:cNvPr id="11" name="Hexagon 10"/>
          <p:cNvSpPr/>
          <p:nvPr/>
        </p:nvSpPr>
        <p:spPr>
          <a:xfrm>
            <a:off x="4275241" y="4563169"/>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Balance</a:t>
            </a:r>
          </a:p>
        </p:txBody>
      </p:sp>
      <p:sp>
        <p:nvSpPr>
          <p:cNvPr id="12" name="Hexagon 11"/>
          <p:cNvSpPr/>
          <p:nvPr/>
        </p:nvSpPr>
        <p:spPr>
          <a:xfrm>
            <a:off x="6084168" y="2754191"/>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E-Procurement</a:t>
            </a:r>
          </a:p>
        </p:txBody>
      </p:sp>
      <p:sp>
        <p:nvSpPr>
          <p:cNvPr id="13" name="Hexagon 12"/>
          <p:cNvSpPr/>
          <p:nvPr/>
        </p:nvSpPr>
        <p:spPr>
          <a:xfrm>
            <a:off x="4275241" y="3367152"/>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Evaluation</a:t>
            </a:r>
          </a:p>
        </p:txBody>
      </p:sp>
      <p:sp>
        <p:nvSpPr>
          <p:cNvPr id="14" name="Hexagon 13"/>
          <p:cNvSpPr/>
          <p:nvPr/>
        </p:nvSpPr>
        <p:spPr>
          <a:xfrm>
            <a:off x="2431591" y="5146101"/>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Risk Management</a:t>
            </a:r>
          </a:p>
        </p:txBody>
      </p:sp>
      <p:sp>
        <p:nvSpPr>
          <p:cNvPr id="15" name="Hexagon 14"/>
          <p:cNvSpPr/>
          <p:nvPr/>
        </p:nvSpPr>
        <p:spPr>
          <a:xfrm>
            <a:off x="2427428" y="1618466"/>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Transparency</a:t>
            </a:r>
          </a:p>
        </p:txBody>
      </p:sp>
      <p:sp>
        <p:nvSpPr>
          <p:cNvPr id="16" name="Hexagon 15"/>
          <p:cNvSpPr/>
          <p:nvPr/>
        </p:nvSpPr>
        <p:spPr>
          <a:xfrm>
            <a:off x="2427428" y="3979559"/>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Integration</a:t>
            </a:r>
          </a:p>
        </p:txBody>
      </p:sp>
      <p:sp>
        <p:nvSpPr>
          <p:cNvPr id="17" name="Hexagon 16"/>
          <p:cNvSpPr/>
          <p:nvPr/>
        </p:nvSpPr>
        <p:spPr>
          <a:xfrm>
            <a:off x="605922" y="2180066"/>
            <a:ext cx="2079518" cy="1165864"/>
          </a:xfrm>
          <a:prstGeom prst="hexagon">
            <a:avLst/>
          </a:prstGeom>
          <a:scene3d>
            <a:camera prst="orthographicFront"/>
            <a:lightRig rig="threePt" dir="t"/>
          </a:scene3d>
          <a:sp3d extrusionH="95250" contourW="38100" prstMaterial="plastic">
            <a:bevelT w="165100" prst="coolSlant"/>
            <a:bevelB w="152400" h="50800" prst="softRound"/>
            <a:extrusionClr>
              <a:schemeClr val="accent3">
                <a:lumMod val="5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Accountability</a:t>
            </a:r>
          </a:p>
        </p:txBody>
      </p:sp>
      <p:sp>
        <p:nvSpPr>
          <p:cNvPr id="153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75ECC61F-93AA-4637-8D90-4995D6E3547E}" type="slidenum">
              <a:rPr lang="en-GB" altLang="en-US" sz="1000" smtClean="0">
                <a:solidFill>
                  <a:schemeClr val="bg1"/>
                </a:solidFill>
                <a:latin typeface="Arial" pitchFamily="34" charset="0"/>
              </a:rPr>
              <a:pPr eaLnBrk="1" hangingPunct="1">
                <a:spcBef>
                  <a:spcPct val="0"/>
                </a:spcBef>
                <a:buClrTx/>
                <a:buFontTx/>
                <a:buNone/>
              </a:pPr>
              <a:t>12</a:t>
            </a:fld>
            <a:endParaRPr lang="en-GB" altLang="en-US" sz="1000" smtClean="0">
              <a:solidFill>
                <a:schemeClr val="bg1"/>
              </a:solidFill>
              <a:latin typeface="Arial" pitchFamily="34" charset="0"/>
            </a:endParaRPr>
          </a:p>
        </p:txBody>
      </p:sp>
      <p:sp>
        <p:nvSpPr>
          <p:cNvPr id="15399" name="Title 2"/>
          <p:cNvSpPr>
            <a:spLocks noGrp="1"/>
          </p:cNvSpPr>
          <p:nvPr>
            <p:ph type="title"/>
          </p:nvPr>
        </p:nvSpPr>
        <p:spPr>
          <a:xfrm>
            <a:off x="1079500" y="238125"/>
            <a:ext cx="7669213" cy="1022350"/>
          </a:xfrm>
        </p:spPr>
        <p:txBody>
          <a:bodyPr/>
          <a:lstStyle/>
          <a:p>
            <a:r>
              <a:rPr lang="en-GB" altLang="en-US" dirty="0" smtClean="0"/>
              <a:t>The </a:t>
            </a:r>
            <a:r>
              <a:rPr lang="en-GB" altLang="en-US" dirty="0" smtClean="0">
                <a:hlinkClick r:id="rId3"/>
              </a:rPr>
              <a:t>2015 Recommendation on Public Procurement</a:t>
            </a:r>
            <a:r>
              <a:rPr lang="en-GB" altLang="en-US" dirty="0" smtClean="0"/>
              <a:t>: 12 integrated principles</a:t>
            </a:r>
          </a:p>
        </p:txBody>
      </p:sp>
    </p:spTree>
    <p:extLst>
      <p:ext uri="{BB962C8B-B14F-4D97-AF65-F5344CB8AC3E}">
        <p14:creationId xmlns:p14="http://schemas.microsoft.com/office/powerpoint/2010/main" val="284366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nodeType="afterGroup">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nodeType="afterGroup">
                            <p:stCondLst>
                              <p:cond delay="40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nodeType="afterGroup">
                            <p:stCondLst>
                              <p:cond delay="5000"/>
                            </p:stCondLst>
                            <p:childTnLst>
                              <p:par>
                                <p:cTn id="40" presetID="31"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par>
                          <p:cTn id="46" fill="hold" nodeType="afterGroup">
                            <p:stCondLst>
                              <p:cond delay="6000"/>
                            </p:stCondLst>
                            <p:childTnLst>
                              <p:par>
                                <p:cTn id="47" presetID="31"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nodeType="afterGroup">
                            <p:stCondLst>
                              <p:cond delay="7000"/>
                            </p:stCondLst>
                            <p:childTnLst>
                              <p:par>
                                <p:cTn id="54" presetID="31" presetClass="entr" presetSubtype="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childTnLst>
                          </p:cTn>
                        </p:par>
                        <p:par>
                          <p:cTn id="60" fill="hold" nodeType="afterGroup">
                            <p:stCondLst>
                              <p:cond delay="8000"/>
                            </p:stCondLst>
                            <p:childTnLst>
                              <p:par>
                                <p:cTn id="61" presetID="31"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nodeType="afterGroup">
                            <p:stCondLst>
                              <p:cond delay="9000"/>
                            </p:stCondLst>
                            <p:childTnLst>
                              <p:par>
                                <p:cTn id="68" presetID="31" presetClass="entr" presetSubtype="0"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nodeType="afterGroup">
                            <p:stCondLst>
                              <p:cond delay="10000"/>
                            </p:stCondLst>
                            <p:childTnLst>
                              <p:par>
                                <p:cTn id="75" presetID="31"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par>
                          <p:cTn id="81" fill="hold" nodeType="afterGroup">
                            <p:stCondLst>
                              <p:cond delay="11000"/>
                            </p:stCondLst>
                            <p:childTnLst>
                              <p:par>
                                <p:cTn id="82" presetID="31"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ppt_w</p:attrName>
                                        </p:attrNameLst>
                                      </p:cBhvr>
                                      <p:tavLst>
                                        <p:tav tm="0">
                                          <p:val>
                                            <p:fltVal val="0"/>
                                          </p:val>
                                        </p:tav>
                                        <p:tav tm="100000">
                                          <p:val>
                                            <p:strVal val="#ppt_w"/>
                                          </p:val>
                                        </p:tav>
                                      </p:tavLst>
                                    </p:anim>
                                    <p:anim calcmode="lin" valueType="num">
                                      <p:cBhvr>
                                        <p:cTn id="85" dur="1000" fill="hold"/>
                                        <p:tgtEl>
                                          <p:spTgt spid="16"/>
                                        </p:tgtEl>
                                        <p:attrNameLst>
                                          <p:attrName>ppt_h</p:attrName>
                                        </p:attrNameLst>
                                      </p:cBhvr>
                                      <p:tavLst>
                                        <p:tav tm="0">
                                          <p:val>
                                            <p:fltVal val="0"/>
                                          </p:val>
                                        </p:tav>
                                        <p:tav tm="100000">
                                          <p:val>
                                            <p:strVal val="#ppt_h"/>
                                          </p:val>
                                        </p:tav>
                                      </p:tavLst>
                                    </p:anim>
                                    <p:anim calcmode="lin" valueType="num">
                                      <p:cBhvr>
                                        <p:cTn id="86" dur="1000" fill="hold"/>
                                        <p:tgtEl>
                                          <p:spTgt spid="16"/>
                                        </p:tgtEl>
                                        <p:attrNameLst>
                                          <p:attrName>style.rotation</p:attrName>
                                        </p:attrNameLst>
                                      </p:cBhvr>
                                      <p:tavLst>
                                        <p:tav tm="0">
                                          <p:val>
                                            <p:fltVal val="90"/>
                                          </p:val>
                                        </p:tav>
                                        <p:tav tm="100000">
                                          <p:val>
                                            <p:fltVal val="0"/>
                                          </p:val>
                                        </p:tav>
                                      </p:tavLst>
                                    </p:anim>
                                    <p:animEffect transition="in" filter="fade">
                                      <p:cBhvr>
                                        <p:cTn id="8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213" y="1343025"/>
            <a:ext cx="8713787" cy="5029200"/>
          </a:xfrm>
        </p:spPr>
        <p:txBody>
          <a:bodyPr>
            <a:normAutofit/>
          </a:bodyPr>
          <a:lstStyle/>
          <a:p>
            <a:pPr marL="361950" indent="-276225">
              <a:spcBef>
                <a:spcPts val="600"/>
              </a:spcBef>
              <a:spcAft>
                <a:spcPts val="600"/>
              </a:spcAft>
              <a:tabLst>
                <a:tab pos="361950" algn="l"/>
              </a:tabLst>
              <a:defRPr/>
            </a:pPr>
            <a:r>
              <a:rPr lang="en-US" sz="2800" b="1" dirty="0"/>
              <a:t>Vision</a:t>
            </a:r>
            <a:r>
              <a:rPr lang="en-US" sz="2000" dirty="0"/>
              <a:t>: </a:t>
            </a:r>
            <a:r>
              <a:rPr lang="en-US" sz="2400" dirty="0" smtClean="0"/>
              <a:t>An international </a:t>
            </a:r>
            <a:r>
              <a:rPr lang="en-US" sz="2400" dirty="0"/>
              <a:t>reference </a:t>
            </a:r>
            <a:r>
              <a:rPr lang="en-US" sz="2400" dirty="0" smtClean="0"/>
              <a:t>for public procurement standards, good practice and forward-thinking</a:t>
            </a:r>
            <a:endParaRPr lang="en-US" sz="2400" dirty="0"/>
          </a:p>
          <a:p>
            <a:pPr marL="361950" indent="-276225">
              <a:spcBef>
                <a:spcPts val="600"/>
              </a:spcBef>
              <a:spcAft>
                <a:spcPts val="600"/>
              </a:spcAft>
              <a:tabLst>
                <a:tab pos="361950" algn="l"/>
              </a:tabLst>
              <a:defRPr/>
            </a:pPr>
            <a:r>
              <a:rPr lang="en-US" sz="2800" b="1" dirty="0" smtClean="0"/>
              <a:t>Implementation</a:t>
            </a:r>
            <a:r>
              <a:rPr lang="en-US" sz="2000" dirty="0" smtClean="0"/>
              <a:t> </a:t>
            </a:r>
            <a:r>
              <a:rPr lang="en-US" sz="2600" dirty="0" smtClean="0"/>
              <a:t>of the Recommendation 2015-2018</a:t>
            </a:r>
          </a:p>
          <a:p>
            <a:pPr marL="361950" indent="-276225">
              <a:spcBef>
                <a:spcPts val="600"/>
              </a:spcBef>
              <a:spcAft>
                <a:spcPts val="600"/>
              </a:spcAft>
              <a:tabLst>
                <a:tab pos="361950" algn="l"/>
              </a:tabLst>
              <a:defRPr/>
            </a:pPr>
            <a:endParaRPr lang="en-US" sz="2000" dirty="0" smtClean="0"/>
          </a:p>
        </p:txBody>
      </p:sp>
      <p:sp>
        <p:nvSpPr>
          <p:cNvPr id="25603" name="Title 1"/>
          <p:cNvSpPr txBox="1">
            <a:spLocks/>
          </p:cNvSpPr>
          <p:nvPr/>
        </p:nvSpPr>
        <p:spPr bwMode="auto">
          <a:xfrm>
            <a:off x="962025" y="238125"/>
            <a:ext cx="829049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1363" indent="-284163" eaLnBrk="0" hangingPunct="0">
              <a:spcBef>
                <a:spcPts val="675"/>
              </a:spcBef>
              <a:buClr>
                <a:schemeClr val="tx1"/>
              </a:buClr>
              <a:buFont typeface="Arial" pitchFamily="34" charset="0"/>
              <a:buChar char="–"/>
              <a:defRPr sz="2800">
                <a:solidFill>
                  <a:schemeClr val="tx1"/>
                </a:solidFill>
                <a:latin typeface="Georgia" pitchFamily="18" charset="0"/>
              </a:defRPr>
            </a:lvl2pPr>
            <a:lvl3pPr marL="1144588" indent="-230188" eaLnBrk="0" hangingPunct="0">
              <a:spcBef>
                <a:spcPts val="575"/>
              </a:spcBef>
              <a:buClr>
                <a:schemeClr val="tx1"/>
              </a:buClr>
              <a:buFont typeface="Arial" pitchFamily="34" charset="0"/>
              <a:buChar char="•"/>
              <a:defRPr sz="2400">
                <a:solidFill>
                  <a:schemeClr val="tx1"/>
                </a:solidFill>
                <a:latin typeface="Georgia" pitchFamily="18" charset="0"/>
              </a:defRPr>
            </a:lvl3pPr>
            <a:lvl4pPr marL="1601788" indent="-230188" eaLnBrk="0" hangingPunct="0">
              <a:spcBef>
                <a:spcPts val="475"/>
              </a:spcBef>
              <a:buClr>
                <a:schemeClr val="tx1"/>
              </a:buClr>
              <a:buFont typeface="Arial" pitchFamily="34" charset="0"/>
              <a:buChar char="–"/>
              <a:defRPr sz="2000">
                <a:solidFill>
                  <a:schemeClr val="tx1"/>
                </a:solidFill>
                <a:latin typeface="Georgia" pitchFamily="18" charset="0"/>
              </a:defRPr>
            </a:lvl4pPr>
            <a:lvl5pPr marL="2058988" indent="-230188" eaLnBrk="0" hangingPunct="0">
              <a:spcBef>
                <a:spcPts val="475"/>
              </a:spcBef>
              <a:buClr>
                <a:schemeClr val="tx1"/>
              </a:buClr>
              <a:buFont typeface="Arial" pitchFamily="34" charset="0"/>
              <a:buChar char="»"/>
              <a:defRPr sz="2000">
                <a:solidFill>
                  <a:schemeClr val="tx1"/>
                </a:solidFill>
                <a:latin typeface="Georgia" pitchFamily="18" charset="0"/>
              </a:defRPr>
            </a:lvl5pPr>
            <a:lvl6pPr marL="25161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33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305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7788" indent="-230188"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FontTx/>
              <a:buNone/>
            </a:pPr>
            <a:r>
              <a:rPr lang="en-US" altLang="en-US" dirty="0">
                <a:latin typeface="Arial" pitchFamily="34" charset="0"/>
              </a:rPr>
              <a:t>Implementing the </a:t>
            </a:r>
            <a:r>
              <a:rPr lang="en-US" altLang="en-US" dirty="0" smtClean="0">
                <a:latin typeface="Arial" pitchFamily="34" charset="0"/>
              </a:rPr>
              <a:t>2015 Recommendation</a:t>
            </a:r>
            <a:r>
              <a:rPr lang="en-US" altLang="en-US" dirty="0">
                <a:latin typeface="Arial" pitchFamily="34" charset="0"/>
              </a:rPr>
              <a:t>:</a:t>
            </a:r>
          </a:p>
          <a:p>
            <a:pPr>
              <a:spcBef>
                <a:spcPct val="0"/>
              </a:spcBef>
              <a:buClrTx/>
              <a:buFontTx/>
              <a:buNone/>
            </a:pPr>
            <a:r>
              <a:rPr lang="en-US" altLang="en-US" dirty="0" smtClean="0">
                <a:latin typeface="Arial" pitchFamily="34" charset="0"/>
              </a:rPr>
              <a:t>Encompassing </a:t>
            </a:r>
            <a:r>
              <a:rPr lang="en-US" altLang="en-US" dirty="0">
                <a:latin typeface="Arial" pitchFamily="34" charset="0"/>
              </a:rPr>
              <a:t>OECD procurement activities</a:t>
            </a:r>
            <a:endParaRPr lang="en-GB" altLang="en-US" dirty="0">
              <a:latin typeface="Arial" pitchFamily="34" charset="0"/>
            </a:endParaRPr>
          </a:p>
        </p:txBody>
      </p:sp>
      <p:sp>
        <p:nvSpPr>
          <p:cNvPr id="10" name="TextBox 9"/>
          <p:cNvSpPr txBox="1"/>
          <p:nvPr/>
        </p:nvSpPr>
        <p:spPr>
          <a:xfrm>
            <a:off x="4284663" y="2924175"/>
            <a:ext cx="4608512" cy="3893374"/>
          </a:xfrm>
          <a:prstGeom prst="rect">
            <a:avLst/>
          </a:prstGeom>
          <a:noFill/>
        </p:spPr>
        <p:txBody>
          <a:bodyPr>
            <a:spAutoFit/>
          </a:bodyPr>
          <a:lstStyle/>
          <a:p>
            <a:pPr marL="361950" lvl="1" indent="-180975">
              <a:spcAft>
                <a:spcPts val="600"/>
              </a:spcAft>
              <a:buFontTx/>
              <a:buChar char="-"/>
              <a:tabLst>
                <a:tab pos="361950" algn="l"/>
              </a:tabLst>
              <a:defRPr/>
            </a:pPr>
            <a:r>
              <a:rPr lang="en-US" sz="2200" dirty="0">
                <a:latin typeface="+mj-lt"/>
              </a:rPr>
              <a:t>Building evidence: </a:t>
            </a:r>
          </a:p>
          <a:p>
            <a:pPr marL="819150" lvl="2" indent="-180975">
              <a:buFontTx/>
              <a:buChar char="-"/>
              <a:tabLst>
                <a:tab pos="361950" algn="l"/>
              </a:tabLst>
              <a:defRPr/>
            </a:pPr>
            <a:r>
              <a:rPr lang="en-US" sz="2200" dirty="0">
                <a:latin typeface="+mj-lt"/>
              </a:rPr>
              <a:t>Assessment </a:t>
            </a:r>
            <a:r>
              <a:rPr lang="en-US" sz="2200" dirty="0" smtClean="0">
                <a:latin typeface="+mj-lt"/>
              </a:rPr>
              <a:t>tools, </a:t>
            </a:r>
            <a:r>
              <a:rPr lang="en-US" sz="2200" b="1" i="1" dirty="0" smtClean="0">
                <a:latin typeface="+mj-lt"/>
              </a:rPr>
              <a:t>MAPS</a:t>
            </a:r>
            <a:endParaRPr lang="en-US" sz="2200" b="1" i="1" dirty="0">
              <a:latin typeface="+mj-lt"/>
            </a:endParaRPr>
          </a:p>
          <a:p>
            <a:pPr marL="819150" lvl="2" indent="-180975">
              <a:buFontTx/>
              <a:buChar char="-"/>
              <a:tabLst>
                <a:tab pos="361950" algn="l"/>
              </a:tabLst>
              <a:defRPr/>
            </a:pPr>
            <a:r>
              <a:rPr lang="en-US" sz="2200" dirty="0">
                <a:latin typeface="+mj-lt"/>
              </a:rPr>
              <a:t>Key performance indicators</a:t>
            </a:r>
          </a:p>
          <a:p>
            <a:pPr marL="819150" lvl="2" indent="-180975">
              <a:buFontTx/>
              <a:buChar char="-"/>
              <a:tabLst>
                <a:tab pos="361950" algn="l"/>
              </a:tabLst>
              <a:defRPr/>
            </a:pPr>
            <a:r>
              <a:rPr lang="en-US" sz="2200" dirty="0">
                <a:latin typeface="+mj-lt"/>
              </a:rPr>
              <a:t>Strategic use of PP =&gt; Green, SME, innovation </a:t>
            </a:r>
          </a:p>
          <a:p>
            <a:pPr marL="819150" lvl="2" indent="-180975">
              <a:buFontTx/>
              <a:buChar char="-"/>
              <a:tabLst>
                <a:tab pos="361950" algn="l"/>
              </a:tabLst>
              <a:defRPr/>
            </a:pPr>
            <a:r>
              <a:rPr lang="en-US" sz="2200" dirty="0" err="1" smtClean="0">
                <a:latin typeface="+mj-lt"/>
              </a:rPr>
              <a:t>Professionalisation</a:t>
            </a:r>
            <a:endParaRPr lang="en-US" sz="2200" dirty="0" smtClean="0">
              <a:latin typeface="+mj-lt"/>
            </a:endParaRPr>
          </a:p>
          <a:p>
            <a:pPr marL="819150" lvl="2" indent="-180975">
              <a:buFontTx/>
              <a:buChar char="-"/>
              <a:tabLst>
                <a:tab pos="361950" algn="l"/>
              </a:tabLst>
              <a:defRPr/>
            </a:pPr>
            <a:r>
              <a:rPr lang="en-US" sz="2200" dirty="0" smtClean="0">
                <a:latin typeface="+mj-lt"/>
              </a:rPr>
              <a:t>G@G</a:t>
            </a:r>
            <a:endParaRPr lang="en-US" sz="2200" dirty="0">
              <a:latin typeface="+mj-lt"/>
            </a:endParaRPr>
          </a:p>
          <a:p>
            <a:pPr marL="819150" lvl="2" indent="-180975">
              <a:buFontTx/>
              <a:buChar char="-"/>
              <a:tabLst>
                <a:tab pos="361950" algn="l"/>
              </a:tabLst>
              <a:defRPr/>
            </a:pPr>
            <a:r>
              <a:rPr lang="en-US" sz="2200" dirty="0">
                <a:latin typeface="+mj-lt"/>
              </a:rPr>
              <a:t>eProcurement</a:t>
            </a:r>
          </a:p>
          <a:p>
            <a:pPr marL="819150" lvl="2" indent="-180975">
              <a:buFontTx/>
              <a:buChar char="-"/>
              <a:tabLst>
                <a:tab pos="361950" algn="l"/>
              </a:tabLst>
              <a:defRPr/>
            </a:pPr>
            <a:endParaRPr lang="en-US" sz="2200" dirty="0">
              <a:latin typeface="+mj-lt"/>
            </a:endParaRPr>
          </a:p>
          <a:p>
            <a:pPr marL="361950" lvl="1" indent="-180975">
              <a:buFontTx/>
              <a:buChar char="-"/>
              <a:tabLst>
                <a:tab pos="361950" algn="l"/>
              </a:tabLst>
              <a:defRPr/>
            </a:pPr>
            <a:r>
              <a:rPr lang="en-US" sz="2200" dirty="0">
                <a:latin typeface="+mj-lt"/>
                <a:hlinkClick r:id="rId2"/>
              </a:rPr>
              <a:t>Toolbox - innovative, practical, collaborative </a:t>
            </a:r>
            <a:r>
              <a:rPr lang="en-US" sz="2200" dirty="0" smtClean="0">
                <a:latin typeface="+mj-lt"/>
                <a:hlinkClick r:id="rId2"/>
              </a:rPr>
              <a:t>solutions</a:t>
            </a:r>
            <a:endParaRPr lang="en-US" sz="2200" dirty="0">
              <a:latin typeface="+mj-lt"/>
            </a:endParaRPr>
          </a:p>
        </p:txBody>
      </p:sp>
      <p:grpSp>
        <p:nvGrpSpPr>
          <p:cNvPr id="25605" name="Group 14"/>
          <p:cNvGrpSpPr>
            <a:grpSpLocks/>
          </p:cNvGrpSpPr>
          <p:nvPr/>
        </p:nvGrpSpPr>
        <p:grpSpPr bwMode="auto">
          <a:xfrm>
            <a:off x="441325" y="3141663"/>
            <a:ext cx="3914775" cy="3403600"/>
            <a:chOff x="5460563" y="3819069"/>
            <a:chExt cx="2951826" cy="2569952"/>
          </a:xfrm>
        </p:grpSpPr>
        <p:grpSp>
          <p:nvGrpSpPr>
            <p:cNvPr id="25607" name="Group 12"/>
            <p:cNvGrpSpPr>
              <a:grpSpLocks/>
            </p:cNvGrpSpPr>
            <p:nvPr/>
          </p:nvGrpSpPr>
          <p:grpSpPr bwMode="auto">
            <a:xfrm>
              <a:off x="5460563" y="3819069"/>
              <a:ext cx="2951826" cy="2569952"/>
              <a:chOff x="5460563" y="3819069"/>
              <a:chExt cx="2951826" cy="2569952"/>
            </a:xfrm>
          </p:grpSpPr>
          <p:grpSp>
            <p:nvGrpSpPr>
              <p:cNvPr id="25609" name="Group 10"/>
              <p:cNvGrpSpPr>
                <a:grpSpLocks/>
              </p:cNvGrpSpPr>
              <p:nvPr/>
            </p:nvGrpSpPr>
            <p:grpSpPr bwMode="auto">
              <a:xfrm>
                <a:off x="5987063" y="3819069"/>
                <a:ext cx="2425326" cy="2569952"/>
                <a:chOff x="5104431" y="4017374"/>
                <a:chExt cx="2425326" cy="2569952"/>
              </a:xfrm>
            </p:grpSpPr>
            <p:sp>
              <p:nvSpPr>
                <p:cNvPr id="6" name="Isosceles Triangle 5"/>
                <p:cNvSpPr/>
                <p:nvPr/>
              </p:nvSpPr>
              <p:spPr>
                <a:xfrm>
                  <a:off x="5148064" y="4365104"/>
                  <a:ext cx="1872208" cy="1872208"/>
                </a:xfrm>
                <a:prstGeom prst="triangle">
                  <a:avLst/>
                </a:prstGeom>
                <a:solidFill>
                  <a:schemeClr val="tx1">
                    <a:lumMod val="75000"/>
                  </a:schemeClr>
                </a:solidFill>
                <a:effectLst>
                  <a:glow rad="1397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endParaRPr lang="en-GB" sz="2400" dirty="0">
                    <a:solidFill>
                      <a:schemeClr val="bg2">
                        <a:lumMod val="75000"/>
                      </a:schemeClr>
                    </a:solidFill>
                  </a:endParaRPr>
                </a:p>
              </p:txBody>
            </p:sp>
            <p:sp>
              <p:nvSpPr>
                <p:cNvPr id="25614" name="TextBox 6"/>
                <p:cNvSpPr txBox="1">
                  <a:spLocks noChangeArrowheads="1"/>
                </p:cNvSpPr>
                <p:nvPr/>
              </p:nvSpPr>
              <p:spPr bwMode="auto">
                <a:xfrm>
                  <a:off x="6574774" y="6238850"/>
                  <a:ext cx="954983" cy="3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eaLnBrk="1" hangingPunct="1">
                    <a:spcBef>
                      <a:spcPct val="0"/>
                    </a:spcBef>
                    <a:buClrTx/>
                    <a:buFontTx/>
                    <a:buNone/>
                  </a:pPr>
                  <a:r>
                    <a:rPr lang="pt-PT" altLang="en-US" sz="2400">
                      <a:latin typeface="Arial" pitchFamily="34" charset="0"/>
                    </a:rPr>
                    <a:t>Data</a:t>
                  </a:r>
                  <a:endParaRPr lang="en-GB" altLang="en-US" sz="2400">
                    <a:latin typeface="Arial" pitchFamily="34" charset="0"/>
                  </a:endParaRPr>
                </a:p>
              </p:txBody>
            </p:sp>
            <p:sp>
              <p:nvSpPr>
                <p:cNvPr id="25615" name="TextBox 7"/>
                <p:cNvSpPr txBox="1">
                  <a:spLocks noChangeArrowheads="1"/>
                </p:cNvSpPr>
                <p:nvPr/>
              </p:nvSpPr>
              <p:spPr bwMode="auto">
                <a:xfrm>
                  <a:off x="5104431" y="4017374"/>
                  <a:ext cx="1987849" cy="3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eaLnBrk="1" hangingPunct="1">
                    <a:spcBef>
                      <a:spcPct val="0"/>
                    </a:spcBef>
                    <a:buClrTx/>
                    <a:buFontTx/>
                    <a:buNone/>
                  </a:pPr>
                  <a:r>
                    <a:rPr lang="en-US" altLang="en-US" sz="2400">
                      <a:latin typeface="Arial" pitchFamily="34" charset="0"/>
                    </a:rPr>
                    <a:t>Policy instrument</a:t>
                  </a:r>
                </a:p>
              </p:txBody>
            </p:sp>
            <p:sp>
              <p:nvSpPr>
                <p:cNvPr id="9" name="TextBox 8"/>
                <p:cNvSpPr txBox="1"/>
                <p:nvPr/>
              </p:nvSpPr>
              <p:spPr>
                <a:xfrm>
                  <a:off x="5575040" y="5756646"/>
                  <a:ext cx="999734" cy="348814"/>
                </a:xfrm>
                <a:prstGeom prst="rect">
                  <a:avLst/>
                </a:prstGeom>
                <a:noFill/>
              </p:spPr>
              <p:txBody>
                <a:bodyPr wrap="square">
                  <a:spAutoFit/>
                </a:bodyPr>
                <a:lstStyle/>
                <a:p>
                  <a:pPr algn="ctr">
                    <a:defRPr/>
                  </a:pPr>
                  <a:r>
                    <a:rPr lang="en-US" sz="2400" dirty="0">
                      <a:solidFill>
                        <a:schemeClr val="bg2">
                          <a:lumMod val="75000"/>
                        </a:schemeClr>
                      </a:solidFill>
                    </a:rPr>
                    <a:t>Toolbox</a:t>
                  </a:r>
                </a:p>
              </p:txBody>
            </p:sp>
          </p:grpSp>
          <p:sp>
            <p:nvSpPr>
              <p:cNvPr id="25610" name="TextBox 11"/>
              <p:cNvSpPr txBox="1">
                <a:spLocks noChangeArrowheads="1"/>
              </p:cNvSpPr>
              <p:nvPr/>
            </p:nvSpPr>
            <p:spPr bwMode="auto">
              <a:xfrm>
                <a:off x="5460563" y="6039007"/>
                <a:ext cx="1140267" cy="3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eaLnBrk="1" hangingPunct="1">
                  <a:spcBef>
                    <a:spcPct val="0"/>
                  </a:spcBef>
                  <a:buClrTx/>
                  <a:buFontTx/>
                  <a:buNone/>
                </a:pPr>
                <a:r>
                  <a:rPr lang="en-US" altLang="en-US" sz="2400">
                    <a:latin typeface="Arial" pitchFamily="34" charset="0"/>
                  </a:rPr>
                  <a:t>Reviews</a:t>
                </a:r>
              </a:p>
            </p:txBody>
          </p:sp>
        </p:grpSp>
        <p:sp>
          <p:nvSpPr>
            <p:cNvPr id="14" name="TextBox 13"/>
            <p:cNvSpPr txBox="1"/>
            <p:nvPr/>
          </p:nvSpPr>
          <p:spPr>
            <a:xfrm>
              <a:off x="6403807" y="5069283"/>
              <a:ext cx="1151523" cy="348814"/>
            </a:xfrm>
            <a:prstGeom prst="rect">
              <a:avLst/>
            </a:prstGeom>
            <a:noFill/>
          </p:spPr>
          <p:txBody>
            <a:bodyPr>
              <a:spAutoFit/>
            </a:bodyPr>
            <a:lstStyle/>
            <a:p>
              <a:pPr algn="ctr">
                <a:defRPr/>
              </a:pPr>
              <a:r>
                <a:rPr lang="en-US" sz="2400" dirty="0">
                  <a:solidFill>
                    <a:schemeClr val="bg2">
                      <a:lumMod val="75000"/>
                    </a:schemeClr>
                  </a:solidFill>
                </a:rPr>
                <a:t>Network</a:t>
              </a:r>
            </a:p>
          </p:txBody>
        </p:sp>
      </p:grpSp>
      <p:sp>
        <p:nvSpPr>
          <p:cNvPr id="25606" name="Slide Number Placeholder 3"/>
          <p:cNvSpPr>
            <a:spLocks noGrp="1"/>
          </p:cNvSpPr>
          <p:nvPr>
            <p:ph type="sldNum" sz="quarter" idx="4294967295"/>
          </p:nvPr>
        </p:nvSpPr>
        <p:spPr bwMode="auto">
          <a:xfrm>
            <a:off x="8640763" y="6411913"/>
            <a:ext cx="341312"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94F3E3E7-FAFC-4786-A054-31EA8EDBF32C}" type="slidenum">
              <a:rPr lang="en-GB" altLang="en-US" sz="1000" smtClean="0">
                <a:solidFill>
                  <a:schemeClr val="bg1"/>
                </a:solidFill>
                <a:latin typeface="Arial" pitchFamily="34" charset="0"/>
              </a:rPr>
              <a:pPr eaLnBrk="1" hangingPunct="1">
                <a:spcBef>
                  <a:spcPct val="0"/>
                </a:spcBef>
                <a:buClrTx/>
                <a:buFontTx/>
                <a:buNone/>
              </a:pPr>
              <a:t>13</a:t>
            </a:fld>
            <a:endParaRPr lang="en-GB" altLang="en-US" sz="1000" smtClean="0">
              <a:solidFill>
                <a:schemeClr val="bg1"/>
              </a:solidFill>
              <a:latin typeface="Arial" pitchFamily="34" charset="0"/>
            </a:endParaRPr>
          </a:p>
        </p:txBody>
      </p:sp>
    </p:spTree>
    <p:extLst>
      <p:ext uri="{BB962C8B-B14F-4D97-AF65-F5344CB8AC3E}">
        <p14:creationId xmlns:p14="http://schemas.microsoft.com/office/powerpoint/2010/main" val="316972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928144"/>
            <a:ext cx="6624000" cy="1041311"/>
          </a:xfrm>
        </p:spPr>
        <p:txBody>
          <a:bodyPr/>
          <a:lstStyle/>
          <a:p>
            <a:r>
              <a:rPr lang="en-US" sz="4000" b="1" dirty="0"/>
              <a:t>Strategic Public </a:t>
            </a:r>
            <a:r>
              <a:rPr lang="en-US" sz="4000" b="1" dirty="0" smtClean="0"/>
              <a:t>Procurement</a:t>
            </a:r>
            <a:endParaRPr lang="en-GB" dirty="0"/>
          </a:p>
        </p:txBody>
      </p:sp>
    </p:spTree>
    <p:extLst>
      <p:ext uri="{BB962C8B-B14F-4D97-AF65-F5344CB8AC3E}">
        <p14:creationId xmlns:p14="http://schemas.microsoft.com/office/powerpoint/2010/main" val="2154175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b="1" dirty="0"/>
              <a:t>Development of </a:t>
            </a:r>
            <a:r>
              <a:rPr lang="en-GB" sz="2400" b="1" dirty="0" smtClean="0"/>
              <a:t>PP Strategy</a:t>
            </a:r>
            <a:r>
              <a:rPr lang="en-GB" sz="2400" b="1" dirty="0"/>
              <a:t>/ Policy </a:t>
            </a:r>
            <a:r>
              <a:rPr lang="en-GB" sz="2400" b="1" dirty="0" smtClean="0"/>
              <a:t>to </a:t>
            </a:r>
            <a:r>
              <a:rPr lang="en-GB" sz="2400" b="1" dirty="0"/>
              <a:t>support secondary policy objectives (2016</a:t>
            </a:r>
            <a:r>
              <a:rPr lang="en-GB" sz="2400" b="1" dirty="0" smtClean="0"/>
              <a:t>)</a:t>
            </a:r>
            <a:endParaRPr lang="en-GB" sz="2400" b="1"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20855" t="13121" r="2261" b="14020"/>
          <a:stretch/>
        </p:blipFill>
        <p:spPr bwMode="auto">
          <a:xfrm>
            <a:off x="2434655" y="1417269"/>
            <a:ext cx="5944339" cy="265980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l="17254" t="17069" b="17625"/>
          <a:stretch/>
        </p:blipFill>
        <p:spPr bwMode="auto">
          <a:xfrm>
            <a:off x="2426568" y="4077072"/>
            <a:ext cx="6264696" cy="252028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1" t="13121" r="78789"/>
          <a:stretch/>
        </p:blipFill>
        <p:spPr bwMode="auto">
          <a:xfrm>
            <a:off x="179512" y="1995561"/>
            <a:ext cx="1944216" cy="3518768"/>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15</a:t>
            </a:fld>
            <a:endParaRPr lang="en-US"/>
          </a:p>
        </p:txBody>
      </p:sp>
    </p:spTree>
    <p:extLst>
      <p:ext uri="{BB962C8B-B14F-4D97-AF65-F5344CB8AC3E}">
        <p14:creationId xmlns:p14="http://schemas.microsoft.com/office/powerpoint/2010/main" val="383922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000" b="1" dirty="0" smtClean="0"/>
              <a:t>Mandatory use of public procurement for secondary policy objectives</a:t>
            </a:r>
            <a:endParaRPr lang="en-GB" sz="3000" b="1"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672" t="7628" r="5980" b="4642"/>
          <a:stretch/>
        </p:blipFill>
        <p:spPr bwMode="auto">
          <a:xfrm>
            <a:off x="251520" y="1628800"/>
            <a:ext cx="8568183" cy="4483117"/>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16</a:t>
            </a:fld>
            <a:endParaRPr lang="en-US"/>
          </a:p>
        </p:txBody>
      </p:sp>
    </p:spTree>
    <p:extLst>
      <p:ext uri="{BB962C8B-B14F-4D97-AF65-F5344CB8AC3E}">
        <p14:creationId xmlns:p14="http://schemas.microsoft.com/office/powerpoint/2010/main" val="83055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Approaches </a:t>
            </a:r>
            <a:r>
              <a:rPr lang="en-GB" b="1" dirty="0" smtClean="0"/>
              <a:t>to </a:t>
            </a:r>
            <a:r>
              <a:rPr lang="en-GB" b="1" dirty="0"/>
              <a:t>support SMEs </a:t>
            </a:r>
            <a:r>
              <a:rPr lang="en-GB" b="1" dirty="0" smtClean="0"/>
              <a:t>and innovative </a:t>
            </a:r>
            <a:r>
              <a:rPr lang="en-GB" b="1" dirty="0"/>
              <a:t>goods and </a:t>
            </a:r>
            <a:r>
              <a:rPr lang="en-GB" b="1" dirty="0" smtClean="0"/>
              <a:t>services</a:t>
            </a:r>
            <a:endParaRPr lang="en-GB"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2902" r="5995" b="7139"/>
          <a:stretch/>
        </p:blipFill>
        <p:spPr bwMode="auto">
          <a:xfrm>
            <a:off x="1331640" y="1772816"/>
            <a:ext cx="6684217" cy="4434299"/>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17</a:t>
            </a:fld>
            <a:endParaRPr lang="en-US"/>
          </a:p>
        </p:txBody>
      </p:sp>
    </p:spTree>
    <p:extLst>
      <p:ext uri="{BB962C8B-B14F-4D97-AF65-F5344CB8AC3E}">
        <p14:creationId xmlns:p14="http://schemas.microsoft.com/office/powerpoint/2010/main" val="3429727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b="1" dirty="0" smtClean="0"/>
              <a:t>Use of PP to pursue secondary policy objective at the sub-central level</a:t>
            </a:r>
            <a:endParaRPr lang="en-GB" sz="2800" b="1"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43" t="1340" r="1782" b="1706"/>
          <a:stretch/>
        </p:blipFill>
        <p:spPr bwMode="auto">
          <a:xfrm>
            <a:off x="1187116" y="1411705"/>
            <a:ext cx="6657473" cy="51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18</a:t>
            </a:fld>
            <a:endParaRPr lang="en-US"/>
          </a:p>
        </p:txBody>
      </p:sp>
    </p:spTree>
    <p:extLst>
      <p:ext uri="{BB962C8B-B14F-4D97-AF65-F5344CB8AC3E}">
        <p14:creationId xmlns:p14="http://schemas.microsoft.com/office/powerpoint/2010/main" val="267474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84" t="1" r="29934" b="91894"/>
          <a:stretch/>
        </p:blipFill>
        <p:spPr bwMode="auto">
          <a:xfrm>
            <a:off x="5802327" y="2566132"/>
            <a:ext cx="3344505" cy="30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0" indent="0" algn="ctr">
              <a:buNone/>
            </a:pPr>
            <a:r>
              <a:rPr lang="en-GB" sz="2800" b="1" dirty="0" smtClean="0"/>
              <a:t>Measuring of the results</a:t>
            </a:r>
            <a:endParaRPr lang="en-GB" sz="2800" b="1" dirty="0"/>
          </a:p>
        </p:txBody>
      </p:sp>
      <p:sp>
        <p:nvSpPr>
          <p:cNvPr id="10" name="Rectangle 9"/>
          <p:cNvSpPr/>
          <p:nvPr/>
        </p:nvSpPr>
        <p:spPr>
          <a:xfrm>
            <a:off x="395536" y="6525344"/>
            <a:ext cx="7920880" cy="261610"/>
          </a:xfrm>
          <a:prstGeom prst="rect">
            <a:avLst/>
          </a:prstGeom>
        </p:spPr>
        <p:txBody>
          <a:bodyPr wrap="square">
            <a:spAutoFit/>
          </a:bodyPr>
          <a:lstStyle/>
          <a:p>
            <a:r>
              <a:rPr lang="en-GB" sz="1100" dirty="0" smtClean="0"/>
              <a:t>Source: </a:t>
            </a:r>
            <a:r>
              <a:rPr lang="en-US" sz="1100" dirty="0" smtClean="0"/>
              <a:t>2016 </a:t>
            </a:r>
            <a:r>
              <a:rPr lang="en-US" sz="1100" dirty="0"/>
              <a:t>OECD Survey on Public Procurement</a:t>
            </a:r>
            <a:endParaRPr lang="en-GB" sz="1100" dirty="0"/>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39" r="31941" b="93311"/>
          <a:stretch/>
        </p:blipFill>
        <p:spPr bwMode="auto">
          <a:xfrm>
            <a:off x="0" y="2564904"/>
            <a:ext cx="3430297" cy="2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51" r="32525" b="93428"/>
          <a:stretch/>
        </p:blipFill>
        <p:spPr bwMode="auto">
          <a:xfrm>
            <a:off x="3286281" y="2566132"/>
            <a:ext cx="2869895" cy="25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bwMode="auto">
          <a:xfrm>
            <a:off x="8459788" y="6411913"/>
            <a:ext cx="522287"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1ADF5F27-3B69-4AB6-A02F-5132BFE2D8C2}" type="slidenum">
              <a:rPr lang="en-GB" altLang="en-US" sz="1000" smtClean="0">
                <a:solidFill>
                  <a:schemeClr val="bg1"/>
                </a:solidFill>
                <a:latin typeface="Arial" pitchFamily="34" charset="0"/>
              </a:rPr>
              <a:pPr eaLnBrk="1" hangingPunct="1">
                <a:spcBef>
                  <a:spcPct val="0"/>
                </a:spcBef>
                <a:buClrTx/>
                <a:buFontTx/>
                <a:buNone/>
              </a:pPr>
              <a:t>19</a:t>
            </a:fld>
            <a:endParaRPr lang="en-GB" altLang="en-US" sz="1000" dirty="0" smtClean="0">
              <a:solidFill>
                <a:schemeClr val="bg1"/>
              </a:solidFill>
              <a:latin typeface="Arial" pitchFamily="34" charset="0"/>
            </a:endParaRPr>
          </a:p>
        </p:txBody>
      </p:sp>
      <p:sp>
        <p:nvSpPr>
          <p:cNvPr id="12" name="Title 2"/>
          <p:cNvSpPr>
            <a:spLocks noGrp="1"/>
          </p:cNvSpPr>
          <p:nvPr>
            <p:ph type="title"/>
          </p:nvPr>
        </p:nvSpPr>
        <p:spPr>
          <a:xfrm>
            <a:off x="1079500" y="238125"/>
            <a:ext cx="7607300" cy="1022350"/>
          </a:xfrm>
        </p:spPr>
        <p:txBody>
          <a:bodyPr/>
          <a:lstStyle/>
          <a:p>
            <a:r>
              <a:rPr lang="en-GB" sz="2800" b="1" dirty="0" smtClean="0"/>
              <a:t>Strategic public procurement at the OECD</a:t>
            </a:r>
            <a:endParaRPr lang="en-GB" sz="2800" b="1" dirty="0"/>
          </a:p>
        </p:txBody>
      </p:sp>
      <p:pic>
        <p:nvPicPr>
          <p:cNvPr id="1034"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15445" t="17019" r="16724" b="2614"/>
          <a:stretch/>
        </p:blipFill>
        <p:spPr bwMode="auto">
          <a:xfrm>
            <a:off x="1" y="2954432"/>
            <a:ext cx="2843808" cy="284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l="5376" t="15935" r="17579" b="5100"/>
          <a:stretch/>
        </p:blipFill>
        <p:spPr bwMode="auto">
          <a:xfrm>
            <a:off x="3258182" y="2956814"/>
            <a:ext cx="2887904" cy="291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8">
            <a:extLst>
              <a:ext uri="{28A0092B-C50C-407E-A947-70E740481C1C}">
                <a14:useLocalDpi xmlns:a14="http://schemas.microsoft.com/office/drawing/2010/main" val="0"/>
              </a:ext>
            </a:extLst>
          </a:blip>
          <a:srcRect l="23112" t="6967" r="10653" b="9439"/>
          <a:stretch/>
        </p:blipFill>
        <p:spPr bwMode="auto">
          <a:xfrm>
            <a:off x="6392854" y="3012252"/>
            <a:ext cx="2753978" cy="28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62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p:txBody>
          <a:bodyPr/>
          <a:lstStyle/>
          <a:p>
            <a:pPr>
              <a:spcAft>
                <a:spcPts val="1200"/>
              </a:spcAft>
            </a:pPr>
            <a:r>
              <a:rPr lang="en-GB" sz="2400" b="1" dirty="0" smtClean="0"/>
              <a:t>Who are we?</a:t>
            </a:r>
          </a:p>
          <a:p>
            <a:pPr>
              <a:spcAft>
                <a:spcPts val="1200"/>
              </a:spcAft>
            </a:pPr>
            <a:r>
              <a:rPr lang="en-GB" sz="2400" b="1" dirty="0" smtClean="0"/>
              <a:t>Public </a:t>
            </a:r>
            <a:r>
              <a:rPr lang="en-GB" sz="2400" b="1" dirty="0"/>
              <a:t>Procurement </a:t>
            </a:r>
            <a:r>
              <a:rPr lang="en-GB" sz="2400" b="1" dirty="0" smtClean="0"/>
              <a:t>matters….</a:t>
            </a:r>
            <a:endParaRPr lang="en-GB" sz="2400" b="1" dirty="0"/>
          </a:p>
          <a:p>
            <a:pPr>
              <a:spcAft>
                <a:spcPts val="1200"/>
              </a:spcAft>
            </a:pPr>
            <a:r>
              <a:rPr lang="en-GB" sz="2400" b="1" dirty="0" smtClean="0"/>
              <a:t>Strategic Public Procurement</a:t>
            </a:r>
          </a:p>
          <a:p>
            <a:pPr>
              <a:spcAft>
                <a:spcPts val="1200"/>
              </a:spcAft>
            </a:pPr>
            <a:r>
              <a:rPr lang="en-GB" sz="2400" b="1" dirty="0" smtClean="0"/>
              <a:t>Delivering</a:t>
            </a:r>
            <a:r>
              <a:rPr lang="pt-PT" sz="2400" b="1" dirty="0" smtClean="0"/>
              <a:t> </a:t>
            </a:r>
            <a:r>
              <a:rPr lang="en-GB" sz="2400" b="1" dirty="0" smtClean="0"/>
              <a:t>Infrastructures</a:t>
            </a:r>
          </a:p>
          <a:p>
            <a:pPr marL="0" indent="0">
              <a:spcAft>
                <a:spcPts val="1200"/>
              </a:spcAft>
              <a:buNone/>
            </a:pPr>
            <a:endParaRPr lang="en-GB" sz="2400" b="1" dirty="0"/>
          </a:p>
          <a:p>
            <a:endParaRPr lang="en-GB" sz="2400" dirty="0"/>
          </a:p>
        </p:txBody>
      </p:sp>
      <p:sp>
        <p:nvSpPr>
          <p:cNvPr id="5" name="Slide Number Placeholder 4"/>
          <p:cNvSpPr>
            <a:spLocks noGrp="1"/>
          </p:cNvSpPr>
          <p:nvPr>
            <p:ph type="sldNum" sz="quarter" idx="12"/>
          </p:nvPr>
        </p:nvSpPr>
        <p:spPr/>
        <p:txBody>
          <a:bodyPr/>
          <a:lstStyle/>
          <a:p>
            <a:pPr>
              <a:defRPr/>
            </a:pPr>
            <a:fld id="{A0DCB246-DF44-4F75-88C8-169325B56090}" type="slidenum">
              <a:rPr lang="en-US" smtClean="0"/>
              <a:pPr>
                <a:defRPr/>
              </a:pPr>
              <a:t>2</a:t>
            </a:fld>
            <a:endParaRPr lang="en-US"/>
          </a:p>
        </p:txBody>
      </p:sp>
    </p:spTree>
    <p:extLst>
      <p:ext uri="{BB962C8B-B14F-4D97-AF65-F5344CB8AC3E}">
        <p14:creationId xmlns:p14="http://schemas.microsoft.com/office/powerpoint/2010/main" val="420432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475" y="2928189"/>
            <a:ext cx="6623050" cy="1041311"/>
          </a:xfrm>
        </p:spPr>
        <p:txBody>
          <a:bodyPr/>
          <a:lstStyle/>
          <a:p>
            <a:pPr>
              <a:defRPr/>
            </a:pPr>
            <a:r>
              <a:rPr lang="en-GB" sz="4000" b="1" dirty="0" smtClean="0"/>
              <a:t>Delivering infrastructures</a:t>
            </a:r>
            <a:endParaRPr lang="en-GB" sz="4000" b="1" dirty="0"/>
          </a:p>
        </p:txBody>
      </p:sp>
    </p:spTree>
    <p:extLst>
      <p:ext uri="{BB962C8B-B14F-4D97-AF65-F5344CB8AC3E}">
        <p14:creationId xmlns:p14="http://schemas.microsoft.com/office/powerpoint/2010/main" val="8280620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fr-FR" dirty="0" smtClean="0"/>
              <a:t>Infrastructure </a:t>
            </a:r>
            <a:r>
              <a:rPr lang="fr-FR" dirty="0" err="1" smtClean="0"/>
              <a:t>investments</a:t>
            </a:r>
            <a:r>
              <a:rPr lang="fr-FR" dirty="0" smtClean="0"/>
              <a:t> are </a:t>
            </a:r>
            <a:r>
              <a:rPr lang="fr-FR" dirty="0" err="1" smtClean="0"/>
              <a:t>expected</a:t>
            </a:r>
            <a:r>
              <a:rPr lang="fr-FR" dirty="0" smtClean="0"/>
              <a:t> to </a:t>
            </a:r>
            <a:r>
              <a:rPr lang="fr-FR" dirty="0" err="1" smtClean="0"/>
              <a:t>provide</a:t>
            </a:r>
            <a:r>
              <a:rPr lang="fr-FR" dirty="0" smtClean="0"/>
              <a:t> tangible impacts on </a:t>
            </a:r>
            <a:r>
              <a:rPr lang="fr-FR" dirty="0" err="1" smtClean="0"/>
              <a:t>growth</a:t>
            </a:r>
            <a:r>
              <a:rPr lang="fr-FR" dirty="0" smtClean="0"/>
              <a:t>, </a:t>
            </a:r>
            <a:r>
              <a:rPr lang="fr-FR" dirty="0" err="1" smtClean="0"/>
              <a:t>quality</a:t>
            </a:r>
            <a:r>
              <a:rPr lang="fr-FR" dirty="0" smtClean="0"/>
              <a:t> of life and </a:t>
            </a:r>
            <a:r>
              <a:rPr lang="fr-FR" dirty="0" err="1" smtClean="0"/>
              <a:t>productivity</a:t>
            </a:r>
            <a:r>
              <a:rPr lang="fr-FR" dirty="0" smtClean="0"/>
              <a:t>.</a:t>
            </a:r>
          </a:p>
          <a:p>
            <a:pPr algn="just"/>
            <a:endParaRPr lang="fr-FR" dirty="0" smtClean="0"/>
          </a:p>
          <a:p>
            <a:pPr algn="just"/>
            <a:r>
              <a:rPr lang="en-US" dirty="0" smtClean="0"/>
              <a:t>Total global </a:t>
            </a:r>
            <a:r>
              <a:rPr lang="en-US" dirty="0"/>
              <a:t>infrastructure investment requirements by 2030 </a:t>
            </a:r>
            <a:r>
              <a:rPr lang="en-US" dirty="0" smtClean="0"/>
              <a:t>will </a:t>
            </a:r>
            <a:r>
              <a:rPr lang="en-US" dirty="0"/>
              <a:t>come to USD </a:t>
            </a:r>
            <a:r>
              <a:rPr lang="en-US" dirty="0" smtClean="0"/>
              <a:t>71tn (3.5% of </a:t>
            </a:r>
            <a:r>
              <a:rPr lang="en-US" dirty="0"/>
              <a:t>the annual World GDP from 2007 to </a:t>
            </a:r>
            <a:r>
              <a:rPr lang="en-US" dirty="0" smtClean="0"/>
              <a:t>2030)</a:t>
            </a:r>
            <a:r>
              <a:rPr lang="fr-FR" dirty="0" smtClean="0"/>
              <a:t>.</a:t>
            </a:r>
          </a:p>
          <a:p>
            <a:pPr algn="just"/>
            <a:endParaRPr lang="fr-FR" dirty="0" smtClean="0"/>
          </a:p>
          <a:p>
            <a:pPr algn="just"/>
            <a:r>
              <a:rPr lang="fr-FR" dirty="0" smtClean="0"/>
              <a:t>A large </a:t>
            </a:r>
            <a:r>
              <a:rPr lang="fr-FR" dirty="0" err="1" smtClean="0"/>
              <a:t>share</a:t>
            </a:r>
            <a:r>
              <a:rPr lang="fr-FR" dirty="0" smtClean="0"/>
              <a:t> of infrastructure </a:t>
            </a:r>
            <a:r>
              <a:rPr lang="fr-FR" dirty="0" err="1" smtClean="0"/>
              <a:t>investment</a:t>
            </a:r>
            <a:r>
              <a:rPr lang="fr-FR" dirty="0" smtClean="0"/>
              <a:t> are and </a:t>
            </a:r>
            <a:r>
              <a:rPr lang="fr-FR" dirty="0" err="1" smtClean="0"/>
              <a:t>will</a:t>
            </a:r>
            <a:r>
              <a:rPr lang="fr-FR" dirty="0" smtClean="0"/>
              <a:t> </a:t>
            </a:r>
            <a:r>
              <a:rPr lang="fr-FR" dirty="0" err="1" smtClean="0"/>
              <a:t>be</a:t>
            </a:r>
            <a:r>
              <a:rPr lang="fr-FR" dirty="0" smtClean="0"/>
              <a:t> borne by  </a:t>
            </a:r>
            <a:r>
              <a:rPr lang="fr-FR" dirty="0" err="1" smtClean="0"/>
              <a:t>governments</a:t>
            </a:r>
            <a:endParaRPr lang="fr-FR" dirty="0" smtClean="0"/>
          </a:p>
          <a:p>
            <a:endParaRPr lang="en-GB" dirty="0"/>
          </a:p>
        </p:txBody>
      </p:sp>
      <p:sp>
        <p:nvSpPr>
          <p:cNvPr id="3" name="Title 2"/>
          <p:cNvSpPr>
            <a:spLocks noGrp="1"/>
          </p:cNvSpPr>
          <p:nvPr>
            <p:ph type="title"/>
          </p:nvPr>
        </p:nvSpPr>
        <p:spPr/>
        <p:txBody>
          <a:bodyPr/>
          <a:lstStyle/>
          <a:p>
            <a:r>
              <a:rPr lang="fr-FR" dirty="0" smtClean="0"/>
              <a:t>Infra</a:t>
            </a:r>
            <a:r>
              <a:rPr lang="fr-FR" dirty="0"/>
              <a:t>struct</a:t>
            </a:r>
            <a:r>
              <a:rPr lang="fr-FR" dirty="0" smtClean="0"/>
              <a:t>ure </a:t>
            </a:r>
            <a:r>
              <a:rPr lang="fr-FR" dirty="0" err="1" smtClean="0"/>
              <a:t>matters</a:t>
            </a:r>
            <a:endParaRPr lang="en-GB" dirty="0"/>
          </a:p>
        </p:txBody>
      </p:sp>
      <p:sp>
        <p:nvSpPr>
          <p:cNvPr id="4" name="Slide Number Placeholder 3"/>
          <p:cNvSpPr>
            <a:spLocks noGrp="1"/>
          </p:cNvSpPr>
          <p:nvPr>
            <p:ph type="sldNum" sz="quarter" idx="12"/>
          </p:nvPr>
        </p:nvSpPr>
        <p:spPr/>
        <p:txBody>
          <a:bodyPr/>
          <a:lstStyle/>
          <a:p>
            <a:pPr>
              <a:defRPr/>
            </a:pPr>
            <a:fld id="{D8EC063D-6460-432E-B922-E005C3ED9F45}" type="slidenum">
              <a:rPr lang="en-US" smtClean="0"/>
              <a:pPr>
                <a:defRPr/>
              </a:pPr>
              <a:t>21</a:t>
            </a:fld>
            <a:endParaRPr lang="en-US"/>
          </a:p>
        </p:txBody>
      </p:sp>
    </p:spTree>
    <p:extLst>
      <p:ext uri="{BB962C8B-B14F-4D97-AF65-F5344CB8AC3E}">
        <p14:creationId xmlns:p14="http://schemas.microsoft.com/office/powerpoint/2010/main" val="99717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Interconnected layers in governance structure</a:t>
            </a:r>
          </a:p>
          <a:p>
            <a:pPr marL="0" indent="0">
              <a:buNone/>
            </a:pPr>
            <a:endParaRPr lang="en-US" dirty="0" smtClean="0"/>
          </a:p>
          <a:p>
            <a:r>
              <a:rPr lang="en-US" dirty="0" smtClean="0"/>
              <a:t>Strategic choices on infrastructure projects ownership and delivery modes</a:t>
            </a:r>
          </a:p>
          <a:p>
            <a:pPr marL="0" indent="0">
              <a:buNone/>
            </a:pPr>
            <a:endParaRPr lang="en-US" dirty="0" smtClean="0"/>
          </a:p>
          <a:p>
            <a:r>
              <a:rPr lang="en-US" dirty="0" smtClean="0"/>
              <a:t>Project developments require responsive policy making </a:t>
            </a:r>
            <a:endParaRPr lang="en-US" dirty="0"/>
          </a:p>
          <a:p>
            <a:endParaRPr lang="en-GB" dirty="0"/>
          </a:p>
        </p:txBody>
      </p:sp>
      <p:sp>
        <p:nvSpPr>
          <p:cNvPr id="3" name="Title 2"/>
          <p:cNvSpPr>
            <a:spLocks noGrp="1"/>
          </p:cNvSpPr>
          <p:nvPr>
            <p:ph type="title"/>
          </p:nvPr>
        </p:nvSpPr>
        <p:spPr>
          <a:xfrm>
            <a:off x="1115616" y="260648"/>
            <a:ext cx="7668464" cy="1022400"/>
          </a:xfrm>
        </p:spPr>
        <p:txBody>
          <a:bodyPr/>
          <a:lstStyle/>
          <a:p>
            <a:r>
              <a:rPr lang="fr-FR" dirty="0" err="1" smtClean="0"/>
              <a:t>Yet</a:t>
            </a:r>
            <a:r>
              <a:rPr lang="fr-FR" dirty="0" smtClean="0"/>
              <a:t>, </a:t>
            </a:r>
            <a:r>
              <a:rPr lang="fr-FR" dirty="0" err="1" smtClean="0"/>
              <a:t>projects</a:t>
            </a:r>
            <a:r>
              <a:rPr lang="fr-FR" dirty="0" smtClean="0"/>
              <a:t> </a:t>
            </a:r>
            <a:r>
              <a:rPr lang="fr-FR" dirty="0"/>
              <a:t>are </a:t>
            </a:r>
            <a:r>
              <a:rPr lang="fr-FR" dirty="0" err="1"/>
              <a:t>increasingly</a:t>
            </a:r>
            <a:r>
              <a:rPr lang="fr-FR" dirty="0"/>
              <a:t> </a:t>
            </a:r>
            <a:r>
              <a:rPr lang="fr-FR" dirty="0" err="1"/>
              <a:t>complex</a:t>
            </a:r>
            <a:endParaRPr lang="en-GB" dirty="0"/>
          </a:p>
        </p:txBody>
      </p:sp>
      <p:sp>
        <p:nvSpPr>
          <p:cNvPr id="4" name="Slide Number Placeholder 3"/>
          <p:cNvSpPr>
            <a:spLocks noGrp="1"/>
          </p:cNvSpPr>
          <p:nvPr>
            <p:ph type="sldNum" sz="quarter" idx="12"/>
          </p:nvPr>
        </p:nvSpPr>
        <p:spPr/>
        <p:txBody>
          <a:bodyPr/>
          <a:lstStyle/>
          <a:p>
            <a:pPr>
              <a:defRPr/>
            </a:pPr>
            <a:fld id="{D8EC063D-6460-432E-B922-E005C3ED9F45}" type="slidenum">
              <a:rPr lang="en-US" smtClean="0"/>
              <a:pPr>
                <a:defRPr/>
              </a:pPr>
              <a:t>22</a:t>
            </a:fld>
            <a:endParaRPr lang="en-US"/>
          </a:p>
        </p:txBody>
      </p:sp>
    </p:spTree>
    <p:extLst>
      <p:ext uri="{BB962C8B-B14F-4D97-AF65-F5344CB8AC3E}">
        <p14:creationId xmlns:p14="http://schemas.microsoft.com/office/powerpoint/2010/main" val="3626083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The </a:t>
            </a:r>
            <a:r>
              <a:rPr lang="en-US" dirty="0"/>
              <a:t>“four Cs</a:t>
            </a:r>
            <a:r>
              <a:rPr lang="en-US" dirty="0" smtClean="0"/>
              <a:t>” in infrastructure projects:</a:t>
            </a:r>
          </a:p>
          <a:p>
            <a:pPr marL="0" indent="0">
              <a:buNone/>
            </a:pPr>
            <a:endParaRPr lang="en-US" dirty="0" smtClean="0"/>
          </a:p>
          <a:p>
            <a:pPr marL="0" indent="0" algn="ctr">
              <a:buNone/>
            </a:pPr>
            <a:r>
              <a:rPr lang="en-US" dirty="0"/>
              <a:t>I</a:t>
            </a:r>
            <a:r>
              <a:rPr lang="en-US" dirty="0" smtClean="0"/>
              <a:t>nadequate </a:t>
            </a:r>
            <a:r>
              <a:rPr lang="en-US" b="1" dirty="0"/>
              <a:t>C</a:t>
            </a:r>
            <a:r>
              <a:rPr lang="en-US" b="1" dirty="0" smtClean="0"/>
              <a:t>ost recovery</a:t>
            </a:r>
          </a:p>
          <a:p>
            <a:pPr marL="0" indent="0" algn="ctr">
              <a:buNone/>
            </a:pPr>
            <a:r>
              <a:rPr lang="en-US" b="1" dirty="0" smtClean="0"/>
              <a:t>Corruption</a:t>
            </a:r>
          </a:p>
          <a:p>
            <a:pPr marL="0" indent="0" algn="ctr">
              <a:buNone/>
            </a:pPr>
            <a:r>
              <a:rPr lang="en-US" dirty="0"/>
              <a:t>I</a:t>
            </a:r>
            <a:r>
              <a:rPr lang="en-US" dirty="0" smtClean="0"/>
              <a:t>nsufficient </a:t>
            </a:r>
            <a:r>
              <a:rPr lang="en-US" b="1" dirty="0" smtClean="0"/>
              <a:t>Competition</a:t>
            </a:r>
          </a:p>
          <a:p>
            <a:pPr marL="0" indent="0" algn="ctr">
              <a:buNone/>
            </a:pPr>
            <a:r>
              <a:rPr lang="en-US" dirty="0" smtClean="0"/>
              <a:t>Low </a:t>
            </a:r>
            <a:r>
              <a:rPr lang="en-US" b="1" dirty="0"/>
              <a:t>C</a:t>
            </a:r>
            <a:r>
              <a:rPr lang="en-US" b="1" dirty="0" smtClean="0"/>
              <a:t>redibility</a:t>
            </a:r>
            <a:r>
              <a:rPr lang="en-US" dirty="0" smtClean="0"/>
              <a:t> </a:t>
            </a:r>
            <a:r>
              <a:rPr lang="en-US" dirty="0"/>
              <a:t>of institutions. </a:t>
            </a:r>
          </a:p>
          <a:p>
            <a:endParaRPr lang="en-GB" dirty="0"/>
          </a:p>
        </p:txBody>
      </p:sp>
      <p:sp>
        <p:nvSpPr>
          <p:cNvPr id="3" name="Title 2"/>
          <p:cNvSpPr>
            <a:spLocks noGrp="1"/>
          </p:cNvSpPr>
          <p:nvPr>
            <p:ph type="title"/>
          </p:nvPr>
        </p:nvSpPr>
        <p:spPr>
          <a:xfrm>
            <a:off x="1115616" y="260648"/>
            <a:ext cx="7668464" cy="1022400"/>
          </a:xfrm>
        </p:spPr>
        <p:txBody>
          <a:bodyPr/>
          <a:lstStyle/>
          <a:p>
            <a:r>
              <a:rPr lang="fr-FR" dirty="0" smtClean="0"/>
              <a:t>If not </a:t>
            </a:r>
            <a:r>
              <a:rPr lang="fr-FR" dirty="0" err="1" smtClean="0"/>
              <a:t>strategically</a:t>
            </a:r>
            <a:r>
              <a:rPr lang="fr-FR" dirty="0" smtClean="0"/>
              <a:t> </a:t>
            </a:r>
            <a:r>
              <a:rPr lang="fr-FR" dirty="0" err="1" smtClean="0"/>
              <a:t>managed</a:t>
            </a:r>
            <a:r>
              <a:rPr lang="fr-FR" dirty="0" smtClean="0"/>
              <a:t>, </a:t>
            </a:r>
            <a:r>
              <a:rPr lang="fr-FR" dirty="0" err="1" smtClean="0"/>
              <a:t>projects</a:t>
            </a:r>
            <a:r>
              <a:rPr lang="fr-FR" dirty="0" smtClean="0"/>
              <a:t> </a:t>
            </a:r>
            <a:r>
              <a:rPr lang="fr-FR" dirty="0" err="1" smtClean="0"/>
              <a:t>may</a:t>
            </a:r>
            <a:r>
              <a:rPr lang="fr-FR" dirty="0" smtClean="0"/>
              <a:t> </a:t>
            </a:r>
            <a:r>
              <a:rPr lang="fr-FR" dirty="0" err="1" smtClean="0"/>
              <a:t>falter</a:t>
            </a:r>
            <a:r>
              <a:rPr lang="fr-FR" dirty="0" smtClean="0"/>
              <a:t> </a:t>
            </a:r>
            <a:endParaRPr lang="en-GB" dirty="0"/>
          </a:p>
        </p:txBody>
      </p:sp>
      <p:sp>
        <p:nvSpPr>
          <p:cNvPr id="4" name="Slide Number Placeholder 3"/>
          <p:cNvSpPr>
            <a:spLocks noGrp="1"/>
          </p:cNvSpPr>
          <p:nvPr>
            <p:ph type="sldNum" sz="quarter" idx="12"/>
          </p:nvPr>
        </p:nvSpPr>
        <p:spPr/>
        <p:txBody>
          <a:bodyPr/>
          <a:lstStyle/>
          <a:p>
            <a:pPr>
              <a:defRPr/>
            </a:pPr>
            <a:fld id="{D8EC063D-6460-432E-B922-E005C3ED9F45}" type="slidenum">
              <a:rPr lang="en-US" smtClean="0"/>
              <a:pPr>
                <a:defRPr/>
              </a:pPr>
              <a:t>23</a:t>
            </a:fld>
            <a:endParaRPr lang="en-US"/>
          </a:p>
        </p:txBody>
      </p:sp>
    </p:spTree>
    <p:extLst>
      <p:ext uri="{BB962C8B-B14F-4D97-AF65-F5344CB8AC3E}">
        <p14:creationId xmlns:p14="http://schemas.microsoft.com/office/powerpoint/2010/main" val="106841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just">
              <a:buNone/>
            </a:pPr>
            <a:r>
              <a:rPr lang="fr-FR" dirty="0" err="1" smtClean="0"/>
              <a:t>Among</a:t>
            </a:r>
            <a:r>
              <a:rPr lang="fr-FR" dirty="0" smtClean="0"/>
              <a:t> </a:t>
            </a:r>
            <a:r>
              <a:rPr lang="fr-FR" dirty="0" err="1" smtClean="0"/>
              <a:t>other</a:t>
            </a:r>
            <a:r>
              <a:rPr lang="fr-FR" dirty="0" smtClean="0"/>
              <a:t> </a:t>
            </a:r>
            <a:r>
              <a:rPr lang="fr-FR" dirty="0" err="1" smtClean="0"/>
              <a:t>tools</a:t>
            </a:r>
            <a:r>
              <a:rPr lang="fr-FR" dirty="0"/>
              <a:t> </a:t>
            </a:r>
            <a:r>
              <a:rPr lang="fr-FR" dirty="0" err="1" smtClean="0"/>
              <a:t>developed</a:t>
            </a:r>
            <a:r>
              <a:rPr lang="fr-FR" dirty="0" smtClean="0"/>
              <a:t> by the OECD, </a:t>
            </a:r>
            <a:r>
              <a:rPr lang="fr-FR" dirty="0" err="1" smtClean="0"/>
              <a:t>two</a:t>
            </a:r>
            <a:r>
              <a:rPr lang="fr-FR" dirty="0" smtClean="0"/>
              <a:t> major instruments </a:t>
            </a:r>
            <a:r>
              <a:rPr lang="fr-FR" dirty="0" err="1" smtClean="0"/>
              <a:t>can</a:t>
            </a:r>
            <a:r>
              <a:rPr lang="fr-FR" dirty="0" smtClean="0"/>
              <a:t> </a:t>
            </a:r>
            <a:r>
              <a:rPr lang="fr-FR" dirty="0" err="1" smtClean="0"/>
              <a:t>contribute</a:t>
            </a:r>
            <a:r>
              <a:rPr lang="fr-FR" dirty="0" smtClean="0"/>
              <a:t> to </a:t>
            </a:r>
            <a:r>
              <a:rPr lang="fr-FR" dirty="0" err="1" smtClean="0"/>
              <a:t>address</a:t>
            </a:r>
            <a:r>
              <a:rPr lang="fr-FR" dirty="0" smtClean="0"/>
              <a:t> the </a:t>
            </a:r>
            <a:r>
              <a:rPr lang="en-US" dirty="0"/>
              <a:t>“four Cs</a:t>
            </a:r>
            <a:r>
              <a:rPr lang="en-US" dirty="0" smtClean="0"/>
              <a:t>”:</a:t>
            </a:r>
          </a:p>
          <a:p>
            <a:endParaRPr lang="en-US" dirty="0" smtClean="0"/>
          </a:p>
          <a:p>
            <a:pPr algn="ctr">
              <a:buFont typeface="Wingdings" panose="05000000000000000000" pitchFamily="2" charset="2"/>
              <a:buChar char="Ø"/>
            </a:pPr>
            <a:r>
              <a:rPr lang="en-US" dirty="0" smtClean="0"/>
              <a:t>The Recommendation of the Council on Public Procurement</a:t>
            </a:r>
          </a:p>
          <a:p>
            <a:pPr algn="ctr">
              <a:buFont typeface="Wingdings" panose="05000000000000000000" pitchFamily="2" charset="2"/>
              <a:buChar char="Ø"/>
            </a:pPr>
            <a:endParaRPr lang="en-US" dirty="0" smtClean="0"/>
          </a:p>
          <a:p>
            <a:pPr algn="ctr">
              <a:buFont typeface="Wingdings" panose="05000000000000000000" pitchFamily="2" charset="2"/>
              <a:buChar char="Ø"/>
            </a:pPr>
            <a:r>
              <a:rPr lang="en-US" dirty="0" smtClean="0"/>
              <a:t>The Integrity </a:t>
            </a:r>
            <a:r>
              <a:rPr lang="en-US" dirty="0"/>
              <a:t>F</a:t>
            </a:r>
            <a:r>
              <a:rPr lang="en-US" dirty="0" smtClean="0"/>
              <a:t>ramework for Public </a:t>
            </a:r>
            <a:r>
              <a:rPr lang="en-US" dirty="0"/>
              <a:t>I</a:t>
            </a:r>
            <a:r>
              <a:rPr lang="en-US" dirty="0" smtClean="0"/>
              <a:t>nvestment</a:t>
            </a:r>
            <a:endParaRPr lang="en-GB" dirty="0"/>
          </a:p>
        </p:txBody>
      </p:sp>
      <p:sp>
        <p:nvSpPr>
          <p:cNvPr id="3" name="Title 2"/>
          <p:cNvSpPr>
            <a:spLocks noGrp="1"/>
          </p:cNvSpPr>
          <p:nvPr>
            <p:ph type="title"/>
          </p:nvPr>
        </p:nvSpPr>
        <p:spPr>
          <a:xfrm>
            <a:off x="1080000" y="237600"/>
            <a:ext cx="7823368" cy="1022400"/>
          </a:xfrm>
        </p:spPr>
        <p:txBody>
          <a:bodyPr/>
          <a:lstStyle/>
          <a:p>
            <a:r>
              <a:rPr lang="fr-FR" dirty="0" err="1"/>
              <a:t>T</a:t>
            </a:r>
            <a:r>
              <a:rPr lang="fr-FR" dirty="0" err="1" smtClean="0"/>
              <a:t>owards</a:t>
            </a:r>
            <a:r>
              <a:rPr lang="fr-FR" dirty="0" smtClean="0"/>
              <a:t> effective </a:t>
            </a:r>
            <a:r>
              <a:rPr lang="fr-FR" dirty="0" err="1" smtClean="0"/>
              <a:t>delivery</a:t>
            </a:r>
            <a:r>
              <a:rPr lang="fr-FR" dirty="0" smtClean="0"/>
              <a:t> of infrastructure </a:t>
            </a:r>
            <a:r>
              <a:rPr lang="fr-FR" dirty="0" err="1" smtClean="0"/>
              <a:t>projects</a:t>
            </a:r>
            <a:endParaRPr lang="en-GB" dirty="0"/>
          </a:p>
        </p:txBody>
      </p:sp>
      <p:sp>
        <p:nvSpPr>
          <p:cNvPr id="4" name="Slide Number Placeholder 3"/>
          <p:cNvSpPr>
            <a:spLocks noGrp="1"/>
          </p:cNvSpPr>
          <p:nvPr>
            <p:ph type="sldNum" sz="quarter" idx="12"/>
          </p:nvPr>
        </p:nvSpPr>
        <p:spPr/>
        <p:txBody>
          <a:bodyPr/>
          <a:lstStyle/>
          <a:p>
            <a:pPr>
              <a:defRPr/>
            </a:pPr>
            <a:fld id="{D8EC063D-6460-432E-B922-E005C3ED9F45}" type="slidenum">
              <a:rPr lang="en-US" smtClean="0"/>
              <a:pPr>
                <a:defRPr/>
              </a:pPr>
              <a:t>24</a:t>
            </a:fld>
            <a:endParaRPr lang="en-US"/>
          </a:p>
        </p:txBody>
      </p:sp>
    </p:spTree>
    <p:extLst>
      <p:ext uri="{BB962C8B-B14F-4D97-AF65-F5344CB8AC3E}">
        <p14:creationId xmlns:p14="http://schemas.microsoft.com/office/powerpoint/2010/main" val="568849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727272"/>
                </a:solidFill>
              </a:rPr>
              <a:t>Covering the public investment cycle</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25</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792087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412776"/>
            <a:ext cx="6048672" cy="461665"/>
          </a:xfrm>
          <a:prstGeom prst="rect">
            <a:avLst/>
          </a:prstGeom>
          <a:noFill/>
        </p:spPr>
        <p:txBody>
          <a:bodyPr wrap="square" rtlCol="0">
            <a:spAutoFit/>
          </a:bodyPr>
          <a:lstStyle/>
          <a:p>
            <a:pPr algn="ctr"/>
            <a:r>
              <a:rPr lang="en-GB" sz="2400" dirty="0" smtClean="0">
                <a:solidFill>
                  <a:schemeClr val="bg2">
                    <a:lumMod val="10000"/>
                  </a:schemeClr>
                </a:solidFill>
              </a:rPr>
              <a:t>                     Public investment cycle</a:t>
            </a:r>
            <a:endParaRPr lang="en-GB" sz="2400" dirty="0">
              <a:solidFill>
                <a:schemeClr val="bg2">
                  <a:lumMod val="10000"/>
                </a:schemeClr>
              </a:solidFill>
            </a:endParaRPr>
          </a:p>
        </p:txBody>
      </p:sp>
    </p:spTree>
    <p:extLst>
      <p:ext uri="{BB962C8B-B14F-4D97-AF65-F5344CB8AC3E}">
        <p14:creationId xmlns:p14="http://schemas.microsoft.com/office/powerpoint/2010/main" val="164151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712968" cy="5040560"/>
          </a:xfrm>
        </p:spPr>
        <p:txBody>
          <a:bodyPr>
            <a:normAutofit lnSpcReduction="10000"/>
          </a:bodyPr>
          <a:lstStyle/>
          <a:p>
            <a:r>
              <a:rPr lang="en-GB" sz="2600" dirty="0" smtClean="0">
                <a:latin typeface="+mj-lt"/>
              </a:rPr>
              <a:t>The Framework proposes measures safeguarding integrity at each phase of the investment cycle:</a:t>
            </a:r>
          </a:p>
          <a:p>
            <a:pPr lvl="1"/>
            <a:r>
              <a:rPr lang="en-GB" sz="2200" b="1" dirty="0" smtClean="0">
                <a:latin typeface="+mj-lt"/>
              </a:rPr>
              <a:t>Selection phase</a:t>
            </a:r>
            <a:r>
              <a:rPr lang="en-GB" sz="2200" dirty="0" smtClean="0">
                <a:latin typeface="+mj-lt"/>
              </a:rPr>
              <a:t>: making investment decisions in the public interest</a:t>
            </a:r>
          </a:p>
          <a:p>
            <a:pPr lvl="1"/>
            <a:r>
              <a:rPr lang="en-GB" sz="2200" b="1" dirty="0" smtClean="0">
                <a:latin typeface="+mj-lt"/>
              </a:rPr>
              <a:t>Appraisal phase</a:t>
            </a:r>
            <a:r>
              <a:rPr lang="en-GB" sz="2200" dirty="0" smtClean="0">
                <a:latin typeface="+mj-lt"/>
              </a:rPr>
              <a:t>: ensuring credible and objective estimations of all costs and benefits related to the project</a:t>
            </a:r>
          </a:p>
          <a:p>
            <a:pPr lvl="1"/>
            <a:r>
              <a:rPr lang="en-GB" sz="2200" b="1" dirty="0" smtClean="0">
                <a:latin typeface="+mj-lt"/>
              </a:rPr>
              <a:t>Planning phase</a:t>
            </a:r>
            <a:r>
              <a:rPr lang="en-GB" sz="2200" dirty="0" smtClean="0">
                <a:latin typeface="+mj-lt"/>
              </a:rPr>
              <a:t>: ensuring tender documents and processes do not unduly favour some stakeholders</a:t>
            </a:r>
          </a:p>
          <a:p>
            <a:pPr lvl="1"/>
            <a:r>
              <a:rPr lang="en-GB" sz="2200" b="1" dirty="0" smtClean="0">
                <a:latin typeface="+mj-lt"/>
              </a:rPr>
              <a:t>Tendering phase</a:t>
            </a:r>
            <a:r>
              <a:rPr lang="en-GB" sz="2200" dirty="0" smtClean="0">
                <a:latin typeface="+mj-lt"/>
              </a:rPr>
              <a:t>: ensuring processes that promote qualification, accountability and value for money</a:t>
            </a:r>
          </a:p>
          <a:p>
            <a:pPr lvl="1"/>
            <a:r>
              <a:rPr lang="en-GB" sz="2200" b="1" dirty="0" smtClean="0">
                <a:latin typeface="+mj-lt"/>
              </a:rPr>
              <a:t>Implementation phase</a:t>
            </a:r>
            <a:r>
              <a:rPr lang="en-GB" sz="2200" dirty="0" smtClean="0">
                <a:latin typeface="+mj-lt"/>
              </a:rPr>
              <a:t>: minimizing delays for completion, excess costs, and ensuring quality</a:t>
            </a:r>
          </a:p>
          <a:p>
            <a:pPr lvl="1"/>
            <a:r>
              <a:rPr lang="en-GB" sz="2200" b="1" dirty="0" smtClean="0">
                <a:latin typeface="+mj-lt"/>
              </a:rPr>
              <a:t>Evaluation phase</a:t>
            </a:r>
            <a:r>
              <a:rPr lang="en-GB" sz="2200" dirty="0" smtClean="0">
                <a:latin typeface="+mj-lt"/>
              </a:rPr>
              <a:t>: auditing the government project upon completion by an independent institution</a:t>
            </a:r>
          </a:p>
          <a:p>
            <a:pPr lvl="1"/>
            <a:endParaRPr lang="en-GB" sz="2200" dirty="0">
              <a:latin typeface="+mj-lt"/>
            </a:endParaRPr>
          </a:p>
        </p:txBody>
      </p:sp>
      <p:sp>
        <p:nvSpPr>
          <p:cNvPr id="3" name="Title 2"/>
          <p:cNvSpPr>
            <a:spLocks noGrp="1"/>
          </p:cNvSpPr>
          <p:nvPr>
            <p:ph type="title"/>
          </p:nvPr>
        </p:nvSpPr>
        <p:spPr/>
        <p:txBody>
          <a:bodyPr/>
          <a:lstStyle/>
          <a:p>
            <a:r>
              <a:rPr lang="en-GB" dirty="0">
                <a:solidFill>
                  <a:srgbClr val="727272"/>
                </a:solidFill>
              </a:rPr>
              <a:t>OECD Integrity Framework for Public </a:t>
            </a:r>
            <a:r>
              <a:rPr lang="en-GB" dirty="0" smtClean="0">
                <a:solidFill>
                  <a:srgbClr val="727272"/>
                </a:solidFill>
              </a:rPr>
              <a:t>Investment: addressing the entire cycle</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26</a:t>
            </a:fld>
            <a:endParaRPr lang="en-GB"/>
          </a:p>
        </p:txBody>
      </p:sp>
    </p:spTree>
    <p:extLst>
      <p:ext uri="{BB962C8B-B14F-4D97-AF65-F5344CB8AC3E}">
        <p14:creationId xmlns:p14="http://schemas.microsoft.com/office/powerpoint/2010/main" val="2983518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r-FR" dirty="0" smtClean="0">
                <a:latin typeface="+mj-lt"/>
              </a:rPr>
              <a:t>In 2016, the OECD </a:t>
            </a:r>
            <a:r>
              <a:rPr lang="fr-FR" dirty="0" err="1" smtClean="0">
                <a:latin typeface="+mj-lt"/>
              </a:rPr>
              <a:t>issued</a:t>
            </a:r>
            <a:r>
              <a:rPr lang="fr-FR" dirty="0" smtClean="0">
                <a:latin typeface="+mj-lt"/>
              </a:rPr>
              <a:t> a </a:t>
            </a:r>
            <a:r>
              <a:rPr lang="fr-FR" dirty="0" err="1" smtClean="0">
                <a:latin typeface="+mj-lt"/>
              </a:rPr>
              <a:t>survey</a:t>
            </a:r>
            <a:r>
              <a:rPr lang="fr-FR" dirty="0" smtClean="0">
                <a:latin typeface="+mj-lt"/>
              </a:rPr>
              <a:t> on the </a:t>
            </a:r>
            <a:r>
              <a:rPr lang="fr-FR" dirty="0" err="1" smtClean="0">
                <a:latin typeface="+mj-lt"/>
              </a:rPr>
              <a:t>governance</a:t>
            </a:r>
            <a:r>
              <a:rPr lang="fr-FR" dirty="0" smtClean="0">
                <a:latin typeface="+mj-lt"/>
              </a:rPr>
              <a:t> of infrastructures:</a:t>
            </a:r>
          </a:p>
          <a:p>
            <a:endParaRPr lang="fr-FR" dirty="0" smtClean="0">
              <a:latin typeface="+mj-lt"/>
            </a:endParaRPr>
          </a:p>
          <a:p>
            <a:pPr lvl="1"/>
            <a:r>
              <a:rPr lang="en-GB" dirty="0">
                <a:latin typeface="+mj-lt"/>
              </a:rPr>
              <a:t>Questionnaire responded by 26 OECD members and key partners </a:t>
            </a:r>
          </a:p>
          <a:p>
            <a:pPr marL="860400" lvl="2" indent="0" algn="just">
              <a:buNone/>
            </a:pPr>
            <a:endParaRPr lang="en-GB" dirty="0">
              <a:latin typeface="+mj-lt"/>
            </a:endParaRPr>
          </a:p>
          <a:p>
            <a:pPr lvl="1"/>
            <a:r>
              <a:rPr lang="en-GB" dirty="0">
                <a:latin typeface="+mj-lt"/>
              </a:rPr>
              <a:t>“Good practices” can be found in a majority of countries</a:t>
            </a:r>
          </a:p>
          <a:p>
            <a:pPr lvl="1"/>
            <a:endParaRPr lang="en-GB" dirty="0">
              <a:latin typeface="+mj-lt"/>
            </a:endParaRPr>
          </a:p>
          <a:p>
            <a:pPr lvl="1"/>
            <a:r>
              <a:rPr lang="en-GB" dirty="0">
                <a:latin typeface="+mj-lt"/>
              </a:rPr>
              <a:t>No country is a “best practice”</a:t>
            </a:r>
          </a:p>
          <a:p>
            <a:endParaRPr lang="en-GB" dirty="0">
              <a:latin typeface="+mj-lt"/>
            </a:endParaRPr>
          </a:p>
        </p:txBody>
      </p:sp>
      <p:sp>
        <p:nvSpPr>
          <p:cNvPr id="3" name="Title 2"/>
          <p:cNvSpPr>
            <a:spLocks noGrp="1"/>
          </p:cNvSpPr>
          <p:nvPr>
            <p:ph type="title"/>
          </p:nvPr>
        </p:nvSpPr>
        <p:spPr/>
        <p:txBody>
          <a:bodyPr/>
          <a:lstStyle/>
          <a:p>
            <a:r>
              <a:rPr lang="fr-FR" dirty="0" smtClean="0"/>
              <a:t>Countries’ </a:t>
            </a:r>
            <a:r>
              <a:rPr lang="fr-FR" dirty="0" err="1" smtClean="0"/>
              <a:t>experience</a:t>
            </a:r>
            <a:r>
              <a:rPr lang="fr-FR" dirty="0"/>
              <a:t> </a:t>
            </a:r>
            <a:r>
              <a:rPr lang="fr-FR" dirty="0" smtClean="0"/>
              <a:t>in the </a:t>
            </a:r>
            <a:r>
              <a:rPr lang="fr-FR" dirty="0" err="1" smtClean="0"/>
              <a:t>governance</a:t>
            </a:r>
            <a:r>
              <a:rPr lang="fr-FR" dirty="0" smtClean="0"/>
              <a:t> of infrastructures</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27</a:t>
            </a:fld>
            <a:endParaRPr lang="en-GB"/>
          </a:p>
        </p:txBody>
      </p:sp>
    </p:spTree>
    <p:extLst>
      <p:ext uri="{BB962C8B-B14F-4D97-AF65-F5344CB8AC3E}">
        <p14:creationId xmlns:p14="http://schemas.microsoft.com/office/powerpoint/2010/main" val="284285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13756"/>
            <a:ext cx="8568952" cy="3987452"/>
          </a:xfrm>
        </p:spPr>
        <p:txBody>
          <a:bodyPr>
            <a:noAutofit/>
          </a:bodyPr>
          <a:lstStyle/>
          <a:p>
            <a:pPr algn="just"/>
            <a:r>
              <a:rPr lang="en-US" sz="2800" dirty="0">
                <a:latin typeface="+mj-lt"/>
              </a:rPr>
              <a:t>Coordination across levels of governments is common in countries with long term strategic plans. However, </a:t>
            </a:r>
            <a:r>
              <a:rPr lang="en-US" sz="2800" b="1" dirty="0">
                <a:latin typeface="+mj-lt"/>
              </a:rPr>
              <a:t>intergovernmental coordination </a:t>
            </a:r>
            <a:r>
              <a:rPr lang="en-US" sz="2800" dirty="0">
                <a:latin typeface="+mj-lt"/>
              </a:rPr>
              <a:t>mechanisms for infrastructure are not frequent</a:t>
            </a:r>
            <a:r>
              <a:rPr lang="en-US" sz="2800" dirty="0" smtClean="0">
                <a:latin typeface="+mj-lt"/>
              </a:rPr>
              <a:t>.</a:t>
            </a:r>
          </a:p>
          <a:p>
            <a:pPr algn="just"/>
            <a:endParaRPr lang="en-US" sz="2800" dirty="0" smtClean="0">
              <a:latin typeface="+mj-lt"/>
            </a:endParaRPr>
          </a:p>
          <a:p>
            <a:pPr algn="just"/>
            <a:r>
              <a:rPr lang="en-US" sz="2800" dirty="0">
                <a:latin typeface="+mj-lt"/>
              </a:rPr>
              <a:t>The most relevant criteria for determining the </a:t>
            </a:r>
            <a:r>
              <a:rPr lang="en-US" sz="2800" b="1" dirty="0">
                <a:latin typeface="+mj-lt"/>
              </a:rPr>
              <a:t>delivery modality </a:t>
            </a:r>
            <a:r>
              <a:rPr lang="en-US" sz="2800" dirty="0">
                <a:latin typeface="+mj-lt"/>
              </a:rPr>
              <a:t>are financial criteria, such as public sector financial resources, availability of public sector capacity</a:t>
            </a:r>
            <a:r>
              <a:rPr lang="en-US" sz="2800" dirty="0" smtClean="0">
                <a:latin typeface="+mj-lt"/>
              </a:rPr>
              <a:t>, </a:t>
            </a:r>
            <a:r>
              <a:rPr lang="en-US" sz="2800" dirty="0">
                <a:latin typeface="+mj-lt"/>
              </a:rPr>
              <a:t>cost recovery possible from users, as well as the outcome of a quantitative analysis</a:t>
            </a:r>
            <a:r>
              <a:rPr lang="en-US" sz="2800" dirty="0" smtClean="0">
                <a:latin typeface="+mj-lt"/>
              </a:rPr>
              <a:t>.</a:t>
            </a:r>
            <a:endParaRPr lang="en-US" sz="2800" dirty="0">
              <a:latin typeface="+mj-lt"/>
            </a:endParaRPr>
          </a:p>
        </p:txBody>
      </p:sp>
      <p:sp>
        <p:nvSpPr>
          <p:cNvPr id="3" name="Title 2"/>
          <p:cNvSpPr>
            <a:spLocks noGrp="1"/>
          </p:cNvSpPr>
          <p:nvPr>
            <p:ph type="title"/>
          </p:nvPr>
        </p:nvSpPr>
        <p:spPr/>
        <p:txBody>
          <a:bodyPr/>
          <a:lstStyle/>
          <a:p>
            <a:r>
              <a:rPr lang="fr-FR" dirty="0" smtClean="0"/>
              <a:t>Main </a:t>
            </a:r>
            <a:r>
              <a:rPr lang="fr-FR" dirty="0" err="1" smtClean="0"/>
              <a:t>findings</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28</a:t>
            </a:fld>
            <a:endParaRPr lang="en-GB"/>
          </a:p>
        </p:txBody>
      </p:sp>
    </p:spTree>
    <p:extLst>
      <p:ext uri="{BB962C8B-B14F-4D97-AF65-F5344CB8AC3E}">
        <p14:creationId xmlns:p14="http://schemas.microsoft.com/office/powerpoint/2010/main" val="972006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13756"/>
            <a:ext cx="8568952" cy="4851548"/>
          </a:xfrm>
        </p:spPr>
        <p:txBody>
          <a:bodyPr>
            <a:noAutofit/>
          </a:bodyPr>
          <a:lstStyle/>
          <a:p>
            <a:pPr algn="just"/>
            <a:r>
              <a:rPr lang="en-GB" sz="2800" b="1" dirty="0" smtClean="0">
                <a:latin typeface="+mj-lt"/>
              </a:rPr>
              <a:t>Governance </a:t>
            </a:r>
            <a:r>
              <a:rPr lang="en-GB" sz="2800" b="1" dirty="0">
                <a:latin typeface="+mj-lt"/>
              </a:rPr>
              <a:t>throughout the </a:t>
            </a:r>
            <a:r>
              <a:rPr lang="en-GB" sz="2800" b="1" dirty="0" smtClean="0">
                <a:latin typeface="+mj-lt"/>
              </a:rPr>
              <a:t>infrastructure lifecycle</a:t>
            </a:r>
            <a:r>
              <a:rPr lang="en-GB" sz="2800" dirty="0" smtClean="0">
                <a:latin typeface="+mj-lt"/>
              </a:rPr>
              <a:t> </a:t>
            </a:r>
            <a:r>
              <a:rPr lang="en-GB" sz="2800" dirty="0">
                <a:latin typeface="+mj-lt"/>
              </a:rPr>
              <a:t>needs to be improved. Most institutions are responsible for the development of infrastructure policy and the improvement of infrastructure performance. Responsibilities for the assessment and monitoring of the projects are less defined</a:t>
            </a:r>
            <a:r>
              <a:rPr lang="en-GB" sz="2800" dirty="0" smtClean="0">
                <a:latin typeface="+mj-lt"/>
              </a:rPr>
              <a:t>.</a:t>
            </a:r>
          </a:p>
          <a:p>
            <a:pPr algn="just"/>
            <a:endParaRPr lang="en-GB" sz="2800" dirty="0" smtClean="0">
              <a:latin typeface="+mj-lt"/>
            </a:endParaRPr>
          </a:p>
          <a:p>
            <a:pPr algn="just"/>
            <a:r>
              <a:rPr lang="en-US" sz="2800" b="1" dirty="0">
                <a:latin typeface="+mj-lt"/>
              </a:rPr>
              <a:t>Systematic data collection </a:t>
            </a:r>
            <a:r>
              <a:rPr lang="en-US" sz="2800" dirty="0">
                <a:latin typeface="+mj-lt"/>
              </a:rPr>
              <a:t>on the infrastructure asset’s performance is infrequent. </a:t>
            </a:r>
          </a:p>
          <a:p>
            <a:endParaRPr lang="en-GB" sz="2800" dirty="0">
              <a:latin typeface="+mj-lt"/>
            </a:endParaRPr>
          </a:p>
        </p:txBody>
      </p:sp>
      <p:sp>
        <p:nvSpPr>
          <p:cNvPr id="3" name="Title 2"/>
          <p:cNvSpPr>
            <a:spLocks noGrp="1"/>
          </p:cNvSpPr>
          <p:nvPr>
            <p:ph type="title"/>
          </p:nvPr>
        </p:nvSpPr>
        <p:spPr/>
        <p:txBody>
          <a:bodyPr/>
          <a:lstStyle/>
          <a:p>
            <a:r>
              <a:rPr lang="fr-FR" dirty="0" smtClean="0"/>
              <a:t>Main </a:t>
            </a:r>
            <a:r>
              <a:rPr lang="fr-FR" dirty="0" err="1" smtClean="0"/>
              <a:t>findings</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29</a:t>
            </a:fld>
            <a:endParaRPr lang="en-GB"/>
          </a:p>
        </p:txBody>
      </p:sp>
    </p:spTree>
    <p:extLst>
      <p:ext uri="{BB962C8B-B14F-4D97-AF65-F5344CB8AC3E}">
        <p14:creationId xmlns:p14="http://schemas.microsoft.com/office/powerpoint/2010/main" val="258236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475" y="2919413"/>
            <a:ext cx="6623050" cy="1058862"/>
          </a:xfrm>
        </p:spPr>
        <p:txBody>
          <a:bodyPr/>
          <a:lstStyle/>
          <a:p>
            <a:pPr>
              <a:defRPr/>
            </a:pPr>
            <a:r>
              <a:rPr lang="en-GB" sz="4000" b="1" dirty="0" smtClean="0"/>
              <a:t>Who we are</a:t>
            </a:r>
            <a:endParaRPr lang="en-GB" sz="4000" b="1" dirty="0"/>
          </a:p>
        </p:txBody>
      </p:sp>
    </p:spTree>
    <p:extLst>
      <p:ext uri="{BB962C8B-B14F-4D97-AF65-F5344CB8AC3E}">
        <p14:creationId xmlns:p14="http://schemas.microsoft.com/office/powerpoint/2010/main" val="224595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475" y="2690945"/>
            <a:ext cx="6623050" cy="1515800"/>
          </a:xfrm>
        </p:spPr>
        <p:txBody>
          <a:bodyPr/>
          <a:lstStyle/>
          <a:p>
            <a:pPr>
              <a:defRPr/>
            </a:pPr>
            <a:r>
              <a:rPr lang="en-GB" sz="4000" b="1" dirty="0" smtClean="0"/>
              <a:t>Key Factors for effective delivery of infrastructures</a:t>
            </a:r>
            <a:endParaRPr lang="en-GB" sz="4000" b="1" dirty="0"/>
          </a:p>
        </p:txBody>
      </p:sp>
      <p:sp>
        <p:nvSpPr>
          <p:cNvPr id="2" name="Slide Number Placeholder 1"/>
          <p:cNvSpPr>
            <a:spLocks noGrp="1"/>
          </p:cNvSpPr>
          <p:nvPr>
            <p:ph type="sldNum" sz="quarter" idx="4294967295"/>
          </p:nvPr>
        </p:nvSpPr>
        <p:spPr>
          <a:xfrm>
            <a:off x="8640000" y="6411600"/>
            <a:ext cx="342000" cy="244800"/>
          </a:xfrm>
          <a:prstGeom prst="rect">
            <a:avLst/>
          </a:prstGeom>
        </p:spPr>
        <p:txBody>
          <a:bodyPr/>
          <a:lstStyle/>
          <a:p>
            <a:fld id="{8AA42721-FCA2-4E7A-94DF-E94B69C1B763}" type="slidenum">
              <a:rPr lang="en-GB" smtClean="0"/>
              <a:t>30</a:t>
            </a:fld>
            <a:endParaRPr lang="en-GB"/>
          </a:p>
        </p:txBody>
      </p:sp>
    </p:spTree>
    <p:extLst>
      <p:ext uri="{BB962C8B-B14F-4D97-AF65-F5344CB8AC3E}">
        <p14:creationId xmlns:p14="http://schemas.microsoft.com/office/powerpoint/2010/main" val="231658665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latin typeface="+mj-lt"/>
              </a:rPr>
              <a:t>An infrastructure </a:t>
            </a:r>
            <a:r>
              <a:rPr lang="fr-FR" dirty="0" err="1" smtClean="0">
                <a:latin typeface="+mj-lt"/>
              </a:rPr>
              <a:t>environment</a:t>
            </a:r>
            <a:r>
              <a:rPr lang="fr-FR" dirty="0" smtClean="0">
                <a:latin typeface="+mj-lt"/>
              </a:rPr>
              <a:t> </a:t>
            </a:r>
            <a:r>
              <a:rPr lang="fr-FR" dirty="0" err="1" smtClean="0">
                <a:latin typeface="+mj-lt"/>
              </a:rPr>
              <a:t>conducive</a:t>
            </a:r>
            <a:r>
              <a:rPr lang="fr-FR" dirty="0" smtClean="0">
                <a:latin typeface="+mj-lt"/>
              </a:rPr>
              <a:t> to effective </a:t>
            </a:r>
            <a:r>
              <a:rPr lang="fr-FR" dirty="0" err="1" smtClean="0">
                <a:latin typeface="+mj-lt"/>
              </a:rPr>
              <a:t>delivery</a:t>
            </a:r>
            <a:r>
              <a:rPr lang="fr-FR" dirty="0" smtClean="0">
                <a:latin typeface="+mj-lt"/>
              </a:rPr>
              <a:t> of </a:t>
            </a:r>
            <a:r>
              <a:rPr lang="fr-FR" dirty="0" err="1" smtClean="0">
                <a:latin typeface="+mj-lt"/>
              </a:rPr>
              <a:t>projects</a:t>
            </a:r>
            <a:r>
              <a:rPr lang="fr-FR" dirty="0" smtClean="0">
                <a:latin typeface="+mj-lt"/>
              </a:rPr>
              <a:t> </a:t>
            </a:r>
            <a:r>
              <a:rPr lang="fr-FR" dirty="0" err="1" smtClean="0">
                <a:latin typeface="+mj-lt"/>
              </a:rPr>
              <a:t>starts</a:t>
            </a:r>
            <a:r>
              <a:rPr lang="fr-FR" dirty="0" smtClean="0">
                <a:latin typeface="+mj-lt"/>
              </a:rPr>
              <a:t> </a:t>
            </a:r>
            <a:r>
              <a:rPr lang="fr-FR" dirty="0" err="1" smtClean="0">
                <a:latin typeface="+mj-lt"/>
              </a:rPr>
              <a:t>with</a:t>
            </a:r>
            <a:r>
              <a:rPr lang="fr-FR" dirty="0" smtClean="0">
                <a:latin typeface="+mj-lt"/>
              </a:rPr>
              <a:t> a </a:t>
            </a:r>
            <a:r>
              <a:rPr lang="fr-FR" dirty="0" err="1" smtClean="0">
                <a:latin typeface="+mj-lt"/>
              </a:rPr>
              <a:t>skilled</a:t>
            </a:r>
            <a:r>
              <a:rPr lang="fr-FR" dirty="0" smtClean="0">
                <a:latin typeface="+mj-lt"/>
              </a:rPr>
              <a:t> and mature organisation, </a:t>
            </a:r>
            <a:r>
              <a:rPr lang="fr-FR" dirty="0" err="1" smtClean="0">
                <a:latin typeface="+mj-lt"/>
              </a:rPr>
              <a:t>notably</a:t>
            </a:r>
            <a:r>
              <a:rPr lang="fr-FR" dirty="0" smtClean="0">
                <a:latin typeface="+mj-lt"/>
              </a:rPr>
              <a:t> for the </a:t>
            </a:r>
            <a:r>
              <a:rPr lang="fr-FR" dirty="0" err="1" smtClean="0">
                <a:latin typeface="+mj-lt"/>
              </a:rPr>
              <a:t>procurement</a:t>
            </a:r>
            <a:r>
              <a:rPr lang="fr-FR" dirty="0" smtClean="0">
                <a:latin typeface="+mj-lt"/>
              </a:rPr>
              <a:t> </a:t>
            </a:r>
            <a:r>
              <a:rPr lang="fr-FR" dirty="0" err="1" smtClean="0">
                <a:latin typeface="+mj-lt"/>
              </a:rPr>
              <a:t>workforce</a:t>
            </a:r>
            <a:r>
              <a:rPr lang="fr-FR" dirty="0" smtClean="0">
                <a:latin typeface="+mj-lt"/>
              </a:rPr>
              <a:t>.</a:t>
            </a:r>
          </a:p>
          <a:p>
            <a:pPr marL="0" indent="0">
              <a:buNone/>
            </a:pPr>
            <a:endParaRPr lang="fr-FR" dirty="0" smtClean="0">
              <a:latin typeface="+mj-lt"/>
            </a:endParaRPr>
          </a:p>
          <a:p>
            <a:r>
              <a:rPr lang="en-US" dirty="0" err="1">
                <a:latin typeface="+mj-lt"/>
              </a:rPr>
              <a:t>Organisational</a:t>
            </a:r>
            <a:r>
              <a:rPr lang="en-US" dirty="0">
                <a:latin typeface="+mj-lt"/>
              </a:rPr>
              <a:t> capacity is a prerequisite for public </a:t>
            </a:r>
            <a:r>
              <a:rPr lang="en-US" dirty="0" smtClean="0">
                <a:latin typeface="+mj-lt"/>
              </a:rPr>
              <a:t>procurement</a:t>
            </a:r>
            <a:r>
              <a:rPr lang="fr-FR" dirty="0" smtClean="0">
                <a:latin typeface="+mj-lt"/>
              </a:rPr>
              <a:t>.</a:t>
            </a:r>
          </a:p>
        </p:txBody>
      </p:sp>
      <p:sp>
        <p:nvSpPr>
          <p:cNvPr id="3" name="Title 2"/>
          <p:cNvSpPr>
            <a:spLocks noGrp="1"/>
          </p:cNvSpPr>
          <p:nvPr>
            <p:ph type="title"/>
          </p:nvPr>
        </p:nvSpPr>
        <p:spPr/>
        <p:txBody>
          <a:bodyPr/>
          <a:lstStyle/>
          <a:p>
            <a:r>
              <a:rPr lang="fr-FR" dirty="0" err="1" smtClean="0"/>
              <a:t>Creating</a:t>
            </a:r>
            <a:r>
              <a:rPr lang="fr-FR" dirty="0" smtClean="0"/>
              <a:t> the right </a:t>
            </a:r>
            <a:r>
              <a:rPr lang="fr-FR" dirty="0" err="1" smtClean="0"/>
              <a:t>environment</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31</a:t>
            </a:fld>
            <a:endParaRPr lang="en-GB"/>
          </a:p>
        </p:txBody>
      </p:sp>
    </p:spTree>
    <p:extLst>
      <p:ext uri="{BB962C8B-B14F-4D97-AF65-F5344CB8AC3E}">
        <p14:creationId xmlns:p14="http://schemas.microsoft.com/office/powerpoint/2010/main" val="3214052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err="1" smtClean="0"/>
              <a:t>Capacity</a:t>
            </a:r>
            <a:r>
              <a:rPr lang="fr-FR" dirty="0" smtClean="0"/>
              <a:t> tests</a:t>
            </a:r>
            <a:br>
              <a:rPr lang="fr-FR" dirty="0" smtClean="0"/>
            </a:br>
            <a:r>
              <a:rPr lang="fr-FR" dirty="0" smtClean="0"/>
              <a:t>The </a:t>
            </a:r>
            <a:r>
              <a:rPr lang="fr-FR" dirty="0" err="1" smtClean="0"/>
              <a:t>example</a:t>
            </a:r>
            <a:r>
              <a:rPr lang="fr-FR" dirty="0" smtClean="0"/>
              <a:t> of </a:t>
            </a:r>
            <a:r>
              <a:rPr lang="fr-FR" dirty="0" err="1" smtClean="0"/>
              <a:t>Crossrail</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423"/>
            <a:ext cx="9144000" cy="3430729"/>
          </a:xfrm>
          <a:prstGeom prst="rect">
            <a:avLst/>
          </a:prstGeom>
        </p:spPr>
      </p:pic>
      <p:grpSp>
        <p:nvGrpSpPr>
          <p:cNvPr id="5" name="Group 4"/>
          <p:cNvGrpSpPr/>
          <p:nvPr/>
        </p:nvGrpSpPr>
        <p:grpSpPr>
          <a:xfrm>
            <a:off x="2978299" y="2708920"/>
            <a:ext cx="4834061" cy="4005064"/>
            <a:chOff x="2915816" y="2564904"/>
            <a:chExt cx="4771578" cy="3961605"/>
          </a:xfrm>
        </p:grpSpPr>
        <p:sp>
          <p:nvSpPr>
            <p:cNvPr id="6" name="Rectangle 5"/>
            <p:cNvSpPr/>
            <p:nvPr/>
          </p:nvSpPr>
          <p:spPr>
            <a:xfrm>
              <a:off x="5301605" y="2564904"/>
              <a:ext cx="1790676" cy="782786"/>
            </a:xfrm>
            <a:prstGeom prst="rect">
              <a:avLst/>
            </a:prstGeom>
            <a:noFill/>
            <a:ln w="15875">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n>
                  <a:solidFill>
                    <a:srgbClr val="78BE20"/>
                  </a:solidFill>
                </a:ln>
                <a:no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7291" t="53171" r="29896" b="28847"/>
            <a:stretch/>
          </p:blipFill>
          <p:spPr>
            <a:xfrm>
              <a:off x="2915816" y="3912345"/>
              <a:ext cx="4771578" cy="2614164"/>
            </a:xfrm>
            <a:prstGeom prst="rect">
              <a:avLst/>
            </a:prstGeom>
            <a:ln w="15875">
              <a:solidFill>
                <a:srgbClr val="FF0000"/>
              </a:solidFill>
              <a:prstDash val="sysDash"/>
            </a:ln>
          </p:spPr>
        </p:pic>
        <p:cxnSp>
          <p:nvCxnSpPr>
            <p:cNvPr id="8" name="Straight Connector 7"/>
            <p:cNvCxnSpPr/>
            <p:nvPr/>
          </p:nvCxnSpPr>
          <p:spPr>
            <a:xfrm flipH="1">
              <a:off x="2915816" y="2564904"/>
              <a:ext cx="2385789" cy="1347441"/>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92281" y="2564904"/>
              <a:ext cx="595113" cy="1347441"/>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79512" y="6536377"/>
            <a:ext cx="2232248" cy="276999"/>
          </a:xfrm>
          <a:prstGeom prst="rect">
            <a:avLst/>
          </a:prstGeom>
          <a:noFill/>
        </p:spPr>
        <p:txBody>
          <a:bodyPr wrap="square" rtlCol="0">
            <a:spAutoFit/>
          </a:bodyPr>
          <a:lstStyle/>
          <a:p>
            <a:r>
              <a:rPr lang="fr-FR" sz="1200" i="1" dirty="0" smtClean="0"/>
              <a:t>Source:</a:t>
            </a:r>
            <a:r>
              <a:rPr lang="fr-FR" sz="1200" dirty="0" smtClean="0"/>
              <a:t> </a:t>
            </a:r>
            <a:r>
              <a:rPr lang="fr-FR" sz="1200" dirty="0" err="1" smtClean="0"/>
              <a:t>Crossrail</a:t>
            </a:r>
            <a:endParaRPr lang="en-GB" sz="1200" dirty="0"/>
          </a:p>
        </p:txBody>
      </p:sp>
      <p:sp>
        <p:nvSpPr>
          <p:cNvPr id="2" name="Slide Number Placeholder 1"/>
          <p:cNvSpPr>
            <a:spLocks noGrp="1"/>
          </p:cNvSpPr>
          <p:nvPr>
            <p:ph type="sldNum" sz="quarter" idx="12"/>
          </p:nvPr>
        </p:nvSpPr>
        <p:spPr/>
        <p:txBody>
          <a:bodyPr/>
          <a:lstStyle/>
          <a:p>
            <a:pPr>
              <a:defRPr/>
            </a:pPr>
            <a:fld id="{9DA53451-6874-4312-BD69-78C24B991B77}" type="slidenum">
              <a:rPr lang="en-GB" smtClean="0"/>
              <a:pPr>
                <a:defRPr/>
              </a:pPr>
              <a:t>32</a:t>
            </a:fld>
            <a:endParaRPr lang="en-GB" dirty="0"/>
          </a:p>
        </p:txBody>
      </p:sp>
    </p:spTree>
    <p:extLst>
      <p:ext uri="{BB962C8B-B14F-4D97-AF65-F5344CB8AC3E}">
        <p14:creationId xmlns:p14="http://schemas.microsoft.com/office/powerpoint/2010/main" val="1988753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640960" cy="5069160"/>
          </a:xfrm>
        </p:spPr>
        <p:txBody>
          <a:bodyPr>
            <a:normAutofit lnSpcReduction="10000"/>
          </a:bodyPr>
          <a:lstStyle/>
          <a:p>
            <a:pPr>
              <a:spcBef>
                <a:spcPts val="1200"/>
              </a:spcBef>
              <a:spcAft>
                <a:spcPts val="600"/>
              </a:spcAft>
            </a:pPr>
            <a:r>
              <a:rPr lang="en-US" dirty="0"/>
              <a:t>Mandatory consultation processes are used at all stage of the infrastructure governance </a:t>
            </a:r>
            <a:r>
              <a:rPr lang="en-US" dirty="0" smtClean="0"/>
              <a:t>process</a:t>
            </a:r>
          </a:p>
          <a:p>
            <a:pPr>
              <a:spcBef>
                <a:spcPts val="1200"/>
              </a:spcBef>
              <a:spcAft>
                <a:spcPts val="600"/>
              </a:spcAft>
            </a:pPr>
            <a:r>
              <a:rPr lang="en-US" dirty="0"/>
              <a:t>In </a:t>
            </a:r>
            <a:r>
              <a:rPr lang="en-US" dirty="0" smtClean="0"/>
              <a:t>the survey, for more </a:t>
            </a:r>
            <a:r>
              <a:rPr lang="en-US" dirty="0"/>
              <a:t>than half of the countries, consultation is also mandatory </a:t>
            </a:r>
            <a:r>
              <a:rPr lang="en-US" dirty="0" smtClean="0"/>
              <a:t>in the </a:t>
            </a:r>
            <a:r>
              <a:rPr lang="en-US" dirty="0"/>
              <a:t>evaluation of infrastructural needs and for the decision process of </a:t>
            </a:r>
            <a:r>
              <a:rPr lang="en-US" dirty="0" err="1"/>
              <a:t>prioritising</a:t>
            </a:r>
            <a:r>
              <a:rPr lang="en-US" dirty="0"/>
              <a:t> infrastructure projects</a:t>
            </a:r>
            <a:r>
              <a:rPr lang="en-US" dirty="0" smtClean="0"/>
              <a:t>.</a:t>
            </a:r>
          </a:p>
          <a:p>
            <a:pPr>
              <a:spcBef>
                <a:spcPts val="1200"/>
              </a:spcBef>
              <a:spcAft>
                <a:spcPts val="600"/>
              </a:spcAft>
            </a:pPr>
            <a:r>
              <a:rPr lang="en-US" dirty="0" smtClean="0"/>
              <a:t>During </a:t>
            </a:r>
            <a:r>
              <a:rPr lang="en-US" dirty="0"/>
              <a:t>the construction phase, mandatory consultation is less common</a:t>
            </a:r>
            <a:r>
              <a:rPr lang="en-US" dirty="0" smtClean="0"/>
              <a:t>.</a:t>
            </a:r>
          </a:p>
          <a:p>
            <a:pPr lvl="1" algn="just"/>
            <a:endParaRPr lang="en-GB" dirty="0"/>
          </a:p>
        </p:txBody>
      </p:sp>
      <p:sp>
        <p:nvSpPr>
          <p:cNvPr id="2" name="Title 1"/>
          <p:cNvSpPr>
            <a:spLocks noGrp="1"/>
          </p:cNvSpPr>
          <p:nvPr>
            <p:ph type="title"/>
          </p:nvPr>
        </p:nvSpPr>
        <p:spPr/>
        <p:txBody>
          <a:bodyPr/>
          <a:lstStyle/>
          <a:p>
            <a:r>
              <a:rPr lang="en-GB" dirty="0" smtClean="0"/>
              <a:t>Engaging Stakeholders - Consultations</a:t>
            </a:r>
            <a:endParaRPr lang="en-GB" dirty="0"/>
          </a:p>
        </p:txBody>
      </p:sp>
      <p:sp>
        <p:nvSpPr>
          <p:cNvPr id="5" name="Slide Number Placeholder 1"/>
          <p:cNvSpPr>
            <a:spLocks noGrp="1"/>
          </p:cNvSpPr>
          <p:nvPr>
            <p:ph type="sldNum" sz="quarter" idx="12"/>
          </p:nvPr>
        </p:nvSpPr>
        <p:spPr>
          <a:xfrm>
            <a:off x="8640763" y="6411913"/>
            <a:ext cx="341312" cy="244475"/>
          </a:xfrm>
        </p:spPr>
        <p:txBody>
          <a:bodyPr/>
          <a:lstStyle/>
          <a:p>
            <a:pPr>
              <a:defRPr/>
            </a:pPr>
            <a:fld id="{9DA53451-6874-4312-BD69-78C24B991B77}" type="slidenum">
              <a:rPr lang="en-GB" smtClean="0"/>
              <a:pPr>
                <a:defRPr/>
              </a:pPr>
              <a:t>33</a:t>
            </a:fld>
            <a:endParaRPr lang="en-GB" dirty="0"/>
          </a:p>
        </p:txBody>
      </p:sp>
    </p:spTree>
    <p:extLst>
      <p:ext uri="{BB962C8B-B14F-4D97-AF65-F5344CB8AC3E}">
        <p14:creationId xmlns:p14="http://schemas.microsoft.com/office/powerpoint/2010/main" val="3361612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across the project cycle</a:t>
            </a:r>
            <a:endParaRPr lang="en-GB" dirty="0"/>
          </a:p>
        </p:txBody>
      </p:sp>
      <p:graphicFrame>
        <p:nvGraphicFramePr>
          <p:cNvPr id="6" name="Chart 5"/>
          <p:cNvGraphicFramePr/>
          <p:nvPr>
            <p:extLst>
              <p:ext uri="{D42A27DB-BD31-4B8C-83A1-F6EECF244321}">
                <p14:modId xmlns:p14="http://schemas.microsoft.com/office/powerpoint/2010/main" val="3744020085"/>
              </p:ext>
            </p:extLst>
          </p:nvPr>
        </p:nvGraphicFramePr>
        <p:xfrm>
          <a:off x="971600" y="1700808"/>
          <a:ext cx="727280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19672" y="6165304"/>
            <a:ext cx="3600400" cy="230832"/>
          </a:xfrm>
          <a:prstGeom prst="rect">
            <a:avLst/>
          </a:prstGeom>
          <a:noFill/>
        </p:spPr>
        <p:txBody>
          <a:bodyPr wrap="square" rtlCol="0">
            <a:spAutoFit/>
          </a:bodyPr>
          <a:lstStyle/>
          <a:p>
            <a:r>
              <a:rPr lang="pt-PT" sz="900" dirty="0" smtClean="0"/>
              <a:t>(2016</a:t>
            </a:r>
            <a:r>
              <a:rPr lang="en-GB" sz="900" dirty="0" smtClean="0"/>
              <a:t>)</a:t>
            </a:r>
            <a:r>
              <a:rPr lang="pt-PT" sz="900" dirty="0" smtClean="0"/>
              <a:t> OECD </a:t>
            </a:r>
            <a:r>
              <a:rPr lang="pt-PT" sz="900" dirty="0" err="1" smtClean="0"/>
              <a:t>Survey</a:t>
            </a:r>
            <a:r>
              <a:rPr lang="pt-PT" sz="900" dirty="0" smtClean="0"/>
              <a:t> </a:t>
            </a:r>
            <a:r>
              <a:rPr lang="pt-PT" sz="900" dirty="0" err="1" smtClean="0"/>
              <a:t>on</a:t>
            </a:r>
            <a:r>
              <a:rPr lang="pt-PT" sz="900" dirty="0" smtClean="0"/>
              <a:t> Governance </a:t>
            </a:r>
            <a:r>
              <a:rPr lang="pt-PT" sz="900" dirty="0" err="1" smtClean="0"/>
              <a:t>of</a:t>
            </a:r>
            <a:r>
              <a:rPr lang="pt-PT" sz="900" dirty="0" smtClean="0"/>
              <a:t> </a:t>
            </a:r>
            <a:r>
              <a:rPr lang="pt-PT" sz="900" dirty="0" err="1" smtClean="0"/>
              <a:t>Infrastructures</a:t>
            </a:r>
            <a:endParaRPr lang="en-GB" sz="900" dirty="0"/>
          </a:p>
        </p:txBody>
      </p:sp>
      <p:sp>
        <p:nvSpPr>
          <p:cNvPr id="7" name="Slide Number Placeholder 1"/>
          <p:cNvSpPr>
            <a:spLocks noGrp="1"/>
          </p:cNvSpPr>
          <p:nvPr>
            <p:ph type="sldNum" sz="quarter" idx="12"/>
          </p:nvPr>
        </p:nvSpPr>
        <p:spPr>
          <a:xfrm>
            <a:off x="8640763" y="6411913"/>
            <a:ext cx="341312" cy="244475"/>
          </a:xfrm>
        </p:spPr>
        <p:txBody>
          <a:bodyPr/>
          <a:lstStyle/>
          <a:p>
            <a:pPr>
              <a:defRPr/>
            </a:pPr>
            <a:fld id="{9DA53451-6874-4312-BD69-78C24B991B77}" type="slidenum">
              <a:rPr lang="en-GB" smtClean="0"/>
              <a:pPr>
                <a:defRPr/>
              </a:pPr>
              <a:t>34</a:t>
            </a:fld>
            <a:endParaRPr lang="en-GB" dirty="0"/>
          </a:p>
        </p:txBody>
      </p:sp>
    </p:spTree>
    <p:extLst>
      <p:ext uri="{BB962C8B-B14F-4D97-AF65-F5344CB8AC3E}">
        <p14:creationId xmlns:p14="http://schemas.microsoft.com/office/powerpoint/2010/main" val="2661791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b="1" dirty="0">
                <a:latin typeface="+mj-lt"/>
              </a:rPr>
              <a:t>Infrastructure governance ownership</a:t>
            </a:r>
            <a:r>
              <a:rPr lang="en-GB" dirty="0">
                <a:latin typeface="+mj-lt"/>
              </a:rPr>
              <a:t> </a:t>
            </a:r>
          </a:p>
          <a:p>
            <a:r>
              <a:rPr lang="en-GB" sz="2800" dirty="0">
                <a:latin typeface="+mj-lt"/>
              </a:rPr>
              <a:t>Direct provision</a:t>
            </a:r>
          </a:p>
          <a:p>
            <a:r>
              <a:rPr lang="en-GB" sz="2800" dirty="0" smtClean="0">
                <a:latin typeface="+mj-lt"/>
              </a:rPr>
              <a:t>State-owned </a:t>
            </a:r>
            <a:r>
              <a:rPr lang="en-GB" sz="2800" dirty="0">
                <a:latin typeface="+mj-lt"/>
              </a:rPr>
              <a:t>enterprises</a:t>
            </a:r>
          </a:p>
          <a:p>
            <a:r>
              <a:rPr lang="en-GB" sz="2800" dirty="0" smtClean="0">
                <a:latin typeface="+mj-lt"/>
              </a:rPr>
              <a:t>Privatisation</a:t>
            </a:r>
            <a:endParaRPr lang="en-GB" sz="2800" dirty="0">
              <a:latin typeface="+mj-lt"/>
            </a:endParaRPr>
          </a:p>
          <a:p>
            <a:pPr marL="0" indent="0">
              <a:buNone/>
            </a:pPr>
            <a:r>
              <a:rPr lang="fr-FR" b="1" dirty="0">
                <a:latin typeface="+mj-lt"/>
              </a:rPr>
              <a:t>Infrastructure </a:t>
            </a:r>
            <a:r>
              <a:rPr lang="fr-FR" b="1" dirty="0" err="1">
                <a:latin typeface="+mj-lt"/>
              </a:rPr>
              <a:t>delivery</a:t>
            </a:r>
            <a:r>
              <a:rPr lang="fr-FR" b="1" dirty="0">
                <a:latin typeface="+mj-lt"/>
              </a:rPr>
              <a:t> modes</a:t>
            </a:r>
          </a:p>
          <a:p>
            <a:r>
              <a:rPr lang="fr-FR" sz="2800" dirty="0" err="1">
                <a:latin typeface="+mj-lt"/>
              </a:rPr>
              <a:t>Traditional</a:t>
            </a:r>
            <a:r>
              <a:rPr lang="fr-FR" sz="2800" dirty="0">
                <a:latin typeface="+mj-lt"/>
              </a:rPr>
              <a:t> public </a:t>
            </a:r>
            <a:r>
              <a:rPr lang="fr-FR" sz="2800" dirty="0" err="1">
                <a:latin typeface="+mj-lt"/>
              </a:rPr>
              <a:t>works</a:t>
            </a:r>
            <a:endParaRPr lang="fr-FR" sz="2800" dirty="0">
              <a:latin typeface="+mj-lt"/>
            </a:endParaRPr>
          </a:p>
          <a:p>
            <a:r>
              <a:rPr lang="fr-FR" sz="2800" dirty="0">
                <a:latin typeface="+mj-lt"/>
              </a:rPr>
              <a:t>Alliance </a:t>
            </a:r>
            <a:r>
              <a:rPr lang="fr-FR" sz="2800" dirty="0" err="1">
                <a:latin typeface="+mj-lt"/>
              </a:rPr>
              <a:t>contracting</a:t>
            </a:r>
            <a:endParaRPr lang="fr-FR" sz="2800" dirty="0">
              <a:latin typeface="+mj-lt"/>
            </a:endParaRPr>
          </a:p>
          <a:p>
            <a:r>
              <a:rPr lang="fr-FR" sz="2800" dirty="0" err="1">
                <a:latin typeface="+mj-lt"/>
              </a:rPr>
              <a:t>PPPs</a:t>
            </a:r>
            <a:r>
              <a:rPr lang="fr-FR" sz="2800" dirty="0">
                <a:latin typeface="+mj-lt"/>
              </a:rPr>
              <a:t> or concessions</a:t>
            </a:r>
            <a:endParaRPr lang="en-GB" sz="2800" dirty="0">
              <a:latin typeface="+mj-lt"/>
            </a:endParaRPr>
          </a:p>
        </p:txBody>
      </p:sp>
      <p:sp>
        <p:nvSpPr>
          <p:cNvPr id="3" name="Title 2"/>
          <p:cNvSpPr>
            <a:spLocks noGrp="1"/>
          </p:cNvSpPr>
          <p:nvPr>
            <p:ph type="title"/>
          </p:nvPr>
        </p:nvSpPr>
        <p:spPr/>
        <p:txBody>
          <a:bodyPr/>
          <a:lstStyle/>
          <a:p>
            <a:r>
              <a:rPr lang="fr-FR" dirty="0" err="1" smtClean="0"/>
              <a:t>Identifying</a:t>
            </a:r>
            <a:r>
              <a:rPr lang="fr-FR" dirty="0" smtClean="0"/>
              <a:t> </a:t>
            </a:r>
            <a:r>
              <a:rPr lang="fr-FR" dirty="0" err="1" smtClean="0"/>
              <a:t>project</a:t>
            </a:r>
            <a:r>
              <a:rPr lang="fr-FR" dirty="0" smtClean="0"/>
              <a:t> </a:t>
            </a:r>
            <a:r>
              <a:rPr lang="fr-FR" dirty="0" err="1" smtClean="0"/>
              <a:t>ownership</a:t>
            </a:r>
            <a:r>
              <a:rPr lang="fr-FR" dirty="0" smtClean="0"/>
              <a:t> and the </a:t>
            </a:r>
            <a:r>
              <a:rPr lang="fr-FR" dirty="0" err="1" smtClean="0"/>
              <a:t>most</a:t>
            </a:r>
            <a:r>
              <a:rPr lang="fr-FR" dirty="0" smtClean="0"/>
              <a:t> effective </a:t>
            </a:r>
            <a:r>
              <a:rPr lang="fr-FR" dirty="0" err="1" smtClean="0"/>
              <a:t>delivery</a:t>
            </a:r>
            <a:r>
              <a:rPr lang="fr-FR" dirty="0" smtClean="0"/>
              <a:t> mode</a:t>
            </a:r>
            <a:endParaRPr lang="en-GB" dirty="0"/>
          </a:p>
        </p:txBody>
      </p:sp>
      <p:sp>
        <p:nvSpPr>
          <p:cNvPr id="4" name="Slide Number Placeholder 3"/>
          <p:cNvSpPr>
            <a:spLocks noGrp="1"/>
          </p:cNvSpPr>
          <p:nvPr>
            <p:ph type="sldNum" sz="quarter" idx="12"/>
          </p:nvPr>
        </p:nvSpPr>
        <p:spPr/>
        <p:txBody>
          <a:bodyPr/>
          <a:lstStyle/>
          <a:p>
            <a:pPr>
              <a:defRPr/>
            </a:pPr>
            <a:fld id="{9DA53451-6874-4312-BD69-78C24B991B77}" type="slidenum">
              <a:rPr lang="en-GB" smtClean="0"/>
              <a:pPr>
                <a:defRPr/>
              </a:pPr>
              <a:t>35</a:t>
            </a:fld>
            <a:endParaRPr lang="en-GB"/>
          </a:p>
        </p:txBody>
      </p:sp>
    </p:spTree>
    <p:extLst>
      <p:ext uri="{BB962C8B-B14F-4D97-AF65-F5344CB8AC3E}">
        <p14:creationId xmlns:p14="http://schemas.microsoft.com/office/powerpoint/2010/main" val="3399993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err="1" smtClean="0"/>
              <a:t>Achieving</a:t>
            </a:r>
            <a:r>
              <a:rPr lang="fr-FR" dirty="0" smtClean="0"/>
              <a:t> value for money</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78289525"/>
              </p:ext>
            </p:extLst>
          </p:nvPr>
        </p:nvGraphicFramePr>
        <p:xfrm>
          <a:off x="529076" y="1700808"/>
          <a:ext cx="8003364" cy="3744415"/>
        </p:xfrm>
        <a:graphic>
          <a:graphicData uri="http://schemas.openxmlformats.org/presentationml/2006/ole">
            <mc:AlternateContent xmlns:mc="http://schemas.openxmlformats.org/markup-compatibility/2006">
              <mc:Choice xmlns:v="urn:schemas-microsoft-com:vml" Requires="v">
                <p:oleObj spid="_x0000_s3082" name="Document" r:id="rId4" imgW="6160932" imgH="2708657" progId="Word.Document.12">
                  <p:embed/>
                </p:oleObj>
              </mc:Choice>
              <mc:Fallback>
                <p:oleObj name="Document" r:id="rId4" imgW="6160932" imgH="270865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76" y="1700808"/>
                        <a:ext cx="8003364" cy="3744415"/>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DA53451-6874-4312-BD69-78C24B991B77}" type="slidenum">
              <a:rPr lang="en-GB" smtClean="0"/>
              <a:pPr>
                <a:defRPr/>
              </a:pPr>
              <a:t>36</a:t>
            </a:fld>
            <a:endParaRPr lang="en-GB"/>
          </a:p>
        </p:txBody>
      </p:sp>
      <p:sp>
        <p:nvSpPr>
          <p:cNvPr id="5" name="TextBox 4"/>
          <p:cNvSpPr txBox="1"/>
          <p:nvPr/>
        </p:nvSpPr>
        <p:spPr>
          <a:xfrm>
            <a:off x="539552" y="5589240"/>
            <a:ext cx="3600400" cy="230832"/>
          </a:xfrm>
          <a:prstGeom prst="rect">
            <a:avLst/>
          </a:prstGeom>
          <a:noFill/>
        </p:spPr>
        <p:txBody>
          <a:bodyPr wrap="square" rtlCol="0">
            <a:spAutoFit/>
          </a:bodyPr>
          <a:lstStyle/>
          <a:p>
            <a:r>
              <a:rPr lang="pt-PT" sz="900" dirty="0" smtClean="0"/>
              <a:t>(2016</a:t>
            </a:r>
            <a:r>
              <a:rPr lang="en-GB" sz="900" dirty="0" smtClean="0"/>
              <a:t>)</a:t>
            </a:r>
            <a:r>
              <a:rPr lang="pt-PT" sz="900" dirty="0" smtClean="0"/>
              <a:t> OECD </a:t>
            </a:r>
            <a:r>
              <a:rPr lang="pt-PT" sz="900" dirty="0" err="1" smtClean="0"/>
              <a:t>Survey</a:t>
            </a:r>
            <a:r>
              <a:rPr lang="pt-PT" sz="900" dirty="0" smtClean="0"/>
              <a:t> </a:t>
            </a:r>
            <a:r>
              <a:rPr lang="pt-PT" sz="900" dirty="0" err="1" smtClean="0"/>
              <a:t>on</a:t>
            </a:r>
            <a:r>
              <a:rPr lang="pt-PT" sz="900" dirty="0" smtClean="0"/>
              <a:t> Governance </a:t>
            </a:r>
            <a:r>
              <a:rPr lang="pt-PT" sz="900" dirty="0" err="1" smtClean="0"/>
              <a:t>of</a:t>
            </a:r>
            <a:r>
              <a:rPr lang="pt-PT" sz="900" dirty="0" smtClean="0"/>
              <a:t> </a:t>
            </a:r>
            <a:r>
              <a:rPr lang="pt-PT" sz="900" dirty="0" err="1" smtClean="0"/>
              <a:t>Infrastructures</a:t>
            </a:r>
            <a:endParaRPr lang="en-GB" sz="900" dirty="0"/>
          </a:p>
        </p:txBody>
      </p:sp>
    </p:spTree>
    <p:extLst>
      <p:ext uri="{BB962C8B-B14F-4D97-AF65-F5344CB8AC3E}">
        <p14:creationId xmlns:p14="http://schemas.microsoft.com/office/powerpoint/2010/main" val="4038449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err="1" smtClean="0"/>
              <a:t>Ensuring</a:t>
            </a:r>
            <a:r>
              <a:rPr lang="fr-FR" dirty="0" smtClean="0"/>
              <a:t> </a:t>
            </a:r>
            <a:r>
              <a:rPr lang="fr-FR" dirty="0" err="1" smtClean="0"/>
              <a:t>sufficient</a:t>
            </a:r>
            <a:r>
              <a:rPr lang="fr-FR" dirty="0" smtClean="0"/>
              <a:t> </a:t>
            </a:r>
            <a:r>
              <a:rPr lang="fr-FR" dirty="0" err="1" smtClean="0"/>
              <a:t>competition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0984955"/>
              </p:ext>
            </p:extLst>
          </p:nvPr>
        </p:nvGraphicFramePr>
        <p:xfrm>
          <a:off x="628081" y="2348880"/>
          <a:ext cx="7931224" cy="39948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60" y="1412776"/>
            <a:ext cx="7848872" cy="923330"/>
          </a:xfrm>
          <a:prstGeom prst="rect">
            <a:avLst/>
          </a:prstGeom>
          <a:noFill/>
        </p:spPr>
        <p:txBody>
          <a:bodyPr wrap="square" rtlCol="0">
            <a:spAutoFit/>
          </a:bodyPr>
          <a:lstStyle/>
          <a:p>
            <a:r>
              <a:rPr lang="en-GB" dirty="0"/>
              <a:t>21 </a:t>
            </a:r>
            <a:r>
              <a:rPr lang="en-GB" dirty="0" smtClean="0"/>
              <a:t>countries </a:t>
            </a:r>
            <a:r>
              <a:rPr lang="en-GB" dirty="0"/>
              <a:t>have a strategy in place that aims at ensuring a competitive tendering </a:t>
            </a:r>
            <a:r>
              <a:rPr lang="en-GB" dirty="0" smtClean="0"/>
              <a:t>process. The choice of the most effective form depends on a number of considerations.</a:t>
            </a:r>
            <a:endParaRPr lang="en-GB" dirty="0"/>
          </a:p>
        </p:txBody>
      </p:sp>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37</a:t>
            </a:fld>
            <a:endParaRPr lang="en-US"/>
          </a:p>
        </p:txBody>
      </p:sp>
      <p:sp>
        <p:nvSpPr>
          <p:cNvPr id="6" name="TextBox 5"/>
          <p:cNvSpPr txBox="1"/>
          <p:nvPr/>
        </p:nvSpPr>
        <p:spPr>
          <a:xfrm>
            <a:off x="755576" y="6438528"/>
            <a:ext cx="3600400" cy="230832"/>
          </a:xfrm>
          <a:prstGeom prst="rect">
            <a:avLst/>
          </a:prstGeom>
          <a:noFill/>
        </p:spPr>
        <p:txBody>
          <a:bodyPr wrap="square" rtlCol="0">
            <a:spAutoFit/>
          </a:bodyPr>
          <a:lstStyle/>
          <a:p>
            <a:r>
              <a:rPr lang="pt-PT" sz="900" dirty="0" smtClean="0"/>
              <a:t>(2016</a:t>
            </a:r>
            <a:r>
              <a:rPr lang="en-GB" sz="900" dirty="0" smtClean="0"/>
              <a:t>)</a:t>
            </a:r>
            <a:r>
              <a:rPr lang="pt-PT" sz="900" dirty="0" smtClean="0"/>
              <a:t> OECD </a:t>
            </a:r>
            <a:r>
              <a:rPr lang="pt-PT" sz="900" dirty="0" err="1" smtClean="0"/>
              <a:t>Survey</a:t>
            </a:r>
            <a:r>
              <a:rPr lang="pt-PT" sz="900" dirty="0" smtClean="0"/>
              <a:t> </a:t>
            </a:r>
            <a:r>
              <a:rPr lang="pt-PT" sz="900" dirty="0" err="1" smtClean="0"/>
              <a:t>on</a:t>
            </a:r>
            <a:r>
              <a:rPr lang="pt-PT" sz="900" dirty="0" smtClean="0"/>
              <a:t> Governance </a:t>
            </a:r>
            <a:r>
              <a:rPr lang="pt-PT" sz="900" dirty="0" err="1" smtClean="0"/>
              <a:t>of</a:t>
            </a:r>
            <a:r>
              <a:rPr lang="pt-PT" sz="900" dirty="0" smtClean="0"/>
              <a:t> </a:t>
            </a:r>
            <a:r>
              <a:rPr lang="pt-PT" sz="900" dirty="0" err="1" smtClean="0"/>
              <a:t>Infrastructures</a:t>
            </a:r>
            <a:endParaRPr lang="en-GB" sz="900" dirty="0"/>
          </a:p>
        </p:txBody>
      </p:sp>
    </p:spTree>
    <p:extLst>
      <p:ext uri="{BB962C8B-B14F-4D97-AF65-F5344CB8AC3E}">
        <p14:creationId xmlns:p14="http://schemas.microsoft.com/office/powerpoint/2010/main" val="2239800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err="1" smtClean="0"/>
              <a:t>Reinforce</a:t>
            </a:r>
            <a:r>
              <a:rPr lang="fr-FR" dirty="0" smtClean="0"/>
              <a:t> trust in public institutions</a:t>
            </a:r>
            <a:endParaRPr lang="en-GB" dirty="0"/>
          </a:p>
        </p:txBody>
      </p:sp>
      <p:pic>
        <p:nvPicPr>
          <p:cNvPr id="2050" name="Picture 2" descr="\\FS-CH-1.main.oecd.org\Users1\cahen_m\GOV-PSI\Mexico Airport\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871" y="2925826"/>
            <a:ext cx="6014258" cy="3815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1556792"/>
            <a:ext cx="8064896" cy="1200329"/>
          </a:xfrm>
          <a:prstGeom prst="rect">
            <a:avLst/>
          </a:prstGeom>
          <a:noFill/>
        </p:spPr>
        <p:txBody>
          <a:bodyPr wrap="square" rtlCol="0">
            <a:spAutoFit/>
          </a:bodyPr>
          <a:lstStyle/>
          <a:p>
            <a:r>
              <a:rPr lang="fr-FR" sz="2400" dirty="0" err="1" smtClean="0"/>
              <a:t>Procurement</a:t>
            </a:r>
            <a:r>
              <a:rPr lang="fr-FR" sz="2400" dirty="0" smtClean="0"/>
              <a:t> </a:t>
            </a:r>
            <a:r>
              <a:rPr lang="fr-FR" sz="2400" dirty="0" err="1" smtClean="0"/>
              <a:t>processes</a:t>
            </a:r>
            <a:r>
              <a:rPr lang="fr-FR" sz="2400" dirty="0" smtClean="0"/>
              <a:t> for the New International Airport of Mexico City are </a:t>
            </a:r>
            <a:r>
              <a:rPr lang="fr-FR" sz="2400" dirty="0" err="1" smtClean="0"/>
              <a:t>subject</a:t>
            </a:r>
            <a:r>
              <a:rPr lang="fr-FR" sz="2400" dirty="0" smtClean="0"/>
              <a:t> to social </a:t>
            </a:r>
            <a:r>
              <a:rPr lang="fr-FR" sz="2400" dirty="0" err="1" smtClean="0"/>
              <a:t>oversight</a:t>
            </a:r>
            <a:r>
              <a:rPr lang="fr-FR" sz="2400" dirty="0" smtClean="0"/>
              <a:t> </a:t>
            </a:r>
            <a:r>
              <a:rPr lang="fr-FR" sz="2400" dirty="0" err="1" smtClean="0"/>
              <a:t>aiming</a:t>
            </a:r>
            <a:r>
              <a:rPr lang="fr-FR" sz="2400" dirty="0" smtClean="0"/>
              <a:t> at </a:t>
            </a:r>
            <a:r>
              <a:rPr lang="fr-FR" sz="2400" dirty="0" err="1" smtClean="0"/>
              <a:t>ensuring</a:t>
            </a:r>
            <a:r>
              <a:rPr lang="fr-FR" sz="2400" dirty="0" smtClean="0"/>
              <a:t> the </a:t>
            </a:r>
            <a:r>
              <a:rPr lang="fr-FR" sz="2400" dirty="0" err="1" smtClean="0"/>
              <a:t>integrity</a:t>
            </a:r>
            <a:r>
              <a:rPr lang="fr-FR" sz="2400" dirty="0" smtClean="0"/>
              <a:t> of </a:t>
            </a:r>
            <a:r>
              <a:rPr lang="fr-FR" sz="2400" dirty="0" err="1" smtClean="0"/>
              <a:t>processes</a:t>
            </a:r>
            <a:endParaRPr lang="en-GB" sz="2400" dirty="0"/>
          </a:p>
        </p:txBody>
      </p:sp>
      <p:sp>
        <p:nvSpPr>
          <p:cNvPr id="2" name="Slide Number Placeholder 1"/>
          <p:cNvSpPr>
            <a:spLocks noGrp="1"/>
          </p:cNvSpPr>
          <p:nvPr>
            <p:ph type="sldNum" sz="quarter" idx="12"/>
          </p:nvPr>
        </p:nvSpPr>
        <p:spPr/>
        <p:txBody>
          <a:bodyPr/>
          <a:lstStyle/>
          <a:p>
            <a:pPr>
              <a:defRPr/>
            </a:pPr>
            <a:fld id="{D8EC063D-6460-432E-B922-E005C3ED9F45}" type="slidenum">
              <a:rPr lang="en-US" smtClean="0"/>
              <a:pPr>
                <a:defRPr/>
              </a:pPr>
              <a:t>38</a:t>
            </a:fld>
            <a:endParaRPr lang="en-US"/>
          </a:p>
        </p:txBody>
      </p:sp>
    </p:spTree>
    <p:extLst>
      <p:ext uri="{BB962C8B-B14F-4D97-AF65-F5344CB8AC3E}">
        <p14:creationId xmlns:p14="http://schemas.microsoft.com/office/powerpoint/2010/main" val="2733721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18800" cy="4525200"/>
          </a:xfrm>
        </p:spPr>
        <p:txBody>
          <a:bodyPr>
            <a:normAutofit/>
          </a:bodyPr>
          <a:lstStyle/>
          <a:p>
            <a:r>
              <a:rPr lang="fr-FR" dirty="0" smtClean="0"/>
              <a:t>The OECD and ANAC </a:t>
            </a:r>
            <a:r>
              <a:rPr lang="fr-FR" dirty="0" err="1" smtClean="0"/>
              <a:t>developed</a:t>
            </a:r>
            <a:r>
              <a:rPr lang="fr-FR" dirty="0" smtClean="0"/>
              <a:t> </a:t>
            </a:r>
            <a:r>
              <a:rPr lang="fr-FR" i="1" dirty="0" smtClean="0"/>
              <a:t>High-</a:t>
            </a:r>
            <a:r>
              <a:rPr lang="fr-FR" i="1" dirty="0" err="1" smtClean="0"/>
              <a:t>level</a:t>
            </a:r>
            <a:r>
              <a:rPr lang="fr-FR" i="1" dirty="0" smtClean="0"/>
              <a:t> </a:t>
            </a:r>
            <a:r>
              <a:rPr lang="fr-FR" i="1" dirty="0" err="1" smtClean="0"/>
              <a:t>Principles</a:t>
            </a:r>
            <a:r>
              <a:rPr lang="fr-FR" i="1" dirty="0" smtClean="0"/>
              <a:t> for </a:t>
            </a:r>
            <a:r>
              <a:rPr lang="fr-FR" i="1" dirty="0" err="1" smtClean="0"/>
              <a:t>Integrity</a:t>
            </a:r>
            <a:r>
              <a:rPr lang="fr-FR" i="1" dirty="0" smtClean="0"/>
              <a:t>, </a:t>
            </a:r>
            <a:r>
              <a:rPr lang="fr-FR" i="1" dirty="0" err="1" smtClean="0"/>
              <a:t>Transparency</a:t>
            </a:r>
            <a:r>
              <a:rPr lang="fr-FR" i="1" dirty="0" smtClean="0"/>
              <a:t> and Effective Control of Major Events and </a:t>
            </a:r>
            <a:r>
              <a:rPr lang="fr-FR" i="1" dirty="0" err="1" smtClean="0"/>
              <a:t>Related</a:t>
            </a:r>
            <a:r>
              <a:rPr lang="fr-FR" i="1" dirty="0" smtClean="0"/>
              <a:t> Large Infrastructure</a:t>
            </a:r>
          </a:p>
          <a:p>
            <a:endParaRPr lang="fr-FR" i="1" dirty="0" smtClean="0"/>
          </a:p>
          <a:p>
            <a:r>
              <a:rPr lang="fr-FR" dirty="0" err="1" smtClean="0"/>
              <a:t>These</a:t>
            </a:r>
            <a:r>
              <a:rPr lang="fr-FR" dirty="0" smtClean="0"/>
              <a:t> </a:t>
            </a:r>
            <a:r>
              <a:rPr lang="fr-FR" dirty="0" err="1" smtClean="0"/>
              <a:t>Principles</a:t>
            </a:r>
            <a:r>
              <a:rPr lang="fr-FR" dirty="0" smtClean="0"/>
              <a:t> </a:t>
            </a:r>
            <a:r>
              <a:rPr lang="fr-FR" dirty="0" err="1" smtClean="0"/>
              <a:t>promote</a:t>
            </a:r>
            <a:r>
              <a:rPr lang="fr-FR" dirty="0" smtClean="0"/>
              <a:t> the </a:t>
            </a:r>
            <a:r>
              <a:rPr lang="fr-FR" dirty="0" err="1" smtClean="0"/>
              <a:t>implementation</a:t>
            </a:r>
            <a:r>
              <a:rPr lang="fr-FR" dirty="0" smtClean="0"/>
              <a:t> of a « collaborative supervision and control » model</a:t>
            </a:r>
            <a:endParaRPr lang="en-GB" dirty="0"/>
          </a:p>
        </p:txBody>
      </p:sp>
      <p:sp>
        <p:nvSpPr>
          <p:cNvPr id="3" name="Title 2"/>
          <p:cNvSpPr>
            <a:spLocks noGrp="1"/>
          </p:cNvSpPr>
          <p:nvPr>
            <p:ph type="title"/>
          </p:nvPr>
        </p:nvSpPr>
        <p:spPr/>
        <p:txBody>
          <a:bodyPr>
            <a:normAutofit/>
          </a:bodyPr>
          <a:lstStyle/>
          <a:p>
            <a:r>
              <a:rPr lang="fr-FR" dirty="0" err="1" smtClean="0"/>
              <a:t>Oversight</a:t>
            </a:r>
            <a:r>
              <a:rPr lang="fr-FR" dirty="0" smtClean="0"/>
              <a:t>: </a:t>
            </a:r>
            <a:r>
              <a:rPr lang="fr-FR" dirty="0" err="1" smtClean="0"/>
              <a:t>from</a:t>
            </a:r>
            <a:r>
              <a:rPr lang="fr-FR" dirty="0" smtClean="0"/>
              <a:t> compliance to </a:t>
            </a:r>
            <a:r>
              <a:rPr lang="fr-FR" dirty="0" err="1" smtClean="0"/>
              <a:t>advice</a:t>
            </a:r>
            <a:endParaRPr lang="en-GB" dirty="0"/>
          </a:p>
        </p:txBody>
      </p:sp>
      <p:sp>
        <p:nvSpPr>
          <p:cNvPr id="4" name="Slide Number Placeholder 3"/>
          <p:cNvSpPr>
            <a:spLocks noGrp="1"/>
          </p:cNvSpPr>
          <p:nvPr>
            <p:ph type="sldNum" sz="quarter" idx="12"/>
          </p:nvPr>
        </p:nvSpPr>
        <p:spPr/>
        <p:txBody>
          <a:bodyPr/>
          <a:lstStyle/>
          <a:p>
            <a:pPr>
              <a:defRPr/>
            </a:pPr>
            <a:fld id="{D8EC063D-6460-432E-B922-E005C3ED9F45}" type="slidenum">
              <a:rPr lang="en-US" smtClean="0"/>
              <a:pPr>
                <a:defRPr/>
              </a:pPr>
              <a:t>39</a:t>
            </a:fld>
            <a:endParaRPr lang="en-US"/>
          </a:p>
        </p:txBody>
      </p:sp>
    </p:spTree>
    <p:extLst>
      <p:ext uri="{BB962C8B-B14F-4D97-AF65-F5344CB8AC3E}">
        <p14:creationId xmlns:p14="http://schemas.microsoft.com/office/powerpoint/2010/main" val="18090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smtClean="0">
                <a:latin typeface="Arial" pitchFamily="34" charset="0"/>
              </a:rPr>
              <a:t>The OECD…</a:t>
            </a:r>
            <a:endParaRPr lang="en-US" altLang="en-US" smtClean="0">
              <a:latin typeface="Arial" pitchFamily="34" charset="0"/>
            </a:endParaRPr>
          </a:p>
        </p:txBody>
      </p:sp>
      <p:sp>
        <p:nvSpPr>
          <p:cNvPr id="9219" name="Content Placeholder 2"/>
          <p:cNvSpPr>
            <a:spLocks noGrp="1"/>
          </p:cNvSpPr>
          <p:nvPr>
            <p:ph idx="1"/>
          </p:nvPr>
        </p:nvSpPr>
        <p:spPr>
          <a:xfrm>
            <a:off x="396875" y="1350963"/>
            <a:ext cx="8351838" cy="4525962"/>
          </a:xfrm>
        </p:spPr>
        <p:txBody>
          <a:bodyPr/>
          <a:lstStyle/>
          <a:p>
            <a:pPr eaLnBrk="1" hangingPunct="1">
              <a:defRPr/>
            </a:pPr>
            <a:r>
              <a:rPr lang="en-GB" sz="2400" dirty="0" smtClean="0"/>
              <a:t>…is the global organisation that drives</a:t>
            </a:r>
            <a:r>
              <a:rPr lang="en-GB" sz="2400" b="1" dirty="0" smtClean="0"/>
              <a:t> </a:t>
            </a:r>
            <a:r>
              <a:rPr lang="en-GB" sz="2400" b="1" dirty="0" smtClean="0">
                <a:solidFill>
                  <a:srgbClr val="004B78"/>
                </a:solidFill>
              </a:rPr>
              <a:t>better policies for better lives:</a:t>
            </a:r>
          </a:p>
          <a:p>
            <a:pPr eaLnBrk="1" hangingPunct="1">
              <a:defRPr/>
            </a:pPr>
            <a:endParaRPr lang="en-GB" sz="2400" dirty="0" smtClean="0"/>
          </a:p>
          <a:p>
            <a:pPr eaLnBrk="1" hangingPunct="1">
              <a:defRPr/>
            </a:pPr>
            <a:r>
              <a:rPr lang="en-US" sz="2400" dirty="0" smtClean="0"/>
              <a:t>The OECD provides a forum where countries compare and exchange policy experiences, identify good practices, discuss emerging challenges and adopt recommendations for better policies.</a:t>
            </a:r>
          </a:p>
          <a:p>
            <a:pPr eaLnBrk="1" hangingPunct="1">
              <a:defRPr/>
            </a:pPr>
            <a:endParaRPr lang="en-US" sz="2400" dirty="0" smtClean="0"/>
          </a:p>
          <a:p>
            <a:pPr eaLnBrk="1" hangingPunct="1">
              <a:defRPr/>
            </a:pPr>
            <a:r>
              <a:rPr lang="en-US" sz="2400" dirty="0" smtClean="0"/>
              <a:t>The OECD’s mission is to promote policies that improve economic and social well-being of people around the world.</a:t>
            </a:r>
          </a:p>
          <a:p>
            <a:pPr marL="0" indent="0" algn="r" eaLnBrk="1" hangingPunct="1">
              <a:buFont typeface="Arial" pitchFamily="34" charset="0"/>
              <a:buNone/>
              <a:defRPr/>
            </a:pPr>
            <a:r>
              <a:rPr lang="en-US" sz="2400" dirty="0">
                <a:hlinkClick r:id="rId3"/>
              </a:rPr>
              <a:t>www.oecd.org</a:t>
            </a:r>
            <a:endParaRPr lang="en-GB" sz="2400" dirty="0" smtClean="0"/>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727272"/>
                </a:solidFill>
                <a:latin typeface="Arial" pitchFamily="34" charset="0"/>
              </a:defRPr>
            </a:lvl1pPr>
            <a:lvl2pPr marL="742950" indent="-285750" eaLnBrk="0" hangingPunct="0">
              <a:spcBef>
                <a:spcPct val="20000"/>
              </a:spcBef>
              <a:buClr>
                <a:srgbClr val="727272"/>
              </a:buClr>
              <a:buFont typeface="Arial" pitchFamily="34" charset="0"/>
              <a:buChar char="–"/>
              <a:defRPr sz="2800">
                <a:solidFill>
                  <a:srgbClr val="727272"/>
                </a:solidFill>
                <a:latin typeface="Arial" pitchFamily="34" charset="0"/>
              </a:defRPr>
            </a:lvl2pPr>
            <a:lvl3pPr marL="1143000" indent="-228600" eaLnBrk="0" hangingPunct="0">
              <a:spcBef>
                <a:spcPct val="20000"/>
              </a:spcBef>
              <a:buFont typeface="Arial" pitchFamily="34" charset="0"/>
              <a:buChar char="•"/>
              <a:defRPr sz="2400">
                <a:solidFill>
                  <a:srgbClr val="727272"/>
                </a:solidFill>
                <a:latin typeface="Arial" pitchFamily="34" charset="0"/>
              </a:defRPr>
            </a:lvl3pPr>
            <a:lvl4pPr marL="1600200" indent="-228600" eaLnBrk="0" hangingPunct="0">
              <a:spcBef>
                <a:spcPct val="20000"/>
              </a:spcBef>
              <a:buFont typeface="Arial" pitchFamily="34" charset="0"/>
              <a:buChar char="–"/>
              <a:defRPr sz="2000">
                <a:solidFill>
                  <a:srgbClr val="727272"/>
                </a:solidFill>
                <a:latin typeface="Arial" pitchFamily="34" charset="0"/>
              </a:defRPr>
            </a:lvl4pPr>
            <a:lvl5pPr marL="2057400" indent="-228600" eaLnBrk="0" hangingPunct="0">
              <a:spcBef>
                <a:spcPct val="20000"/>
              </a:spcBef>
              <a:buFont typeface="Arial" pitchFamily="34" charset="0"/>
              <a:buChar char="»"/>
              <a:defRPr sz="2000">
                <a:solidFill>
                  <a:srgbClr val="727272"/>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9pPr>
          </a:lstStyle>
          <a:p>
            <a:pPr eaLnBrk="1" hangingPunct="1">
              <a:spcBef>
                <a:spcPct val="0"/>
              </a:spcBef>
              <a:buFontTx/>
              <a:buNone/>
            </a:pPr>
            <a:fld id="{9BC49B80-9FA6-4592-AD37-771EC92747D2}" type="slidenum">
              <a:rPr lang="en-GB" altLang="en-US" sz="1000" smtClean="0">
                <a:solidFill>
                  <a:srgbClr val="FFFFFF"/>
                </a:solidFill>
              </a:rPr>
              <a:pPr eaLnBrk="1" hangingPunct="1">
                <a:spcBef>
                  <a:spcPct val="0"/>
                </a:spcBef>
                <a:buFontTx/>
                <a:buNone/>
              </a:pPr>
              <a:t>4</a:t>
            </a:fld>
            <a:endParaRPr lang="en-GB" altLang="en-US" sz="1000" smtClean="0">
              <a:solidFill>
                <a:srgbClr val="FFFFFF"/>
              </a:solidFill>
            </a:endParaRPr>
          </a:p>
        </p:txBody>
      </p:sp>
    </p:spTree>
    <p:extLst>
      <p:ext uri="{BB962C8B-B14F-4D97-AF65-F5344CB8AC3E}">
        <p14:creationId xmlns:p14="http://schemas.microsoft.com/office/powerpoint/2010/main" val="1643464072"/>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r>
              <a:rPr lang="fr-FR" dirty="0" smtClean="0"/>
              <a:t>Open data initiatives and open </a:t>
            </a:r>
            <a:r>
              <a:rPr lang="fr-FR" dirty="0" err="1" smtClean="0"/>
              <a:t>contracting</a:t>
            </a:r>
            <a:r>
              <a:rPr lang="fr-FR" dirty="0" smtClean="0"/>
              <a:t> </a:t>
            </a:r>
            <a:r>
              <a:rPr lang="fr-FR" dirty="0" err="1" smtClean="0"/>
              <a:t>promote</a:t>
            </a:r>
            <a:r>
              <a:rPr lang="fr-FR" dirty="0" smtClean="0"/>
              <a:t> </a:t>
            </a:r>
            <a:r>
              <a:rPr lang="fr-FR" dirty="0" err="1" smtClean="0"/>
              <a:t>transparency</a:t>
            </a:r>
            <a:r>
              <a:rPr lang="fr-FR" dirty="0" smtClean="0"/>
              <a:t> in infrastructure </a:t>
            </a:r>
            <a:r>
              <a:rPr lang="fr-FR" dirty="0" err="1" smtClean="0"/>
              <a:t>projects</a:t>
            </a:r>
            <a:r>
              <a:rPr lang="fr-FR" dirty="0" smtClean="0"/>
              <a:t> and </a:t>
            </a:r>
            <a:r>
              <a:rPr lang="fr-FR" dirty="0" err="1" smtClean="0"/>
              <a:t>reinforce</a:t>
            </a:r>
            <a:r>
              <a:rPr lang="fr-FR" dirty="0" smtClean="0"/>
              <a:t> trust of </a:t>
            </a:r>
            <a:r>
              <a:rPr lang="fr-FR" dirty="0" err="1" smtClean="0"/>
              <a:t>citizens</a:t>
            </a:r>
            <a:endParaRPr lang="fr-FR" dirty="0" smtClean="0"/>
          </a:p>
          <a:p>
            <a:pPr marL="457200" lvl="1" indent="0">
              <a:buNone/>
            </a:pPr>
            <a:endParaRPr lang="en-GB" dirty="0"/>
          </a:p>
        </p:txBody>
      </p:sp>
      <p:sp>
        <p:nvSpPr>
          <p:cNvPr id="2" name="Title 1"/>
          <p:cNvSpPr>
            <a:spLocks noGrp="1"/>
          </p:cNvSpPr>
          <p:nvPr>
            <p:ph type="title"/>
          </p:nvPr>
        </p:nvSpPr>
        <p:spPr/>
        <p:txBody>
          <a:bodyPr>
            <a:normAutofit fontScale="90000"/>
          </a:bodyPr>
          <a:lstStyle/>
          <a:p>
            <a:r>
              <a:rPr lang="en-GB" dirty="0" smtClean="0"/>
              <a:t>Shedding light on performance of infrastructure projects </a:t>
            </a:r>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187" r="2198" b="11941"/>
          <a:stretch/>
        </p:blipFill>
        <p:spPr bwMode="auto">
          <a:xfrm>
            <a:off x="202171" y="3068960"/>
            <a:ext cx="8402277" cy="361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a:spLocks noGrp="1"/>
          </p:cNvSpPr>
          <p:nvPr>
            <p:ph type="sldNum" sz="quarter" idx="12"/>
          </p:nvPr>
        </p:nvSpPr>
        <p:spPr>
          <a:xfrm>
            <a:off x="8640763" y="6411913"/>
            <a:ext cx="341312" cy="244475"/>
          </a:xfrm>
        </p:spPr>
        <p:txBody>
          <a:bodyPr/>
          <a:lstStyle/>
          <a:p>
            <a:pPr>
              <a:defRPr/>
            </a:pPr>
            <a:fld id="{9DA53451-6874-4312-BD69-78C24B991B77}" type="slidenum">
              <a:rPr lang="en-GB" smtClean="0"/>
              <a:pPr>
                <a:defRPr/>
              </a:pPr>
              <a:t>40</a:t>
            </a:fld>
            <a:endParaRPr lang="en-GB" dirty="0"/>
          </a:p>
        </p:txBody>
      </p:sp>
    </p:spTree>
    <p:extLst>
      <p:ext uri="{BB962C8B-B14F-4D97-AF65-F5344CB8AC3E}">
        <p14:creationId xmlns:p14="http://schemas.microsoft.com/office/powerpoint/2010/main" val="3569927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475" y="2690945"/>
            <a:ext cx="6623050" cy="1515800"/>
          </a:xfrm>
        </p:spPr>
        <p:txBody>
          <a:bodyPr/>
          <a:lstStyle/>
          <a:p>
            <a:pPr>
              <a:defRPr/>
            </a:pPr>
            <a:r>
              <a:rPr lang="en-GB" sz="4000" b="1" dirty="0" smtClean="0"/>
              <a:t>The Key Factors for effective delivery of infrastructures</a:t>
            </a:r>
            <a:endParaRPr lang="en-GB" sz="4000" b="1" dirty="0"/>
          </a:p>
        </p:txBody>
      </p:sp>
    </p:spTree>
    <p:extLst>
      <p:ext uri="{BB962C8B-B14F-4D97-AF65-F5344CB8AC3E}">
        <p14:creationId xmlns:p14="http://schemas.microsoft.com/office/powerpoint/2010/main" val="764994917"/>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60240"/>
            <a:ext cx="8496944" cy="5069160"/>
          </a:xfrm>
        </p:spPr>
        <p:txBody>
          <a:bodyPr>
            <a:normAutofit/>
          </a:bodyPr>
          <a:lstStyle/>
          <a:p>
            <a:r>
              <a:rPr lang="en-GB" dirty="0" smtClean="0"/>
              <a:t>Develop a comprehensive project risk map including integrity risks</a:t>
            </a:r>
          </a:p>
          <a:p>
            <a:pPr marL="457200" lvl="1" indent="0" algn="just">
              <a:buNone/>
            </a:pPr>
            <a:endParaRPr lang="en-GB" dirty="0" smtClean="0"/>
          </a:p>
          <a:p>
            <a:r>
              <a:rPr lang="en-GB" dirty="0" smtClean="0"/>
              <a:t>Promote strategic oversight and coordinated governance models</a:t>
            </a:r>
          </a:p>
          <a:p>
            <a:pPr marL="0" indent="0" algn="just">
              <a:buNone/>
            </a:pPr>
            <a:endParaRPr lang="fr-FR" dirty="0"/>
          </a:p>
          <a:p>
            <a:pPr algn="just"/>
            <a:r>
              <a:rPr lang="fr-FR" dirty="0" err="1" smtClean="0"/>
              <a:t>Disclose</a:t>
            </a:r>
            <a:r>
              <a:rPr lang="fr-FR" dirty="0" smtClean="0"/>
              <a:t> project performance over time in a </a:t>
            </a:r>
            <a:r>
              <a:rPr lang="fr-FR" dirty="0" err="1" smtClean="0"/>
              <a:t>clear</a:t>
            </a:r>
            <a:r>
              <a:rPr lang="fr-FR" dirty="0" smtClean="0"/>
              <a:t> and </a:t>
            </a:r>
            <a:r>
              <a:rPr lang="fr-FR" dirty="0" err="1" smtClean="0"/>
              <a:t>understandable</a:t>
            </a:r>
            <a:r>
              <a:rPr lang="fr-FR" dirty="0" smtClean="0"/>
              <a:t> </a:t>
            </a:r>
            <a:r>
              <a:rPr lang="fr-FR" dirty="0" err="1" smtClean="0"/>
              <a:t>way</a:t>
            </a:r>
            <a:endParaRPr lang="en-GB" dirty="0" smtClean="0"/>
          </a:p>
          <a:p>
            <a:pPr marL="457200" lvl="1" indent="0" algn="just">
              <a:buNone/>
            </a:pPr>
            <a:endParaRPr lang="en-GB" dirty="0" smtClean="0"/>
          </a:p>
          <a:p>
            <a:pPr lvl="1" algn="just"/>
            <a:endParaRPr lang="en-GB" dirty="0"/>
          </a:p>
        </p:txBody>
      </p:sp>
      <p:sp>
        <p:nvSpPr>
          <p:cNvPr id="2" name="Title 1"/>
          <p:cNvSpPr>
            <a:spLocks noGrp="1"/>
          </p:cNvSpPr>
          <p:nvPr>
            <p:ph type="title"/>
          </p:nvPr>
        </p:nvSpPr>
        <p:spPr/>
        <p:txBody>
          <a:bodyPr/>
          <a:lstStyle/>
          <a:p>
            <a:r>
              <a:rPr lang="en-GB" dirty="0" smtClean="0"/>
              <a:t>Ensuring transparency throughout infrastructure projects</a:t>
            </a:r>
            <a:endParaRPr lang="en-GB" dirty="0"/>
          </a:p>
        </p:txBody>
      </p:sp>
      <p:sp>
        <p:nvSpPr>
          <p:cNvPr id="5" name="Slide Number Placeholder 1"/>
          <p:cNvSpPr>
            <a:spLocks noGrp="1"/>
          </p:cNvSpPr>
          <p:nvPr>
            <p:ph type="sldNum" sz="quarter" idx="12"/>
          </p:nvPr>
        </p:nvSpPr>
        <p:spPr>
          <a:xfrm>
            <a:off x="8640763" y="6411913"/>
            <a:ext cx="341312" cy="244475"/>
          </a:xfrm>
        </p:spPr>
        <p:txBody>
          <a:bodyPr/>
          <a:lstStyle/>
          <a:p>
            <a:pPr>
              <a:defRPr/>
            </a:pPr>
            <a:fld id="{9DA53451-6874-4312-BD69-78C24B991B77}" type="slidenum">
              <a:rPr lang="en-GB" smtClean="0"/>
              <a:pPr>
                <a:defRPr/>
              </a:pPr>
              <a:t>42</a:t>
            </a:fld>
            <a:endParaRPr lang="en-GB" dirty="0"/>
          </a:p>
        </p:txBody>
      </p:sp>
    </p:spTree>
    <p:extLst>
      <p:ext uri="{BB962C8B-B14F-4D97-AF65-F5344CB8AC3E}">
        <p14:creationId xmlns:p14="http://schemas.microsoft.com/office/powerpoint/2010/main" val="3881347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Key </a:t>
            </a:r>
            <a:r>
              <a:rPr lang="fr-FR" dirty="0" err="1" smtClean="0"/>
              <a:t>Success</a:t>
            </a:r>
            <a:r>
              <a:rPr lang="fr-FR" dirty="0" smtClean="0"/>
              <a:t> </a:t>
            </a:r>
            <a:r>
              <a:rPr lang="fr-FR" dirty="0" err="1" smtClean="0"/>
              <a:t>Factors</a:t>
            </a:r>
            <a:r>
              <a:rPr lang="fr-FR" dirty="0" smtClean="0"/>
              <a:t> to </a:t>
            </a:r>
            <a:r>
              <a:rPr lang="fr-FR" dirty="0" err="1" smtClean="0"/>
              <a:t>consider</a:t>
            </a:r>
            <a:endParaRPr lang="en-GB" dirty="0"/>
          </a:p>
        </p:txBody>
      </p:sp>
      <p:sp>
        <p:nvSpPr>
          <p:cNvPr id="6" name="Text Placeholder 2"/>
          <p:cNvSpPr>
            <a:spLocks noGrp="1"/>
          </p:cNvSpPr>
          <p:nvPr>
            <p:ph idx="1"/>
          </p:nvPr>
        </p:nvSpPr>
        <p:spPr>
          <a:xfrm>
            <a:off x="323528" y="1340768"/>
            <a:ext cx="8712968" cy="5400600"/>
          </a:xfrm>
        </p:spPr>
        <p:txBody>
          <a:bodyPr>
            <a:noAutofit/>
          </a:bodyPr>
          <a:lstStyle/>
          <a:p>
            <a:pPr>
              <a:spcAft>
                <a:spcPts val="1200"/>
              </a:spcAft>
            </a:pPr>
            <a:r>
              <a:rPr lang="en-GB" sz="2800" dirty="0" smtClean="0"/>
              <a:t>Transparency, Accountability and Openness</a:t>
            </a:r>
          </a:p>
          <a:p>
            <a:pPr>
              <a:spcAft>
                <a:spcPts val="1200"/>
              </a:spcAft>
            </a:pPr>
            <a:r>
              <a:rPr lang="en-GB" sz="2800" dirty="0" smtClean="0"/>
              <a:t>Institutional Synergies, Collaborative Supervision and Control.</a:t>
            </a:r>
          </a:p>
          <a:p>
            <a:pPr>
              <a:spcAft>
                <a:spcPts val="1200"/>
              </a:spcAft>
            </a:pPr>
            <a:r>
              <a:rPr lang="en-GB" sz="2800" dirty="0" smtClean="0"/>
              <a:t>Multidisciplinarity and Governance Structures.</a:t>
            </a:r>
          </a:p>
          <a:p>
            <a:pPr>
              <a:spcAft>
                <a:spcPts val="1200"/>
              </a:spcAft>
            </a:pPr>
            <a:r>
              <a:rPr lang="en-GB" sz="2800" dirty="0" smtClean="0"/>
              <a:t>Early ex-ante controls and performance assessments.</a:t>
            </a:r>
          </a:p>
          <a:p>
            <a:pPr>
              <a:spcAft>
                <a:spcPts val="1200"/>
              </a:spcAft>
            </a:pPr>
            <a:r>
              <a:rPr lang="en-GB" sz="2800" dirty="0" smtClean="0"/>
              <a:t>Comprehensiveness and timeliness (of controls).</a:t>
            </a:r>
          </a:p>
          <a:p>
            <a:pPr>
              <a:spcAft>
                <a:spcPts val="1200"/>
              </a:spcAft>
            </a:pPr>
            <a:r>
              <a:rPr lang="en-GB" sz="2800" dirty="0" smtClean="0"/>
              <a:t>Adequate resources, skills and training.</a:t>
            </a:r>
          </a:p>
          <a:p>
            <a:pPr>
              <a:spcAft>
                <a:spcPts val="1200"/>
              </a:spcAft>
            </a:pPr>
            <a:r>
              <a:rPr lang="en-GB" sz="2800" dirty="0" smtClean="0"/>
              <a:t>International cooperation and access to data.</a:t>
            </a:r>
            <a:endParaRPr lang="en-GB" sz="2800" dirty="0"/>
          </a:p>
        </p:txBody>
      </p:sp>
      <p:sp>
        <p:nvSpPr>
          <p:cNvPr id="5" name="Slide Number Placeholder 1"/>
          <p:cNvSpPr>
            <a:spLocks noGrp="1"/>
          </p:cNvSpPr>
          <p:nvPr>
            <p:ph type="sldNum" sz="quarter" idx="12"/>
          </p:nvPr>
        </p:nvSpPr>
        <p:spPr>
          <a:xfrm>
            <a:off x="8640763" y="6411913"/>
            <a:ext cx="341312" cy="244475"/>
          </a:xfrm>
        </p:spPr>
        <p:txBody>
          <a:bodyPr/>
          <a:lstStyle/>
          <a:p>
            <a:pPr>
              <a:defRPr/>
            </a:pPr>
            <a:fld id="{9DA53451-6874-4312-BD69-78C24B991B77}" type="slidenum">
              <a:rPr lang="en-GB" smtClean="0"/>
              <a:pPr>
                <a:defRPr/>
              </a:pPr>
              <a:t>43</a:t>
            </a:fld>
            <a:endParaRPr lang="en-GB" dirty="0"/>
          </a:p>
        </p:txBody>
      </p:sp>
    </p:spTree>
    <p:extLst>
      <p:ext uri="{BB962C8B-B14F-4D97-AF65-F5344CB8AC3E}">
        <p14:creationId xmlns:p14="http://schemas.microsoft.com/office/powerpoint/2010/main" val="2590918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6310" y="5805040"/>
            <a:ext cx="5634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en-GB" altLang="en-US" sz="1800" b="1" dirty="0" smtClean="0">
                <a:solidFill>
                  <a:srgbClr val="FFFFFF"/>
                </a:solidFill>
                <a:latin typeface="Arial" pitchFamily="34" charset="0"/>
              </a:rPr>
              <a:t>     </a:t>
            </a:r>
            <a:endParaRPr lang="en-GB" altLang="en-US" sz="1800" b="1" dirty="0">
              <a:solidFill>
                <a:srgbClr val="FFFFFF"/>
              </a:solidFill>
              <a:latin typeface="Arial" pitchFamily="34" charset="0"/>
            </a:endParaRPr>
          </a:p>
        </p:txBody>
      </p:sp>
      <p:sp>
        <p:nvSpPr>
          <p:cNvPr id="30725" name="Rectangle 2"/>
          <p:cNvSpPr txBox="1">
            <a:spLocks noChangeArrowheads="1"/>
          </p:cNvSpPr>
          <p:nvPr/>
        </p:nvSpPr>
        <p:spPr bwMode="auto">
          <a:xfrm>
            <a:off x="2124075" y="464830"/>
            <a:ext cx="676840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nSpc>
                <a:spcPts val="4500"/>
              </a:lnSpc>
              <a:spcBef>
                <a:spcPct val="0"/>
              </a:spcBef>
              <a:spcAft>
                <a:spcPct val="30000"/>
              </a:spcAft>
              <a:buClrTx/>
              <a:buFontTx/>
              <a:buNone/>
            </a:pPr>
            <a:r>
              <a:rPr lang="en-GB" altLang="en-US" sz="2400" b="1" dirty="0">
                <a:solidFill>
                  <a:srgbClr val="FFFFFF"/>
                </a:solidFill>
                <a:latin typeface="Times New Roman" pitchFamily="18" charset="0"/>
                <a:cs typeface="Times New Roman" pitchFamily="18" charset="0"/>
              </a:rPr>
              <a:t>For more information on OECD work on public </a:t>
            </a:r>
            <a:r>
              <a:rPr lang="en-GB" altLang="en-US" sz="2400" b="1" dirty="0" smtClean="0">
                <a:solidFill>
                  <a:srgbClr val="FFFFFF"/>
                </a:solidFill>
                <a:latin typeface="Times New Roman" pitchFamily="18" charset="0"/>
                <a:cs typeface="Times New Roman" pitchFamily="18" charset="0"/>
              </a:rPr>
              <a:t>procurement</a:t>
            </a:r>
            <a:endParaRPr lang="en-GB" altLang="en-US" sz="2400" b="1" dirty="0">
              <a:solidFill>
                <a:srgbClr val="FFFFFF"/>
              </a:solidFill>
              <a:latin typeface="Times New Roman" pitchFamily="18" charset="0"/>
              <a:cs typeface="Times New Roman" pitchFamily="18" charset="0"/>
            </a:endParaRPr>
          </a:p>
        </p:txBody>
      </p:sp>
      <p:sp>
        <p:nvSpPr>
          <p:cNvPr id="2" name="Rectangle 1"/>
          <p:cNvSpPr/>
          <p:nvPr/>
        </p:nvSpPr>
        <p:spPr>
          <a:xfrm>
            <a:off x="274686" y="5733480"/>
            <a:ext cx="5809481" cy="5038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smtClean="0">
                <a:solidFill>
                  <a:schemeClr val="tx2"/>
                </a:solidFill>
                <a:hlinkClick r:id="rId3"/>
              </a:rPr>
              <a:t>www.oecd.org/gov/ethics/public-procurement.htm</a:t>
            </a:r>
            <a:r>
              <a:rPr lang="en-GB" dirty="0" smtClean="0">
                <a:solidFill>
                  <a:schemeClr val="tx2"/>
                </a:solidFill>
              </a:rPr>
              <a:t> </a:t>
            </a:r>
            <a:endParaRPr lang="en-GB" dirty="0"/>
          </a:p>
        </p:txBody>
      </p:sp>
      <p:pic>
        <p:nvPicPr>
          <p:cNvPr id="14" name="Picture 5" descr="\\FS-CH-1.main.oecd.org\Users3\moreau_j\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93" y="1270993"/>
            <a:ext cx="1222227" cy="1755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S-CH-1.main.oecd.org\Users3\moreau_j\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31" y="2937242"/>
            <a:ext cx="1209844" cy="1590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FS-CH-1.main.oecd.org\Users3\moreau_j\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93" y="3645023"/>
            <a:ext cx="1171739" cy="15908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S-CH-1.main.oecd.org\Users3\moreau_j\Desktop\Captu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168" y="1801601"/>
            <a:ext cx="1190791" cy="15813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2311" y="3780552"/>
            <a:ext cx="1330506" cy="157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984" y="1261463"/>
            <a:ext cx="1214438" cy="176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9992" y="3382972"/>
            <a:ext cx="1213485" cy="162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880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pt-PT" dirty="0"/>
              <a:t>p</a:t>
            </a:r>
            <a:r>
              <a:rPr lang="pt-PT" dirty="0" smtClean="0"/>
              <a:t>aulo.magina@oecd.org</a:t>
            </a:r>
            <a:endParaRPr lang="en-GB" dirty="0" smtClean="0"/>
          </a:p>
          <a:p>
            <a:pPr marL="0" indent="0" algn="ctr">
              <a:buNone/>
            </a:pPr>
            <a:r>
              <a:rPr lang="en-GB" dirty="0" smtClean="0"/>
              <a:t>Thank you</a:t>
            </a:r>
            <a:endParaRPr lang="en-GB" dirty="0"/>
          </a:p>
        </p:txBody>
      </p:sp>
      <p:sp>
        <p:nvSpPr>
          <p:cNvPr id="4" name="Slide Number Placeholder 3"/>
          <p:cNvSpPr>
            <a:spLocks noGrp="1"/>
          </p:cNvSpPr>
          <p:nvPr>
            <p:ph type="sldNum" sz="quarter" idx="4294967295"/>
          </p:nvPr>
        </p:nvSpPr>
        <p:spPr>
          <a:xfrm>
            <a:off x="8640000" y="6411600"/>
            <a:ext cx="342000" cy="244800"/>
          </a:xfrm>
          <a:prstGeom prst="rect">
            <a:avLst/>
          </a:prstGeom>
        </p:spPr>
        <p:txBody>
          <a:bodyPr/>
          <a:lstStyle/>
          <a:p>
            <a:fld id="{F92D6A57-18EA-49C0-94BF-1E09F8F5D5DE}" type="slidenum">
              <a:rPr lang="en-GB" smtClean="0"/>
              <a:t>45</a:t>
            </a:fld>
            <a:endParaRPr lang="en-GB"/>
          </a:p>
        </p:txBody>
      </p:sp>
    </p:spTree>
    <p:extLst>
      <p:ext uri="{BB962C8B-B14F-4D97-AF65-F5344CB8AC3E}">
        <p14:creationId xmlns:p14="http://schemas.microsoft.com/office/powerpoint/2010/main" val="258933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latin typeface="Arial" pitchFamily="34" charset="0"/>
              </a:rPr>
              <a:t>35 member countries, 4 accession </a:t>
            </a:r>
            <a:br>
              <a:rPr lang="en-GB" altLang="en-US" dirty="0" smtClean="0">
                <a:latin typeface="Arial" pitchFamily="34" charset="0"/>
              </a:rPr>
            </a:br>
            <a:r>
              <a:rPr lang="en-GB" altLang="en-US" dirty="0" smtClean="0">
                <a:latin typeface="Arial" pitchFamily="34" charset="0"/>
              </a:rPr>
              <a:t>5 Key partners</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727272"/>
                </a:solidFill>
                <a:latin typeface="Arial" pitchFamily="34" charset="0"/>
              </a:defRPr>
            </a:lvl1pPr>
            <a:lvl2pPr marL="742950" indent="-285750" eaLnBrk="0" hangingPunct="0">
              <a:spcBef>
                <a:spcPct val="20000"/>
              </a:spcBef>
              <a:buClr>
                <a:srgbClr val="727272"/>
              </a:buClr>
              <a:buFont typeface="Arial" pitchFamily="34" charset="0"/>
              <a:buChar char="–"/>
              <a:defRPr sz="2800">
                <a:solidFill>
                  <a:srgbClr val="727272"/>
                </a:solidFill>
                <a:latin typeface="Arial" pitchFamily="34" charset="0"/>
              </a:defRPr>
            </a:lvl2pPr>
            <a:lvl3pPr marL="1143000" indent="-228600" eaLnBrk="0" hangingPunct="0">
              <a:spcBef>
                <a:spcPct val="20000"/>
              </a:spcBef>
              <a:buFont typeface="Arial" pitchFamily="34" charset="0"/>
              <a:buChar char="•"/>
              <a:defRPr sz="2400">
                <a:solidFill>
                  <a:srgbClr val="727272"/>
                </a:solidFill>
                <a:latin typeface="Arial" pitchFamily="34" charset="0"/>
              </a:defRPr>
            </a:lvl3pPr>
            <a:lvl4pPr marL="1600200" indent="-228600" eaLnBrk="0" hangingPunct="0">
              <a:spcBef>
                <a:spcPct val="20000"/>
              </a:spcBef>
              <a:buFont typeface="Arial" pitchFamily="34" charset="0"/>
              <a:buChar char="–"/>
              <a:defRPr sz="2000">
                <a:solidFill>
                  <a:srgbClr val="727272"/>
                </a:solidFill>
                <a:latin typeface="Arial" pitchFamily="34" charset="0"/>
              </a:defRPr>
            </a:lvl4pPr>
            <a:lvl5pPr marL="2057400" indent="-228600" eaLnBrk="0" hangingPunct="0">
              <a:spcBef>
                <a:spcPct val="20000"/>
              </a:spcBef>
              <a:buFont typeface="Arial" pitchFamily="34" charset="0"/>
              <a:buChar char="»"/>
              <a:defRPr sz="2000">
                <a:solidFill>
                  <a:srgbClr val="727272"/>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9pPr>
          </a:lstStyle>
          <a:p>
            <a:pPr eaLnBrk="1" hangingPunct="1">
              <a:spcBef>
                <a:spcPct val="0"/>
              </a:spcBef>
              <a:buFontTx/>
              <a:buNone/>
            </a:pPr>
            <a:fld id="{CD9E0A87-A4CD-4D81-8940-B961DAD89231}" type="slidenum">
              <a:rPr lang="en-US" altLang="en-US" sz="1000" smtClean="0">
                <a:solidFill>
                  <a:srgbClr val="FFFFFF"/>
                </a:solidFill>
              </a:rPr>
              <a:pPr eaLnBrk="1" hangingPunct="1">
                <a:spcBef>
                  <a:spcPct val="0"/>
                </a:spcBef>
                <a:buFontTx/>
                <a:buNone/>
              </a:pPr>
              <a:t>5</a:t>
            </a:fld>
            <a:endParaRPr lang="en-US" altLang="en-US" sz="1000" smtClean="0">
              <a:solidFill>
                <a:srgbClr val="FFFFFF"/>
              </a:solidFill>
            </a:endParaRPr>
          </a:p>
        </p:txBody>
      </p:sp>
      <p:pic>
        <p:nvPicPr>
          <p:cNvPr id="1027" name="Picture 3" descr="\\FS-CH-1.main.oecd.org\Users4\Son_M\Desktop\Data\OECD countries 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9774"/>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8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15475"/>
          <a:stretch>
            <a:fillRect/>
          </a:stretch>
        </p:blipFill>
        <p:spPr bwMode="auto">
          <a:xfrm>
            <a:off x="-12700" y="1416050"/>
            <a:ext cx="91567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itle 1"/>
          <p:cNvSpPr>
            <a:spLocks noGrp="1"/>
          </p:cNvSpPr>
          <p:nvPr>
            <p:ph type="title"/>
          </p:nvPr>
        </p:nvSpPr>
        <p:spPr/>
        <p:txBody>
          <a:bodyPr/>
          <a:lstStyle/>
          <a:p>
            <a:pPr eaLnBrk="1" hangingPunct="1"/>
            <a:r>
              <a:rPr lang="en-GB" altLang="en-US" smtClean="0">
                <a:latin typeface="Arial" pitchFamily="34" charset="0"/>
              </a:rPr>
              <a:t>Fast facts</a:t>
            </a:r>
            <a:endParaRPr lang="en-US" altLang="en-US" smtClean="0">
              <a:latin typeface="Arial" pitchFamily="34" charset="0"/>
            </a:endParaRP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727272"/>
                </a:solidFill>
                <a:latin typeface="Arial" pitchFamily="34" charset="0"/>
              </a:defRPr>
            </a:lvl1pPr>
            <a:lvl2pPr marL="742950" indent="-285750" eaLnBrk="0" hangingPunct="0">
              <a:spcBef>
                <a:spcPct val="20000"/>
              </a:spcBef>
              <a:buClr>
                <a:srgbClr val="727272"/>
              </a:buClr>
              <a:buFont typeface="Arial" pitchFamily="34" charset="0"/>
              <a:buChar char="–"/>
              <a:defRPr sz="2800">
                <a:solidFill>
                  <a:srgbClr val="727272"/>
                </a:solidFill>
                <a:latin typeface="Arial" pitchFamily="34" charset="0"/>
              </a:defRPr>
            </a:lvl2pPr>
            <a:lvl3pPr marL="1143000" indent="-228600" eaLnBrk="0" hangingPunct="0">
              <a:spcBef>
                <a:spcPct val="20000"/>
              </a:spcBef>
              <a:buFont typeface="Arial" pitchFamily="34" charset="0"/>
              <a:buChar char="•"/>
              <a:defRPr sz="2400">
                <a:solidFill>
                  <a:srgbClr val="727272"/>
                </a:solidFill>
                <a:latin typeface="Arial" pitchFamily="34" charset="0"/>
              </a:defRPr>
            </a:lvl3pPr>
            <a:lvl4pPr marL="1600200" indent="-228600" eaLnBrk="0" hangingPunct="0">
              <a:spcBef>
                <a:spcPct val="20000"/>
              </a:spcBef>
              <a:buFont typeface="Arial" pitchFamily="34" charset="0"/>
              <a:buChar char="–"/>
              <a:defRPr sz="2000">
                <a:solidFill>
                  <a:srgbClr val="727272"/>
                </a:solidFill>
                <a:latin typeface="Arial" pitchFamily="34" charset="0"/>
              </a:defRPr>
            </a:lvl4pPr>
            <a:lvl5pPr marL="2057400" indent="-228600" eaLnBrk="0" hangingPunct="0">
              <a:spcBef>
                <a:spcPct val="20000"/>
              </a:spcBef>
              <a:buFont typeface="Arial" pitchFamily="34" charset="0"/>
              <a:buChar char="»"/>
              <a:defRPr sz="2000">
                <a:solidFill>
                  <a:srgbClr val="727272"/>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9pPr>
          </a:lstStyle>
          <a:p>
            <a:pPr eaLnBrk="1" hangingPunct="1">
              <a:spcBef>
                <a:spcPct val="0"/>
              </a:spcBef>
              <a:buFontTx/>
              <a:buNone/>
            </a:pPr>
            <a:fld id="{DDD55CE6-DFEC-4824-AB72-C44832F71D88}" type="slidenum">
              <a:rPr lang="en-GB" altLang="en-US" sz="1000" smtClean="0">
                <a:solidFill>
                  <a:srgbClr val="FFFFFF"/>
                </a:solidFill>
              </a:rPr>
              <a:pPr eaLnBrk="1" hangingPunct="1">
                <a:spcBef>
                  <a:spcPct val="0"/>
                </a:spcBef>
                <a:buFontTx/>
                <a:buNone/>
              </a:pPr>
              <a:t>6</a:t>
            </a:fld>
            <a:endParaRPr lang="en-GB" altLang="en-US" sz="1000" smtClean="0">
              <a:solidFill>
                <a:srgbClr val="FFFFFF"/>
              </a:solidFill>
            </a:endParaRPr>
          </a:p>
        </p:txBody>
      </p:sp>
    </p:spTree>
    <p:extLst>
      <p:ext uri="{BB962C8B-B14F-4D97-AF65-F5344CB8AC3E}">
        <p14:creationId xmlns:p14="http://schemas.microsoft.com/office/powerpoint/2010/main" val="4061725527"/>
      </p:ext>
    </p:extLst>
  </p:cSld>
  <p:clrMapOvr>
    <a:masterClrMapping/>
  </p:clrMapOvr>
  <p:transition spd="med" advClick="0" advTm="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033463" y="476250"/>
            <a:ext cx="80025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727272"/>
                </a:solidFill>
                <a:latin typeface="Arial" pitchFamily="34" charset="0"/>
              </a:defRPr>
            </a:lvl1pPr>
            <a:lvl2pPr marL="742950" indent="-285750" eaLnBrk="0" hangingPunct="0">
              <a:spcBef>
                <a:spcPct val="20000"/>
              </a:spcBef>
              <a:buClr>
                <a:srgbClr val="727272"/>
              </a:buClr>
              <a:buFont typeface="Arial" pitchFamily="34" charset="0"/>
              <a:buChar char="–"/>
              <a:defRPr sz="2800">
                <a:solidFill>
                  <a:srgbClr val="727272"/>
                </a:solidFill>
                <a:latin typeface="Arial" pitchFamily="34" charset="0"/>
              </a:defRPr>
            </a:lvl2pPr>
            <a:lvl3pPr marL="1143000" indent="-228600" eaLnBrk="0" hangingPunct="0">
              <a:spcBef>
                <a:spcPct val="20000"/>
              </a:spcBef>
              <a:buFont typeface="Arial" pitchFamily="34" charset="0"/>
              <a:buChar char="•"/>
              <a:defRPr sz="2400">
                <a:solidFill>
                  <a:srgbClr val="727272"/>
                </a:solidFill>
                <a:latin typeface="Arial" pitchFamily="34" charset="0"/>
              </a:defRPr>
            </a:lvl3pPr>
            <a:lvl4pPr marL="1600200" indent="-228600" eaLnBrk="0" hangingPunct="0">
              <a:spcBef>
                <a:spcPct val="20000"/>
              </a:spcBef>
              <a:buFont typeface="Arial" pitchFamily="34" charset="0"/>
              <a:buChar char="–"/>
              <a:defRPr sz="2000">
                <a:solidFill>
                  <a:srgbClr val="727272"/>
                </a:solidFill>
                <a:latin typeface="Arial" pitchFamily="34" charset="0"/>
              </a:defRPr>
            </a:lvl4pPr>
            <a:lvl5pPr marL="2057400" indent="-228600" eaLnBrk="0" hangingPunct="0">
              <a:spcBef>
                <a:spcPct val="20000"/>
              </a:spcBef>
              <a:buFont typeface="Arial" pitchFamily="34" charset="0"/>
              <a:buChar char="»"/>
              <a:defRPr sz="2000">
                <a:solidFill>
                  <a:srgbClr val="727272"/>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9pPr>
          </a:lstStyle>
          <a:p>
            <a:pPr eaLnBrk="1" hangingPunct="1">
              <a:spcBef>
                <a:spcPct val="0"/>
              </a:spcBef>
              <a:buFontTx/>
              <a:buNone/>
            </a:pPr>
            <a:r>
              <a:rPr lang="en-GB" altLang="en-US"/>
              <a:t>Part of a global community</a:t>
            </a:r>
            <a:endParaRPr lang="en-US" altLang="en-US"/>
          </a:p>
        </p:txBody>
      </p:sp>
      <p:pic>
        <p:nvPicPr>
          <p:cNvPr id="13315" name="Picture 4" descr="http://bp1.blogger.com/_UZImdYAiry8/R_D48mrtRPI/AAAAAAAAEMo/G6xLC9_aSeo/s320/worldba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75" y="1570653"/>
            <a:ext cx="14827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bimchat.files.wordpress.com/2009/01/im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731" y="1605578"/>
            <a:ext cx="14462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http://standupforamerica.files.wordpress.com/2009/04/g20-logo_april-3-7005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562" y="166493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http://eua.incubadora.fapesp.br/portal/wto_logo_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2913" y="3296394"/>
            <a:ext cx="1400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http://4.bp.blogspot.com/_POLLQUrF2B0/RyXh7QYHmTI/AAAAAAAAAdg/vjFbZGNrMvE/s400/UN+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752" y="499348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descr="http://www.bmecs.com/images/ilo-log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38" y="3296394"/>
            <a:ext cx="15224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descr="http://www.dmt07.com/airsoft/FEB2009/10x10_NATO-Logo_V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 y="4914900"/>
            <a:ext cx="158591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2" name="Straight Connector 11"/>
          <p:cNvCxnSpPr>
            <a:cxnSpLocks noChangeShapeType="1"/>
          </p:cNvCxnSpPr>
          <p:nvPr/>
        </p:nvCxnSpPr>
        <p:spPr bwMode="auto">
          <a:xfrm flipV="1">
            <a:off x="5383213" y="2725738"/>
            <a:ext cx="903287" cy="1146175"/>
          </a:xfrm>
          <a:prstGeom prst="line">
            <a:avLst/>
          </a:prstGeom>
          <a:noFill/>
          <a:ln w="9525" algn="ctr">
            <a:solidFill>
              <a:schemeClr val="tx1"/>
            </a:solidFill>
            <a:prstDash val="dash"/>
            <a:miter lim="800000"/>
            <a:headEnd/>
            <a:tailEnd/>
          </a:ln>
          <a:extLst>
            <a:ext uri="{909E8E84-426E-40DD-AFC4-6F175D3DCCD1}">
              <a14:hiddenFill xmlns:a14="http://schemas.microsoft.com/office/drawing/2010/main">
                <a:noFill/>
              </a14:hiddenFill>
            </a:ext>
          </a:extLst>
        </p:spPr>
      </p:cxnSp>
      <p:pic>
        <p:nvPicPr>
          <p:cNvPr id="13323" name="Picture 11" descr="asea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4924652"/>
            <a:ext cx="1456676" cy="145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OECD_10c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43211" y="3573463"/>
            <a:ext cx="3597783" cy="87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rgbClr val="727272"/>
                </a:solidFill>
                <a:latin typeface="Arial" pitchFamily="34" charset="0"/>
              </a:defRPr>
            </a:lvl1pPr>
            <a:lvl2pPr marL="742950" indent="-285750" eaLnBrk="0" hangingPunct="0">
              <a:spcBef>
                <a:spcPct val="20000"/>
              </a:spcBef>
              <a:buClr>
                <a:srgbClr val="727272"/>
              </a:buClr>
              <a:buFont typeface="Arial" pitchFamily="34" charset="0"/>
              <a:buChar char="–"/>
              <a:defRPr sz="2800">
                <a:solidFill>
                  <a:srgbClr val="727272"/>
                </a:solidFill>
                <a:latin typeface="Arial" pitchFamily="34" charset="0"/>
              </a:defRPr>
            </a:lvl2pPr>
            <a:lvl3pPr marL="1143000" indent="-228600" eaLnBrk="0" hangingPunct="0">
              <a:spcBef>
                <a:spcPct val="20000"/>
              </a:spcBef>
              <a:buFont typeface="Arial" pitchFamily="34" charset="0"/>
              <a:buChar char="•"/>
              <a:defRPr sz="2400">
                <a:solidFill>
                  <a:srgbClr val="727272"/>
                </a:solidFill>
                <a:latin typeface="Arial" pitchFamily="34" charset="0"/>
              </a:defRPr>
            </a:lvl3pPr>
            <a:lvl4pPr marL="1600200" indent="-228600" eaLnBrk="0" hangingPunct="0">
              <a:spcBef>
                <a:spcPct val="20000"/>
              </a:spcBef>
              <a:buFont typeface="Arial" pitchFamily="34" charset="0"/>
              <a:buChar char="–"/>
              <a:defRPr sz="2000">
                <a:solidFill>
                  <a:srgbClr val="727272"/>
                </a:solidFill>
                <a:latin typeface="Arial" pitchFamily="34" charset="0"/>
              </a:defRPr>
            </a:lvl4pPr>
            <a:lvl5pPr marL="2057400" indent="-228600" eaLnBrk="0" hangingPunct="0">
              <a:spcBef>
                <a:spcPct val="20000"/>
              </a:spcBef>
              <a:buFont typeface="Arial" pitchFamily="34" charset="0"/>
              <a:buChar char="»"/>
              <a:defRPr sz="2000">
                <a:solidFill>
                  <a:srgbClr val="727272"/>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27272"/>
                </a:solidFill>
                <a:latin typeface="Arial" pitchFamily="34" charset="0"/>
              </a:defRPr>
            </a:lvl9pPr>
          </a:lstStyle>
          <a:p>
            <a:pPr eaLnBrk="1" hangingPunct="1">
              <a:spcBef>
                <a:spcPct val="0"/>
              </a:spcBef>
              <a:buFontTx/>
              <a:buNone/>
            </a:pPr>
            <a:fld id="{48C5A37C-9D65-4A6B-A4F6-6DEBFD7FF02A}" type="slidenum">
              <a:rPr lang="en-GB" altLang="en-US" sz="1000" smtClean="0">
                <a:solidFill>
                  <a:srgbClr val="FFFFFF"/>
                </a:solidFill>
              </a:rPr>
              <a:pPr eaLnBrk="1" hangingPunct="1">
                <a:spcBef>
                  <a:spcPct val="0"/>
                </a:spcBef>
                <a:buFontTx/>
                <a:buNone/>
              </a:pPr>
              <a:t>7</a:t>
            </a:fld>
            <a:endParaRPr lang="en-GB" altLang="en-US" sz="1000" smtClean="0">
              <a:solidFill>
                <a:srgbClr val="FFFFFF"/>
              </a:solidFill>
            </a:endParaRPr>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r="35170" b="83099"/>
          <a:stretch/>
        </p:blipFill>
        <p:spPr>
          <a:xfrm>
            <a:off x="4051079" y="5861353"/>
            <a:ext cx="2476198" cy="565047"/>
          </a:xfrm>
          <a:prstGeom prst="rect">
            <a:avLst/>
          </a:prstGeom>
        </p:spPr>
      </p:pic>
      <p:pic>
        <p:nvPicPr>
          <p:cNvPr id="2050" name="Picture 2" descr="Ver imagem origin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7745" y="1605578"/>
            <a:ext cx="1636490" cy="13341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r imagem origin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7499" y="4509120"/>
            <a:ext cx="1813334" cy="181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74816"/>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928145"/>
            <a:ext cx="7488832" cy="1041311"/>
          </a:xfrm>
        </p:spPr>
        <p:txBody>
          <a:bodyPr/>
          <a:lstStyle/>
          <a:p>
            <a:r>
              <a:rPr lang="en-GB" sz="4000" b="1" dirty="0" smtClean="0"/>
              <a:t>Public procurement matters …</a:t>
            </a:r>
            <a:endParaRPr lang="en-GB" sz="4000" b="1" dirty="0"/>
          </a:p>
        </p:txBody>
      </p:sp>
    </p:spTree>
    <p:extLst>
      <p:ext uri="{BB962C8B-B14F-4D97-AF65-F5344CB8AC3E}">
        <p14:creationId xmlns:p14="http://schemas.microsoft.com/office/powerpoint/2010/main" val="31579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1855366"/>
            <a:ext cx="8218487" cy="4525962"/>
          </a:xfrm>
        </p:spPr>
        <p:txBody>
          <a:bodyPr>
            <a:normAutofit/>
          </a:bodyPr>
          <a:lstStyle/>
          <a:p>
            <a:pPr>
              <a:spcAft>
                <a:spcPts val="1800"/>
              </a:spcAft>
              <a:defRPr/>
            </a:pPr>
            <a:r>
              <a:rPr lang="en-GB" sz="2800" dirty="0" smtClean="0">
                <a:latin typeface="Arial" panose="020B0604020202020204" pitchFamily="34" charset="0"/>
                <a:cs typeface="Arial" panose="020B0604020202020204" pitchFamily="34" charset="0"/>
              </a:rPr>
              <a:t>It </a:t>
            </a:r>
            <a:r>
              <a:rPr lang="en-GB" sz="2800" dirty="0">
                <a:solidFill>
                  <a:srgbClr val="727272"/>
                </a:solidFill>
                <a:latin typeface="Arial" panose="020B0604020202020204" pitchFamily="34" charset="0"/>
                <a:cs typeface="Arial" panose="020B0604020202020204" pitchFamily="34" charset="0"/>
              </a:rPr>
              <a:t>stands</a:t>
            </a:r>
            <a:r>
              <a:rPr lang="en-GB" sz="2800" dirty="0" smtClean="0">
                <a:latin typeface="Arial" panose="020B0604020202020204" pitchFamily="34" charset="0"/>
                <a:cs typeface="Arial" panose="020B0604020202020204" pitchFamily="34" charset="0"/>
              </a:rPr>
              <a:t> as a crucial pillar of strategic governance for any government body;</a:t>
            </a:r>
          </a:p>
          <a:p>
            <a:pPr>
              <a:spcBef>
                <a:spcPts val="1200"/>
              </a:spcBef>
              <a:spcAft>
                <a:spcPts val="1800"/>
              </a:spcAft>
              <a:buClr>
                <a:srgbClr val="727272"/>
              </a:buClr>
              <a:defRPr/>
            </a:pPr>
            <a:r>
              <a:rPr lang="pt-PT" sz="2800" dirty="0" err="1" smtClean="0">
                <a:solidFill>
                  <a:srgbClr val="727272"/>
                </a:solidFill>
                <a:latin typeface="Arial" panose="020B0604020202020204" pitchFamily="34" charset="0"/>
                <a:cs typeface="Arial" panose="020B0604020202020204" pitchFamily="34" charset="0"/>
              </a:rPr>
              <a:t>It</a:t>
            </a:r>
            <a:r>
              <a:rPr lang="pt-PT" sz="2800" dirty="0" smtClean="0">
                <a:solidFill>
                  <a:srgbClr val="727272"/>
                </a:solidFill>
                <a:latin typeface="Arial" panose="020B0604020202020204" pitchFamily="34" charset="0"/>
                <a:cs typeface="Arial" panose="020B0604020202020204" pitchFamily="34" charset="0"/>
              </a:rPr>
              <a:t> </a:t>
            </a:r>
            <a:r>
              <a:rPr lang="pt-PT" sz="2800" dirty="0" err="1">
                <a:solidFill>
                  <a:srgbClr val="727272"/>
                </a:solidFill>
                <a:latin typeface="Arial" panose="020B0604020202020204" pitchFamily="34" charset="0"/>
                <a:cs typeface="Arial" panose="020B0604020202020204" pitchFamily="34" charset="0"/>
              </a:rPr>
              <a:t>is</a:t>
            </a:r>
            <a:r>
              <a:rPr lang="pt-PT" sz="2800" dirty="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also</a:t>
            </a:r>
            <a:r>
              <a:rPr lang="pt-PT" sz="2800" dirty="0" smtClean="0">
                <a:solidFill>
                  <a:srgbClr val="727272"/>
                </a:solidFill>
                <a:latin typeface="Arial" panose="020B0604020202020204" pitchFamily="34" charset="0"/>
                <a:cs typeface="Arial" panose="020B0604020202020204" pitchFamily="34" charset="0"/>
              </a:rPr>
              <a:t> a </a:t>
            </a:r>
            <a:r>
              <a:rPr lang="pt-PT" sz="2800" dirty="0" err="1" smtClean="0">
                <a:solidFill>
                  <a:srgbClr val="727272"/>
                </a:solidFill>
                <a:latin typeface="Arial" panose="020B0604020202020204" pitchFamily="34" charset="0"/>
                <a:cs typeface="Arial" panose="020B0604020202020204" pitchFamily="34" charset="0"/>
              </a:rPr>
              <a:t>high-risk</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area</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due</a:t>
            </a:r>
            <a:r>
              <a:rPr lang="pt-PT" sz="2800" dirty="0" smtClean="0">
                <a:solidFill>
                  <a:srgbClr val="727272"/>
                </a:solidFill>
                <a:latin typeface="Arial" panose="020B0604020202020204" pitchFamily="34" charset="0"/>
                <a:cs typeface="Arial" panose="020B0604020202020204" pitchFamily="34" charset="0"/>
              </a:rPr>
              <a:t> to </a:t>
            </a:r>
            <a:r>
              <a:rPr lang="pt-PT" sz="2800" dirty="0" err="1" smtClean="0">
                <a:solidFill>
                  <a:srgbClr val="727272"/>
                </a:solidFill>
                <a:latin typeface="Arial" panose="020B0604020202020204" pitchFamily="34" charset="0"/>
                <a:cs typeface="Arial" panose="020B0604020202020204" pitchFamily="34" charset="0"/>
              </a:rPr>
              <a:t>the</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close</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interaction</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between</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private</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and</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public</a:t>
            </a:r>
            <a:r>
              <a:rPr lang="pt-PT" sz="2800" dirty="0" smtClean="0">
                <a:solidFill>
                  <a:srgbClr val="727272"/>
                </a:solidFill>
                <a:latin typeface="Arial" panose="020B0604020202020204" pitchFamily="34" charset="0"/>
                <a:cs typeface="Arial" panose="020B0604020202020204" pitchFamily="34" charset="0"/>
              </a:rPr>
              <a:t> </a:t>
            </a:r>
            <a:r>
              <a:rPr lang="pt-PT" sz="2800" dirty="0" err="1" smtClean="0">
                <a:solidFill>
                  <a:srgbClr val="727272"/>
                </a:solidFill>
                <a:latin typeface="Arial" panose="020B0604020202020204" pitchFamily="34" charset="0"/>
                <a:cs typeface="Arial" panose="020B0604020202020204" pitchFamily="34" charset="0"/>
              </a:rPr>
              <a:t>spheres</a:t>
            </a:r>
            <a:endParaRPr lang="pt-PT" sz="2800" dirty="0" smtClean="0">
              <a:solidFill>
                <a:srgbClr val="727272"/>
              </a:solidFill>
              <a:latin typeface="Arial" panose="020B0604020202020204" pitchFamily="34" charset="0"/>
              <a:cs typeface="Arial" panose="020B0604020202020204" pitchFamily="34" charset="0"/>
            </a:endParaRPr>
          </a:p>
          <a:p>
            <a:pPr>
              <a:spcBef>
                <a:spcPts val="1200"/>
              </a:spcBef>
              <a:spcAft>
                <a:spcPts val="1800"/>
              </a:spcAft>
              <a:buClr>
                <a:srgbClr val="727272"/>
              </a:buClr>
              <a:defRPr/>
            </a:pPr>
            <a:r>
              <a:rPr lang="en-GB" sz="2800" dirty="0" smtClean="0">
                <a:latin typeface="Arial" panose="020B0604020202020204" pitchFamily="34" charset="0"/>
                <a:cs typeface="Arial" panose="020B0604020202020204" pitchFamily="34" charset="0"/>
              </a:rPr>
              <a:t>Governments face the challenge of ensuring that different objectives are clear, work together and overlaps or conflicts are avoided.</a:t>
            </a:r>
            <a:endParaRPr lang="en-GB" dirty="0">
              <a:latin typeface="Arial" panose="020B0604020202020204" pitchFamily="34" charset="0"/>
              <a:cs typeface="Arial" panose="020B0604020202020204" pitchFamily="34" charset="0"/>
            </a:endParaRPr>
          </a:p>
        </p:txBody>
      </p:sp>
      <p:sp>
        <p:nvSpPr>
          <p:cNvPr id="9219" name="Title 2"/>
          <p:cNvSpPr>
            <a:spLocks noGrp="1"/>
          </p:cNvSpPr>
          <p:nvPr>
            <p:ph type="title"/>
          </p:nvPr>
        </p:nvSpPr>
        <p:spPr>
          <a:xfrm>
            <a:off x="1079500" y="238125"/>
            <a:ext cx="7416800" cy="1022350"/>
          </a:xfrm>
        </p:spPr>
        <p:txBody>
          <a:bodyPr/>
          <a:lstStyle/>
          <a:p>
            <a:r>
              <a:rPr lang="en-GB" altLang="en-US" smtClean="0">
                <a:cs typeface="Arial" pitchFamily="34" charset="0"/>
              </a:rPr>
              <a:t>Public Procurement matters</a:t>
            </a: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fld id="{DD8A43EC-9C69-4948-880D-DE9CCE2C6D03}" type="slidenum">
              <a:rPr lang="en-GB" altLang="en-US" sz="1000" smtClean="0">
                <a:solidFill>
                  <a:schemeClr val="bg1"/>
                </a:solidFill>
                <a:latin typeface="Arial" pitchFamily="34" charset="0"/>
              </a:rPr>
              <a:pPr eaLnBrk="1" hangingPunct="1">
                <a:spcBef>
                  <a:spcPct val="0"/>
                </a:spcBef>
                <a:buClrTx/>
                <a:buFontTx/>
                <a:buNone/>
              </a:pPr>
              <a:t>9</a:t>
            </a:fld>
            <a:endParaRPr lang="en-GB" altLang="en-US" sz="100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4053084BA954591EA3FA7E5DF30CA" ma:contentTypeVersion="0" ma:contentTypeDescription="Create a new document." ma:contentTypeScope="" ma:versionID="7ee9b602cbff766827e6b9210e900b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623C3E-BAE7-4D82-8944-F9DE1CD61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602FB7B-EAFB-4CFC-8130-73999EC156E8}">
  <ds:schemaRefs>
    <ds:schemaRef ds:uri="http://schemas.microsoft.com/sharepoint/v3/contenttype/forms"/>
  </ds:schemaRefs>
</ds:datastoreItem>
</file>

<file path=customXml/itemProps3.xml><?xml version="1.0" encoding="utf-8"?>
<ds:datastoreItem xmlns:ds="http://schemas.openxmlformats.org/officeDocument/2006/customXml" ds:itemID="{BB088687-2274-4080-982B-F8CCF5FDD282}">
  <ds:schemaRefs>
    <ds:schemaRef ds:uri="http://purl.org/dc/term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7561</TotalTime>
  <Words>1384</Words>
  <Application>Microsoft Office PowerPoint</Application>
  <PresentationFormat>On-screen Show (4:3)</PresentationFormat>
  <Paragraphs>250</Paragraphs>
  <Slides>45</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OECD_English_white</vt:lpstr>
      <vt:lpstr>1_OECD_English_white</vt:lpstr>
      <vt:lpstr>Document</vt:lpstr>
      <vt:lpstr>Effective Public Procurement for public service delivery:  Good Practices from the OECD Experience</vt:lpstr>
      <vt:lpstr>Contents</vt:lpstr>
      <vt:lpstr>Who we are</vt:lpstr>
      <vt:lpstr>The OECD…</vt:lpstr>
      <vt:lpstr>35 member countries, 4 accession  5 Key partners</vt:lpstr>
      <vt:lpstr>Fast facts</vt:lpstr>
      <vt:lpstr>PowerPoint Presentation</vt:lpstr>
      <vt:lpstr>Public procurement matters …</vt:lpstr>
      <vt:lpstr>Public Procurement matters</vt:lpstr>
      <vt:lpstr>Public Procurement really matters</vt:lpstr>
      <vt:lpstr>PowerPoint Presentation</vt:lpstr>
      <vt:lpstr>The 2015 Recommendation on Public Procurement: 12 integrated principles</vt:lpstr>
      <vt:lpstr>PowerPoint Presentation</vt:lpstr>
      <vt:lpstr>Strategic Public Procurement</vt:lpstr>
      <vt:lpstr>Development of PP Strategy/ Policy to support secondary policy objectives (2016)</vt:lpstr>
      <vt:lpstr>Mandatory use of public procurement for secondary policy objectives</vt:lpstr>
      <vt:lpstr>Approaches to support SMEs and innovative goods and services</vt:lpstr>
      <vt:lpstr>Use of PP to pursue secondary policy objective at the sub-central level</vt:lpstr>
      <vt:lpstr>Strategic public procurement at the OECD</vt:lpstr>
      <vt:lpstr>Delivering infrastructures</vt:lpstr>
      <vt:lpstr>Infrastructure matters</vt:lpstr>
      <vt:lpstr>Yet, projects are increasingly complex</vt:lpstr>
      <vt:lpstr>If not strategically managed, projects may falter </vt:lpstr>
      <vt:lpstr>Towards effective delivery of infrastructure projects</vt:lpstr>
      <vt:lpstr>Covering the public investment cycle</vt:lpstr>
      <vt:lpstr>OECD Integrity Framework for Public Investment: addressing the entire cycle</vt:lpstr>
      <vt:lpstr>Countries’ experience in the governance of infrastructures</vt:lpstr>
      <vt:lpstr>Main findings</vt:lpstr>
      <vt:lpstr>Main findings</vt:lpstr>
      <vt:lpstr>Key Factors for effective delivery of infrastructures</vt:lpstr>
      <vt:lpstr>Creating the right environment</vt:lpstr>
      <vt:lpstr>Capacity tests The example of Crossrail</vt:lpstr>
      <vt:lpstr>Engaging Stakeholders - Consultations</vt:lpstr>
      <vt:lpstr>Consultation across the project cycle</vt:lpstr>
      <vt:lpstr>Identifying project ownership and the most effective delivery mode</vt:lpstr>
      <vt:lpstr>Achieving value for money</vt:lpstr>
      <vt:lpstr>Ensuring sufficient competition</vt:lpstr>
      <vt:lpstr>Reinforce trust in public institutions</vt:lpstr>
      <vt:lpstr>Oversight: from compliance to advice</vt:lpstr>
      <vt:lpstr>Shedding light on performance of infrastructure projects </vt:lpstr>
      <vt:lpstr>The Key Factors for effective delivery of infrastructures</vt:lpstr>
      <vt:lpstr>Ensuring transparency throughout infrastructure projects</vt:lpstr>
      <vt:lpstr>Key Success Factors to consider</vt:lpstr>
      <vt:lpstr>PowerPoint Presentation</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kilnes_u</dc:creator>
  <cp:lastModifiedBy>MAGINA Paulo</cp:lastModifiedBy>
  <cp:revision>195</cp:revision>
  <cp:lastPrinted>2016-10-18T16:48:56Z</cp:lastPrinted>
  <dcterms:created xsi:type="dcterms:W3CDTF">2012-11-14T17:25:21Z</dcterms:created>
  <dcterms:modified xsi:type="dcterms:W3CDTF">2016-11-25T15:03:13Z</dcterms:modified>
</cp:coreProperties>
</file>