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1" r:id="rId3"/>
    <p:sldId id="266" r:id="rId4"/>
    <p:sldId id="267" r:id="rId5"/>
    <p:sldId id="268" r:id="rId6"/>
    <p:sldId id="271" r:id="rId7"/>
    <p:sldId id="272" r:id="rId8"/>
    <p:sldId id="260" r:id="rId9"/>
    <p:sldId id="258" r:id="rId10"/>
    <p:sldId id="262" r:id="rId11"/>
    <p:sldId id="263" r:id="rId12"/>
    <p:sldId id="264" r:id="rId13"/>
    <p:sldId id="274" r:id="rId14"/>
    <p:sldId id="275" r:id="rId15"/>
    <p:sldId id="265" r:id="rId16"/>
    <p:sldId id="257" r:id="rId17"/>
    <p:sldId id="269" r:id="rId18"/>
    <p:sldId id="270" r:id="rId19"/>
    <p:sldId id="273" r:id="rId20"/>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7529" autoAdjust="0"/>
  </p:normalViewPr>
  <p:slideViewPr>
    <p:cSldViewPr snapToGrid="0">
      <p:cViewPr varScale="1">
        <p:scale>
          <a:sx n="67" d="100"/>
          <a:sy n="67" d="100"/>
        </p:scale>
        <p:origin x="326"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s-ES"/>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EC5B76E4-7824-476F-93E2-0501F2853CF2}" type="datetimeFigureOut">
              <a:rPr lang="es-ES"/>
              <a:pPr>
                <a:defRPr/>
              </a:pPr>
              <a:t>22/11/2016</a:t>
            </a:fld>
            <a:endParaRPr lang="es-E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s-ES"/>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44639F9B-F4D4-4FFC-8793-B33B43B651A5}" type="slidenum">
              <a:rPr lang="es-ES"/>
              <a:pPr>
                <a:defRPr/>
              </a:pPr>
              <a:t>‹#›</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pPr eaLnBrk="1" hangingPunct="1"/>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ln/>
        </p:spPr>
      </p:sp>
      <p:sp>
        <p:nvSpPr>
          <p:cNvPr id="35842" name="Rectangle 3"/>
          <p:cNvSpPr>
            <a:spLocks noGrp="1" noChangeArrowheads="1"/>
          </p:cNvSpPr>
          <p:nvPr>
            <p:ph type="body" idx="1"/>
          </p:nvPr>
        </p:nvSpPr>
        <p:spPr>
          <a:noFill/>
          <a:ln/>
        </p:spPr>
        <p:txBody>
          <a:bodyPr/>
          <a:lstStyle/>
          <a:p>
            <a:pPr eaLnBrk="1" hangingPunct="1"/>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ln/>
        </p:spPr>
      </p:sp>
      <p:sp>
        <p:nvSpPr>
          <p:cNvPr id="37890" name="Rectangle 3"/>
          <p:cNvSpPr>
            <a:spLocks noGrp="1" noChangeArrowheads="1"/>
          </p:cNvSpPr>
          <p:nvPr>
            <p:ph type="body" idx="1"/>
          </p:nvPr>
        </p:nvSpPr>
        <p:spPr>
          <a:noFill/>
          <a:ln/>
        </p:spPr>
        <p:txBody>
          <a:bodyPr/>
          <a:lstStyle/>
          <a:p>
            <a:pPr eaLnBrk="1" hangingPunct="1"/>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eaLnBrk="1" hangingPunct="1"/>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eaLnBrk="1" hangingPunct="1"/>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pPr eaLnBrk="1" hangingPunct="1"/>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pPr eaLnBrk="1" hangingPunct="1"/>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pPr eaLnBrk="1" hangingPunct="1"/>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p:spPr>
        <p:txBody>
          <a:bodyPr/>
          <a:lstStyle/>
          <a:p>
            <a:pPr eaLnBrk="1" hangingPunct="1"/>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noFill/>
          <a:ln/>
        </p:spPr>
        <p:txBody>
          <a:bodyPr/>
          <a:lstStyle/>
          <a:p>
            <a:pPr eaLnBrk="1" hangingPunct="1"/>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p:spPr>
        <p:txBody>
          <a:bodyPr/>
          <a:lstStyle/>
          <a:p>
            <a:pPr eaLnBrk="1" hangingPunct="1"/>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F88B32B-7495-42C3-9F87-C6F48CBEE72A}" type="datetimeFigureOut">
              <a:rPr lang="en-US"/>
              <a:pPr>
                <a:defRPr/>
              </a:pPr>
              <a:t>11/22/2016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67B617-C7AF-453D-91D8-D74013CB721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4009AB1-F502-4EE5-8079-71CD93FCAD91}" type="datetimeFigureOut">
              <a:rPr lang="en-US"/>
              <a:pPr>
                <a:defRPr/>
              </a:pPr>
              <a:t>11/22/2016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C6D18BE-8497-4868-935B-6CEEEFACFAD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47B1F3F-B154-45CE-B51C-809DFB60FC57}" type="datetimeFigureOut">
              <a:rPr lang="en-US"/>
              <a:pPr>
                <a:defRPr/>
              </a:pPr>
              <a:t>11/22/2016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4BAF88-3578-418B-9ED2-1BCEB0F3D53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1853"/>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838200" y="1106311"/>
            <a:ext cx="10515600" cy="507065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3F913F69-7F05-4070-8042-032EF4570FDD}" type="datetimeFigureOut">
              <a:rPr lang="en-US"/>
              <a:pPr>
                <a:defRPr/>
              </a:pPr>
              <a:t>11/22/2016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428FA3-9F3E-4CBD-A624-3FA608A75AD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088585AB-675B-4054-A162-7AD5F9B3B570}" type="datetimeFigureOut">
              <a:rPr lang="en-US"/>
              <a:pPr>
                <a:defRPr/>
              </a:pPr>
              <a:t>11/22/2016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E2062F-6B32-4703-81BF-A3AC35E0570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5482986-72EB-45B5-BBEA-826A8897EEB1}" type="datetimeFigureOut">
              <a:rPr lang="en-US"/>
              <a:pPr>
                <a:defRPr/>
              </a:pPr>
              <a:t>11/22/2016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A3A16EA-018A-4D2F-BDE6-BF0164AC0E1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477A466-BA44-4664-B3BA-C2C8DE864466}" type="datetimeFigureOut">
              <a:rPr lang="en-US"/>
              <a:pPr>
                <a:defRPr/>
              </a:pPr>
              <a:t>11/22/2016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0AD7E20-B5D4-4307-8B86-78536E0AE77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DD1DC10-83E1-4B1D-A20A-41C0AF72498E}" type="datetimeFigureOut">
              <a:rPr lang="en-US"/>
              <a:pPr>
                <a:defRPr/>
              </a:pPr>
              <a:t>11/22/2016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B839003-0FE6-41D5-87CC-B97DA314163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846106D-7E6C-40E9-86C7-BAB056939464}" type="datetimeFigureOut">
              <a:rPr lang="en-US"/>
              <a:pPr>
                <a:defRPr/>
              </a:pPr>
              <a:t>11/22/2016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209BD97-2D6D-4D57-A5DD-F93C6A0A698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0DC598F9-CC4C-4AA0-87B3-AAF44DEC289C}" type="datetimeFigureOut">
              <a:rPr lang="en-US"/>
              <a:pPr>
                <a:defRPr/>
              </a:pPr>
              <a:t>11/22/2016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F2806E4-0751-4EEF-B343-D3FF0F076EE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E8B47921-4CA2-4C7E-987D-63DC024E8CDA}" type="datetimeFigureOut">
              <a:rPr lang="en-US"/>
              <a:pPr>
                <a:defRPr/>
              </a:pPr>
              <a:t>11/22/2016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CA4504E-0C77-4F8B-BCC6-97392ABB87B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DBAFD41-5686-4BFE-882E-850373B98CA0}" type="datetimeFigureOut">
              <a:rPr lang="en-US"/>
              <a:pPr>
                <a:defRPr/>
              </a:pPr>
              <a:t>11/22/2016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311C16E-FFB8-42A7-9F61-E450CDC4464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1524000" y="1520825"/>
            <a:ext cx="9144000" cy="1943100"/>
          </a:xfrm>
        </p:spPr>
        <p:txBody>
          <a:bodyPr/>
          <a:lstStyle/>
          <a:p>
            <a:pPr eaLnBrk="1" hangingPunct="1"/>
            <a:r>
              <a:rPr lang="en-US" sz="4400" b="1" dirty="0"/>
              <a:t>Impact analysis of public procurement policy on MSMEs &amp; women in the Dominican Republic</a:t>
            </a:r>
          </a:p>
        </p:txBody>
      </p:sp>
      <p:sp>
        <p:nvSpPr>
          <p:cNvPr id="14338" name="Subtitle 2"/>
          <p:cNvSpPr>
            <a:spLocks noGrp="1"/>
          </p:cNvSpPr>
          <p:nvPr>
            <p:ph type="subTitle" idx="1"/>
          </p:nvPr>
        </p:nvSpPr>
        <p:spPr>
          <a:xfrm>
            <a:off x="1649413" y="4183063"/>
            <a:ext cx="9144000" cy="1725612"/>
          </a:xfrm>
        </p:spPr>
        <p:txBody>
          <a:bodyPr/>
          <a:lstStyle/>
          <a:p>
            <a:pPr eaLnBrk="1" hangingPunct="1"/>
            <a:r>
              <a:rPr lang="en-US" sz="2800" dirty="0"/>
              <a:t>Jaime </a:t>
            </a:r>
            <a:r>
              <a:rPr lang="en-US" sz="2800" dirty="0" err="1"/>
              <a:t>Aristy-Escuder</a:t>
            </a:r>
            <a:r>
              <a:rPr lang="en-US" sz="2800" dirty="0"/>
              <a:t>, PhD, MSc</a:t>
            </a:r>
          </a:p>
          <a:p>
            <a:pPr eaLnBrk="1" hangingPunct="1"/>
            <a:r>
              <a:rPr lang="en-US" sz="2800" dirty="0"/>
              <a:t>INTEC</a:t>
            </a:r>
          </a:p>
          <a:p>
            <a:pPr eaLnBrk="1" hangingPunct="1"/>
            <a:r>
              <a:rPr lang="en-US" dirty="0"/>
              <a:t>November 29, 2016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636588" y="244475"/>
            <a:ext cx="11290300" cy="1039813"/>
          </a:xfrm>
        </p:spPr>
        <p:txBody>
          <a:bodyPr>
            <a:normAutofit fontScale="90000"/>
          </a:bodyPr>
          <a:lstStyle/>
          <a:p>
            <a:pPr eaLnBrk="1" hangingPunct="1"/>
            <a:r>
              <a:rPr lang="en-US" b="1" dirty="0"/>
              <a:t>Evolution of the quality and productivity of public procurement beneficiaries</a:t>
            </a:r>
            <a:endParaRPr lang="es-DO" b="1" dirty="0"/>
          </a:p>
        </p:txBody>
      </p:sp>
      <p:sp>
        <p:nvSpPr>
          <p:cNvPr id="3" name="Content Placeholder 2"/>
          <p:cNvSpPr>
            <a:spLocks noGrp="1"/>
          </p:cNvSpPr>
          <p:nvPr>
            <p:ph idx="1"/>
          </p:nvPr>
        </p:nvSpPr>
        <p:spPr>
          <a:xfrm>
            <a:off x="838200" y="1995488"/>
            <a:ext cx="5573713" cy="4554537"/>
          </a:xfrm>
        </p:spPr>
        <p:txBody>
          <a:bodyPr>
            <a:normAutofit/>
          </a:bodyPr>
          <a:lstStyle/>
          <a:p>
            <a:pPr algn="just" eaLnBrk="1" hangingPunct="1">
              <a:lnSpc>
                <a:spcPct val="70000"/>
              </a:lnSpc>
            </a:pPr>
            <a:r>
              <a:rPr lang="en-US" sz="2600" dirty="0"/>
              <a:t>79.7% of the survey respondents declare that product quality has improved after public procurements.</a:t>
            </a:r>
          </a:p>
          <a:p>
            <a:pPr algn="just" eaLnBrk="1" hangingPunct="1">
              <a:lnSpc>
                <a:spcPct val="70000"/>
              </a:lnSpc>
            </a:pPr>
            <a:endParaRPr lang="en-US" sz="2600" dirty="0"/>
          </a:p>
          <a:p>
            <a:pPr algn="just" eaLnBrk="1" hangingPunct="1">
              <a:lnSpc>
                <a:spcPct val="70000"/>
              </a:lnSpc>
            </a:pPr>
            <a:r>
              <a:rPr lang="en-US" sz="2600" dirty="0"/>
              <a:t>79.2% point out that operational efficiency is  greater. </a:t>
            </a:r>
          </a:p>
          <a:p>
            <a:pPr algn="just" eaLnBrk="1" hangingPunct="1">
              <a:lnSpc>
                <a:spcPct val="70000"/>
              </a:lnSpc>
            </a:pPr>
            <a:endParaRPr lang="en-US" sz="2600" dirty="0"/>
          </a:p>
          <a:p>
            <a:pPr algn="just" eaLnBrk="1" hangingPunct="1">
              <a:lnSpc>
                <a:spcPct val="70000"/>
              </a:lnSpc>
            </a:pPr>
            <a:r>
              <a:rPr lang="en-US" sz="2600" dirty="0"/>
              <a:t> 70.1% indicate improvement in the organization  of personnel work. </a:t>
            </a:r>
          </a:p>
          <a:p>
            <a:pPr algn="just" eaLnBrk="1" hangingPunct="1">
              <a:lnSpc>
                <a:spcPct val="70000"/>
              </a:lnSpc>
            </a:pPr>
            <a:endParaRPr lang="en-US" sz="2600" dirty="0"/>
          </a:p>
          <a:p>
            <a:pPr algn="just" eaLnBrk="1" hangingPunct="1">
              <a:lnSpc>
                <a:spcPct val="70000"/>
              </a:lnSpc>
            </a:pPr>
            <a:r>
              <a:rPr lang="en-US" sz="2600" dirty="0"/>
              <a:t>75.8% affirm better adjustment to the market. </a:t>
            </a:r>
          </a:p>
        </p:txBody>
      </p:sp>
      <p:grpSp>
        <p:nvGrpSpPr>
          <p:cNvPr id="2" name="Group 4"/>
          <p:cNvGrpSpPr>
            <a:grpSpLocks noChangeAspect="1"/>
          </p:cNvGrpSpPr>
          <p:nvPr/>
        </p:nvGrpSpPr>
        <p:grpSpPr bwMode="auto">
          <a:xfrm>
            <a:off x="6865938" y="1028700"/>
            <a:ext cx="3684587" cy="2743200"/>
            <a:chOff x="4325" y="648"/>
            <a:chExt cx="2321" cy="1728"/>
          </a:xfrm>
        </p:grpSpPr>
        <p:sp>
          <p:nvSpPr>
            <p:cNvPr id="4" name="AutoShape 3"/>
            <p:cNvSpPr>
              <a:spLocks noChangeAspect="1" noChangeArrowheads="1" noTextEdit="1"/>
            </p:cNvSpPr>
            <p:nvPr/>
          </p:nvSpPr>
          <p:spPr bwMode="auto">
            <a:xfrm>
              <a:off x="4325" y="648"/>
              <a:ext cx="2321" cy="1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Rectangle 5"/>
            <p:cNvSpPr>
              <a:spLocks noChangeArrowheads="1"/>
            </p:cNvSpPr>
            <p:nvPr/>
          </p:nvSpPr>
          <p:spPr bwMode="auto">
            <a:xfrm>
              <a:off x="4355" y="676"/>
              <a:ext cx="2263" cy="1671"/>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Rectangle 6"/>
            <p:cNvSpPr>
              <a:spLocks noChangeArrowheads="1"/>
            </p:cNvSpPr>
            <p:nvPr/>
          </p:nvSpPr>
          <p:spPr bwMode="auto">
            <a:xfrm>
              <a:off x="4357" y="680"/>
              <a:ext cx="2259" cy="1663"/>
            </a:xfrm>
            <a:prstGeom prst="rect">
              <a:avLst/>
            </a:prstGeom>
            <a:solidFill>
              <a:srgbClr val="F0F0F0"/>
            </a:solidFill>
            <a:ln w="6350">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Rectangle 7"/>
            <p:cNvSpPr>
              <a:spLocks noChangeArrowheads="1"/>
            </p:cNvSpPr>
            <p:nvPr/>
          </p:nvSpPr>
          <p:spPr bwMode="auto">
            <a:xfrm>
              <a:off x="4392" y="900"/>
              <a:ext cx="1094" cy="1342"/>
            </a:xfrm>
            <a:prstGeom prst="rect">
              <a:avLst/>
            </a:prstGeom>
            <a:solidFill>
              <a:srgbClr val="F0F0F0"/>
            </a:solidFill>
            <a:ln w="3175">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Rectangle 8"/>
            <p:cNvSpPr>
              <a:spLocks noChangeArrowheads="1"/>
            </p:cNvSpPr>
            <p:nvPr/>
          </p:nvSpPr>
          <p:spPr bwMode="auto">
            <a:xfrm>
              <a:off x="4437" y="1020"/>
              <a:ext cx="1005" cy="1107"/>
            </a:xfrm>
            <a:prstGeom prst="rect">
              <a:avLst/>
            </a:prstGeom>
            <a:solidFill>
              <a:srgbClr val="FFFFFF"/>
            </a:solidFill>
            <a:ln w="3175">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Line 9"/>
            <p:cNvSpPr>
              <a:spLocks noChangeShapeType="1"/>
            </p:cNvSpPr>
            <p:nvPr/>
          </p:nvSpPr>
          <p:spPr bwMode="auto">
            <a:xfrm>
              <a:off x="4437" y="2129"/>
              <a:ext cx="1007"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10"/>
            <p:cNvSpPr>
              <a:spLocks noChangeShapeType="1"/>
            </p:cNvSpPr>
            <p:nvPr/>
          </p:nvSpPr>
          <p:spPr bwMode="auto">
            <a:xfrm>
              <a:off x="4437" y="1862"/>
              <a:ext cx="1007"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11"/>
            <p:cNvSpPr>
              <a:spLocks noChangeShapeType="1"/>
            </p:cNvSpPr>
            <p:nvPr/>
          </p:nvSpPr>
          <p:spPr bwMode="auto">
            <a:xfrm>
              <a:off x="4437" y="1597"/>
              <a:ext cx="1007"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12"/>
            <p:cNvSpPr>
              <a:spLocks noChangeShapeType="1"/>
            </p:cNvSpPr>
            <p:nvPr/>
          </p:nvSpPr>
          <p:spPr bwMode="auto">
            <a:xfrm>
              <a:off x="4437" y="1330"/>
              <a:ext cx="1007"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Line 13"/>
            <p:cNvSpPr>
              <a:spLocks noChangeShapeType="1"/>
            </p:cNvSpPr>
            <p:nvPr/>
          </p:nvSpPr>
          <p:spPr bwMode="auto">
            <a:xfrm>
              <a:off x="4437" y="1065"/>
              <a:ext cx="1007"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4"/>
            <p:cNvSpPr>
              <a:spLocks noChangeArrowheads="1"/>
            </p:cNvSpPr>
            <p:nvPr/>
          </p:nvSpPr>
          <p:spPr bwMode="auto">
            <a:xfrm>
              <a:off x="4519" y="2123"/>
              <a:ext cx="194" cy="4"/>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Rectangle 15"/>
            <p:cNvSpPr>
              <a:spLocks noChangeArrowheads="1"/>
            </p:cNvSpPr>
            <p:nvPr/>
          </p:nvSpPr>
          <p:spPr bwMode="auto">
            <a:xfrm>
              <a:off x="4841" y="1864"/>
              <a:ext cx="194" cy="263"/>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 name="Rectangle 16"/>
            <p:cNvSpPr>
              <a:spLocks noChangeArrowheads="1"/>
            </p:cNvSpPr>
            <p:nvPr/>
          </p:nvSpPr>
          <p:spPr bwMode="auto">
            <a:xfrm>
              <a:off x="5166" y="1069"/>
              <a:ext cx="194" cy="1058"/>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 name="Rectangle 17"/>
            <p:cNvSpPr>
              <a:spLocks noChangeArrowheads="1"/>
            </p:cNvSpPr>
            <p:nvPr/>
          </p:nvSpPr>
          <p:spPr bwMode="auto">
            <a:xfrm>
              <a:off x="4584" y="2057"/>
              <a:ext cx="86"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0.4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Rectangle 18"/>
            <p:cNvSpPr>
              <a:spLocks noChangeArrowheads="1"/>
            </p:cNvSpPr>
            <p:nvPr/>
          </p:nvSpPr>
          <p:spPr bwMode="auto">
            <a:xfrm>
              <a:off x="4896" y="1796"/>
              <a:ext cx="111"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19.9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19"/>
            <p:cNvSpPr>
              <a:spLocks noChangeArrowheads="1"/>
            </p:cNvSpPr>
            <p:nvPr/>
          </p:nvSpPr>
          <p:spPr bwMode="auto">
            <a:xfrm>
              <a:off x="5221" y="1001"/>
              <a:ext cx="111"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79.7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20"/>
            <p:cNvSpPr>
              <a:spLocks noChangeShapeType="1"/>
            </p:cNvSpPr>
            <p:nvPr/>
          </p:nvSpPr>
          <p:spPr bwMode="auto">
            <a:xfrm>
              <a:off x="4437" y="2129"/>
              <a:ext cx="1007" cy="0"/>
            </a:xfrm>
            <a:prstGeom prst="line">
              <a:avLst/>
            </a:prstGeom>
            <a:noFill/>
            <a:ln w="317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Rectangle 21"/>
            <p:cNvSpPr>
              <a:spLocks noChangeArrowheads="1"/>
            </p:cNvSpPr>
            <p:nvPr/>
          </p:nvSpPr>
          <p:spPr bwMode="auto">
            <a:xfrm>
              <a:off x="4537" y="2146"/>
              <a:ext cx="172"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Decrease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Rectangle 22"/>
            <p:cNvSpPr>
              <a:spLocks noChangeArrowheads="1"/>
            </p:cNvSpPr>
            <p:nvPr/>
          </p:nvSpPr>
          <p:spPr bwMode="auto">
            <a:xfrm>
              <a:off x="4896" y="2146"/>
              <a:ext cx="105"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Same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Rectangle 23"/>
            <p:cNvSpPr>
              <a:spLocks noChangeArrowheads="1"/>
            </p:cNvSpPr>
            <p:nvPr/>
          </p:nvSpPr>
          <p:spPr bwMode="auto">
            <a:xfrm>
              <a:off x="5191" y="2146"/>
              <a:ext cx="153"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Increase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Rectangle 24"/>
            <p:cNvSpPr>
              <a:spLocks noChangeArrowheads="1"/>
            </p:cNvSpPr>
            <p:nvPr/>
          </p:nvSpPr>
          <p:spPr bwMode="auto">
            <a:xfrm>
              <a:off x="4726" y="936"/>
              <a:ext cx="520"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rPr>
                <a:t>Beneficiary Group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5" name="Rectangle 25"/>
            <p:cNvSpPr>
              <a:spLocks noChangeArrowheads="1"/>
            </p:cNvSpPr>
            <p:nvPr/>
          </p:nvSpPr>
          <p:spPr bwMode="auto">
            <a:xfrm>
              <a:off x="5486" y="900"/>
              <a:ext cx="1092" cy="1342"/>
            </a:xfrm>
            <a:prstGeom prst="rect">
              <a:avLst/>
            </a:prstGeom>
            <a:solidFill>
              <a:srgbClr val="F0F0F0"/>
            </a:solidFill>
            <a:ln w="3175">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Rectangle 26"/>
            <p:cNvSpPr>
              <a:spLocks noChangeArrowheads="1"/>
            </p:cNvSpPr>
            <p:nvPr/>
          </p:nvSpPr>
          <p:spPr bwMode="auto">
            <a:xfrm>
              <a:off x="5528" y="1020"/>
              <a:ext cx="1005" cy="1107"/>
            </a:xfrm>
            <a:prstGeom prst="rect">
              <a:avLst/>
            </a:prstGeom>
            <a:solidFill>
              <a:srgbClr val="FFFFFF"/>
            </a:solidFill>
            <a:ln w="3175">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7" name="Line 27"/>
            <p:cNvSpPr>
              <a:spLocks noChangeShapeType="1"/>
            </p:cNvSpPr>
            <p:nvPr/>
          </p:nvSpPr>
          <p:spPr bwMode="auto">
            <a:xfrm>
              <a:off x="5528" y="2129"/>
              <a:ext cx="1008"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Line 28"/>
            <p:cNvSpPr>
              <a:spLocks noChangeShapeType="1"/>
            </p:cNvSpPr>
            <p:nvPr/>
          </p:nvSpPr>
          <p:spPr bwMode="auto">
            <a:xfrm>
              <a:off x="5528" y="1862"/>
              <a:ext cx="1008"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Line 29"/>
            <p:cNvSpPr>
              <a:spLocks noChangeShapeType="1"/>
            </p:cNvSpPr>
            <p:nvPr/>
          </p:nvSpPr>
          <p:spPr bwMode="auto">
            <a:xfrm>
              <a:off x="5528" y="1597"/>
              <a:ext cx="1008"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Line 30"/>
            <p:cNvSpPr>
              <a:spLocks noChangeShapeType="1"/>
            </p:cNvSpPr>
            <p:nvPr/>
          </p:nvSpPr>
          <p:spPr bwMode="auto">
            <a:xfrm>
              <a:off x="5528" y="1330"/>
              <a:ext cx="1008"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Line 31"/>
            <p:cNvSpPr>
              <a:spLocks noChangeShapeType="1"/>
            </p:cNvSpPr>
            <p:nvPr/>
          </p:nvSpPr>
          <p:spPr bwMode="auto">
            <a:xfrm>
              <a:off x="5528" y="1065"/>
              <a:ext cx="1008"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Rectangle 32"/>
            <p:cNvSpPr>
              <a:spLocks noChangeArrowheads="1"/>
            </p:cNvSpPr>
            <p:nvPr/>
          </p:nvSpPr>
          <p:spPr bwMode="auto">
            <a:xfrm>
              <a:off x="5610" y="2106"/>
              <a:ext cx="196" cy="21"/>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3" name="Rectangle 33"/>
            <p:cNvSpPr>
              <a:spLocks noChangeArrowheads="1"/>
            </p:cNvSpPr>
            <p:nvPr/>
          </p:nvSpPr>
          <p:spPr bwMode="auto">
            <a:xfrm>
              <a:off x="5935" y="1745"/>
              <a:ext cx="194" cy="382"/>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4" name="Rectangle 34"/>
            <p:cNvSpPr>
              <a:spLocks noChangeArrowheads="1"/>
            </p:cNvSpPr>
            <p:nvPr/>
          </p:nvSpPr>
          <p:spPr bwMode="auto">
            <a:xfrm>
              <a:off x="6260" y="1206"/>
              <a:ext cx="193" cy="921"/>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5" name="Rectangle 35"/>
            <p:cNvSpPr>
              <a:spLocks noChangeArrowheads="1"/>
            </p:cNvSpPr>
            <p:nvPr/>
          </p:nvSpPr>
          <p:spPr bwMode="auto">
            <a:xfrm>
              <a:off x="5676" y="2039"/>
              <a:ext cx="86"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Rectangle 36"/>
            <p:cNvSpPr>
              <a:spLocks noChangeArrowheads="1"/>
            </p:cNvSpPr>
            <p:nvPr/>
          </p:nvSpPr>
          <p:spPr bwMode="auto">
            <a:xfrm>
              <a:off x="5988" y="1676"/>
              <a:ext cx="111"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28.9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Rectangle 37"/>
            <p:cNvSpPr>
              <a:spLocks noChangeArrowheads="1"/>
            </p:cNvSpPr>
            <p:nvPr/>
          </p:nvSpPr>
          <p:spPr bwMode="auto">
            <a:xfrm>
              <a:off x="6312" y="1138"/>
              <a:ext cx="111"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69.4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8"/>
            <p:cNvSpPr>
              <a:spLocks noChangeShapeType="1"/>
            </p:cNvSpPr>
            <p:nvPr/>
          </p:nvSpPr>
          <p:spPr bwMode="auto">
            <a:xfrm>
              <a:off x="5528" y="2129"/>
              <a:ext cx="1008" cy="0"/>
            </a:xfrm>
            <a:prstGeom prst="line">
              <a:avLst/>
            </a:prstGeom>
            <a:noFill/>
            <a:ln w="317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Rectangle 39"/>
            <p:cNvSpPr>
              <a:spLocks noChangeArrowheads="1"/>
            </p:cNvSpPr>
            <p:nvPr/>
          </p:nvSpPr>
          <p:spPr bwMode="auto">
            <a:xfrm>
              <a:off x="5640" y="2146"/>
              <a:ext cx="172"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Decrease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 name="Rectangle 40"/>
            <p:cNvSpPr>
              <a:spLocks noChangeArrowheads="1"/>
            </p:cNvSpPr>
            <p:nvPr/>
          </p:nvSpPr>
          <p:spPr bwMode="auto">
            <a:xfrm>
              <a:off x="5980" y="2146"/>
              <a:ext cx="105"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Same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1" name="Rectangle 41"/>
            <p:cNvSpPr>
              <a:spLocks noChangeArrowheads="1"/>
            </p:cNvSpPr>
            <p:nvPr/>
          </p:nvSpPr>
          <p:spPr bwMode="auto">
            <a:xfrm>
              <a:off x="6297" y="2146"/>
              <a:ext cx="153"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Increase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2" name="Rectangle 42"/>
            <p:cNvSpPr>
              <a:spLocks noChangeArrowheads="1"/>
            </p:cNvSpPr>
            <p:nvPr/>
          </p:nvSpPr>
          <p:spPr bwMode="auto">
            <a:xfrm>
              <a:off x="5813" y="947"/>
              <a:ext cx="40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rPr>
                <a:t>Control Group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 name="Rectangle 43"/>
            <p:cNvSpPr>
              <a:spLocks noChangeArrowheads="1"/>
            </p:cNvSpPr>
            <p:nvPr/>
          </p:nvSpPr>
          <p:spPr bwMode="auto">
            <a:xfrm>
              <a:off x="4403" y="2244"/>
              <a:ext cx="952"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Fuente: Encuesta realizada a 408 MIPYMEs.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Rectangle 44"/>
            <p:cNvSpPr>
              <a:spLocks noChangeArrowheads="1"/>
            </p:cNvSpPr>
            <p:nvPr/>
          </p:nvSpPr>
          <p:spPr bwMode="auto">
            <a:xfrm>
              <a:off x="5313" y="819"/>
              <a:ext cx="354"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rPr>
                <a:t>Percentage)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5" name="Rectangle 45"/>
            <p:cNvSpPr>
              <a:spLocks noChangeArrowheads="1"/>
            </p:cNvSpPr>
            <p:nvPr/>
          </p:nvSpPr>
          <p:spPr bwMode="auto">
            <a:xfrm>
              <a:off x="5210" y="716"/>
              <a:ext cx="54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panose="020B0604020202020204" pitchFamily="34" charset="0"/>
                </a:rPr>
                <a:t>Product Quality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46" name="Group 48"/>
          <p:cNvGrpSpPr>
            <a:grpSpLocks noChangeAspect="1"/>
          </p:cNvGrpSpPr>
          <p:nvPr/>
        </p:nvGrpSpPr>
        <p:grpSpPr bwMode="auto">
          <a:xfrm>
            <a:off x="6865938" y="3771900"/>
            <a:ext cx="3684587" cy="2778125"/>
            <a:chOff x="4325" y="2376"/>
            <a:chExt cx="2321" cy="1750"/>
          </a:xfrm>
        </p:grpSpPr>
        <p:sp>
          <p:nvSpPr>
            <p:cNvPr id="47" name="AutoShape 47"/>
            <p:cNvSpPr>
              <a:spLocks noChangeAspect="1" noChangeArrowheads="1" noTextEdit="1"/>
            </p:cNvSpPr>
            <p:nvPr/>
          </p:nvSpPr>
          <p:spPr bwMode="auto">
            <a:xfrm>
              <a:off x="4325" y="2376"/>
              <a:ext cx="2321" cy="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Rectangle 49"/>
            <p:cNvSpPr>
              <a:spLocks noChangeArrowheads="1"/>
            </p:cNvSpPr>
            <p:nvPr/>
          </p:nvSpPr>
          <p:spPr bwMode="auto">
            <a:xfrm>
              <a:off x="4355" y="2404"/>
              <a:ext cx="2263" cy="1693"/>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Rectangle 50"/>
            <p:cNvSpPr>
              <a:spLocks noChangeArrowheads="1"/>
            </p:cNvSpPr>
            <p:nvPr/>
          </p:nvSpPr>
          <p:spPr bwMode="auto">
            <a:xfrm>
              <a:off x="4357" y="2409"/>
              <a:ext cx="2259" cy="1684"/>
            </a:xfrm>
            <a:prstGeom prst="rect">
              <a:avLst/>
            </a:prstGeom>
            <a:solidFill>
              <a:srgbClr val="F0F0F0"/>
            </a:solidFill>
            <a:ln w="6350">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0" name="Rectangle 51"/>
            <p:cNvSpPr>
              <a:spLocks noChangeArrowheads="1"/>
            </p:cNvSpPr>
            <p:nvPr/>
          </p:nvSpPr>
          <p:spPr bwMode="auto">
            <a:xfrm>
              <a:off x="4392" y="2632"/>
              <a:ext cx="1094" cy="1359"/>
            </a:xfrm>
            <a:prstGeom prst="rect">
              <a:avLst/>
            </a:prstGeom>
            <a:solidFill>
              <a:srgbClr val="F0F0F0"/>
            </a:solidFill>
            <a:ln w="3175">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 name="Rectangle 52"/>
            <p:cNvSpPr>
              <a:spLocks noChangeArrowheads="1"/>
            </p:cNvSpPr>
            <p:nvPr/>
          </p:nvSpPr>
          <p:spPr bwMode="auto">
            <a:xfrm>
              <a:off x="4437" y="2753"/>
              <a:ext cx="1005" cy="1121"/>
            </a:xfrm>
            <a:prstGeom prst="rect">
              <a:avLst/>
            </a:prstGeom>
            <a:solidFill>
              <a:srgbClr val="FFFFFF"/>
            </a:solidFill>
            <a:ln w="3175">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2" name="Line 53"/>
            <p:cNvSpPr>
              <a:spLocks noChangeShapeType="1"/>
            </p:cNvSpPr>
            <p:nvPr/>
          </p:nvSpPr>
          <p:spPr bwMode="auto">
            <a:xfrm>
              <a:off x="4437" y="3876"/>
              <a:ext cx="1007"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Line 54"/>
            <p:cNvSpPr>
              <a:spLocks noChangeShapeType="1"/>
            </p:cNvSpPr>
            <p:nvPr/>
          </p:nvSpPr>
          <p:spPr bwMode="auto">
            <a:xfrm>
              <a:off x="4437" y="3606"/>
              <a:ext cx="1007"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55"/>
            <p:cNvSpPr>
              <a:spLocks noChangeShapeType="1"/>
            </p:cNvSpPr>
            <p:nvPr/>
          </p:nvSpPr>
          <p:spPr bwMode="auto">
            <a:xfrm>
              <a:off x="4437" y="3337"/>
              <a:ext cx="1007"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Line 56"/>
            <p:cNvSpPr>
              <a:spLocks noChangeShapeType="1"/>
            </p:cNvSpPr>
            <p:nvPr/>
          </p:nvSpPr>
          <p:spPr bwMode="auto">
            <a:xfrm>
              <a:off x="4437" y="3067"/>
              <a:ext cx="1007"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Line 57"/>
            <p:cNvSpPr>
              <a:spLocks noChangeShapeType="1"/>
            </p:cNvSpPr>
            <p:nvPr/>
          </p:nvSpPr>
          <p:spPr bwMode="auto">
            <a:xfrm>
              <a:off x="4437" y="2798"/>
              <a:ext cx="1007"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Rectangle 58"/>
            <p:cNvSpPr>
              <a:spLocks noChangeArrowheads="1"/>
            </p:cNvSpPr>
            <p:nvPr/>
          </p:nvSpPr>
          <p:spPr bwMode="auto">
            <a:xfrm>
              <a:off x="4519" y="3859"/>
              <a:ext cx="194" cy="15"/>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8" name="Rectangle 59"/>
            <p:cNvSpPr>
              <a:spLocks noChangeArrowheads="1"/>
            </p:cNvSpPr>
            <p:nvPr/>
          </p:nvSpPr>
          <p:spPr bwMode="auto">
            <a:xfrm>
              <a:off x="4841" y="3614"/>
              <a:ext cx="194" cy="260"/>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9" name="Rectangle 60"/>
            <p:cNvSpPr>
              <a:spLocks noChangeArrowheads="1"/>
            </p:cNvSpPr>
            <p:nvPr/>
          </p:nvSpPr>
          <p:spPr bwMode="auto">
            <a:xfrm>
              <a:off x="5166" y="2809"/>
              <a:ext cx="194" cy="1065"/>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0" name="Rectangle 61"/>
            <p:cNvSpPr>
              <a:spLocks noChangeArrowheads="1"/>
            </p:cNvSpPr>
            <p:nvPr/>
          </p:nvSpPr>
          <p:spPr bwMode="auto">
            <a:xfrm>
              <a:off x="4584" y="3790"/>
              <a:ext cx="8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1.3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Rectangle 62"/>
            <p:cNvSpPr>
              <a:spLocks noChangeArrowheads="1"/>
            </p:cNvSpPr>
            <p:nvPr/>
          </p:nvSpPr>
          <p:spPr bwMode="auto">
            <a:xfrm>
              <a:off x="4896" y="3545"/>
              <a:ext cx="111"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19.5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Rectangle 63"/>
            <p:cNvSpPr>
              <a:spLocks noChangeArrowheads="1"/>
            </p:cNvSpPr>
            <p:nvPr/>
          </p:nvSpPr>
          <p:spPr bwMode="auto">
            <a:xfrm>
              <a:off x="5221" y="2740"/>
              <a:ext cx="111"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79.2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4"/>
            <p:cNvSpPr>
              <a:spLocks noChangeShapeType="1"/>
            </p:cNvSpPr>
            <p:nvPr/>
          </p:nvSpPr>
          <p:spPr bwMode="auto">
            <a:xfrm>
              <a:off x="4437" y="3876"/>
              <a:ext cx="1007" cy="0"/>
            </a:xfrm>
            <a:prstGeom prst="line">
              <a:avLst/>
            </a:prstGeom>
            <a:noFill/>
            <a:ln w="317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768" name="Rectangle 65"/>
            <p:cNvSpPr>
              <a:spLocks noChangeArrowheads="1"/>
            </p:cNvSpPr>
            <p:nvPr/>
          </p:nvSpPr>
          <p:spPr bwMode="auto">
            <a:xfrm>
              <a:off x="4512" y="3893"/>
              <a:ext cx="209"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anose="020B0604020202020204" pitchFamily="34" charset="0"/>
                </a:rPr>
                <a:t>Decrease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770" name="Rectangle 66"/>
            <p:cNvSpPr>
              <a:spLocks noChangeArrowheads="1"/>
            </p:cNvSpPr>
            <p:nvPr/>
          </p:nvSpPr>
          <p:spPr bwMode="auto">
            <a:xfrm>
              <a:off x="4881" y="3893"/>
              <a:ext cx="127"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anose="020B0604020202020204" pitchFamily="34" charset="0"/>
                </a:rPr>
                <a:t>Same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773" name="Rectangle 67"/>
            <p:cNvSpPr>
              <a:spLocks noChangeArrowheads="1"/>
            </p:cNvSpPr>
            <p:nvPr/>
          </p:nvSpPr>
          <p:spPr bwMode="auto">
            <a:xfrm>
              <a:off x="5181" y="3893"/>
              <a:ext cx="187"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anose="020B0604020202020204" pitchFamily="34" charset="0"/>
                </a:rPr>
                <a:t>Increase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774" name="Rectangle 68"/>
            <p:cNvSpPr>
              <a:spLocks noChangeArrowheads="1"/>
            </p:cNvSpPr>
            <p:nvPr/>
          </p:nvSpPr>
          <p:spPr bwMode="auto">
            <a:xfrm>
              <a:off x="4721" y="2678"/>
              <a:ext cx="520"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rPr>
                <a:t>Beneficiary Group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775" name="Rectangle 69"/>
            <p:cNvSpPr>
              <a:spLocks noChangeArrowheads="1"/>
            </p:cNvSpPr>
            <p:nvPr/>
          </p:nvSpPr>
          <p:spPr bwMode="auto">
            <a:xfrm>
              <a:off x="5486" y="2632"/>
              <a:ext cx="1092" cy="1359"/>
            </a:xfrm>
            <a:prstGeom prst="rect">
              <a:avLst/>
            </a:prstGeom>
            <a:solidFill>
              <a:srgbClr val="F0F0F0"/>
            </a:solidFill>
            <a:ln w="3175">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2776" name="Rectangle 70"/>
            <p:cNvSpPr>
              <a:spLocks noChangeArrowheads="1"/>
            </p:cNvSpPr>
            <p:nvPr/>
          </p:nvSpPr>
          <p:spPr bwMode="auto">
            <a:xfrm>
              <a:off x="5528" y="2753"/>
              <a:ext cx="1005" cy="1121"/>
            </a:xfrm>
            <a:prstGeom prst="rect">
              <a:avLst/>
            </a:prstGeom>
            <a:solidFill>
              <a:srgbClr val="FFFFFF"/>
            </a:solidFill>
            <a:ln w="3175">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2777" name="Line 71"/>
            <p:cNvSpPr>
              <a:spLocks noChangeShapeType="1"/>
            </p:cNvSpPr>
            <p:nvPr/>
          </p:nvSpPr>
          <p:spPr bwMode="auto">
            <a:xfrm>
              <a:off x="5528" y="3876"/>
              <a:ext cx="1008"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778" name="Line 72"/>
            <p:cNvSpPr>
              <a:spLocks noChangeShapeType="1"/>
            </p:cNvSpPr>
            <p:nvPr/>
          </p:nvSpPr>
          <p:spPr bwMode="auto">
            <a:xfrm>
              <a:off x="5528" y="3606"/>
              <a:ext cx="1008"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779" name="Line 73"/>
            <p:cNvSpPr>
              <a:spLocks noChangeShapeType="1"/>
            </p:cNvSpPr>
            <p:nvPr/>
          </p:nvSpPr>
          <p:spPr bwMode="auto">
            <a:xfrm>
              <a:off x="5528" y="3337"/>
              <a:ext cx="1008"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780" name="Line 74"/>
            <p:cNvSpPr>
              <a:spLocks noChangeShapeType="1"/>
            </p:cNvSpPr>
            <p:nvPr/>
          </p:nvSpPr>
          <p:spPr bwMode="auto">
            <a:xfrm>
              <a:off x="5528" y="3067"/>
              <a:ext cx="1008"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781" name="Rectangle 75"/>
            <p:cNvSpPr>
              <a:spLocks noChangeArrowheads="1"/>
            </p:cNvSpPr>
            <p:nvPr/>
          </p:nvSpPr>
          <p:spPr bwMode="auto">
            <a:xfrm>
              <a:off x="5610" y="3861"/>
              <a:ext cx="196" cy="13"/>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2782" name="Rectangle 76"/>
            <p:cNvSpPr>
              <a:spLocks noChangeArrowheads="1"/>
            </p:cNvSpPr>
            <p:nvPr/>
          </p:nvSpPr>
          <p:spPr bwMode="auto">
            <a:xfrm>
              <a:off x="5935" y="3424"/>
              <a:ext cx="194" cy="450"/>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2783" name="Rectangle 77"/>
            <p:cNvSpPr>
              <a:spLocks noChangeArrowheads="1"/>
            </p:cNvSpPr>
            <p:nvPr/>
          </p:nvSpPr>
          <p:spPr bwMode="auto">
            <a:xfrm>
              <a:off x="6260" y="2995"/>
              <a:ext cx="193" cy="879"/>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2784" name="Rectangle 78"/>
            <p:cNvSpPr>
              <a:spLocks noChangeArrowheads="1"/>
            </p:cNvSpPr>
            <p:nvPr/>
          </p:nvSpPr>
          <p:spPr bwMode="auto">
            <a:xfrm>
              <a:off x="5676" y="3792"/>
              <a:ext cx="8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785" name="Rectangle 79"/>
            <p:cNvSpPr>
              <a:spLocks noChangeArrowheads="1"/>
            </p:cNvSpPr>
            <p:nvPr/>
          </p:nvSpPr>
          <p:spPr bwMode="auto">
            <a:xfrm>
              <a:off x="5988" y="3357"/>
              <a:ext cx="111"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33.5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786" name="Rectangle 80"/>
            <p:cNvSpPr>
              <a:spLocks noChangeArrowheads="1"/>
            </p:cNvSpPr>
            <p:nvPr/>
          </p:nvSpPr>
          <p:spPr bwMode="auto">
            <a:xfrm>
              <a:off x="6312" y="2928"/>
              <a:ext cx="111"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65.3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787" name="Line 81"/>
            <p:cNvSpPr>
              <a:spLocks noChangeShapeType="1"/>
            </p:cNvSpPr>
            <p:nvPr/>
          </p:nvSpPr>
          <p:spPr bwMode="auto">
            <a:xfrm>
              <a:off x="5528" y="3876"/>
              <a:ext cx="1008" cy="0"/>
            </a:xfrm>
            <a:prstGeom prst="line">
              <a:avLst/>
            </a:prstGeom>
            <a:noFill/>
            <a:ln w="317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788" name="Rectangle 82"/>
            <p:cNvSpPr>
              <a:spLocks noChangeArrowheads="1"/>
            </p:cNvSpPr>
            <p:nvPr/>
          </p:nvSpPr>
          <p:spPr bwMode="auto">
            <a:xfrm>
              <a:off x="5615" y="3893"/>
              <a:ext cx="209"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anose="020B0604020202020204" pitchFamily="34" charset="0"/>
                </a:rPr>
                <a:t>Decrease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789" name="Rectangle 83"/>
            <p:cNvSpPr>
              <a:spLocks noChangeArrowheads="1"/>
            </p:cNvSpPr>
            <p:nvPr/>
          </p:nvSpPr>
          <p:spPr bwMode="auto">
            <a:xfrm>
              <a:off x="5978" y="3893"/>
              <a:ext cx="127"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anose="020B0604020202020204" pitchFamily="34" charset="0"/>
                </a:rPr>
                <a:t>Same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790" name="Rectangle 84"/>
            <p:cNvSpPr>
              <a:spLocks noChangeArrowheads="1"/>
            </p:cNvSpPr>
            <p:nvPr/>
          </p:nvSpPr>
          <p:spPr bwMode="auto">
            <a:xfrm>
              <a:off x="6277" y="3893"/>
              <a:ext cx="187"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anose="020B0604020202020204" pitchFamily="34" charset="0"/>
                </a:rPr>
                <a:t>Increase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791" name="Rectangle 85"/>
            <p:cNvSpPr>
              <a:spLocks noChangeArrowheads="1"/>
            </p:cNvSpPr>
            <p:nvPr/>
          </p:nvSpPr>
          <p:spPr bwMode="auto">
            <a:xfrm>
              <a:off x="5860" y="2678"/>
              <a:ext cx="408"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rPr>
                <a:t>Control Group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792" name="Rectangle 86"/>
            <p:cNvSpPr>
              <a:spLocks noChangeArrowheads="1"/>
            </p:cNvSpPr>
            <p:nvPr/>
          </p:nvSpPr>
          <p:spPr bwMode="auto">
            <a:xfrm>
              <a:off x="4403" y="3992"/>
              <a:ext cx="915"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anose="020B0604020202020204" pitchFamily="34" charset="0"/>
                </a:rPr>
                <a:t>Source: Survey conducted</a:t>
              </a:r>
              <a:r>
                <a:rPr kumimoji="0" lang="en-US" altLang="en-US" sz="600" b="0" i="0" u="none" strike="noStrike" cap="none" normalizeH="0" dirty="0">
                  <a:ln>
                    <a:noFill/>
                  </a:ln>
                  <a:solidFill>
                    <a:srgbClr val="000000"/>
                  </a:solidFill>
                  <a:effectLst/>
                  <a:latin typeface="Arial" panose="020B0604020202020204" pitchFamily="34" charset="0"/>
                </a:rPr>
                <a:t> to</a:t>
              </a:r>
              <a:r>
                <a:rPr kumimoji="0" lang="en-US" altLang="en-US" sz="600" b="0" i="0" u="none" strike="noStrike" cap="none" normalizeH="0" baseline="0" dirty="0">
                  <a:ln>
                    <a:noFill/>
                  </a:ln>
                  <a:solidFill>
                    <a:srgbClr val="000000"/>
                  </a:solidFill>
                  <a:effectLst/>
                  <a:latin typeface="Arial" panose="020B0604020202020204" pitchFamily="34" charset="0"/>
                </a:rPr>
                <a:t> 408 </a:t>
              </a:r>
              <a:r>
                <a:rPr lang="en-US" altLang="en-US" sz="600" dirty="0" err="1">
                  <a:solidFill>
                    <a:srgbClr val="000000"/>
                  </a:solidFill>
                </a:rPr>
                <a:t>MSME</a:t>
              </a:r>
              <a:r>
                <a:rPr kumimoji="0" lang="en-US" altLang="en-US" sz="600" b="0" i="0" u="none" strike="noStrike" cap="none" normalizeH="0" baseline="0" dirty="0" err="1">
                  <a:ln>
                    <a:noFill/>
                  </a:ln>
                  <a:solidFill>
                    <a:srgbClr val="000000"/>
                  </a:solidFill>
                  <a:effectLst/>
                  <a:latin typeface="Arial" panose="020B0604020202020204" pitchFamily="34" charset="0"/>
                </a:rPr>
                <a:t>s</a:t>
              </a:r>
              <a:r>
                <a:rPr kumimoji="0" lang="en-US" altLang="en-US" sz="600" b="0" i="0" u="none" strike="noStrike" cap="none" normalizeH="0" baseline="0" dirty="0">
                  <a:ln>
                    <a:noFill/>
                  </a:ln>
                  <a:solidFill>
                    <a:srgbClr val="000000"/>
                  </a:solidFill>
                  <a:effectLst/>
                  <a:latin typeface="Arial" panose="020B0604020202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793" name="Rectangle 87"/>
            <p:cNvSpPr>
              <a:spLocks noChangeArrowheads="1"/>
            </p:cNvSpPr>
            <p:nvPr/>
          </p:nvSpPr>
          <p:spPr bwMode="auto">
            <a:xfrm>
              <a:off x="5301" y="2548"/>
              <a:ext cx="37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rPr>
                <a:t>(Percentage)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794" name="Rectangle 88"/>
            <p:cNvSpPr>
              <a:spLocks noChangeArrowheads="1"/>
            </p:cNvSpPr>
            <p:nvPr/>
          </p:nvSpPr>
          <p:spPr bwMode="auto">
            <a:xfrm>
              <a:off x="5142" y="2446"/>
              <a:ext cx="78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panose="020B0604020202020204" pitchFamily="34" charset="0"/>
                </a:rPr>
                <a:t>Operational Efficiency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838200" y="365125"/>
            <a:ext cx="10515600" cy="1041400"/>
          </a:xfrm>
        </p:spPr>
        <p:txBody>
          <a:bodyPr>
            <a:normAutofit fontScale="90000"/>
          </a:bodyPr>
          <a:lstStyle/>
          <a:p>
            <a:pPr algn="ctr" eaLnBrk="1" hangingPunct="1"/>
            <a:r>
              <a:rPr lang="en-US" b="1" dirty="0"/>
              <a:t>Evolution of the quality and productivity of public procurement beneficiaries (Continuation)</a:t>
            </a:r>
            <a:endParaRPr lang="es-DO" b="1" dirty="0"/>
          </a:p>
        </p:txBody>
      </p:sp>
      <p:sp>
        <p:nvSpPr>
          <p:cNvPr id="34818" name="Content Placeholder 2"/>
          <p:cNvSpPr>
            <a:spLocks noGrp="1"/>
          </p:cNvSpPr>
          <p:nvPr>
            <p:ph idx="1"/>
          </p:nvPr>
        </p:nvSpPr>
        <p:spPr>
          <a:xfrm>
            <a:off x="838200" y="1973263"/>
            <a:ext cx="10515600" cy="4552950"/>
          </a:xfrm>
        </p:spPr>
        <p:txBody>
          <a:bodyPr/>
          <a:lstStyle/>
          <a:p>
            <a:pPr algn="just" eaLnBrk="1" hangingPunct="1">
              <a:lnSpc>
                <a:spcPct val="70000"/>
              </a:lnSpc>
            </a:pPr>
            <a:r>
              <a:rPr lang="en-US" sz="2600" dirty="0"/>
              <a:t>79.2% of the survey respondents sustain that the image of the company and products has improved.  </a:t>
            </a:r>
          </a:p>
          <a:p>
            <a:pPr eaLnBrk="1" hangingPunct="1">
              <a:lnSpc>
                <a:spcPct val="70000"/>
              </a:lnSpc>
            </a:pPr>
            <a:endParaRPr lang="en-US" sz="2600" dirty="0"/>
          </a:p>
          <a:p>
            <a:pPr algn="just" eaLnBrk="1" hangingPunct="1">
              <a:lnSpc>
                <a:spcPct val="70000"/>
              </a:lnSpc>
            </a:pPr>
            <a:r>
              <a:rPr lang="en-US" sz="2600" dirty="0"/>
              <a:t>66.7% point out a higher motivation and satisfaction of the workers. </a:t>
            </a:r>
          </a:p>
          <a:p>
            <a:pPr eaLnBrk="1" hangingPunct="1">
              <a:lnSpc>
                <a:spcPct val="70000"/>
              </a:lnSpc>
            </a:pPr>
            <a:endParaRPr lang="en-US" sz="2600" dirty="0"/>
          </a:p>
          <a:p>
            <a:pPr algn="just" eaLnBrk="1" hangingPunct="1">
              <a:lnSpc>
                <a:spcPct val="70000"/>
              </a:lnSpc>
            </a:pPr>
            <a:r>
              <a:rPr lang="en-US" sz="2600" dirty="0"/>
              <a:t>73.2% declare that the technological level of the production process is higher. </a:t>
            </a:r>
          </a:p>
          <a:p>
            <a:pPr eaLnBrk="1" hangingPunct="1">
              <a:lnSpc>
                <a:spcPct val="70000"/>
              </a:lnSpc>
            </a:pPr>
            <a:endParaRPr lang="en-US" sz="2600" dirty="0"/>
          </a:p>
          <a:p>
            <a:pPr algn="just" eaLnBrk="1" hangingPunct="1">
              <a:lnSpc>
                <a:spcPct val="70000"/>
              </a:lnSpc>
            </a:pPr>
            <a:r>
              <a:rPr lang="en-US" sz="2600" dirty="0"/>
              <a:t>80.1% indicate professionalization improvement of those responsible of production.  </a:t>
            </a:r>
          </a:p>
          <a:p>
            <a:pPr algn="just" eaLnBrk="1" hangingPunct="1">
              <a:lnSpc>
                <a:spcPct val="70000"/>
              </a:lnSpc>
            </a:pPr>
            <a:endParaRPr lang="en-US" sz="2600" dirty="0"/>
          </a:p>
          <a:p>
            <a:pPr algn="just" eaLnBrk="1" hangingPunct="1">
              <a:lnSpc>
                <a:spcPct val="70000"/>
              </a:lnSpc>
            </a:pPr>
            <a:r>
              <a:rPr lang="en-US" sz="2600" dirty="0"/>
              <a:t>81% affirm  that the quality of the labor employed  is greater. </a:t>
            </a:r>
            <a:endParaRPr lang="es-DO" sz="2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838200" y="365125"/>
            <a:ext cx="10515600" cy="571500"/>
          </a:xfrm>
        </p:spPr>
        <p:txBody>
          <a:bodyPr>
            <a:normAutofit fontScale="90000"/>
          </a:bodyPr>
          <a:lstStyle/>
          <a:p>
            <a:pPr algn="ctr" eaLnBrk="1" hangingPunct="1"/>
            <a:r>
              <a:rPr lang="en-US" sz="4400" b="1"/>
              <a:t>Impact of public procurement on productivity</a:t>
            </a:r>
            <a:endParaRPr lang="es-DO" b="1"/>
          </a:p>
        </p:txBody>
      </p:sp>
      <p:sp>
        <p:nvSpPr>
          <p:cNvPr id="3" name="Content Placeholder 2"/>
          <p:cNvSpPr>
            <a:spLocks noGrp="1"/>
          </p:cNvSpPr>
          <p:nvPr>
            <p:ph idx="1"/>
          </p:nvPr>
        </p:nvSpPr>
        <p:spPr>
          <a:xfrm>
            <a:off x="838200" y="1509713"/>
            <a:ext cx="10515600" cy="996950"/>
          </a:xfrm>
        </p:spPr>
        <p:txBody>
          <a:bodyPr>
            <a:normAutofit fontScale="92500"/>
          </a:bodyPr>
          <a:lstStyle/>
          <a:p>
            <a:pPr algn="just" eaLnBrk="1" hangingPunct="1">
              <a:lnSpc>
                <a:spcPct val="70000"/>
              </a:lnSpc>
            </a:pPr>
            <a:r>
              <a:rPr lang="en-US" dirty="0"/>
              <a:t>public procurements have increased (12.9%) the efficiency and productivity of the beneficiaries. The improvement of the </a:t>
            </a:r>
            <a:r>
              <a:rPr lang="en-US" dirty="0" err="1"/>
              <a:t>MSME</a:t>
            </a:r>
            <a:r>
              <a:rPr lang="en-US" dirty="0"/>
              <a:t> of the beneficiary woman (6.6%) is highlighted in relation to the non-beneficiary (-34.1%).</a:t>
            </a:r>
            <a:endParaRPr lang="en-US" sz="2600" dirty="0"/>
          </a:p>
          <a:p>
            <a:pPr eaLnBrk="1" hangingPunct="1">
              <a:lnSpc>
                <a:spcPct val="70000"/>
              </a:lnSpc>
            </a:pPr>
            <a:endParaRPr lang="es-DO" sz="2600" dirty="0"/>
          </a:p>
        </p:txBody>
      </p:sp>
      <p:pic>
        <p:nvPicPr>
          <p:cNvPr id="36867"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838200" y="2665994"/>
            <a:ext cx="5256213" cy="3846938"/>
          </a:xfrm>
          <a:prstGeom prst="rect">
            <a:avLst/>
          </a:prstGeom>
          <a:noFill/>
          <a:ln w="9525">
            <a:noFill/>
            <a:miter lim="800000"/>
            <a:headEnd/>
            <a:tailEnd/>
          </a:ln>
        </p:spPr>
      </p:pic>
      <p:pic>
        <p:nvPicPr>
          <p:cNvPr id="36868"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359525" y="2665994"/>
            <a:ext cx="5256213" cy="384693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method of difference in differences</a:t>
            </a:r>
            <a:endParaRPr lang="es-DO" b="1" dirty="0"/>
          </a:p>
        </p:txBody>
      </p:sp>
      <p:sp>
        <p:nvSpPr>
          <p:cNvPr id="3" name="Content Placeholder 2"/>
          <p:cNvSpPr>
            <a:spLocks noGrp="1"/>
          </p:cNvSpPr>
          <p:nvPr>
            <p:ph idx="1"/>
          </p:nvPr>
        </p:nvSpPr>
        <p:spPr/>
        <p:txBody>
          <a:bodyPr/>
          <a:lstStyle/>
          <a:p>
            <a:r>
              <a:rPr lang="en-US" dirty="0"/>
              <a:t>The equation to estimate the impact of public procurements is :</a:t>
            </a:r>
          </a:p>
          <a:p>
            <a:endParaRPr lang="en-US" dirty="0"/>
          </a:p>
          <a:p>
            <a:endParaRPr lang="en-US" dirty="0"/>
          </a:p>
          <a:p>
            <a:r>
              <a:rPr lang="en-US" dirty="0"/>
              <a:t>The interpretation of the difference in differences method is facilitated by the calculation of the fallowing expected values </a:t>
            </a:r>
            <a:r>
              <a:rPr lang="es-DO" dirty="0"/>
              <a:t>:</a:t>
            </a:r>
          </a:p>
          <a:p>
            <a:endParaRPr lang="en-US" dirty="0"/>
          </a:p>
          <a:p>
            <a:endParaRPr lang="en-US" dirty="0"/>
          </a:p>
          <a:p>
            <a:endParaRPr lang="en-US" dirty="0"/>
          </a:p>
          <a:p>
            <a:endParaRPr lang="es-DO" dirty="0"/>
          </a:p>
        </p:txBody>
      </p:sp>
      <p:graphicFrame>
        <p:nvGraphicFramePr>
          <p:cNvPr id="4" name="Object 3"/>
          <p:cNvGraphicFramePr>
            <a:graphicFrameLocks noChangeAspect="1"/>
          </p:cNvGraphicFramePr>
          <p:nvPr>
            <p:extLst/>
          </p:nvPr>
        </p:nvGraphicFramePr>
        <p:xfrm>
          <a:off x="3226748" y="1702896"/>
          <a:ext cx="5180273" cy="552562"/>
        </p:xfrm>
        <a:graphic>
          <a:graphicData uri="http://schemas.openxmlformats.org/presentationml/2006/ole">
            <mc:AlternateContent xmlns:mc="http://schemas.openxmlformats.org/markup-compatibility/2006">
              <mc:Choice xmlns:v="urn:schemas-microsoft-com:vml" Requires="v">
                <p:oleObj spid="_x0000_s1030" name="Equation" r:id="rId3" imgW="1904760" imgH="203040" progId="Equation.DSMT4">
                  <p:embed/>
                </p:oleObj>
              </mc:Choice>
              <mc:Fallback>
                <p:oleObj name="Equation" r:id="rId3" imgW="1904760" imgH="203040" progId="Equation.DSMT4">
                  <p:embed/>
                  <p:pic>
                    <p:nvPicPr>
                      <p:cNvPr id="4" name="Object 3"/>
                      <p:cNvPicPr/>
                      <p:nvPr/>
                    </p:nvPicPr>
                    <p:blipFill>
                      <a:blip r:embed="rId4"/>
                      <a:stretch>
                        <a:fillRect/>
                      </a:stretch>
                    </p:blipFill>
                    <p:spPr>
                      <a:xfrm>
                        <a:off x="3226748" y="1702896"/>
                        <a:ext cx="5180273" cy="552562"/>
                      </a:xfrm>
                      <a:prstGeom prst="rect">
                        <a:avLst/>
                      </a:prstGeom>
                    </p:spPr>
                  </p:pic>
                </p:oleObj>
              </mc:Fallback>
            </mc:AlternateContent>
          </a:graphicData>
        </a:graphic>
      </p:graphicFrame>
      <p:graphicFrame>
        <p:nvGraphicFramePr>
          <p:cNvPr id="8" name="Object 7"/>
          <p:cNvGraphicFramePr>
            <a:graphicFrameLocks noChangeAspect="1"/>
          </p:cNvGraphicFramePr>
          <p:nvPr>
            <p:extLst/>
          </p:nvPr>
        </p:nvGraphicFramePr>
        <p:xfrm>
          <a:off x="3011563" y="3472304"/>
          <a:ext cx="5810010" cy="2704659"/>
        </p:xfrm>
        <a:graphic>
          <a:graphicData uri="http://schemas.openxmlformats.org/presentationml/2006/ole">
            <mc:AlternateContent xmlns:mc="http://schemas.openxmlformats.org/markup-compatibility/2006">
              <mc:Choice xmlns:v="urn:schemas-microsoft-com:vml" Requires="v">
                <p:oleObj spid="_x0000_s1031" name="Equation" r:id="rId5" imgW="2209680" imgH="1028520" progId="Equation.DSMT4">
                  <p:embed/>
                </p:oleObj>
              </mc:Choice>
              <mc:Fallback>
                <p:oleObj name="Equation" r:id="rId5" imgW="2209680" imgH="1028520" progId="Equation.DSMT4">
                  <p:embed/>
                  <p:pic>
                    <p:nvPicPr>
                      <p:cNvPr id="8" name="Object 7"/>
                      <p:cNvPicPr/>
                      <p:nvPr/>
                    </p:nvPicPr>
                    <p:blipFill>
                      <a:blip r:embed="rId6"/>
                      <a:stretch>
                        <a:fillRect/>
                      </a:stretch>
                    </p:blipFill>
                    <p:spPr>
                      <a:xfrm>
                        <a:off x="3011563" y="3472304"/>
                        <a:ext cx="5810010" cy="2704659"/>
                      </a:xfrm>
                      <a:prstGeom prst="rect">
                        <a:avLst/>
                      </a:prstGeom>
                    </p:spPr>
                  </p:pic>
                </p:oleObj>
              </mc:Fallback>
            </mc:AlternateContent>
          </a:graphicData>
        </a:graphic>
      </p:graphicFrame>
    </p:spTree>
    <p:extLst>
      <p:ext uri="{BB962C8B-B14F-4D97-AF65-F5344CB8AC3E}">
        <p14:creationId xmlns:p14="http://schemas.microsoft.com/office/powerpoint/2010/main" val="2367000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method of difference in differences</a:t>
            </a:r>
            <a:endParaRPr lang="es-DO" dirty="0"/>
          </a:p>
        </p:txBody>
      </p:sp>
      <p:sp>
        <p:nvSpPr>
          <p:cNvPr id="3" name="Content Placeholder 2"/>
          <p:cNvSpPr>
            <a:spLocks noGrp="1"/>
          </p:cNvSpPr>
          <p:nvPr>
            <p:ph idx="1"/>
          </p:nvPr>
        </p:nvSpPr>
        <p:spPr/>
        <p:txBody>
          <a:bodyPr/>
          <a:lstStyle/>
          <a:p>
            <a:endParaRPr lang="es-DO" dirty="0"/>
          </a:p>
          <a:p>
            <a:r>
              <a:rPr lang="en-US" dirty="0"/>
              <a:t>The estimator of difference in differences is define as: </a:t>
            </a:r>
            <a:endParaRPr lang="es-DO" dirty="0"/>
          </a:p>
        </p:txBody>
      </p:sp>
      <p:graphicFrame>
        <p:nvGraphicFramePr>
          <p:cNvPr id="6" name="Object 5"/>
          <p:cNvGraphicFramePr>
            <a:graphicFrameLocks noChangeAspect="1"/>
          </p:cNvGraphicFramePr>
          <p:nvPr>
            <p:extLst/>
          </p:nvPr>
        </p:nvGraphicFramePr>
        <p:xfrm>
          <a:off x="703846" y="3312588"/>
          <a:ext cx="11074343" cy="1177525"/>
        </p:xfrm>
        <a:graphic>
          <a:graphicData uri="http://schemas.openxmlformats.org/presentationml/2006/ole">
            <mc:AlternateContent xmlns:mc="http://schemas.openxmlformats.org/markup-compatibility/2006">
              <mc:Choice xmlns:v="urn:schemas-microsoft-com:vml" Requires="v">
                <p:oleObj spid="_x0000_s2053" name="Equation" r:id="rId3" imgW="5016240" imgH="533160" progId="Equation.DSMT4">
                  <p:embed/>
                </p:oleObj>
              </mc:Choice>
              <mc:Fallback>
                <p:oleObj name="Equation" r:id="rId3" imgW="5016240" imgH="533160" progId="Equation.DSMT4">
                  <p:embed/>
                  <p:pic>
                    <p:nvPicPr>
                      <p:cNvPr id="6" name="Object 5"/>
                      <p:cNvPicPr/>
                      <p:nvPr/>
                    </p:nvPicPr>
                    <p:blipFill>
                      <a:blip r:embed="rId4"/>
                      <a:stretch>
                        <a:fillRect/>
                      </a:stretch>
                    </p:blipFill>
                    <p:spPr>
                      <a:xfrm>
                        <a:off x="703846" y="3312588"/>
                        <a:ext cx="11074343" cy="1177525"/>
                      </a:xfrm>
                      <a:prstGeom prst="rect">
                        <a:avLst/>
                      </a:prstGeom>
                    </p:spPr>
                  </p:pic>
                </p:oleObj>
              </mc:Fallback>
            </mc:AlternateContent>
          </a:graphicData>
        </a:graphic>
      </p:graphicFrame>
    </p:spTree>
    <p:extLst>
      <p:ext uri="{BB962C8B-B14F-4D97-AF65-F5344CB8AC3E}">
        <p14:creationId xmlns:p14="http://schemas.microsoft.com/office/powerpoint/2010/main" val="3600280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838200" y="365125"/>
            <a:ext cx="10928350" cy="571500"/>
          </a:xfrm>
        </p:spPr>
        <p:txBody>
          <a:bodyPr>
            <a:normAutofit fontScale="90000"/>
          </a:bodyPr>
          <a:lstStyle/>
          <a:p>
            <a:pPr eaLnBrk="1" hangingPunct="1"/>
            <a:r>
              <a:rPr lang="en-US" sz="4400" b="1" dirty="0"/>
              <a:t>Impact on sales, salaries, profits and added value</a:t>
            </a:r>
            <a:endParaRPr lang="es-DO" sz="4400" b="1" dirty="0"/>
          </a:p>
        </p:txBody>
      </p:sp>
      <p:sp>
        <p:nvSpPr>
          <p:cNvPr id="5" name="Content Placeholder 2"/>
          <p:cNvSpPr>
            <a:spLocks noGrp="1"/>
          </p:cNvSpPr>
          <p:nvPr>
            <p:ph idx="1"/>
          </p:nvPr>
        </p:nvSpPr>
        <p:spPr>
          <a:xfrm>
            <a:off x="838200" y="1657640"/>
            <a:ext cx="10515600" cy="5070652"/>
          </a:xfrm>
        </p:spPr>
        <p:txBody>
          <a:bodyPr>
            <a:normAutofit lnSpcReduction="10000"/>
          </a:bodyPr>
          <a:lstStyle/>
          <a:p>
            <a:r>
              <a:rPr lang="en-US" dirty="0"/>
              <a:t>public procurements increase by 4.1 million pesos the average annual sale of the beneficiaries in relation to the non-beneficiaries.</a:t>
            </a:r>
          </a:p>
          <a:p>
            <a:endParaRPr lang="en-US" dirty="0"/>
          </a:p>
          <a:p>
            <a:r>
              <a:rPr lang="en-US" dirty="0"/>
              <a:t>public procurements increase by 760 thousand pesos per year the average of the salaries paid by the beneficiaries in relation to the non-beneficiaries.</a:t>
            </a:r>
          </a:p>
          <a:p>
            <a:endParaRPr lang="en-US" dirty="0"/>
          </a:p>
          <a:p>
            <a:r>
              <a:rPr lang="en-US" dirty="0"/>
              <a:t>They also increase the average profits per year by 710 thousand pesos in relation to non-beneficiaries.</a:t>
            </a:r>
          </a:p>
          <a:p>
            <a:endParaRPr lang="en-US" dirty="0"/>
          </a:p>
          <a:p>
            <a:r>
              <a:rPr lang="en-US" b="1" dirty="0"/>
              <a:t>public procurements create added value for 1.46 million pesos per year per MSME beneficiary.</a:t>
            </a:r>
          </a:p>
          <a:p>
            <a:pPr marL="0" indent="0">
              <a:buNone/>
            </a:pPr>
            <a:endParaRPr lang="en-US" dirty="0"/>
          </a:p>
          <a:p>
            <a:endParaRPr lang="es-DO"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838200" y="365125"/>
            <a:ext cx="10515600" cy="571500"/>
          </a:xfrm>
        </p:spPr>
        <p:txBody>
          <a:bodyPr>
            <a:normAutofit fontScale="90000"/>
          </a:bodyPr>
          <a:lstStyle/>
          <a:p>
            <a:pPr eaLnBrk="1" hangingPunct="1"/>
            <a:r>
              <a:rPr lang="en-US" sz="4400" b="1"/>
              <a:t>Macroeconomic impact of public procurement</a:t>
            </a:r>
          </a:p>
        </p:txBody>
      </p:sp>
      <p:sp>
        <p:nvSpPr>
          <p:cNvPr id="6" name="Content Placeholder 2"/>
          <p:cNvSpPr>
            <a:spLocks noGrp="1"/>
          </p:cNvSpPr>
          <p:nvPr>
            <p:ph idx="1"/>
          </p:nvPr>
        </p:nvSpPr>
        <p:spPr>
          <a:xfrm>
            <a:off x="838200" y="1267675"/>
            <a:ext cx="10515600" cy="5397359"/>
          </a:xfrm>
        </p:spPr>
        <p:txBody>
          <a:bodyPr>
            <a:normAutofit fontScale="85000" lnSpcReduction="20000"/>
          </a:bodyPr>
          <a:lstStyle/>
          <a:p>
            <a:r>
              <a:rPr lang="en-US" dirty="0"/>
              <a:t>In the year 2015, purchases were made to </a:t>
            </a:r>
            <a:r>
              <a:rPr lang="en-US" dirty="0" err="1"/>
              <a:t>MSMEs</a:t>
            </a:r>
            <a:r>
              <a:rPr lang="en-US" dirty="0"/>
              <a:t> in the amount of 44 thousand million pesos, equivalent to 1.43% of GDP.</a:t>
            </a:r>
          </a:p>
          <a:p>
            <a:endParaRPr lang="en-US" dirty="0"/>
          </a:p>
          <a:p>
            <a:r>
              <a:rPr lang="en-US" dirty="0"/>
              <a:t>The method of difference in differences, based on the statements of the companies surveyed, shows that these purchases produced a added value creation equal to 0.28% of GDP, with a minimum of 0.11% of GDP and a maximum of 0.45%.</a:t>
            </a:r>
          </a:p>
          <a:p>
            <a:endParaRPr lang="en-US" dirty="0"/>
          </a:p>
          <a:p>
            <a:r>
              <a:rPr lang="en-US" dirty="0"/>
              <a:t>The multiplier of public procurements to MSMEs is 0.36, similar to the capital expenditure multiplier.</a:t>
            </a:r>
          </a:p>
          <a:p>
            <a:endParaRPr lang="en-US" dirty="0"/>
          </a:p>
          <a:p>
            <a:r>
              <a:rPr lang="en-US" dirty="0"/>
              <a:t>The multiplier method shows that these public procurements created an aggregate value equivalent to 0.51% of GDP.</a:t>
            </a:r>
          </a:p>
          <a:p>
            <a:endParaRPr lang="en-US" dirty="0"/>
          </a:p>
          <a:p>
            <a:r>
              <a:rPr lang="en-US" dirty="0"/>
              <a:t>The difference between both methods suggests the existence of underreporting of the sales and profits that originated from the public procurements.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838200" y="365125"/>
            <a:ext cx="10515600" cy="571500"/>
          </a:xfrm>
        </p:spPr>
        <p:txBody>
          <a:bodyPr>
            <a:normAutofit fontScale="90000"/>
          </a:bodyPr>
          <a:lstStyle/>
          <a:p>
            <a:pPr eaLnBrk="1" hangingPunct="1"/>
            <a:r>
              <a:rPr lang="en-US" sz="4000" b="1"/>
              <a:t>Women and public procurement</a:t>
            </a:r>
            <a:endParaRPr lang="es-DO" sz="4000" b="1"/>
          </a:p>
        </p:txBody>
      </p:sp>
      <p:sp>
        <p:nvSpPr>
          <p:cNvPr id="5" name="Content Placeholder 2"/>
          <p:cNvSpPr>
            <a:spLocks noGrp="1"/>
          </p:cNvSpPr>
          <p:nvPr>
            <p:ph idx="1"/>
          </p:nvPr>
        </p:nvSpPr>
        <p:spPr>
          <a:xfrm>
            <a:off x="838200" y="1429040"/>
            <a:ext cx="10515600" cy="5070652"/>
          </a:xfrm>
        </p:spPr>
        <p:txBody>
          <a:bodyPr>
            <a:normAutofit fontScale="92500" lnSpcReduction="20000"/>
          </a:bodyPr>
          <a:lstStyle/>
          <a:p>
            <a:pPr algn="just"/>
            <a:r>
              <a:rPr lang="en-US" dirty="0"/>
              <a:t>A major effort has been made in the period 2012-2015 to increase women's participation.</a:t>
            </a:r>
          </a:p>
          <a:p>
            <a:pPr algn="just"/>
            <a:endParaRPr lang="en-US" dirty="0"/>
          </a:p>
          <a:p>
            <a:pPr algn="just"/>
            <a:r>
              <a:rPr lang="en-US" dirty="0"/>
              <a:t>The average monthly number of contracted women owners of  </a:t>
            </a:r>
            <a:r>
              <a:rPr lang="en-US" dirty="0" err="1"/>
              <a:t>MSMEs</a:t>
            </a:r>
            <a:r>
              <a:rPr lang="en-US" dirty="0"/>
              <a:t> increased from 287 in 2013 to 551 in 2015.</a:t>
            </a:r>
          </a:p>
          <a:p>
            <a:pPr algn="just"/>
            <a:endParaRPr lang="en-US" dirty="0"/>
          </a:p>
          <a:p>
            <a:pPr algn="just"/>
            <a:r>
              <a:rPr lang="en-US" dirty="0"/>
              <a:t>In 2013, for each woman signing a contract, 14 men signed public procurement contracts. In 2015, for each woman signing a contract, 10 men signed contracts.</a:t>
            </a:r>
          </a:p>
          <a:p>
            <a:pPr algn="just"/>
            <a:endParaRPr lang="en-US" dirty="0"/>
          </a:p>
          <a:p>
            <a:pPr algn="just"/>
            <a:r>
              <a:rPr lang="en-US" dirty="0"/>
              <a:t>In the year 2013 for each pesos awarded to a woman, a man was awarded 29 pesos per year. In 2015, for each peso that was awarded to a woman, 17 pesos were awarded to a man, which means a registered reduction of 41.3%.</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838200" y="365125"/>
            <a:ext cx="10515600" cy="571500"/>
          </a:xfrm>
        </p:spPr>
        <p:txBody>
          <a:bodyPr>
            <a:normAutofit fontScale="90000"/>
          </a:bodyPr>
          <a:lstStyle/>
          <a:p>
            <a:pPr eaLnBrk="1" hangingPunct="1"/>
            <a:r>
              <a:rPr lang="en-US" sz="4000" b="1"/>
              <a:t>Women and public procurement</a:t>
            </a:r>
            <a:endParaRPr lang="es-DO" sz="4000" b="1"/>
          </a:p>
        </p:txBody>
      </p:sp>
      <p:sp>
        <p:nvSpPr>
          <p:cNvPr id="5" name="Content Placeholder 2"/>
          <p:cNvSpPr>
            <a:spLocks noGrp="1"/>
          </p:cNvSpPr>
          <p:nvPr>
            <p:ph idx="1"/>
          </p:nvPr>
        </p:nvSpPr>
        <p:spPr>
          <a:xfrm>
            <a:off x="838200" y="1334911"/>
            <a:ext cx="10515600" cy="5070652"/>
          </a:xfrm>
        </p:spPr>
        <p:txBody>
          <a:bodyPr>
            <a:normAutofit lnSpcReduction="10000"/>
          </a:bodyPr>
          <a:lstStyle/>
          <a:p>
            <a:pPr algn="just"/>
            <a:r>
              <a:rPr lang="en-US" dirty="0"/>
              <a:t>Data from the Central Bank shows that the unemployment rate for women is 22.4%, while 8.2% belongs to men.</a:t>
            </a:r>
          </a:p>
          <a:p>
            <a:pPr algn="just"/>
            <a:endParaRPr lang="en-US" dirty="0"/>
          </a:p>
          <a:p>
            <a:pPr algn="just"/>
            <a:r>
              <a:rPr lang="en-US" dirty="0"/>
              <a:t>It should be noted that in 2015 the average monthly salary of men amounted to 16,392 pesos, while that of women was 13,433 pesos. When comparing these averages with the average monthly salary of the beneficiary companies (35,707 pesos), the income for women would result in 165.8% higher.</a:t>
            </a:r>
          </a:p>
          <a:p>
            <a:pPr algn="just"/>
            <a:endParaRPr lang="en-US" dirty="0"/>
          </a:p>
          <a:p>
            <a:pPr algn="just"/>
            <a:r>
              <a:rPr lang="en-US" dirty="0"/>
              <a:t>This reality implies that the public procurements made to businesses managed by women have a positive and significant impact on the wellbeing of that segment of the population.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838200" y="365125"/>
            <a:ext cx="10515600" cy="571500"/>
          </a:xfrm>
        </p:spPr>
        <p:txBody>
          <a:bodyPr>
            <a:normAutofit fontScale="90000"/>
          </a:bodyPr>
          <a:lstStyle/>
          <a:p>
            <a:pPr eaLnBrk="1" hangingPunct="1"/>
            <a:r>
              <a:rPr lang="en-US" sz="4000" b="1"/>
              <a:t>Recommendations</a:t>
            </a:r>
            <a:endParaRPr lang="es-DO" sz="4000" b="1"/>
          </a:p>
        </p:txBody>
      </p:sp>
      <p:sp>
        <p:nvSpPr>
          <p:cNvPr id="5" name="Content Placeholder 2"/>
          <p:cNvSpPr>
            <a:spLocks noGrp="1"/>
          </p:cNvSpPr>
          <p:nvPr>
            <p:ph idx="1"/>
          </p:nvPr>
        </p:nvSpPr>
        <p:spPr>
          <a:xfrm>
            <a:off x="838200" y="1334911"/>
            <a:ext cx="10515600" cy="5070652"/>
          </a:xfrm>
        </p:spPr>
        <p:txBody>
          <a:bodyPr>
            <a:normAutofit fontScale="92500" lnSpcReduction="20000"/>
          </a:bodyPr>
          <a:lstStyle/>
          <a:p>
            <a:pPr algn="just"/>
            <a:r>
              <a:rPr lang="en-US" dirty="0"/>
              <a:t>It was proven that public procurements have a positive effect, both on micro and macroeconomic levels.</a:t>
            </a:r>
          </a:p>
          <a:p>
            <a:pPr algn="just"/>
            <a:endParaRPr lang="en-US" dirty="0"/>
          </a:p>
          <a:p>
            <a:pPr algn="just"/>
            <a:r>
              <a:rPr lang="en-US" dirty="0"/>
              <a:t>The main difficulty revealed by MSMEs is payment delays.</a:t>
            </a:r>
          </a:p>
          <a:p>
            <a:pPr algn="just"/>
            <a:endParaRPr lang="en-US" dirty="0"/>
          </a:p>
          <a:p>
            <a:pPr algn="just"/>
            <a:r>
              <a:rPr lang="en-US" dirty="0"/>
              <a:t>The authorities should explore the possibility of creating fiscal instruments to allow discount, at low interest rates, of receivable invoices held by </a:t>
            </a:r>
            <a:r>
              <a:rPr lang="en-US" dirty="0" err="1"/>
              <a:t>MSMEs</a:t>
            </a:r>
            <a:r>
              <a:rPr lang="en-US" dirty="0"/>
              <a:t>.</a:t>
            </a:r>
          </a:p>
          <a:p>
            <a:pPr algn="just"/>
            <a:endParaRPr lang="en-US" dirty="0"/>
          </a:p>
          <a:p>
            <a:pPr algn="just"/>
            <a:r>
              <a:rPr lang="en-US" dirty="0"/>
              <a:t>An invoice transferable to any taxpayer should be created.</a:t>
            </a:r>
          </a:p>
          <a:p>
            <a:pPr algn="just"/>
            <a:endParaRPr lang="en-US" dirty="0"/>
          </a:p>
          <a:p>
            <a:pPr algn="just"/>
            <a:r>
              <a:rPr lang="en-US" dirty="0"/>
              <a:t>The payment of ITBIS to the tax authorities after the supplier receives payment from the Government would also be very positive.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838200" y="365125"/>
            <a:ext cx="10515600" cy="571500"/>
          </a:xfrm>
        </p:spPr>
        <p:txBody>
          <a:bodyPr>
            <a:normAutofit fontScale="90000"/>
          </a:bodyPr>
          <a:lstStyle/>
          <a:p>
            <a:pPr eaLnBrk="1" hangingPunct="1"/>
            <a:r>
              <a:rPr lang="en-US" sz="4000" b="1"/>
              <a:t>Study Objective</a:t>
            </a:r>
          </a:p>
        </p:txBody>
      </p:sp>
      <p:sp>
        <p:nvSpPr>
          <p:cNvPr id="5" name="Content Placeholder 2"/>
          <p:cNvSpPr>
            <a:spLocks noGrp="1"/>
          </p:cNvSpPr>
          <p:nvPr>
            <p:ph idx="1"/>
          </p:nvPr>
        </p:nvSpPr>
        <p:spPr>
          <a:xfrm>
            <a:off x="838200" y="1266331"/>
            <a:ext cx="10515600" cy="5070652"/>
          </a:xfrm>
        </p:spPr>
        <p:txBody>
          <a:bodyPr>
            <a:normAutofit fontScale="92500" lnSpcReduction="20000"/>
          </a:bodyPr>
          <a:lstStyle/>
          <a:p>
            <a:r>
              <a:rPr lang="en-US" dirty="0"/>
              <a:t>To quantify the impact of public procurements made to MSMEs in the Dominican Republic.</a:t>
            </a:r>
          </a:p>
          <a:p>
            <a:endParaRPr lang="en-US" dirty="0"/>
          </a:p>
          <a:p>
            <a:r>
              <a:rPr lang="en-US" dirty="0"/>
              <a:t>Between March and April 2016, 408 MSMEs were surveyed, which are suppliers to the State, including 231 beneficiaries of public procurements and 177 non-beneficiaries.</a:t>
            </a:r>
          </a:p>
          <a:p>
            <a:endParaRPr lang="en-US" dirty="0"/>
          </a:p>
          <a:p>
            <a:r>
              <a:rPr lang="en-US" dirty="0"/>
              <a:t>In the period 2012-2015, public procurements - registered in the General Contracting Office - ranged from a maximum of 3.42% of GDP (2013) and a minimum of 1.33% of GDP (2012).</a:t>
            </a:r>
          </a:p>
          <a:p>
            <a:endParaRPr lang="en-US" dirty="0"/>
          </a:p>
          <a:p>
            <a:r>
              <a:rPr lang="en-US" dirty="0"/>
              <a:t>The number of suppliers increased from 25,216 (2012) to 58,970 (2015). It benefited an annual average of 7,417 companies, of which 6,284 were </a:t>
            </a:r>
            <a:r>
              <a:rPr lang="en-US" dirty="0" err="1"/>
              <a:t>MSMEs</a:t>
            </a:r>
            <a:r>
              <a:rPr lang="en-US" dirty="0"/>
              <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838200" y="365125"/>
            <a:ext cx="10515600" cy="985838"/>
          </a:xfrm>
        </p:spPr>
        <p:txBody>
          <a:bodyPr>
            <a:normAutofit fontScale="90000"/>
          </a:bodyPr>
          <a:lstStyle/>
          <a:p>
            <a:pPr algn="ctr" eaLnBrk="1" hangingPunct="1"/>
            <a:r>
              <a:rPr lang="en-US" sz="4000" b="1"/>
              <a:t>MSMEs classification: Micro, less than 11 workers. SMEs between 11 and 150 workers</a:t>
            </a:r>
            <a:r>
              <a:rPr lang="en-US" b="1"/>
              <a:t>.</a:t>
            </a:r>
            <a:endParaRPr lang="es-DO" b="1"/>
          </a:p>
        </p:txBody>
      </p:sp>
      <p:grpSp>
        <p:nvGrpSpPr>
          <p:cNvPr id="38" name="Group 41"/>
          <p:cNvGrpSpPr>
            <a:grpSpLocks noChangeAspect="1"/>
          </p:cNvGrpSpPr>
          <p:nvPr/>
        </p:nvGrpSpPr>
        <p:grpSpPr bwMode="auto">
          <a:xfrm>
            <a:off x="2239963" y="1590675"/>
            <a:ext cx="7429500" cy="4638675"/>
            <a:chOff x="1411" y="1002"/>
            <a:chExt cx="4680" cy="2922"/>
          </a:xfrm>
        </p:grpSpPr>
        <p:sp>
          <p:nvSpPr>
            <p:cNvPr id="39" name="AutoShape 40"/>
            <p:cNvSpPr>
              <a:spLocks noChangeAspect="1" noChangeArrowheads="1" noTextEdit="1"/>
            </p:cNvSpPr>
            <p:nvPr/>
          </p:nvSpPr>
          <p:spPr bwMode="auto">
            <a:xfrm>
              <a:off x="1411" y="1002"/>
              <a:ext cx="4680" cy="2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Rectangle 42"/>
            <p:cNvSpPr>
              <a:spLocks noChangeArrowheads="1"/>
            </p:cNvSpPr>
            <p:nvPr/>
          </p:nvSpPr>
          <p:spPr bwMode="auto">
            <a:xfrm>
              <a:off x="1471" y="1049"/>
              <a:ext cx="4563" cy="2826"/>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Rectangle 43"/>
            <p:cNvSpPr>
              <a:spLocks noChangeArrowheads="1"/>
            </p:cNvSpPr>
            <p:nvPr/>
          </p:nvSpPr>
          <p:spPr bwMode="auto">
            <a:xfrm>
              <a:off x="1475" y="1056"/>
              <a:ext cx="4555" cy="2812"/>
            </a:xfrm>
            <a:prstGeom prst="rect">
              <a:avLst/>
            </a:prstGeom>
            <a:solidFill>
              <a:srgbClr val="F0F0F0"/>
            </a:solidFill>
            <a:ln w="12700">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2" name="Rectangle 44"/>
            <p:cNvSpPr>
              <a:spLocks noChangeArrowheads="1"/>
            </p:cNvSpPr>
            <p:nvPr/>
          </p:nvSpPr>
          <p:spPr bwMode="auto">
            <a:xfrm>
              <a:off x="1547" y="1118"/>
              <a:ext cx="4406" cy="1286"/>
            </a:xfrm>
            <a:prstGeom prst="rect">
              <a:avLst/>
            </a:prstGeom>
            <a:solidFill>
              <a:srgbClr val="F0F0F0"/>
            </a:solidFill>
            <a:ln w="6350">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3" name="Rectangle 45"/>
            <p:cNvSpPr>
              <a:spLocks noChangeArrowheads="1"/>
            </p:cNvSpPr>
            <p:nvPr/>
          </p:nvSpPr>
          <p:spPr bwMode="auto">
            <a:xfrm>
              <a:off x="1636" y="1425"/>
              <a:ext cx="4228" cy="802"/>
            </a:xfrm>
            <a:prstGeom prst="rect">
              <a:avLst/>
            </a:prstGeom>
            <a:solidFill>
              <a:srgbClr val="FFFFFF"/>
            </a:solidFill>
            <a:ln w="63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4" name="Line 46"/>
            <p:cNvSpPr>
              <a:spLocks noChangeShapeType="1"/>
            </p:cNvSpPr>
            <p:nvPr/>
          </p:nvSpPr>
          <p:spPr bwMode="auto">
            <a:xfrm>
              <a:off x="1636" y="2231"/>
              <a:ext cx="4232" cy="0"/>
            </a:xfrm>
            <a:prstGeom prst="line">
              <a:avLst/>
            </a:prstGeom>
            <a:noFill/>
            <a:ln w="1270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Line 47"/>
            <p:cNvSpPr>
              <a:spLocks noChangeShapeType="1"/>
            </p:cNvSpPr>
            <p:nvPr/>
          </p:nvSpPr>
          <p:spPr bwMode="auto">
            <a:xfrm>
              <a:off x="1636" y="2050"/>
              <a:ext cx="4232" cy="0"/>
            </a:xfrm>
            <a:prstGeom prst="line">
              <a:avLst/>
            </a:prstGeom>
            <a:noFill/>
            <a:ln w="1270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Line 48"/>
            <p:cNvSpPr>
              <a:spLocks noChangeShapeType="1"/>
            </p:cNvSpPr>
            <p:nvPr/>
          </p:nvSpPr>
          <p:spPr bwMode="auto">
            <a:xfrm>
              <a:off x="1636" y="1866"/>
              <a:ext cx="4232" cy="0"/>
            </a:xfrm>
            <a:prstGeom prst="line">
              <a:avLst/>
            </a:prstGeom>
            <a:noFill/>
            <a:ln w="1270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Line 49"/>
            <p:cNvSpPr>
              <a:spLocks noChangeShapeType="1"/>
            </p:cNvSpPr>
            <p:nvPr/>
          </p:nvSpPr>
          <p:spPr bwMode="auto">
            <a:xfrm>
              <a:off x="1636" y="1682"/>
              <a:ext cx="4232" cy="0"/>
            </a:xfrm>
            <a:prstGeom prst="line">
              <a:avLst/>
            </a:prstGeom>
            <a:noFill/>
            <a:ln w="1270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Rectangle 50"/>
            <p:cNvSpPr>
              <a:spLocks noChangeArrowheads="1"/>
            </p:cNvSpPr>
            <p:nvPr/>
          </p:nvSpPr>
          <p:spPr bwMode="auto">
            <a:xfrm>
              <a:off x="1985" y="1631"/>
              <a:ext cx="1321" cy="596"/>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9" name="Rectangle 51"/>
            <p:cNvSpPr>
              <a:spLocks noChangeArrowheads="1"/>
            </p:cNvSpPr>
            <p:nvPr/>
          </p:nvSpPr>
          <p:spPr bwMode="auto">
            <a:xfrm>
              <a:off x="4194" y="1920"/>
              <a:ext cx="1326" cy="307"/>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0" name="Rectangle 52"/>
            <p:cNvSpPr>
              <a:spLocks noChangeArrowheads="1"/>
            </p:cNvSpPr>
            <p:nvPr/>
          </p:nvSpPr>
          <p:spPr bwMode="auto">
            <a:xfrm>
              <a:off x="2558" y="1533"/>
              <a:ext cx="225"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anose="020B0604020202020204" pitchFamily="34" charset="0"/>
                </a:rPr>
                <a:t>65.8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Rectangle 53"/>
            <p:cNvSpPr>
              <a:spLocks noChangeArrowheads="1"/>
            </p:cNvSpPr>
            <p:nvPr/>
          </p:nvSpPr>
          <p:spPr bwMode="auto">
            <a:xfrm>
              <a:off x="4768" y="1823"/>
              <a:ext cx="225"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anose="020B0604020202020204" pitchFamily="34" charset="0"/>
                </a:rPr>
                <a:t>34.2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Line 54"/>
            <p:cNvSpPr>
              <a:spLocks noChangeShapeType="1"/>
            </p:cNvSpPr>
            <p:nvPr/>
          </p:nvSpPr>
          <p:spPr bwMode="auto">
            <a:xfrm>
              <a:off x="1636" y="2231"/>
              <a:ext cx="4232" cy="0"/>
            </a:xfrm>
            <a:prstGeom prst="line">
              <a:avLst/>
            </a:prstGeom>
            <a:noFill/>
            <a:ln w="635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Rectangle 55"/>
            <p:cNvSpPr>
              <a:spLocks noChangeArrowheads="1"/>
            </p:cNvSpPr>
            <p:nvPr/>
          </p:nvSpPr>
          <p:spPr bwMode="auto">
            <a:xfrm>
              <a:off x="2567" y="2260"/>
              <a:ext cx="22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Micro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Rectangle 56"/>
            <p:cNvSpPr>
              <a:spLocks noChangeArrowheads="1"/>
            </p:cNvSpPr>
            <p:nvPr/>
          </p:nvSpPr>
          <p:spPr bwMode="auto">
            <a:xfrm>
              <a:off x="4772" y="2260"/>
              <a:ext cx="122"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Arial" panose="020B0604020202020204" pitchFamily="34" charset="0"/>
                </a:rPr>
                <a:t>SME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5" name="Rectangle 57"/>
            <p:cNvSpPr>
              <a:spLocks noChangeArrowheads="1"/>
            </p:cNvSpPr>
            <p:nvPr/>
          </p:nvSpPr>
          <p:spPr bwMode="auto">
            <a:xfrm>
              <a:off x="3442" y="1324"/>
              <a:ext cx="46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panose="020B0604020202020204" pitchFamily="34" charset="0"/>
                </a:rPr>
                <a:t>(Percentage)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6" name="Rectangle 58"/>
            <p:cNvSpPr>
              <a:spLocks noChangeArrowheads="1"/>
            </p:cNvSpPr>
            <p:nvPr/>
          </p:nvSpPr>
          <p:spPr bwMode="auto">
            <a:xfrm>
              <a:off x="2771" y="1194"/>
              <a:ext cx="1759"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err="1">
                  <a:ln>
                    <a:noFill/>
                  </a:ln>
                  <a:solidFill>
                    <a:srgbClr val="000000"/>
                  </a:solidFill>
                  <a:effectLst/>
                  <a:latin typeface="Arial" panose="020B0604020202020204" pitchFamily="34" charset="0"/>
                </a:rPr>
                <a:t>MSMEs</a:t>
              </a:r>
              <a:r>
                <a:rPr kumimoji="0" lang="en-US" altLang="en-US" sz="1300" b="0" i="0" u="none" strike="noStrike" cap="none" normalizeH="0" baseline="0" dirty="0">
                  <a:ln>
                    <a:noFill/>
                  </a:ln>
                  <a:solidFill>
                    <a:srgbClr val="000000"/>
                  </a:solidFill>
                  <a:effectLst/>
                  <a:latin typeface="Arial" panose="020B0604020202020204" pitchFamily="34" charset="0"/>
                </a:rPr>
                <a:t> classification of beneficiaries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7" name="Rectangle 59"/>
            <p:cNvSpPr>
              <a:spLocks noChangeArrowheads="1"/>
            </p:cNvSpPr>
            <p:nvPr/>
          </p:nvSpPr>
          <p:spPr bwMode="auto">
            <a:xfrm>
              <a:off x="1547" y="2408"/>
              <a:ext cx="4406" cy="1290"/>
            </a:xfrm>
            <a:prstGeom prst="rect">
              <a:avLst/>
            </a:prstGeom>
            <a:solidFill>
              <a:srgbClr val="F0F0F0"/>
            </a:solidFill>
            <a:ln w="6350">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8" name="Rectangle 60"/>
            <p:cNvSpPr>
              <a:spLocks noChangeArrowheads="1"/>
            </p:cNvSpPr>
            <p:nvPr/>
          </p:nvSpPr>
          <p:spPr bwMode="auto">
            <a:xfrm>
              <a:off x="1636" y="2715"/>
              <a:ext cx="4228" cy="806"/>
            </a:xfrm>
            <a:prstGeom prst="rect">
              <a:avLst/>
            </a:prstGeom>
            <a:solidFill>
              <a:srgbClr val="FFFFFF"/>
            </a:solidFill>
            <a:ln w="63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9" name="Line 61"/>
            <p:cNvSpPr>
              <a:spLocks noChangeShapeType="1"/>
            </p:cNvSpPr>
            <p:nvPr/>
          </p:nvSpPr>
          <p:spPr bwMode="auto">
            <a:xfrm>
              <a:off x="1636" y="3521"/>
              <a:ext cx="4232" cy="0"/>
            </a:xfrm>
            <a:prstGeom prst="line">
              <a:avLst/>
            </a:prstGeom>
            <a:noFill/>
            <a:ln w="1270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Line 62"/>
            <p:cNvSpPr>
              <a:spLocks noChangeShapeType="1"/>
            </p:cNvSpPr>
            <p:nvPr/>
          </p:nvSpPr>
          <p:spPr bwMode="auto">
            <a:xfrm>
              <a:off x="1636" y="3348"/>
              <a:ext cx="4232" cy="0"/>
            </a:xfrm>
            <a:prstGeom prst="line">
              <a:avLst/>
            </a:prstGeom>
            <a:noFill/>
            <a:ln w="1270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Line 63"/>
            <p:cNvSpPr>
              <a:spLocks noChangeShapeType="1"/>
            </p:cNvSpPr>
            <p:nvPr/>
          </p:nvSpPr>
          <p:spPr bwMode="auto">
            <a:xfrm>
              <a:off x="1636" y="3174"/>
              <a:ext cx="4232" cy="0"/>
            </a:xfrm>
            <a:prstGeom prst="line">
              <a:avLst/>
            </a:prstGeom>
            <a:noFill/>
            <a:ln w="1270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Line 64"/>
            <p:cNvSpPr>
              <a:spLocks noChangeShapeType="1"/>
            </p:cNvSpPr>
            <p:nvPr/>
          </p:nvSpPr>
          <p:spPr bwMode="auto">
            <a:xfrm>
              <a:off x="1636" y="3004"/>
              <a:ext cx="4232" cy="0"/>
            </a:xfrm>
            <a:prstGeom prst="line">
              <a:avLst/>
            </a:prstGeom>
            <a:noFill/>
            <a:ln w="1270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Line 65"/>
            <p:cNvSpPr>
              <a:spLocks noChangeShapeType="1"/>
            </p:cNvSpPr>
            <p:nvPr/>
          </p:nvSpPr>
          <p:spPr bwMode="auto">
            <a:xfrm>
              <a:off x="1636" y="2831"/>
              <a:ext cx="4232" cy="0"/>
            </a:xfrm>
            <a:prstGeom prst="line">
              <a:avLst/>
            </a:prstGeom>
            <a:noFill/>
            <a:ln w="1270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32" name="Rectangle 66"/>
            <p:cNvSpPr>
              <a:spLocks noChangeArrowheads="1"/>
            </p:cNvSpPr>
            <p:nvPr/>
          </p:nvSpPr>
          <p:spPr bwMode="auto">
            <a:xfrm>
              <a:off x="1985" y="2791"/>
              <a:ext cx="1321" cy="730"/>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435" name="Rectangle 67"/>
            <p:cNvSpPr>
              <a:spLocks noChangeArrowheads="1"/>
            </p:cNvSpPr>
            <p:nvPr/>
          </p:nvSpPr>
          <p:spPr bwMode="auto">
            <a:xfrm>
              <a:off x="4194" y="3391"/>
              <a:ext cx="1326" cy="130"/>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436" name="Rectangle 68"/>
            <p:cNvSpPr>
              <a:spLocks noChangeArrowheads="1"/>
            </p:cNvSpPr>
            <p:nvPr/>
          </p:nvSpPr>
          <p:spPr bwMode="auto">
            <a:xfrm>
              <a:off x="2558" y="2694"/>
              <a:ext cx="225"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anose="020B0604020202020204" pitchFamily="34" charset="0"/>
                </a:rPr>
                <a:t>84.7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37" name="Rectangle 69"/>
            <p:cNvSpPr>
              <a:spLocks noChangeArrowheads="1"/>
            </p:cNvSpPr>
            <p:nvPr/>
          </p:nvSpPr>
          <p:spPr bwMode="auto">
            <a:xfrm>
              <a:off x="4768" y="3293"/>
              <a:ext cx="225"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anose="020B0604020202020204" pitchFamily="34" charset="0"/>
                </a:rPr>
                <a:t>15.3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38" name="Line 70"/>
            <p:cNvSpPr>
              <a:spLocks noChangeShapeType="1"/>
            </p:cNvSpPr>
            <p:nvPr/>
          </p:nvSpPr>
          <p:spPr bwMode="auto">
            <a:xfrm>
              <a:off x="1636" y="3521"/>
              <a:ext cx="4232" cy="0"/>
            </a:xfrm>
            <a:prstGeom prst="line">
              <a:avLst/>
            </a:prstGeom>
            <a:noFill/>
            <a:ln w="635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39" name="Rectangle 71"/>
            <p:cNvSpPr>
              <a:spLocks noChangeArrowheads="1"/>
            </p:cNvSpPr>
            <p:nvPr/>
          </p:nvSpPr>
          <p:spPr bwMode="auto">
            <a:xfrm>
              <a:off x="2567" y="3550"/>
              <a:ext cx="22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Micro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40" name="Rectangle 72"/>
            <p:cNvSpPr>
              <a:spLocks noChangeArrowheads="1"/>
            </p:cNvSpPr>
            <p:nvPr/>
          </p:nvSpPr>
          <p:spPr bwMode="auto">
            <a:xfrm>
              <a:off x="4772" y="3550"/>
              <a:ext cx="150"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Arial" panose="020B0604020202020204" pitchFamily="34" charset="0"/>
                </a:rPr>
                <a:t>SMEs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441" name="Rectangle 73"/>
            <p:cNvSpPr>
              <a:spLocks noChangeArrowheads="1"/>
            </p:cNvSpPr>
            <p:nvPr/>
          </p:nvSpPr>
          <p:spPr bwMode="auto">
            <a:xfrm>
              <a:off x="3442" y="2614"/>
              <a:ext cx="46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panose="020B0604020202020204" pitchFamily="34" charset="0"/>
                </a:rPr>
                <a:t>(Percentage)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442" name="Rectangle 74"/>
            <p:cNvSpPr>
              <a:spLocks noChangeArrowheads="1"/>
            </p:cNvSpPr>
            <p:nvPr/>
          </p:nvSpPr>
          <p:spPr bwMode="auto">
            <a:xfrm>
              <a:off x="2690" y="2484"/>
              <a:ext cx="1935"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1300" dirty="0" err="1">
                  <a:solidFill>
                    <a:srgbClr val="000000"/>
                  </a:solidFill>
                </a:rPr>
                <a:t>MSMEs</a:t>
              </a:r>
              <a:r>
                <a:rPr lang="en-US" altLang="en-US" sz="1300" dirty="0">
                  <a:solidFill>
                    <a:srgbClr val="000000"/>
                  </a:solidFill>
                </a:rPr>
                <a:t> classification </a:t>
              </a:r>
              <a:r>
                <a:rPr kumimoji="0" lang="en-US" altLang="en-US" sz="1300" b="0" i="0" u="none" strike="noStrike" cap="none" normalizeH="0" baseline="0" dirty="0">
                  <a:ln>
                    <a:noFill/>
                  </a:ln>
                  <a:solidFill>
                    <a:srgbClr val="000000"/>
                  </a:solidFill>
                  <a:effectLst/>
                  <a:latin typeface="Arial" panose="020B0604020202020204" pitchFamily="34" charset="0"/>
                </a:rPr>
                <a:t>of non beneficiaries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443" name="Rectangle 75"/>
            <p:cNvSpPr>
              <a:spLocks noChangeArrowheads="1"/>
            </p:cNvSpPr>
            <p:nvPr/>
          </p:nvSpPr>
          <p:spPr bwMode="auto">
            <a:xfrm>
              <a:off x="1568" y="3702"/>
              <a:ext cx="151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panose="020B0604020202020204" pitchFamily="34" charset="0"/>
                </a:rPr>
                <a:t>Source: Survey conducted to 408 </a:t>
              </a:r>
              <a:r>
                <a:rPr kumimoji="0" lang="en-US" altLang="en-US" sz="1000" b="0" i="0" u="none" strike="noStrike" cap="none" normalizeH="0" baseline="0" dirty="0" err="1">
                  <a:ln>
                    <a:noFill/>
                  </a:ln>
                  <a:solidFill>
                    <a:srgbClr val="000000"/>
                  </a:solidFill>
                  <a:effectLst/>
                  <a:latin typeface="Arial" panose="020B0604020202020204" pitchFamily="34" charset="0"/>
                </a:rPr>
                <a:t>MSMEs</a:t>
              </a:r>
              <a:r>
                <a:rPr kumimoji="0" lang="en-US" altLang="en-US" sz="1000" b="0" i="0" u="none" strike="noStrike" cap="none" normalizeH="0" baseline="0" dirty="0">
                  <a:ln>
                    <a:noFill/>
                  </a:ln>
                  <a:solidFill>
                    <a:srgbClr val="000000"/>
                  </a:solidFill>
                  <a:effectLst/>
                  <a:latin typeface="Arial" panose="020B0604020202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268288" y="365125"/>
            <a:ext cx="11645900" cy="804863"/>
          </a:xfrm>
        </p:spPr>
        <p:txBody>
          <a:bodyPr>
            <a:normAutofit fontScale="90000"/>
          </a:bodyPr>
          <a:lstStyle/>
          <a:p>
            <a:pPr algn="ctr" eaLnBrk="1" hangingPunct="1"/>
            <a:r>
              <a:rPr lang="en-US" sz="4400" b="1"/>
              <a:t>Gender of the owner: Sub-representation of women</a:t>
            </a:r>
            <a:endParaRPr lang="es-DO" sz="4000" b="1"/>
          </a:p>
        </p:txBody>
      </p:sp>
      <p:grpSp>
        <p:nvGrpSpPr>
          <p:cNvPr id="2" name="Group 4"/>
          <p:cNvGrpSpPr>
            <a:grpSpLocks noChangeAspect="1"/>
          </p:cNvGrpSpPr>
          <p:nvPr/>
        </p:nvGrpSpPr>
        <p:grpSpPr bwMode="auto">
          <a:xfrm>
            <a:off x="2400300" y="1471613"/>
            <a:ext cx="6677025" cy="4346575"/>
            <a:chOff x="1512" y="927"/>
            <a:chExt cx="4206" cy="2738"/>
          </a:xfrm>
        </p:grpSpPr>
        <p:sp>
          <p:nvSpPr>
            <p:cNvPr id="3" name="AutoShape 3"/>
            <p:cNvSpPr>
              <a:spLocks noChangeAspect="1" noChangeArrowheads="1" noTextEdit="1"/>
            </p:cNvSpPr>
            <p:nvPr/>
          </p:nvSpPr>
          <p:spPr bwMode="auto">
            <a:xfrm>
              <a:off x="1512" y="927"/>
              <a:ext cx="4206" cy="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Rectangle 5"/>
            <p:cNvSpPr>
              <a:spLocks noChangeArrowheads="1"/>
            </p:cNvSpPr>
            <p:nvPr/>
          </p:nvSpPr>
          <p:spPr bwMode="auto">
            <a:xfrm>
              <a:off x="1566" y="971"/>
              <a:ext cx="4101" cy="2648"/>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Rectangle 6"/>
            <p:cNvSpPr>
              <a:spLocks noChangeArrowheads="1"/>
            </p:cNvSpPr>
            <p:nvPr/>
          </p:nvSpPr>
          <p:spPr bwMode="auto">
            <a:xfrm>
              <a:off x="1569" y="978"/>
              <a:ext cx="4094" cy="2635"/>
            </a:xfrm>
            <a:prstGeom prst="rect">
              <a:avLst/>
            </a:prstGeom>
            <a:solidFill>
              <a:srgbClr val="F0F0F0"/>
            </a:solidFill>
            <a:ln w="12700">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 name="Rectangle 7"/>
            <p:cNvSpPr>
              <a:spLocks noChangeArrowheads="1"/>
            </p:cNvSpPr>
            <p:nvPr/>
          </p:nvSpPr>
          <p:spPr bwMode="auto">
            <a:xfrm>
              <a:off x="1634" y="1036"/>
              <a:ext cx="3960" cy="1205"/>
            </a:xfrm>
            <a:prstGeom prst="rect">
              <a:avLst/>
            </a:prstGeom>
            <a:solidFill>
              <a:srgbClr val="F0F0F0"/>
            </a:solidFill>
            <a:ln w="6350">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Rectangle 8"/>
            <p:cNvSpPr>
              <a:spLocks noChangeArrowheads="1"/>
            </p:cNvSpPr>
            <p:nvPr/>
          </p:nvSpPr>
          <p:spPr bwMode="auto">
            <a:xfrm>
              <a:off x="1714" y="1323"/>
              <a:ext cx="3800" cy="752"/>
            </a:xfrm>
            <a:prstGeom prst="rect">
              <a:avLst/>
            </a:prstGeom>
            <a:solidFill>
              <a:srgbClr val="FFFFFF"/>
            </a:solidFill>
            <a:ln w="63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Line 9"/>
            <p:cNvSpPr>
              <a:spLocks noChangeShapeType="1"/>
            </p:cNvSpPr>
            <p:nvPr/>
          </p:nvSpPr>
          <p:spPr bwMode="auto">
            <a:xfrm>
              <a:off x="1714" y="2079"/>
              <a:ext cx="3804" cy="0"/>
            </a:xfrm>
            <a:prstGeom prst="line">
              <a:avLst/>
            </a:prstGeom>
            <a:noFill/>
            <a:ln w="1270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Line 10"/>
            <p:cNvSpPr>
              <a:spLocks noChangeShapeType="1"/>
            </p:cNvSpPr>
            <p:nvPr/>
          </p:nvSpPr>
          <p:spPr bwMode="auto">
            <a:xfrm>
              <a:off x="1714" y="1852"/>
              <a:ext cx="3804" cy="0"/>
            </a:xfrm>
            <a:prstGeom prst="line">
              <a:avLst/>
            </a:prstGeom>
            <a:noFill/>
            <a:ln w="1270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11"/>
            <p:cNvSpPr>
              <a:spLocks noChangeShapeType="1"/>
            </p:cNvSpPr>
            <p:nvPr/>
          </p:nvSpPr>
          <p:spPr bwMode="auto">
            <a:xfrm>
              <a:off x="1714" y="1621"/>
              <a:ext cx="3804" cy="0"/>
            </a:xfrm>
            <a:prstGeom prst="line">
              <a:avLst/>
            </a:prstGeom>
            <a:noFill/>
            <a:ln w="1270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12"/>
            <p:cNvSpPr>
              <a:spLocks noChangeShapeType="1"/>
            </p:cNvSpPr>
            <p:nvPr/>
          </p:nvSpPr>
          <p:spPr bwMode="auto">
            <a:xfrm>
              <a:off x="1714" y="1395"/>
              <a:ext cx="3804" cy="0"/>
            </a:xfrm>
            <a:prstGeom prst="line">
              <a:avLst/>
            </a:prstGeom>
            <a:noFill/>
            <a:ln w="1270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13"/>
            <p:cNvSpPr>
              <a:spLocks noChangeArrowheads="1"/>
            </p:cNvSpPr>
            <p:nvPr/>
          </p:nvSpPr>
          <p:spPr bwMode="auto">
            <a:xfrm>
              <a:off x="1944" y="1838"/>
              <a:ext cx="767" cy="237"/>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 name="Rectangle 14"/>
            <p:cNvSpPr>
              <a:spLocks noChangeArrowheads="1"/>
            </p:cNvSpPr>
            <p:nvPr/>
          </p:nvSpPr>
          <p:spPr bwMode="auto">
            <a:xfrm>
              <a:off x="3230" y="1398"/>
              <a:ext cx="768" cy="677"/>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 name="Rectangle 15"/>
            <p:cNvSpPr>
              <a:spLocks noChangeArrowheads="1"/>
            </p:cNvSpPr>
            <p:nvPr/>
          </p:nvSpPr>
          <p:spPr bwMode="auto">
            <a:xfrm>
              <a:off x="4517" y="1862"/>
              <a:ext cx="772" cy="213"/>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Rectangle 16"/>
            <p:cNvSpPr>
              <a:spLocks noChangeArrowheads="1"/>
            </p:cNvSpPr>
            <p:nvPr/>
          </p:nvSpPr>
          <p:spPr bwMode="auto">
            <a:xfrm>
              <a:off x="2249" y="1747"/>
              <a:ext cx="22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21.2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17"/>
            <p:cNvSpPr>
              <a:spLocks noChangeArrowheads="1"/>
            </p:cNvSpPr>
            <p:nvPr/>
          </p:nvSpPr>
          <p:spPr bwMode="auto">
            <a:xfrm>
              <a:off x="3536" y="1307"/>
              <a:ext cx="22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59.7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18"/>
            <p:cNvSpPr>
              <a:spLocks noChangeArrowheads="1"/>
            </p:cNvSpPr>
            <p:nvPr/>
          </p:nvSpPr>
          <p:spPr bwMode="auto">
            <a:xfrm>
              <a:off x="4823" y="1770"/>
              <a:ext cx="22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19.0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9"/>
            <p:cNvSpPr>
              <a:spLocks noChangeShapeType="1"/>
            </p:cNvSpPr>
            <p:nvPr/>
          </p:nvSpPr>
          <p:spPr bwMode="auto">
            <a:xfrm>
              <a:off x="1714" y="2079"/>
              <a:ext cx="3804" cy="0"/>
            </a:xfrm>
            <a:prstGeom prst="line">
              <a:avLst/>
            </a:prstGeom>
            <a:noFill/>
            <a:ln w="635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20"/>
            <p:cNvSpPr>
              <a:spLocks noChangeArrowheads="1"/>
            </p:cNvSpPr>
            <p:nvPr/>
          </p:nvSpPr>
          <p:spPr bwMode="auto">
            <a:xfrm>
              <a:off x="2207" y="2106"/>
              <a:ext cx="195"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Arial" panose="020B0604020202020204" pitchFamily="34" charset="0"/>
                </a:rPr>
                <a:t>Women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 name="Rectangle 21"/>
            <p:cNvSpPr>
              <a:spLocks noChangeArrowheads="1"/>
            </p:cNvSpPr>
            <p:nvPr/>
          </p:nvSpPr>
          <p:spPr bwMode="auto">
            <a:xfrm>
              <a:off x="3475" y="2106"/>
              <a:ext cx="282"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Arial" panose="020B0604020202020204" pitchFamily="34" charset="0"/>
                </a:rPr>
                <a:t>Men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Rectangle 22"/>
            <p:cNvSpPr>
              <a:spLocks noChangeArrowheads="1"/>
            </p:cNvSpPr>
            <p:nvPr/>
          </p:nvSpPr>
          <p:spPr bwMode="auto">
            <a:xfrm>
              <a:off x="4467" y="2106"/>
              <a:ext cx="829"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Arial" panose="020B0604020202020204" pitchFamily="34" charset="0"/>
                </a:rPr>
                <a:t>Men’s Joint Ownership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Rectangle 23"/>
            <p:cNvSpPr>
              <a:spLocks noChangeArrowheads="1"/>
            </p:cNvSpPr>
            <p:nvPr/>
          </p:nvSpPr>
          <p:spPr bwMode="auto">
            <a:xfrm>
              <a:off x="3337" y="1229"/>
              <a:ext cx="481" cy="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panose="020B0604020202020204" pitchFamily="34" charset="0"/>
                </a:rPr>
                <a:t>(Percentage)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Rectangle 24"/>
            <p:cNvSpPr>
              <a:spLocks noChangeArrowheads="1"/>
            </p:cNvSpPr>
            <p:nvPr/>
          </p:nvSpPr>
          <p:spPr bwMode="auto">
            <a:xfrm>
              <a:off x="2967" y="1108"/>
              <a:ext cx="137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r>
                <a:rPr kumimoji="0" lang="en-US" altLang="en-US" sz="1200" b="0" i="0" u="none" strike="noStrike" cap="none" normalizeH="0" baseline="0" dirty="0">
                  <a:ln>
                    <a:noFill/>
                  </a:ln>
                  <a:solidFill>
                    <a:srgbClr val="000000"/>
                  </a:solidFill>
                  <a:effectLst/>
                  <a:latin typeface="Arial" panose="020B0604020202020204" pitchFamily="34" charset="0"/>
                </a:rPr>
                <a:t>Gender of the </a:t>
              </a:r>
              <a:r>
                <a:rPr lang="en-US" altLang="en-US" sz="1200" dirty="0">
                  <a:solidFill>
                    <a:srgbClr val="000000"/>
                  </a:solidFill>
                </a:rPr>
                <a:t>beneficiary </a:t>
              </a:r>
              <a:r>
                <a:rPr kumimoji="0" lang="en-US" altLang="en-US" sz="1200" b="0" i="0" u="none" strike="noStrike" cap="none" normalizeH="0" baseline="0" dirty="0">
                  <a:ln>
                    <a:noFill/>
                  </a:ln>
                  <a:solidFill>
                    <a:srgbClr val="000000"/>
                  </a:solidFill>
                  <a:effectLst/>
                  <a:latin typeface="Arial" panose="020B0604020202020204" pitchFamily="34" charset="0"/>
                </a:rPr>
                <a:t>owner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Rectangle 25"/>
            <p:cNvSpPr>
              <a:spLocks noChangeArrowheads="1"/>
            </p:cNvSpPr>
            <p:nvPr/>
          </p:nvSpPr>
          <p:spPr bwMode="auto">
            <a:xfrm>
              <a:off x="1634" y="2245"/>
              <a:ext cx="3960" cy="1208"/>
            </a:xfrm>
            <a:prstGeom prst="rect">
              <a:avLst/>
            </a:prstGeom>
            <a:solidFill>
              <a:srgbClr val="F0F0F0"/>
            </a:solidFill>
            <a:ln w="6350">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5" name="Rectangle 26"/>
            <p:cNvSpPr>
              <a:spLocks noChangeArrowheads="1"/>
            </p:cNvSpPr>
            <p:nvPr/>
          </p:nvSpPr>
          <p:spPr bwMode="auto">
            <a:xfrm>
              <a:off x="1714" y="2532"/>
              <a:ext cx="3800" cy="756"/>
            </a:xfrm>
            <a:prstGeom prst="rect">
              <a:avLst/>
            </a:prstGeom>
            <a:solidFill>
              <a:srgbClr val="FFFFFF"/>
            </a:solidFill>
            <a:ln w="6350">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Line 27"/>
            <p:cNvSpPr>
              <a:spLocks noChangeShapeType="1"/>
            </p:cNvSpPr>
            <p:nvPr/>
          </p:nvSpPr>
          <p:spPr bwMode="auto">
            <a:xfrm>
              <a:off x="1714" y="3288"/>
              <a:ext cx="3804" cy="0"/>
            </a:xfrm>
            <a:prstGeom prst="line">
              <a:avLst/>
            </a:prstGeom>
            <a:noFill/>
            <a:ln w="1270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Line 28"/>
            <p:cNvSpPr>
              <a:spLocks noChangeShapeType="1"/>
            </p:cNvSpPr>
            <p:nvPr/>
          </p:nvSpPr>
          <p:spPr bwMode="auto">
            <a:xfrm>
              <a:off x="1714" y="3155"/>
              <a:ext cx="3804" cy="0"/>
            </a:xfrm>
            <a:prstGeom prst="line">
              <a:avLst/>
            </a:prstGeom>
            <a:noFill/>
            <a:ln w="1270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Line 29"/>
            <p:cNvSpPr>
              <a:spLocks noChangeShapeType="1"/>
            </p:cNvSpPr>
            <p:nvPr/>
          </p:nvSpPr>
          <p:spPr bwMode="auto">
            <a:xfrm>
              <a:off x="1714" y="3023"/>
              <a:ext cx="3804" cy="0"/>
            </a:xfrm>
            <a:prstGeom prst="line">
              <a:avLst/>
            </a:prstGeom>
            <a:noFill/>
            <a:ln w="1270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Line 30"/>
            <p:cNvSpPr>
              <a:spLocks noChangeShapeType="1"/>
            </p:cNvSpPr>
            <p:nvPr/>
          </p:nvSpPr>
          <p:spPr bwMode="auto">
            <a:xfrm>
              <a:off x="1714" y="2891"/>
              <a:ext cx="3804" cy="0"/>
            </a:xfrm>
            <a:prstGeom prst="line">
              <a:avLst/>
            </a:prstGeom>
            <a:noFill/>
            <a:ln w="1270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Line 31"/>
            <p:cNvSpPr>
              <a:spLocks noChangeShapeType="1"/>
            </p:cNvSpPr>
            <p:nvPr/>
          </p:nvSpPr>
          <p:spPr bwMode="auto">
            <a:xfrm>
              <a:off x="1714" y="2759"/>
              <a:ext cx="3804" cy="0"/>
            </a:xfrm>
            <a:prstGeom prst="line">
              <a:avLst/>
            </a:prstGeom>
            <a:noFill/>
            <a:ln w="1270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Line 32"/>
            <p:cNvSpPr>
              <a:spLocks noChangeShapeType="1"/>
            </p:cNvSpPr>
            <p:nvPr/>
          </p:nvSpPr>
          <p:spPr bwMode="auto">
            <a:xfrm>
              <a:off x="1714" y="2627"/>
              <a:ext cx="3804" cy="0"/>
            </a:xfrm>
            <a:prstGeom prst="line">
              <a:avLst/>
            </a:prstGeom>
            <a:noFill/>
            <a:ln w="1270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Rectangle 33"/>
            <p:cNvSpPr>
              <a:spLocks noChangeArrowheads="1"/>
            </p:cNvSpPr>
            <p:nvPr/>
          </p:nvSpPr>
          <p:spPr bwMode="auto">
            <a:xfrm>
              <a:off x="1944" y="2780"/>
              <a:ext cx="767" cy="508"/>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3" name="Rectangle 34"/>
            <p:cNvSpPr>
              <a:spLocks noChangeArrowheads="1"/>
            </p:cNvSpPr>
            <p:nvPr/>
          </p:nvSpPr>
          <p:spPr bwMode="auto">
            <a:xfrm>
              <a:off x="3230" y="2603"/>
              <a:ext cx="768" cy="685"/>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4" name="Rectangle 35"/>
            <p:cNvSpPr>
              <a:spLocks noChangeArrowheads="1"/>
            </p:cNvSpPr>
            <p:nvPr/>
          </p:nvSpPr>
          <p:spPr bwMode="auto">
            <a:xfrm>
              <a:off x="4517" y="3162"/>
              <a:ext cx="772" cy="126"/>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5" name="Rectangle 36"/>
            <p:cNvSpPr>
              <a:spLocks noChangeArrowheads="1"/>
            </p:cNvSpPr>
            <p:nvPr/>
          </p:nvSpPr>
          <p:spPr bwMode="auto">
            <a:xfrm>
              <a:off x="2249" y="2692"/>
              <a:ext cx="22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38.4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Rectangle 37"/>
            <p:cNvSpPr>
              <a:spLocks noChangeArrowheads="1"/>
            </p:cNvSpPr>
            <p:nvPr/>
          </p:nvSpPr>
          <p:spPr bwMode="auto">
            <a:xfrm>
              <a:off x="3536" y="2512"/>
              <a:ext cx="22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52.0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Rectangle 38"/>
            <p:cNvSpPr>
              <a:spLocks noChangeArrowheads="1"/>
            </p:cNvSpPr>
            <p:nvPr/>
          </p:nvSpPr>
          <p:spPr bwMode="auto">
            <a:xfrm>
              <a:off x="4846" y="3071"/>
              <a:ext cx="16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rPr>
                <a:t>9.6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Line 39"/>
            <p:cNvSpPr>
              <a:spLocks noChangeShapeType="1"/>
            </p:cNvSpPr>
            <p:nvPr/>
          </p:nvSpPr>
          <p:spPr bwMode="auto">
            <a:xfrm>
              <a:off x="1714" y="3288"/>
              <a:ext cx="3804" cy="0"/>
            </a:xfrm>
            <a:prstGeom prst="line">
              <a:avLst/>
            </a:prstGeom>
            <a:noFill/>
            <a:ln w="635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Rectangle 40"/>
            <p:cNvSpPr>
              <a:spLocks noChangeArrowheads="1"/>
            </p:cNvSpPr>
            <p:nvPr/>
          </p:nvSpPr>
          <p:spPr bwMode="auto">
            <a:xfrm>
              <a:off x="2207" y="3315"/>
              <a:ext cx="195"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700" dirty="0">
                  <a:solidFill>
                    <a:srgbClr val="000000"/>
                  </a:solidFill>
                </a:rPr>
                <a:t>Women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 name="Rectangle 41"/>
            <p:cNvSpPr>
              <a:spLocks noChangeArrowheads="1"/>
            </p:cNvSpPr>
            <p:nvPr/>
          </p:nvSpPr>
          <p:spPr bwMode="auto">
            <a:xfrm>
              <a:off x="3589" y="3315"/>
              <a:ext cx="110"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Arial" panose="020B0604020202020204" pitchFamily="34" charset="0"/>
                </a:rPr>
                <a:t>Men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1" name="Rectangle 42"/>
            <p:cNvSpPr>
              <a:spLocks noChangeArrowheads="1"/>
            </p:cNvSpPr>
            <p:nvPr/>
          </p:nvSpPr>
          <p:spPr bwMode="auto">
            <a:xfrm>
              <a:off x="4668" y="3315"/>
              <a:ext cx="572"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Arial" panose="020B0604020202020204" pitchFamily="34" charset="0"/>
                </a:rPr>
                <a:t>Men’s Joint Ownership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2" name="Rectangle 43"/>
            <p:cNvSpPr>
              <a:spLocks noChangeArrowheads="1"/>
            </p:cNvSpPr>
            <p:nvPr/>
          </p:nvSpPr>
          <p:spPr bwMode="auto">
            <a:xfrm>
              <a:off x="3337" y="2438"/>
              <a:ext cx="54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panose="020B0604020202020204" pitchFamily="34" charset="0"/>
                </a:rPr>
                <a:t>(Percentage)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 name="Rectangle 44"/>
            <p:cNvSpPr>
              <a:spLocks noChangeArrowheads="1"/>
            </p:cNvSpPr>
            <p:nvPr/>
          </p:nvSpPr>
          <p:spPr bwMode="auto">
            <a:xfrm>
              <a:off x="2734" y="2317"/>
              <a:ext cx="156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rPr>
                <a:t>Gender of the non-beneficiary owner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 name="Rectangle 45"/>
            <p:cNvSpPr>
              <a:spLocks noChangeArrowheads="1"/>
            </p:cNvSpPr>
            <p:nvPr/>
          </p:nvSpPr>
          <p:spPr bwMode="auto">
            <a:xfrm>
              <a:off x="1653" y="3457"/>
              <a:ext cx="1369"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panose="020B0604020202020204" pitchFamily="34" charset="0"/>
                </a:rPr>
                <a:t>Source: Survey conducted to 408 </a:t>
              </a:r>
              <a:r>
                <a:rPr kumimoji="0" lang="en-US" altLang="en-US" sz="900" b="0" i="0" u="none" strike="noStrike" cap="none" normalizeH="0" baseline="0" dirty="0" err="1">
                  <a:ln>
                    <a:noFill/>
                  </a:ln>
                  <a:solidFill>
                    <a:srgbClr val="000000"/>
                  </a:solidFill>
                  <a:effectLst/>
                  <a:latin typeface="Arial" panose="020B0604020202020204" pitchFamily="34" charset="0"/>
                </a:rPr>
                <a:t>MSMEs</a:t>
              </a:r>
              <a:r>
                <a:rPr kumimoji="0" lang="en-US" altLang="en-US" sz="900" b="0" i="0" u="none" strike="noStrike" cap="none" normalizeH="0" baseline="0" dirty="0">
                  <a:ln>
                    <a:noFill/>
                  </a:ln>
                  <a:solidFill>
                    <a:srgbClr val="000000"/>
                  </a:solidFill>
                  <a:effectLst/>
                  <a:latin typeface="Arial" panose="020B0604020202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838200" y="500063"/>
            <a:ext cx="10515600" cy="503237"/>
          </a:xfrm>
        </p:spPr>
        <p:txBody>
          <a:bodyPr/>
          <a:lstStyle/>
          <a:p>
            <a:pPr algn="ctr" eaLnBrk="1" hangingPunct="1"/>
            <a:r>
              <a:rPr lang="en-US" sz="4000" b="1"/>
              <a:t>Age and Education</a:t>
            </a:r>
            <a:endParaRPr lang="es-DO" sz="4000" b="1"/>
          </a:p>
        </p:txBody>
      </p:sp>
      <p:sp>
        <p:nvSpPr>
          <p:cNvPr id="22530" name="Content Placeholder 2"/>
          <p:cNvSpPr>
            <a:spLocks noGrp="1"/>
          </p:cNvSpPr>
          <p:nvPr>
            <p:ph sz="half" idx="1"/>
          </p:nvPr>
        </p:nvSpPr>
        <p:spPr>
          <a:xfrm>
            <a:off x="838200" y="1895475"/>
            <a:ext cx="4016375" cy="4281488"/>
          </a:xfrm>
        </p:spPr>
        <p:txBody>
          <a:bodyPr/>
          <a:lstStyle/>
          <a:p>
            <a:pPr algn="just" eaLnBrk="1" hangingPunct="1"/>
            <a:r>
              <a:rPr lang="en-US" dirty="0"/>
              <a:t>The average owner is nearly 49 years old.</a:t>
            </a:r>
          </a:p>
          <a:p>
            <a:pPr marL="0" indent="0" algn="just" eaLnBrk="1" hangingPunct="1">
              <a:buNone/>
            </a:pPr>
            <a:endParaRPr lang="en-US" dirty="0"/>
          </a:p>
          <a:p>
            <a:pPr algn="just" eaLnBrk="1" hangingPunct="1"/>
            <a:r>
              <a:rPr lang="en-US" dirty="0"/>
              <a:t>The owners of MSMEs have a median of 16 years of education. </a:t>
            </a:r>
            <a:endParaRPr lang="es-DO" dirty="0"/>
          </a:p>
        </p:txBody>
      </p:sp>
      <p:grpSp>
        <p:nvGrpSpPr>
          <p:cNvPr id="2" name="Group 4"/>
          <p:cNvGrpSpPr>
            <a:grpSpLocks noChangeAspect="1"/>
          </p:cNvGrpSpPr>
          <p:nvPr/>
        </p:nvGrpSpPr>
        <p:grpSpPr bwMode="auto">
          <a:xfrm>
            <a:off x="6096000" y="1666875"/>
            <a:ext cx="5292725" cy="4343400"/>
            <a:chOff x="3840" y="1050"/>
            <a:chExt cx="3334" cy="2736"/>
          </a:xfrm>
        </p:grpSpPr>
        <p:sp>
          <p:nvSpPr>
            <p:cNvPr id="3" name="AutoShape 3"/>
            <p:cNvSpPr>
              <a:spLocks noChangeAspect="1" noChangeArrowheads="1" noTextEdit="1"/>
            </p:cNvSpPr>
            <p:nvPr/>
          </p:nvSpPr>
          <p:spPr bwMode="auto">
            <a:xfrm>
              <a:off x="3840" y="1050"/>
              <a:ext cx="3334" cy="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Rectangle 5"/>
            <p:cNvSpPr>
              <a:spLocks noChangeArrowheads="1"/>
            </p:cNvSpPr>
            <p:nvPr/>
          </p:nvSpPr>
          <p:spPr bwMode="auto">
            <a:xfrm>
              <a:off x="3882" y="1094"/>
              <a:ext cx="3251" cy="2646"/>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Rectangle 6"/>
            <p:cNvSpPr>
              <a:spLocks noChangeArrowheads="1"/>
            </p:cNvSpPr>
            <p:nvPr/>
          </p:nvSpPr>
          <p:spPr bwMode="auto">
            <a:xfrm>
              <a:off x="3885" y="1101"/>
              <a:ext cx="3245" cy="2633"/>
            </a:xfrm>
            <a:prstGeom prst="rect">
              <a:avLst/>
            </a:prstGeom>
            <a:solidFill>
              <a:srgbClr val="F0F0F0"/>
            </a:solidFill>
            <a:ln w="11113">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 name="Rectangle 7"/>
            <p:cNvSpPr>
              <a:spLocks noChangeArrowheads="1"/>
            </p:cNvSpPr>
            <p:nvPr/>
          </p:nvSpPr>
          <p:spPr bwMode="auto">
            <a:xfrm>
              <a:off x="3967" y="1487"/>
              <a:ext cx="3082" cy="1901"/>
            </a:xfrm>
            <a:prstGeom prst="rect">
              <a:avLst/>
            </a:prstGeom>
            <a:solidFill>
              <a:srgbClr val="FFFFFF"/>
            </a:solidFill>
            <a:ln w="11113">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Line 8"/>
            <p:cNvSpPr>
              <a:spLocks noChangeShapeType="1"/>
            </p:cNvSpPr>
            <p:nvPr/>
          </p:nvSpPr>
          <p:spPr bwMode="auto">
            <a:xfrm>
              <a:off x="3967" y="3392"/>
              <a:ext cx="3082" cy="0"/>
            </a:xfrm>
            <a:prstGeom prst="line">
              <a:avLst/>
            </a:prstGeom>
            <a:noFill/>
            <a:ln w="11113"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Line 9"/>
            <p:cNvSpPr>
              <a:spLocks noChangeShapeType="1"/>
            </p:cNvSpPr>
            <p:nvPr/>
          </p:nvSpPr>
          <p:spPr bwMode="auto">
            <a:xfrm>
              <a:off x="3967" y="2823"/>
              <a:ext cx="3082" cy="0"/>
            </a:xfrm>
            <a:prstGeom prst="line">
              <a:avLst/>
            </a:prstGeom>
            <a:noFill/>
            <a:ln w="11113"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Line 10"/>
            <p:cNvSpPr>
              <a:spLocks noChangeShapeType="1"/>
            </p:cNvSpPr>
            <p:nvPr/>
          </p:nvSpPr>
          <p:spPr bwMode="auto">
            <a:xfrm>
              <a:off x="3967" y="2255"/>
              <a:ext cx="3082" cy="0"/>
            </a:xfrm>
            <a:prstGeom prst="line">
              <a:avLst/>
            </a:prstGeom>
            <a:noFill/>
            <a:ln w="11113"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11"/>
            <p:cNvSpPr>
              <a:spLocks noChangeShapeType="1"/>
            </p:cNvSpPr>
            <p:nvPr/>
          </p:nvSpPr>
          <p:spPr bwMode="auto">
            <a:xfrm>
              <a:off x="3967" y="1686"/>
              <a:ext cx="3082" cy="0"/>
            </a:xfrm>
            <a:prstGeom prst="line">
              <a:avLst/>
            </a:prstGeom>
            <a:noFill/>
            <a:ln w="11113"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12"/>
            <p:cNvSpPr>
              <a:spLocks noChangeArrowheads="1"/>
            </p:cNvSpPr>
            <p:nvPr/>
          </p:nvSpPr>
          <p:spPr bwMode="auto">
            <a:xfrm>
              <a:off x="4173" y="1771"/>
              <a:ext cx="611" cy="1617"/>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3"/>
            <p:cNvSpPr>
              <a:spLocks noChangeArrowheads="1"/>
            </p:cNvSpPr>
            <p:nvPr/>
          </p:nvSpPr>
          <p:spPr bwMode="auto">
            <a:xfrm>
              <a:off x="5199" y="1578"/>
              <a:ext cx="618" cy="1810"/>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 name="Rectangle 14"/>
            <p:cNvSpPr>
              <a:spLocks noChangeArrowheads="1"/>
            </p:cNvSpPr>
            <p:nvPr/>
          </p:nvSpPr>
          <p:spPr bwMode="auto">
            <a:xfrm>
              <a:off x="6228" y="1619"/>
              <a:ext cx="615" cy="1769"/>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 name="Rectangle 15"/>
            <p:cNvSpPr>
              <a:spLocks noChangeArrowheads="1"/>
            </p:cNvSpPr>
            <p:nvPr/>
          </p:nvSpPr>
          <p:spPr bwMode="auto">
            <a:xfrm>
              <a:off x="4394" y="1629"/>
              <a:ext cx="22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Arial" panose="020B0604020202020204" pitchFamily="34" charset="0"/>
                </a:rPr>
                <a:t>14.3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16"/>
            <p:cNvSpPr>
              <a:spLocks noChangeArrowheads="1"/>
            </p:cNvSpPr>
            <p:nvPr/>
          </p:nvSpPr>
          <p:spPr bwMode="auto">
            <a:xfrm>
              <a:off x="5420" y="1436"/>
              <a:ext cx="22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Arial" panose="020B0604020202020204" pitchFamily="34" charset="0"/>
                </a:rPr>
                <a:t>16.0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17"/>
            <p:cNvSpPr>
              <a:spLocks noChangeArrowheads="1"/>
            </p:cNvSpPr>
            <p:nvPr/>
          </p:nvSpPr>
          <p:spPr bwMode="auto">
            <a:xfrm>
              <a:off x="6446" y="1477"/>
              <a:ext cx="22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Arial" panose="020B0604020202020204" pitchFamily="34" charset="0"/>
                </a:rPr>
                <a:t>15.6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8"/>
            <p:cNvSpPr>
              <a:spLocks noChangeShapeType="1"/>
            </p:cNvSpPr>
            <p:nvPr/>
          </p:nvSpPr>
          <p:spPr bwMode="auto">
            <a:xfrm>
              <a:off x="3967" y="3392"/>
              <a:ext cx="3082" cy="0"/>
            </a:xfrm>
            <a:prstGeom prst="line">
              <a:avLst/>
            </a:prstGeom>
            <a:noFill/>
            <a:ln w="11113"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19"/>
            <p:cNvSpPr>
              <a:spLocks noChangeArrowheads="1"/>
            </p:cNvSpPr>
            <p:nvPr/>
          </p:nvSpPr>
          <p:spPr bwMode="auto">
            <a:xfrm>
              <a:off x="4430" y="3429"/>
              <a:ext cx="146"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anose="020B0604020202020204" pitchFamily="34" charset="0"/>
                </a:rPr>
                <a:t>No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20"/>
            <p:cNvSpPr>
              <a:spLocks noChangeArrowheads="1"/>
            </p:cNvSpPr>
            <p:nvPr/>
          </p:nvSpPr>
          <p:spPr bwMode="auto">
            <a:xfrm>
              <a:off x="5156" y="3429"/>
              <a:ext cx="77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panose="020B0604020202020204" pitchFamily="34" charset="0"/>
                </a:rPr>
                <a:t>Yes, but did</a:t>
              </a:r>
              <a:r>
                <a:rPr kumimoji="0" lang="en-US" altLang="en-US" sz="1100" b="0" i="0" u="none" strike="noStrike" cap="none" normalizeH="0" dirty="0">
                  <a:ln>
                    <a:noFill/>
                  </a:ln>
                  <a:solidFill>
                    <a:srgbClr val="000000"/>
                  </a:solidFill>
                  <a:effectLst/>
                  <a:latin typeface="Arial" panose="020B0604020202020204" pitchFamily="34" charset="0"/>
                </a:rPr>
                <a:t> </a:t>
              </a:r>
              <a:r>
                <a:rPr kumimoji="0" lang="en-US" altLang="en-US" sz="1100" b="0" i="0" u="none" strike="noStrike" cap="none" normalizeH="0" baseline="0" dirty="0">
                  <a:ln>
                    <a:noFill/>
                  </a:ln>
                  <a:solidFill>
                    <a:srgbClr val="000000"/>
                  </a:solidFill>
                  <a:effectLst/>
                  <a:latin typeface="Arial" panose="020B0604020202020204" pitchFamily="34" charset="0"/>
                </a:rPr>
                <a:t>not win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 name="Rectangle 21"/>
            <p:cNvSpPr>
              <a:spLocks noChangeArrowheads="1"/>
            </p:cNvSpPr>
            <p:nvPr/>
          </p:nvSpPr>
          <p:spPr bwMode="auto">
            <a:xfrm>
              <a:off x="6320" y="3429"/>
              <a:ext cx="51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panose="020B0604020202020204" pitchFamily="34" charset="0"/>
                </a:rPr>
                <a:t>Yes and won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Rectangle 22"/>
            <p:cNvSpPr>
              <a:spLocks noChangeArrowheads="1"/>
            </p:cNvSpPr>
            <p:nvPr/>
          </p:nvSpPr>
          <p:spPr bwMode="auto">
            <a:xfrm>
              <a:off x="3982" y="3549"/>
              <a:ext cx="1369"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panose="020B0604020202020204" pitchFamily="34" charset="0"/>
                </a:rPr>
                <a:t>Source: Survey conducted to 408 </a:t>
              </a:r>
              <a:r>
                <a:rPr kumimoji="0" lang="en-US" altLang="en-US" sz="900" b="0" i="0" u="none" strike="noStrike" cap="none" normalizeH="0" baseline="0" dirty="0" err="1">
                  <a:ln>
                    <a:noFill/>
                  </a:ln>
                  <a:solidFill>
                    <a:srgbClr val="000000"/>
                  </a:solidFill>
                  <a:effectLst/>
                  <a:latin typeface="Arial" panose="020B0604020202020204" pitchFamily="34" charset="0"/>
                </a:rPr>
                <a:t>MSMEs</a:t>
              </a:r>
              <a:r>
                <a:rPr kumimoji="0" lang="en-US" altLang="en-US" sz="900" b="0" i="0" u="none" strike="noStrike" cap="none" normalizeH="0" baseline="0" dirty="0">
                  <a:ln>
                    <a:noFill/>
                  </a:ln>
                  <a:solidFill>
                    <a:srgbClr val="000000"/>
                  </a:solidFill>
                  <a:effectLst/>
                  <a:latin typeface="Arial" panose="020B0604020202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Rectangle 23"/>
            <p:cNvSpPr>
              <a:spLocks noChangeArrowheads="1"/>
            </p:cNvSpPr>
            <p:nvPr/>
          </p:nvSpPr>
          <p:spPr bwMode="auto">
            <a:xfrm>
              <a:off x="5096" y="1330"/>
              <a:ext cx="942"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en-US" sz="1300" b="0" i="0" u="none" strike="noStrike" cap="none" normalizeH="0" baseline="0" dirty="0">
                  <a:ln>
                    <a:noFill/>
                  </a:ln>
                  <a:solidFill>
                    <a:srgbClr val="000000"/>
                  </a:solidFill>
                  <a:effectLst/>
                  <a:latin typeface="Arial" panose="020B0604020202020204" pitchFamily="34" charset="0"/>
                </a:rPr>
                <a:t>(</a:t>
              </a:r>
              <a:r>
                <a:rPr lang="en-US" altLang="en-US" sz="1300" dirty="0">
                  <a:solidFill>
                    <a:srgbClr val="000000"/>
                  </a:solidFill>
                </a:rPr>
                <a:t>Years of </a:t>
              </a:r>
              <a:r>
                <a:rPr kumimoji="0" lang="en-US" altLang="en-US" sz="1300" b="0" i="0" u="none" strike="noStrike" cap="none" normalizeH="0" baseline="0" dirty="0">
                  <a:ln>
                    <a:noFill/>
                  </a:ln>
                  <a:solidFill>
                    <a:srgbClr val="000000"/>
                  </a:solidFill>
                  <a:effectLst/>
                  <a:latin typeface="Arial" panose="020B0604020202020204" pitchFamily="34" charset="0"/>
                </a:rPr>
                <a:t>education)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Rectangle 24"/>
            <p:cNvSpPr>
              <a:spLocks noChangeArrowheads="1"/>
            </p:cNvSpPr>
            <p:nvPr/>
          </p:nvSpPr>
          <p:spPr bwMode="auto">
            <a:xfrm>
              <a:off x="4458" y="1193"/>
              <a:ext cx="215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Arial" panose="020B0604020202020204" pitchFamily="34" charset="0"/>
                </a:rPr>
                <a:t>Participation and education of owners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4"/>
          <p:cNvSpPr>
            <a:spLocks noGrp="1"/>
          </p:cNvSpPr>
          <p:nvPr>
            <p:ph type="title"/>
          </p:nvPr>
        </p:nvSpPr>
        <p:spPr>
          <a:xfrm>
            <a:off x="838200" y="365125"/>
            <a:ext cx="10515600" cy="571500"/>
          </a:xfrm>
        </p:spPr>
        <p:txBody>
          <a:bodyPr>
            <a:normAutofit fontScale="90000"/>
          </a:bodyPr>
          <a:lstStyle/>
          <a:p>
            <a:pPr algn="ctr" eaLnBrk="1" hangingPunct="1"/>
            <a:r>
              <a:rPr lang="en-US" sz="4400" b="1" dirty="0"/>
              <a:t>Probability of participating in the contest</a:t>
            </a:r>
            <a:endParaRPr lang="es-DO" sz="4000" b="1" dirty="0"/>
          </a:p>
        </p:txBody>
      </p:sp>
      <p:sp>
        <p:nvSpPr>
          <p:cNvPr id="6" name="Content Placeholder 5"/>
          <p:cNvSpPr>
            <a:spLocks noGrp="1"/>
          </p:cNvSpPr>
          <p:nvPr>
            <p:ph idx="1"/>
          </p:nvPr>
        </p:nvSpPr>
        <p:spPr>
          <a:xfrm>
            <a:off x="838200" y="1350744"/>
            <a:ext cx="4271010" cy="5070652"/>
          </a:xfrm>
        </p:spPr>
        <p:txBody>
          <a:bodyPr>
            <a:normAutofit/>
          </a:bodyPr>
          <a:lstStyle/>
          <a:p>
            <a:pPr algn="just"/>
            <a:r>
              <a:rPr lang="en-US" dirty="0"/>
              <a:t>The ratio of possibilities for a woman to participate in a public contest is 40% of that  pertaining to a company owner if it is a man or a joint ownership.</a:t>
            </a:r>
          </a:p>
          <a:p>
            <a:pPr algn="just"/>
            <a:endParaRPr lang="en-US" dirty="0"/>
          </a:p>
          <a:p>
            <a:pPr algn="just"/>
            <a:r>
              <a:rPr lang="en-US" dirty="0"/>
              <a:t>For each year of additional education of the owner, the ratio of participating possibilities increases by 18%.</a:t>
            </a:r>
          </a:p>
        </p:txBody>
      </p:sp>
      <p:grpSp>
        <p:nvGrpSpPr>
          <p:cNvPr id="2" name="Group 4"/>
          <p:cNvGrpSpPr>
            <a:grpSpLocks noChangeAspect="1"/>
          </p:cNvGrpSpPr>
          <p:nvPr/>
        </p:nvGrpSpPr>
        <p:grpSpPr bwMode="auto">
          <a:xfrm>
            <a:off x="5710238" y="1517650"/>
            <a:ext cx="5456237" cy="4356100"/>
            <a:chOff x="3597" y="956"/>
            <a:chExt cx="3437" cy="2744"/>
          </a:xfrm>
        </p:grpSpPr>
        <p:sp>
          <p:nvSpPr>
            <p:cNvPr id="3" name="AutoShape 3"/>
            <p:cNvSpPr>
              <a:spLocks noChangeAspect="1" noChangeArrowheads="1" noTextEdit="1"/>
            </p:cNvSpPr>
            <p:nvPr/>
          </p:nvSpPr>
          <p:spPr bwMode="auto">
            <a:xfrm>
              <a:off x="3597" y="956"/>
              <a:ext cx="3437" cy="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Rectangle 5"/>
            <p:cNvSpPr>
              <a:spLocks noChangeArrowheads="1"/>
            </p:cNvSpPr>
            <p:nvPr/>
          </p:nvSpPr>
          <p:spPr bwMode="auto">
            <a:xfrm>
              <a:off x="3641" y="1000"/>
              <a:ext cx="3351" cy="2654"/>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6"/>
            <p:cNvSpPr>
              <a:spLocks noChangeArrowheads="1"/>
            </p:cNvSpPr>
            <p:nvPr/>
          </p:nvSpPr>
          <p:spPr bwMode="auto">
            <a:xfrm>
              <a:off x="3644" y="1007"/>
              <a:ext cx="3345" cy="2640"/>
            </a:xfrm>
            <a:prstGeom prst="rect">
              <a:avLst/>
            </a:prstGeom>
            <a:solidFill>
              <a:srgbClr val="F0F0F0"/>
            </a:solidFill>
            <a:ln w="9525">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Rectangle 7"/>
            <p:cNvSpPr>
              <a:spLocks noChangeArrowheads="1"/>
            </p:cNvSpPr>
            <p:nvPr/>
          </p:nvSpPr>
          <p:spPr bwMode="auto">
            <a:xfrm>
              <a:off x="3975" y="1394"/>
              <a:ext cx="2930" cy="1554"/>
            </a:xfrm>
            <a:prstGeom prst="rect">
              <a:avLst/>
            </a:prstGeom>
            <a:solidFill>
              <a:srgbClr val="FFFFFF"/>
            </a:solidFill>
            <a:ln w="9525">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Line 8"/>
            <p:cNvSpPr>
              <a:spLocks noChangeShapeType="1"/>
            </p:cNvSpPr>
            <p:nvPr/>
          </p:nvSpPr>
          <p:spPr bwMode="auto">
            <a:xfrm>
              <a:off x="3975" y="2880"/>
              <a:ext cx="2930" cy="0"/>
            </a:xfrm>
            <a:prstGeom prst="line">
              <a:avLst/>
            </a:prstGeom>
            <a:noFill/>
            <a:ln w="9525"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9"/>
            <p:cNvSpPr>
              <a:spLocks noChangeShapeType="1"/>
            </p:cNvSpPr>
            <p:nvPr/>
          </p:nvSpPr>
          <p:spPr bwMode="auto">
            <a:xfrm>
              <a:off x="3975" y="2595"/>
              <a:ext cx="2930" cy="0"/>
            </a:xfrm>
            <a:prstGeom prst="line">
              <a:avLst/>
            </a:prstGeom>
            <a:noFill/>
            <a:ln w="9525"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10"/>
            <p:cNvSpPr>
              <a:spLocks noChangeShapeType="1"/>
            </p:cNvSpPr>
            <p:nvPr/>
          </p:nvSpPr>
          <p:spPr bwMode="auto">
            <a:xfrm>
              <a:off x="3975" y="2310"/>
              <a:ext cx="2930" cy="0"/>
            </a:xfrm>
            <a:prstGeom prst="line">
              <a:avLst/>
            </a:prstGeom>
            <a:noFill/>
            <a:ln w="9525"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11"/>
            <p:cNvSpPr>
              <a:spLocks noChangeShapeType="1"/>
            </p:cNvSpPr>
            <p:nvPr/>
          </p:nvSpPr>
          <p:spPr bwMode="auto">
            <a:xfrm>
              <a:off x="3975" y="2022"/>
              <a:ext cx="2930" cy="0"/>
            </a:xfrm>
            <a:prstGeom prst="line">
              <a:avLst/>
            </a:prstGeom>
            <a:noFill/>
            <a:ln w="9525"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Line 12"/>
            <p:cNvSpPr>
              <a:spLocks noChangeShapeType="1"/>
            </p:cNvSpPr>
            <p:nvPr/>
          </p:nvSpPr>
          <p:spPr bwMode="auto">
            <a:xfrm>
              <a:off x="3975" y="1737"/>
              <a:ext cx="2930" cy="0"/>
            </a:xfrm>
            <a:prstGeom prst="line">
              <a:avLst/>
            </a:prstGeom>
            <a:noFill/>
            <a:ln w="9525"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Line 13"/>
            <p:cNvSpPr>
              <a:spLocks noChangeShapeType="1"/>
            </p:cNvSpPr>
            <p:nvPr/>
          </p:nvSpPr>
          <p:spPr bwMode="auto">
            <a:xfrm>
              <a:off x="3975" y="1452"/>
              <a:ext cx="2930" cy="0"/>
            </a:xfrm>
            <a:prstGeom prst="line">
              <a:avLst/>
            </a:prstGeom>
            <a:noFill/>
            <a:ln w="9525"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4028" y="1845"/>
              <a:ext cx="2468" cy="1049"/>
            </a:xfrm>
            <a:custGeom>
              <a:avLst/>
              <a:gdLst>
                <a:gd name="T0" fmla="*/ 0 w 791"/>
                <a:gd name="T1" fmla="*/ 309 h 309"/>
                <a:gd name="T2" fmla="*/ 88 w 791"/>
                <a:gd name="T3" fmla="*/ 264 h 309"/>
                <a:gd name="T4" fmla="*/ 176 w 791"/>
                <a:gd name="T5" fmla="*/ 222 h 309"/>
                <a:gd name="T6" fmla="*/ 264 w 791"/>
                <a:gd name="T7" fmla="*/ 182 h 309"/>
                <a:gd name="T8" fmla="*/ 352 w 791"/>
                <a:gd name="T9" fmla="*/ 145 h 309"/>
                <a:gd name="T10" fmla="*/ 440 w 791"/>
                <a:gd name="T11" fmla="*/ 111 h 309"/>
                <a:gd name="T12" fmla="*/ 528 w 791"/>
                <a:gd name="T13" fmla="*/ 79 h 309"/>
                <a:gd name="T14" fmla="*/ 616 w 791"/>
                <a:gd name="T15" fmla="*/ 50 h 309"/>
                <a:gd name="T16" fmla="*/ 703 w 791"/>
                <a:gd name="T17" fmla="*/ 24 h 309"/>
                <a:gd name="T18" fmla="*/ 791 w 791"/>
                <a:gd name="T19" fmla="*/ 0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91" h="309">
                  <a:moveTo>
                    <a:pt x="0" y="309"/>
                  </a:moveTo>
                  <a:lnTo>
                    <a:pt x="88" y="264"/>
                  </a:lnTo>
                  <a:lnTo>
                    <a:pt x="176" y="222"/>
                  </a:lnTo>
                  <a:lnTo>
                    <a:pt x="264" y="182"/>
                  </a:lnTo>
                  <a:lnTo>
                    <a:pt x="352" y="145"/>
                  </a:lnTo>
                  <a:lnTo>
                    <a:pt x="440" y="111"/>
                  </a:lnTo>
                  <a:lnTo>
                    <a:pt x="528" y="79"/>
                  </a:lnTo>
                  <a:lnTo>
                    <a:pt x="616" y="50"/>
                  </a:lnTo>
                  <a:lnTo>
                    <a:pt x="703" y="24"/>
                  </a:lnTo>
                  <a:lnTo>
                    <a:pt x="791"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Oval 15"/>
            <p:cNvSpPr>
              <a:spLocks noChangeArrowheads="1"/>
            </p:cNvSpPr>
            <p:nvPr/>
          </p:nvSpPr>
          <p:spPr bwMode="auto">
            <a:xfrm>
              <a:off x="4009" y="2874"/>
              <a:ext cx="37" cy="37"/>
            </a:xfrm>
            <a:prstGeom prst="ellipse">
              <a:avLst/>
            </a:prstGeom>
            <a:solidFill>
              <a:srgbClr val="606060"/>
            </a:solidFill>
            <a:ln w="9525">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Oval 16"/>
            <p:cNvSpPr>
              <a:spLocks noChangeArrowheads="1"/>
            </p:cNvSpPr>
            <p:nvPr/>
          </p:nvSpPr>
          <p:spPr bwMode="auto">
            <a:xfrm>
              <a:off x="4284" y="2721"/>
              <a:ext cx="37" cy="37"/>
            </a:xfrm>
            <a:prstGeom prst="ellipse">
              <a:avLst/>
            </a:prstGeom>
            <a:solidFill>
              <a:srgbClr val="606060"/>
            </a:solidFill>
            <a:ln w="9525">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Oval 17"/>
            <p:cNvSpPr>
              <a:spLocks noChangeArrowheads="1"/>
            </p:cNvSpPr>
            <p:nvPr/>
          </p:nvSpPr>
          <p:spPr bwMode="auto">
            <a:xfrm>
              <a:off x="4558" y="2578"/>
              <a:ext cx="38" cy="38"/>
            </a:xfrm>
            <a:prstGeom prst="ellipse">
              <a:avLst/>
            </a:prstGeom>
            <a:solidFill>
              <a:srgbClr val="606060"/>
            </a:solidFill>
            <a:ln w="9525">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Oval 18"/>
            <p:cNvSpPr>
              <a:spLocks noChangeArrowheads="1"/>
            </p:cNvSpPr>
            <p:nvPr/>
          </p:nvSpPr>
          <p:spPr bwMode="auto">
            <a:xfrm>
              <a:off x="4833" y="2443"/>
              <a:ext cx="37" cy="37"/>
            </a:xfrm>
            <a:prstGeom prst="ellipse">
              <a:avLst/>
            </a:prstGeom>
            <a:solidFill>
              <a:srgbClr val="606060"/>
            </a:solidFill>
            <a:ln w="9525">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Oval 19"/>
            <p:cNvSpPr>
              <a:spLocks noChangeArrowheads="1"/>
            </p:cNvSpPr>
            <p:nvPr/>
          </p:nvSpPr>
          <p:spPr bwMode="auto">
            <a:xfrm>
              <a:off x="5107" y="2317"/>
              <a:ext cx="38" cy="41"/>
            </a:xfrm>
            <a:prstGeom prst="ellipse">
              <a:avLst/>
            </a:prstGeom>
            <a:solidFill>
              <a:srgbClr val="606060"/>
            </a:solidFill>
            <a:ln w="9525">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Oval 20"/>
            <p:cNvSpPr>
              <a:spLocks noChangeArrowheads="1"/>
            </p:cNvSpPr>
            <p:nvPr/>
          </p:nvSpPr>
          <p:spPr bwMode="auto">
            <a:xfrm>
              <a:off x="5382" y="2202"/>
              <a:ext cx="34" cy="40"/>
            </a:xfrm>
            <a:prstGeom prst="ellipse">
              <a:avLst/>
            </a:prstGeom>
            <a:solidFill>
              <a:srgbClr val="606060"/>
            </a:solidFill>
            <a:ln w="9525">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Oval 21"/>
            <p:cNvSpPr>
              <a:spLocks noChangeArrowheads="1"/>
            </p:cNvSpPr>
            <p:nvPr/>
          </p:nvSpPr>
          <p:spPr bwMode="auto">
            <a:xfrm>
              <a:off x="5657" y="2093"/>
              <a:ext cx="34" cy="37"/>
            </a:xfrm>
            <a:prstGeom prst="ellipse">
              <a:avLst/>
            </a:prstGeom>
            <a:solidFill>
              <a:srgbClr val="606060"/>
            </a:solidFill>
            <a:ln w="9525">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Oval 22"/>
            <p:cNvSpPr>
              <a:spLocks noChangeArrowheads="1"/>
            </p:cNvSpPr>
            <p:nvPr/>
          </p:nvSpPr>
          <p:spPr bwMode="auto">
            <a:xfrm>
              <a:off x="5931" y="1995"/>
              <a:ext cx="34" cy="40"/>
            </a:xfrm>
            <a:prstGeom prst="ellipse">
              <a:avLst/>
            </a:prstGeom>
            <a:solidFill>
              <a:srgbClr val="606060"/>
            </a:solidFill>
            <a:ln w="9525">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Oval 23"/>
            <p:cNvSpPr>
              <a:spLocks noChangeArrowheads="1"/>
            </p:cNvSpPr>
            <p:nvPr/>
          </p:nvSpPr>
          <p:spPr bwMode="auto">
            <a:xfrm>
              <a:off x="6203" y="1906"/>
              <a:ext cx="34" cy="38"/>
            </a:xfrm>
            <a:prstGeom prst="ellipse">
              <a:avLst/>
            </a:prstGeom>
            <a:solidFill>
              <a:srgbClr val="606060"/>
            </a:solidFill>
            <a:ln w="9525">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Oval 24"/>
            <p:cNvSpPr>
              <a:spLocks noChangeArrowheads="1"/>
            </p:cNvSpPr>
            <p:nvPr/>
          </p:nvSpPr>
          <p:spPr bwMode="auto">
            <a:xfrm>
              <a:off x="6477" y="1825"/>
              <a:ext cx="35" cy="41"/>
            </a:xfrm>
            <a:prstGeom prst="ellipse">
              <a:avLst/>
            </a:prstGeom>
            <a:solidFill>
              <a:srgbClr val="606060"/>
            </a:solidFill>
            <a:ln w="9525">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5"/>
            <p:cNvSpPr>
              <a:spLocks/>
            </p:cNvSpPr>
            <p:nvPr/>
          </p:nvSpPr>
          <p:spPr bwMode="auto">
            <a:xfrm>
              <a:off x="4028" y="1455"/>
              <a:ext cx="2468" cy="550"/>
            </a:xfrm>
            <a:custGeom>
              <a:avLst/>
              <a:gdLst>
                <a:gd name="T0" fmla="*/ 0 w 791"/>
                <a:gd name="T1" fmla="*/ 162 h 162"/>
                <a:gd name="T2" fmla="*/ 88 w 791"/>
                <a:gd name="T3" fmla="*/ 136 h 162"/>
                <a:gd name="T4" fmla="*/ 176 w 791"/>
                <a:gd name="T5" fmla="*/ 112 h 162"/>
                <a:gd name="T6" fmla="*/ 264 w 791"/>
                <a:gd name="T7" fmla="*/ 91 h 162"/>
                <a:gd name="T8" fmla="*/ 352 w 791"/>
                <a:gd name="T9" fmla="*/ 71 h 162"/>
                <a:gd name="T10" fmla="*/ 440 w 791"/>
                <a:gd name="T11" fmla="*/ 54 h 162"/>
                <a:gd name="T12" fmla="*/ 528 w 791"/>
                <a:gd name="T13" fmla="*/ 38 h 162"/>
                <a:gd name="T14" fmla="*/ 616 w 791"/>
                <a:gd name="T15" fmla="*/ 24 h 162"/>
                <a:gd name="T16" fmla="*/ 703 w 791"/>
                <a:gd name="T17" fmla="*/ 11 h 162"/>
                <a:gd name="T18" fmla="*/ 791 w 791"/>
                <a:gd name="T19"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91" h="162">
                  <a:moveTo>
                    <a:pt x="0" y="162"/>
                  </a:moveTo>
                  <a:lnTo>
                    <a:pt x="88" y="136"/>
                  </a:lnTo>
                  <a:lnTo>
                    <a:pt x="176" y="112"/>
                  </a:lnTo>
                  <a:lnTo>
                    <a:pt x="264" y="91"/>
                  </a:lnTo>
                  <a:lnTo>
                    <a:pt x="352" y="71"/>
                  </a:lnTo>
                  <a:lnTo>
                    <a:pt x="440" y="54"/>
                  </a:lnTo>
                  <a:lnTo>
                    <a:pt x="528" y="38"/>
                  </a:lnTo>
                  <a:lnTo>
                    <a:pt x="616" y="24"/>
                  </a:lnTo>
                  <a:lnTo>
                    <a:pt x="703" y="11"/>
                  </a:lnTo>
                  <a:lnTo>
                    <a:pt x="791"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p:nvSpPr>
          <p:spPr bwMode="auto">
            <a:xfrm>
              <a:off x="4003" y="1978"/>
              <a:ext cx="50" cy="54"/>
            </a:xfrm>
            <a:custGeom>
              <a:avLst/>
              <a:gdLst>
                <a:gd name="T0" fmla="*/ 25 w 50"/>
                <a:gd name="T1" fmla="*/ 0 h 54"/>
                <a:gd name="T2" fmla="*/ 0 w 50"/>
                <a:gd name="T3" fmla="*/ 27 h 54"/>
                <a:gd name="T4" fmla="*/ 25 w 50"/>
                <a:gd name="T5" fmla="*/ 54 h 54"/>
                <a:gd name="T6" fmla="*/ 50 w 50"/>
                <a:gd name="T7" fmla="*/ 27 h 54"/>
                <a:gd name="T8" fmla="*/ 25 w 50"/>
                <a:gd name="T9" fmla="*/ 0 h 54"/>
              </a:gdLst>
              <a:ahLst/>
              <a:cxnLst>
                <a:cxn ang="0">
                  <a:pos x="T0" y="T1"/>
                </a:cxn>
                <a:cxn ang="0">
                  <a:pos x="T2" y="T3"/>
                </a:cxn>
                <a:cxn ang="0">
                  <a:pos x="T4" y="T5"/>
                </a:cxn>
                <a:cxn ang="0">
                  <a:pos x="T6" y="T7"/>
                </a:cxn>
                <a:cxn ang="0">
                  <a:pos x="T8" y="T9"/>
                </a:cxn>
              </a:cxnLst>
              <a:rect l="0" t="0" r="r" b="b"/>
              <a:pathLst>
                <a:path w="50" h="54">
                  <a:moveTo>
                    <a:pt x="25" y="0"/>
                  </a:moveTo>
                  <a:lnTo>
                    <a:pt x="0" y="27"/>
                  </a:lnTo>
                  <a:lnTo>
                    <a:pt x="25" y="54"/>
                  </a:lnTo>
                  <a:lnTo>
                    <a:pt x="50" y="27"/>
                  </a:lnTo>
                  <a:lnTo>
                    <a:pt x="25" y="0"/>
                  </a:lnTo>
                  <a:close/>
                </a:path>
              </a:pathLst>
            </a:custGeom>
            <a:solidFill>
              <a:srgbClr val="A0A0A0"/>
            </a:solidFill>
            <a:ln w="9525">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7"/>
            <p:cNvSpPr>
              <a:spLocks/>
            </p:cNvSpPr>
            <p:nvPr/>
          </p:nvSpPr>
          <p:spPr bwMode="auto">
            <a:xfrm>
              <a:off x="4277" y="1889"/>
              <a:ext cx="50" cy="55"/>
            </a:xfrm>
            <a:custGeom>
              <a:avLst/>
              <a:gdLst>
                <a:gd name="T0" fmla="*/ 25 w 50"/>
                <a:gd name="T1" fmla="*/ 0 h 55"/>
                <a:gd name="T2" fmla="*/ 0 w 50"/>
                <a:gd name="T3" fmla="*/ 28 h 55"/>
                <a:gd name="T4" fmla="*/ 25 w 50"/>
                <a:gd name="T5" fmla="*/ 55 h 55"/>
                <a:gd name="T6" fmla="*/ 50 w 50"/>
                <a:gd name="T7" fmla="*/ 28 h 55"/>
                <a:gd name="T8" fmla="*/ 25 w 50"/>
                <a:gd name="T9" fmla="*/ 0 h 55"/>
              </a:gdLst>
              <a:ahLst/>
              <a:cxnLst>
                <a:cxn ang="0">
                  <a:pos x="T0" y="T1"/>
                </a:cxn>
                <a:cxn ang="0">
                  <a:pos x="T2" y="T3"/>
                </a:cxn>
                <a:cxn ang="0">
                  <a:pos x="T4" y="T5"/>
                </a:cxn>
                <a:cxn ang="0">
                  <a:pos x="T6" y="T7"/>
                </a:cxn>
                <a:cxn ang="0">
                  <a:pos x="T8" y="T9"/>
                </a:cxn>
              </a:cxnLst>
              <a:rect l="0" t="0" r="r" b="b"/>
              <a:pathLst>
                <a:path w="50" h="55">
                  <a:moveTo>
                    <a:pt x="25" y="0"/>
                  </a:moveTo>
                  <a:lnTo>
                    <a:pt x="0" y="28"/>
                  </a:lnTo>
                  <a:lnTo>
                    <a:pt x="25" y="55"/>
                  </a:lnTo>
                  <a:lnTo>
                    <a:pt x="50" y="28"/>
                  </a:lnTo>
                  <a:lnTo>
                    <a:pt x="25" y="0"/>
                  </a:lnTo>
                  <a:close/>
                </a:path>
              </a:pathLst>
            </a:custGeom>
            <a:solidFill>
              <a:srgbClr val="A0A0A0"/>
            </a:solidFill>
            <a:ln w="9525">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8"/>
            <p:cNvSpPr>
              <a:spLocks/>
            </p:cNvSpPr>
            <p:nvPr/>
          </p:nvSpPr>
          <p:spPr bwMode="auto">
            <a:xfrm>
              <a:off x="4552" y="1808"/>
              <a:ext cx="50" cy="54"/>
            </a:xfrm>
            <a:custGeom>
              <a:avLst/>
              <a:gdLst>
                <a:gd name="T0" fmla="*/ 25 w 50"/>
                <a:gd name="T1" fmla="*/ 0 h 54"/>
                <a:gd name="T2" fmla="*/ 0 w 50"/>
                <a:gd name="T3" fmla="*/ 27 h 54"/>
                <a:gd name="T4" fmla="*/ 25 w 50"/>
                <a:gd name="T5" fmla="*/ 54 h 54"/>
                <a:gd name="T6" fmla="*/ 50 w 50"/>
                <a:gd name="T7" fmla="*/ 27 h 54"/>
                <a:gd name="T8" fmla="*/ 25 w 50"/>
                <a:gd name="T9" fmla="*/ 0 h 54"/>
              </a:gdLst>
              <a:ahLst/>
              <a:cxnLst>
                <a:cxn ang="0">
                  <a:pos x="T0" y="T1"/>
                </a:cxn>
                <a:cxn ang="0">
                  <a:pos x="T2" y="T3"/>
                </a:cxn>
                <a:cxn ang="0">
                  <a:pos x="T4" y="T5"/>
                </a:cxn>
                <a:cxn ang="0">
                  <a:pos x="T6" y="T7"/>
                </a:cxn>
                <a:cxn ang="0">
                  <a:pos x="T8" y="T9"/>
                </a:cxn>
              </a:cxnLst>
              <a:rect l="0" t="0" r="r" b="b"/>
              <a:pathLst>
                <a:path w="50" h="54">
                  <a:moveTo>
                    <a:pt x="25" y="0"/>
                  </a:moveTo>
                  <a:lnTo>
                    <a:pt x="0" y="27"/>
                  </a:lnTo>
                  <a:lnTo>
                    <a:pt x="25" y="54"/>
                  </a:lnTo>
                  <a:lnTo>
                    <a:pt x="50" y="27"/>
                  </a:lnTo>
                  <a:lnTo>
                    <a:pt x="25" y="0"/>
                  </a:lnTo>
                  <a:close/>
                </a:path>
              </a:pathLst>
            </a:custGeom>
            <a:solidFill>
              <a:srgbClr val="A0A0A0"/>
            </a:solidFill>
            <a:ln w="9525">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29"/>
            <p:cNvSpPr>
              <a:spLocks/>
            </p:cNvSpPr>
            <p:nvPr/>
          </p:nvSpPr>
          <p:spPr bwMode="auto">
            <a:xfrm>
              <a:off x="4827" y="1737"/>
              <a:ext cx="49" cy="54"/>
            </a:xfrm>
            <a:custGeom>
              <a:avLst/>
              <a:gdLst>
                <a:gd name="T0" fmla="*/ 24 w 49"/>
                <a:gd name="T1" fmla="*/ 0 h 54"/>
                <a:gd name="T2" fmla="*/ 0 w 49"/>
                <a:gd name="T3" fmla="*/ 27 h 54"/>
                <a:gd name="T4" fmla="*/ 24 w 49"/>
                <a:gd name="T5" fmla="*/ 54 h 54"/>
                <a:gd name="T6" fmla="*/ 49 w 49"/>
                <a:gd name="T7" fmla="*/ 27 h 54"/>
                <a:gd name="T8" fmla="*/ 24 w 49"/>
                <a:gd name="T9" fmla="*/ 0 h 54"/>
              </a:gdLst>
              <a:ahLst/>
              <a:cxnLst>
                <a:cxn ang="0">
                  <a:pos x="T0" y="T1"/>
                </a:cxn>
                <a:cxn ang="0">
                  <a:pos x="T2" y="T3"/>
                </a:cxn>
                <a:cxn ang="0">
                  <a:pos x="T4" y="T5"/>
                </a:cxn>
                <a:cxn ang="0">
                  <a:pos x="T6" y="T7"/>
                </a:cxn>
                <a:cxn ang="0">
                  <a:pos x="T8" y="T9"/>
                </a:cxn>
              </a:cxnLst>
              <a:rect l="0" t="0" r="r" b="b"/>
              <a:pathLst>
                <a:path w="49" h="54">
                  <a:moveTo>
                    <a:pt x="24" y="0"/>
                  </a:moveTo>
                  <a:lnTo>
                    <a:pt x="0" y="27"/>
                  </a:lnTo>
                  <a:lnTo>
                    <a:pt x="24" y="54"/>
                  </a:lnTo>
                  <a:lnTo>
                    <a:pt x="49" y="27"/>
                  </a:lnTo>
                  <a:lnTo>
                    <a:pt x="24" y="0"/>
                  </a:lnTo>
                  <a:close/>
                </a:path>
              </a:pathLst>
            </a:custGeom>
            <a:solidFill>
              <a:srgbClr val="A0A0A0"/>
            </a:solidFill>
            <a:ln w="9525">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0"/>
            <p:cNvSpPr>
              <a:spLocks/>
            </p:cNvSpPr>
            <p:nvPr/>
          </p:nvSpPr>
          <p:spPr bwMode="auto">
            <a:xfrm>
              <a:off x="5101" y="1669"/>
              <a:ext cx="50" cy="54"/>
            </a:xfrm>
            <a:custGeom>
              <a:avLst/>
              <a:gdLst>
                <a:gd name="T0" fmla="*/ 25 w 50"/>
                <a:gd name="T1" fmla="*/ 0 h 54"/>
                <a:gd name="T2" fmla="*/ 0 w 50"/>
                <a:gd name="T3" fmla="*/ 27 h 54"/>
                <a:gd name="T4" fmla="*/ 25 w 50"/>
                <a:gd name="T5" fmla="*/ 54 h 54"/>
                <a:gd name="T6" fmla="*/ 50 w 50"/>
                <a:gd name="T7" fmla="*/ 27 h 54"/>
                <a:gd name="T8" fmla="*/ 25 w 50"/>
                <a:gd name="T9" fmla="*/ 0 h 54"/>
              </a:gdLst>
              <a:ahLst/>
              <a:cxnLst>
                <a:cxn ang="0">
                  <a:pos x="T0" y="T1"/>
                </a:cxn>
                <a:cxn ang="0">
                  <a:pos x="T2" y="T3"/>
                </a:cxn>
                <a:cxn ang="0">
                  <a:pos x="T4" y="T5"/>
                </a:cxn>
                <a:cxn ang="0">
                  <a:pos x="T6" y="T7"/>
                </a:cxn>
                <a:cxn ang="0">
                  <a:pos x="T8" y="T9"/>
                </a:cxn>
              </a:cxnLst>
              <a:rect l="0" t="0" r="r" b="b"/>
              <a:pathLst>
                <a:path w="50" h="54">
                  <a:moveTo>
                    <a:pt x="25" y="0"/>
                  </a:moveTo>
                  <a:lnTo>
                    <a:pt x="0" y="27"/>
                  </a:lnTo>
                  <a:lnTo>
                    <a:pt x="25" y="54"/>
                  </a:lnTo>
                  <a:lnTo>
                    <a:pt x="50" y="27"/>
                  </a:lnTo>
                  <a:lnTo>
                    <a:pt x="25" y="0"/>
                  </a:lnTo>
                  <a:close/>
                </a:path>
              </a:pathLst>
            </a:custGeom>
            <a:solidFill>
              <a:srgbClr val="A0A0A0"/>
            </a:solidFill>
            <a:ln w="9525">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31"/>
            <p:cNvSpPr>
              <a:spLocks/>
            </p:cNvSpPr>
            <p:nvPr/>
          </p:nvSpPr>
          <p:spPr bwMode="auto">
            <a:xfrm>
              <a:off x="5376" y="1611"/>
              <a:ext cx="50" cy="54"/>
            </a:xfrm>
            <a:custGeom>
              <a:avLst/>
              <a:gdLst>
                <a:gd name="T0" fmla="*/ 25 w 50"/>
                <a:gd name="T1" fmla="*/ 0 h 54"/>
                <a:gd name="T2" fmla="*/ 0 w 50"/>
                <a:gd name="T3" fmla="*/ 27 h 54"/>
                <a:gd name="T4" fmla="*/ 25 w 50"/>
                <a:gd name="T5" fmla="*/ 54 h 54"/>
                <a:gd name="T6" fmla="*/ 50 w 50"/>
                <a:gd name="T7" fmla="*/ 27 h 54"/>
                <a:gd name="T8" fmla="*/ 25 w 50"/>
                <a:gd name="T9" fmla="*/ 0 h 54"/>
              </a:gdLst>
              <a:ahLst/>
              <a:cxnLst>
                <a:cxn ang="0">
                  <a:pos x="T0" y="T1"/>
                </a:cxn>
                <a:cxn ang="0">
                  <a:pos x="T2" y="T3"/>
                </a:cxn>
                <a:cxn ang="0">
                  <a:pos x="T4" y="T5"/>
                </a:cxn>
                <a:cxn ang="0">
                  <a:pos x="T6" y="T7"/>
                </a:cxn>
                <a:cxn ang="0">
                  <a:pos x="T8" y="T9"/>
                </a:cxn>
              </a:cxnLst>
              <a:rect l="0" t="0" r="r" b="b"/>
              <a:pathLst>
                <a:path w="50" h="54">
                  <a:moveTo>
                    <a:pt x="25" y="0"/>
                  </a:moveTo>
                  <a:lnTo>
                    <a:pt x="0" y="27"/>
                  </a:lnTo>
                  <a:lnTo>
                    <a:pt x="25" y="54"/>
                  </a:lnTo>
                  <a:lnTo>
                    <a:pt x="50" y="27"/>
                  </a:lnTo>
                  <a:lnTo>
                    <a:pt x="25" y="0"/>
                  </a:lnTo>
                  <a:close/>
                </a:path>
              </a:pathLst>
            </a:custGeom>
            <a:solidFill>
              <a:srgbClr val="A0A0A0"/>
            </a:solidFill>
            <a:ln w="9525">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32"/>
            <p:cNvSpPr>
              <a:spLocks/>
            </p:cNvSpPr>
            <p:nvPr/>
          </p:nvSpPr>
          <p:spPr bwMode="auto">
            <a:xfrm>
              <a:off x="5650" y="1557"/>
              <a:ext cx="50" cy="54"/>
            </a:xfrm>
            <a:custGeom>
              <a:avLst/>
              <a:gdLst>
                <a:gd name="T0" fmla="*/ 25 w 50"/>
                <a:gd name="T1" fmla="*/ 0 h 54"/>
                <a:gd name="T2" fmla="*/ 0 w 50"/>
                <a:gd name="T3" fmla="*/ 27 h 54"/>
                <a:gd name="T4" fmla="*/ 25 w 50"/>
                <a:gd name="T5" fmla="*/ 54 h 54"/>
                <a:gd name="T6" fmla="*/ 50 w 50"/>
                <a:gd name="T7" fmla="*/ 27 h 54"/>
                <a:gd name="T8" fmla="*/ 25 w 50"/>
                <a:gd name="T9" fmla="*/ 0 h 54"/>
              </a:gdLst>
              <a:ahLst/>
              <a:cxnLst>
                <a:cxn ang="0">
                  <a:pos x="T0" y="T1"/>
                </a:cxn>
                <a:cxn ang="0">
                  <a:pos x="T2" y="T3"/>
                </a:cxn>
                <a:cxn ang="0">
                  <a:pos x="T4" y="T5"/>
                </a:cxn>
                <a:cxn ang="0">
                  <a:pos x="T6" y="T7"/>
                </a:cxn>
                <a:cxn ang="0">
                  <a:pos x="T8" y="T9"/>
                </a:cxn>
              </a:cxnLst>
              <a:rect l="0" t="0" r="r" b="b"/>
              <a:pathLst>
                <a:path w="50" h="54">
                  <a:moveTo>
                    <a:pt x="25" y="0"/>
                  </a:moveTo>
                  <a:lnTo>
                    <a:pt x="0" y="27"/>
                  </a:lnTo>
                  <a:lnTo>
                    <a:pt x="25" y="54"/>
                  </a:lnTo>
                  <a:lnTo>
                    <a:pt x="50" y="27"/>
                  </a:lnTo>
                  <a:lnTo>
                    <a:pt x="25" y="0"/>
                  </a:lnTo>
                  <a:close/>
                </a:path>
              </a:pathLst>
            </a:custGeom>
            <a:solidFill>
              <a:srgbClr val="A0A0A0"/>
            </a:solidFill>
            <a:ln w="9525">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33"/>
            <p:cNvSpPr>
              <a:spLocks/>
            </p:cNvSpPr>
            <p:nvPr/>
          </p:nvSpPr>
          <p:spPr bwMode="auto">
            <a:xfrm>
              <a:off x="5925" y="1509"/>
              <a:ext cx="50" cy="55"/>
            </a:xfrm>
            <a:custGeom>
              <a:avLst/>
              <a:gdLst>
                <a:gd name="T0" fmla="*/ 25 w 50"/>
                <a:gd name="T1" fmla="*/ 0 h 55"/>
                <a:gd name="T2" fmla="*/ 0 w 50"/>
                <a:gd name="T3" fmla="*/ 28 h 55"/>
                <a:gd name="T4" fmla="*/ 25 w 50"/>
                <a:gd name="T5" fmla="*/ 55 h 55"/>
                <a:gd name="T6" fmla="*/ 50 w 50"/>
                <a:gd name="T7" fmla="*/ 28 h 55"/>
                <a:gd name="T8" fmla="*/ 25 w 50"/>
                <a:gd name="T9" fmla="*/ 0 h 55"/>
              </a:gdLst>
              <a:ahLst/>
              <a:cxnLst>
                <a:cxn ang="0">
                  <a:pos x="T0" y="T1"/>
                </a:cxn>
                <a:cxn ang="0">
                  <a:pos x="T2" y="T3"/>
                </a:cxn>
                <a:cxn ang="0">
                  <a:pos x="T4" y="T5"/>
                </a:cxn>
                <a:cxn ang="0">
                  <a:pos x="T6" y="T7"/>
                </a:cxn>
                <a:cxn ang="0">
                  <a:pos x="T8" y="T9"/>
                </a:cxn>
              </a:cxnLst>
              <a:rect l="0" t="0" r="r" b="b"/>
              <a:pathLst>
                <a:path w="50" h="55">
                  <a:moveTo>
                    <a:pt x="25" y="0"/>
                  </a:moveTo>
                  <a:lnTo>
                    <a:pt x="0" y="28"/>
                  </a:lnTo>
                  <a:lnTo>
                    <a:pt x="25" y="55"/>
                  </a:lnTo>
                  <a:lnTo>
                    <a:pt x="50" y="28"/>
                  </a:lnTo>
                  <a:lnTo>
                    <a:pt x="25" y="0"/>
                  </a:lnTo>
                  <a:close/>
                </a:path>
              </a:pathLst>
            </a:custGeom>
            <a:solidFill>
              <a:srgbClr val="A0A0A0"/>
            </a:solidFill>
            <a:ln w="9525">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34"/>
            <p:cNvSpPr>
              <a:spLocks/>
            </p:cNvSpPr>
            <p:nvPr/>
          </p:nvSpPr>
          <p:spPr bwMode="auto">
            <a:xfrm>
              <a:off x="6196" y="1465"/>
              <a:ext cx="50" cy="55"/>
            </a:xfrm>
            <a:custGeom>
              <a:avLst/>
              <a:gdLst>
                <a:gd name="T0" fmla="*/ 25 w 50"/>
                <a:gd name="T1" fmla="*/ 0 h 55"/>
                <a:gd name="T2" fmla="*/ 0 w 50"/>
                <a:gd name="T3" fmla="*/ 27 h 55"/>
                <a:gd name="T4" fmla="*/ 25 w 50"/>
                <a:gd name="T5" fmla="*/ 55 h 55"/>
                <a:gd name="T6" fmla="*/ 50 w 50"/>
                <a:gd name="T7" fmla="*/ 27 h 55"/>
                <a:gd name="T8" fmla="*/ 25 w 50"/>
                <a:gd name="T9" fmla="*/ 0 h 55"/>
              </a:gdLst>
              <a:ahLst/>
              <a:cxnLst>
                <a:cxn ang="0">
                  <a:pos x="T0" y="T1"/>
                </a:cxn>
                <a:cxn ang="0">
                  <a:pos x="T2" y="T3"/>
                </a:cxn>
                <a:cxn ang="0">
                  <a:pos x="T4" y="T5"/>
                </a:cxn>
                <a:cxn ang="0">
                  <a:pos x="T6" y="T7"/>
                </a:cxn>
                <a:cxn ang="0">
                  <a:pos x="T8" y="T9"/>
                </a:cxn>
              </a:cxnLst>
              <a:rect l="0" t="0" r="r" b="b"/>
              <a:pathLst>
                <a:path w="50" h="55">
                  <a:moveTo>
                    <a:pt x="25" y="0"/>
                  </a:moveTo>
                  <a:lnTo>
                    <a:pt x="0" y="27"/>
                  </a:lnTo>
                  <a:lnTo>
                    <a:pt x="25" y="55"/>
                  </a:lnTo>
                  <a:lnTo>
                    <a:pt x="50" y="27"/>
                  </a:lnTo>
                  <a:lnTo>
                    <a:pt x="25" y="0"/>
                  </a:lnTo>
                  <a:close/>
                </a:path>
              </a:pathLst>
            </a:custGeom>
            <a:solidFill>
              <a:srgbClr val="A0A0A0"/>
            </a:solidFill>
            <a:ln w="9525">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35"/>
            <p:cNvSpPr>
              <a:spLocks/>
            </p:cNvSpPr>
            <p:nvPr/>
          </p:nvSpPr>
          <p:spPr bwMode="auto">
            <a:xfrm>
              <a:off x="6471" y="1428"/>
              <a:ext cx="50" cy="54"/>
            </a:xfrm>
            <a:custGeom>
              <a:avLst/>
              <a:gdLst>
                <a:gd name="T0" fmla="*/ 25 w 50"/>
                <a:gd name="T1" fmla="*/ 0 h 54"/>
                <a:gd name="T2" fmla="*/ 0 w 50"/>
                <a:gd name="T3" fmla="*/ 27 h 54"/>
                <a:gd name="T4" fmla="*/ 25 w 50"/>
                <a:gd name="T5" fmla="*/ 54 h 54"/>
                <a:gd name="T6" fmla="*/ 50 w 50"/>
                <a:gd name="T7" fmla="*/ 27 h 54"/>
                <a:gd name="T8" fmla="*/ 25 w 50"/>
                <a:gd name="T9" fmla="*/ 0 h 54"/>
              </a:gdLst>
              <a:ahLst/>
              <a:cxnLst>
                <a:cxn ang="0">
                  <a:pos x="T0" y="T1"/>
                </a:cxn>
                <a:cxn ang="0">
                  <a:pos x="T2" y="T3"/>
                </a:cxn>
                <a:cxn ang="0">
                  <a:pos x="T4" y="T5"/>
                </a:cxn>
                <a:cxn ang="0">
                  <a:pos x="T6" y="T7"/>
                </a:cxn>
                <a:cxn ang="0">
                  <a:pos x="T8" y="T9"/>
                </a:cxn>
              </a:cxnLst>
              <a:rect l="0" t="0" r="r" b="b"/>
              <a:pathLst>
                <a:path w="50" h="54">
                  <a:moveTo>
                    <a:pt x="25" y="0"/>
                  </a:moveTo>
                  <a:lnTo>
                    <a:pt x="0" y="27"/>
                  </a:lnTo>
                  <a:lnTo>
                    <a:pt x="25" y="54"/>
                  </a:lnTo>
                  <a:lnTo>
                    <a:pt x="50" y="27"/>
                  </a:lnTo>
                  <a:lnTo>
                    <a:pt x="25" y="0"/>
                  </a:lnTo>
                  <a:close/>
                </a:path>
              </a:pathLst>
            </a:custGeom>
            <a:solidFill>
              <a:srgbClr val="A0A0A0"/>
            </a:solidFill>
            <a:ln w="9525">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Line 36"/>
            <p:cNvSpPr>
              <a:spLocks noChangeShapeType="1"/>
            </p:cNvSpPr>
            <p:nvPr/>
          </p:nvSpPr>
          <p:spPr bwMode="auto">
            <a:xfrm flipV="1">
              <a:off x="3975" y="1394"/>
              <a:ext cx="0" cy="1558"/>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Line 37"/>
            <p:cNvSpPr>
              <a:spLocks noChangeShapeType="1"/>
            </p:cNvSpPr>
            <p:nvPr/>
          </p:nvSpPr>
          <p:spPr bwMode="auto">
            <a:xfrm flipH="1">
              <a:off x="3940" y="2880"/>
              <a:ext cx="35" cy="0"/>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Rectangle 38"/>
            <p:cNvSpPr>
              <a:spLocks noChangeArrowheads="1"/>
            </p:cNvSpPr>
            <p:nvPr/>
          </p:nvSpPr>
          <p:spPr bwMode="auto">
            <a:xfrm rot="16200000">
              <a:off x="3828" y="2799"/>
              <a:ext cx="10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anose="020B0604020202020204" pitchFamily="34" charset="0"/>
                </a:rPr>
                <a:t>.7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p:cNvSpPr>
              <a:spLocks noChangeShapeType="1"/>
            </p:cNvSpPr>
            <p:nvPr/>
          </p:nvSpPr>
          <p:spPr bwMode="auto">
            <a:xfrm flipH="1">
              <a:off x="3940" y="2595"/>
              <a:ext cx="35" cy="0"/>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Rectangle 40"/>
            <p:cNvSpPr>
              <a:spLocks noChangeArrowheads="1"/>
            </p:cNvSpPr>
            <p:nvPr/>
          </p:nvSpPr>
          <p:spPr bwMode="auto">
            <a:xfrm rot="16200000">
              <a:off x="3803" y="2516"/>
              <a:ext cx="15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anose="020B0604020202020204" pitchFamily="34" charset="0"/>
                </a:rPr>
                <a:t>.75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41"/>
            <p:cNvSpPr>
              <a:spLocks noChangeShapeType="1"/>
            </p:cNvSpPr>
            <p:nvPr/>
          </p:nvSpPr>
          <p:spPr bwMode="auto">
            <a:xfrm flipH="1">
              <a:off x="3940" y="2310"/>
              <a:ext cx="35" cy="0"/>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Rectangle 42"/>
            <p:cNvSpPr>
              <a:spLocks noChangeArrowheads="1"/>
            </p:cNvSpPr>
            <p:nvPr/>
          </p:nvSpPr>
          <p:spPr bwMode="auto">
            <a:xfrm rot="16200000">
              <a:off x="3828" y="2229"/>
              <a:ext cx="10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anose="020B0604020202020204" pitchFamily="34" charset="0"/>
                </a:rPr>
                <a:t>.8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p:cNvSpPr>
              <a:spLocks noChangeShapeType="1"/>
            </p:cNvSpPr>
            <p:nvPr/>
          </p:nvSpPr>
          <p:spPr bwMode="auto">
            <a:xfrm flipH="1">
              <a:off x="3940" y="2022"/>
              <a:ext cx="35" cy="0"/>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Rectangle 44"/>
            <p:cNvSpPr>
              <a:spLocks noChangeArrowheads="1"/>
            </p:cNvSpPr>
            <p:nvPr/>
          </p:nvSpPr>
          <p:spPr bwMode="auto">
            <a:xfrm rot="16200000">
              <a:off x="3803" y="1942"/>
              <a:ext cx="15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anose="020B0604020202020204" pitchFamily="34" charset="0"/>
                </a:rPr>
                <a:t>.85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Line 45"/>
            <p:cNvSpPr>
              <a:spLocks noChangeShapeType="1"/>
            </p:cNvSpPr>
            <p:nvPr/>
          </p:nvSpPr>
          <p:spPr bwMode="auto">
            <a:xfrm flipH="1">
              <a:off x="3940" y="1737"/>
              <a:ext cx="35" cy="0"/>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Rectangle 46"/>
            <p:cNvSpPr>
              <a:spLocks noChangeArrowheads="1"/>
            </p:cNvSpPr>
            <p:nvPr/>
          </p:nvSpPr>
          <p:spPr bwMode="auto">
            <a:xfrm rot="16200000">
              <a:off x="3828" y="1655"/>
              <a:ext cx="10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anose="020B0604020202020204" pitchFamily="34" charset="0"/>
                </a:rPr>
                <a:t>.9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Line 47"/>
            <p:cNvSpPr>
              <a:spLocks noChangeShapeType="1"/>
            </p:cNvSpPr>
            <p:nvPr/>
          </p:nvSpPr>
          <p:spPr bwMode="auto">
            <a:xfrm flipH="1">
              <a:off x="3940" y="1452"/>
              <a:ext cx="35" cy="0"/>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Rectangle 48"/>
            <p:cNvSpPr>
              <a:spLocks noChangeArrowheads="1"/>
            </p:cNvSpPr>
            <p:nvPr/>
          </p:nvSpPr>
          <p:spPr bwMode="auto">
            <a:xfrm rot="16200000">
              <a:off x="3803" y="1372"/>
              <a:ext cx="159"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anose="020B0604020202020204" pitchFamily="34" charset="0"/>
                </a:rPr>
                <a:t>.95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Rectangle 49"/>
            <p:cNvSpPr>
              <a:spLocks noChangeArrowheads="1"/>
            </p:cNvSpPr>
            <p:nvPr/>
          </p:nvSpPr>
          <p:spPr bwMode="auto">
            <a:xfrm rot="16200000">
              <a:off x="3554" y="2109"/>
              <a:ext cx="41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panose="020B0604020202020204" pitchFamily="34" charset="0"/>
                </a:rPr>
                <a:t>Probability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 name="Line 50"/>
            <p:cNvSpPr>
              <a:spLocks noChangeShapeType="1"/>
            </p:cNvSpPr>
            <p:nvPr/>
          </p:nvSpPr>
          <p:spPr bwMode="auto">
            <a:xfrm>
              <a:off x="3975" y="2952"/>
              <a:ext cx="2930" cy="0"/>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Line 51"/>
            <p:cNvSpPr>
              <a:spLocks noChangeShapeType="1"/>
            </p:cNvSpPr>
            <p:nvPr/>
          </p:nvSpPr>
          <p:spPr bwMode="auto">
            <a:xfrm>
              <a:off x="4028" y="2952"/>
              <a:ext cx="0" cy="37"/>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Rectangle 52"/>
            <p:cNvSpPr>
              <a:spLocks noChangeArrowheads="1"/>
            </p:cNvSpPr>
            <p:nvPr/>
          </p:nvSpPr>
          <p:spPr bwMode="auto">
            <a:xfrm>
              <a:off x="4006" y="3006"/>
              <a:ext cx="87"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anose="020B0604020202020204" pitchFamily="34" charset="0"/>
                </a:rPr>
                <a:t>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53"/>
            <p:cNvSpPr>
              <a:spLocks noChangeShapeType="1"/>
            </p:cNvSpPr>
            <p:nvPr/>
          </p:nvSpPr>
          <p:spPr bwMode="auto">
            <a:xfrm>
              <a:off x="4733" y="2952"/>
              <a:ext cx="0" cy="37"/>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Rectangle 54"/>
            <p:cNvSpPr>
              <a:spLocks noChangeArrowheads="1"/>
            </p:cNvSpPr>
            <p:nvPr/>
          </p:nvSpPr>
          <p:spPr bwMode="auto">
            <a:xfrm>
              <a:off x="4686" y="3006"/>
              <a:ext cx="13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anose="020B0604020202020204" pitchFamily="34" charset="0"/>
                </a:rPr>
                <a:t>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Line 55"/>
            <p:cNvSpPr>
              <a:spLocks noChangeShapeType="1"/>
            </p:cNvSpPr>
            <p:nvPr/>
          </p:nvSpPr>
          <p:spPr bwMode="auto">
            <a:xfrm>
              <a:off x="5438" y="2952"/>
              <a:ext cx="0" cy="37"/>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Rectangle 56"/>
            <p:cNvSpPr>
              <a:spLocks noChangeArrowheads="1"/>
            </p:cNvSpPr>
            <p:nvPr/>
          </p:nvSpPr>
          <p:spPr bwMode="auto">
            <a:xfrm>
              <a:off x="5391" y="3006"/>
              <a:ext cx="13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anose="020B0604020202020204" pitchFamily="34" charset="0"/>
                </a:rPr>
                <a:t>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57"/>
            <p:cNvSpPr>
              <a:spLocks noChangeShapeType="1"/>
            </p:cNvSpPr>
            <p:nvPr/>
          </p:nvSpPr>
          <p:spPr bwMode="auto">
            <a:xfrm>
              <a:off x="6143" y="2952"/>
              <a:ext cx="0" cy="37"/>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Rectangle 58"/>
            <p:cNvSpPr>
              <a:spLocks noChangeArrowheads="1"/>
            </p:cNvSpPr>
            <p:nvPr/>
          </p:nvSpPr>
          <p:spPr bwMode="auto">
            <a:xfrm>
              <a:off x="6097" y="3006"/>
              <a:ext cx="13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anose="020B0604020202020204" pitchFamily="34" charset="0"/>
                </a:rPr>
                <a:t>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Line 59"/>
            <p:cNvSpPr>
              <a:spLocks noChangeShapeType="1"/>
            </p:cNvSpPr>
            <p:nvPr/>
          </p:nvSpPr>
          <p:spPr bwMode="auto">
            <a:xfrm>
              <a:off x="6852" y="2952"/>
              <a:ext cx="0" cy="37"/>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Rectangle 60"/>
            <p:cNvSpPr>
              <a:spLocks noChangeArrowheads="1"/>
            </p:cNvSpPr>
            <p:nvPr/>
          </p:nvSpPr>
          <p:spPr bwMode="auto">
            <a:xfrm>
              <a:off x="6805" y="3006"/>
              <a:ext cx="13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anose="020B0604020202020204" pitchFamily="34" charset="0"/>
                </a:rPr>
                <a:t>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Rectangle 61"/>
            <p:cNvSpPr>
              <a:spLocks noChangeArrowheads="1"/>
            </p:cNvSpPr>
            <p:nvPr/>
          </p:nvSpPr>
          <p:spPr bwMode="auto">
            <a:xfrm>
              <a:off x="5267" y="3098"/>
              <a:ext cx="39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panose="020B0604020202020204" pitchFamily="34" charset="0"/>
                </a:rPr>
                <a:t>Education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3" name="Rectangle 62"/>
            <p:cNvSpPr>
              <a:spLocks noChangeArrowheads="1"/>
            </p:cNvSpPr>
            <p:nvPr/>
          </p:nvSpPr>
          <p:spPr bwMode="auto">
            <a:xfrm>
              <a:off x="4493" y="3250"/>
              <a:ext cx="1888" cy="167"/>
            </a:xfrm>
            <a:prstGeom prst="rect">
              <a:avLst/>
            </a:prstGeom>
            <a:solidFill>
              <a:srgbClr val="FFFFFF"/>
            </a:solidFill>
            <a:ln w="9525">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576" name="Line 63"/>
            <p:cNvSpPr>
              <a:spLocks noChangeShapeType="1"/>
            </p:cNvSpPr>
            <p:nvPr/>
          </p:nvSpPr>
          <p:spPr bwMode="auto">
            <a:xfrm>
              <a:off x="4530" y="3335"/>
              <a:ext cx="315" cy="0"/>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580" name="Oval 64"/>
            <p:cNvSpPr>
              <a:spLocks noChangeArrowheads="1"/>
            </p:cNvSpPr>
            <p:nvPr/>
          </p:nvSpPr>
          <p:spPr bwMode="auto">
            <a:xfrm>
              <a:off x="4670" y="3315"/>
              <a:ext cx="35" cy="41"/>
            </a:xfrm>
            <a:prstGeom prst="ellipse">
              <a:avLst/>
            </a:prstGeom>
            <a:solidFill>
              <a:srgbClr val="606060"/>
            </a:solidFill>
            <a:ln w="9525">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81" name="Line 65"/>
            <p:cNvSpPr>
              <a:spLocks noChangeShapeType="1"/>
            </p:cNvSpPr>
            <p:nvPr/>
          </p:nvSpPr>
          <p:spPr bwMode="auto">
            <a:xfrm>
              <a:off x="5235" y="3335"/>
              <a:ext cx="315" cy="0"/>
            </a:xfrm>
            <a:prstGeom prst="line">
              <a:avLst/>
            </a:prstGeom>
            <a:noFill/>
            <a:ln w="952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582" name="Freeform 66"/>
            <p:cNvSpPr>
              <a:spLocks/>
            </p:cNvSpPr>
            <p:nvPr/>
          </p:nvSpPr>
          <p:spPr bwMode="auto">
            <a:xfrm>
              <a:off x="5366" y="3308"/>
              <a:ext cx="50" cy="54"/>
            </a:xfrm>
            <a:custGeom>
              <a:avLst/>
              <a:gdLst>
                <a:gd name="T0" fmla="*/ 25 w 50"/>
                <a:gd name="T1" fmla="*/ 0 h 54"/>
                <a:gd name="T2" fmla="*/ 0 w 50"/>
                <a:gd name="T3" fmla="*/ 27 h 54"/>
                <a:gd name="T4" fmla="*/ 25 w 50"/>
                <a:gd name="T5" fmla="*/ 54 h 54"/>
                <a:gd name="T6" fmla="*/ 50 w 50"/>
                <a:gd name="T7" fmla="*/ 27 h 54"/>
                <a:gd name="T8" fmla="*/ 25 w 50"/>
                <a:gd name="T9" fmla="*/ 0 h 54"/>
              </a:gdLst>
              <a:ahLst/>
              <a:cxnLst>
                <a:cxn ang="0">
                  <a:pos x="T0" y="T1"/>
                </a:cxn>
                <a:cxn ang="0">
                  <a:pos x="T2" y="T3"/>
                </a:cxn>
                <a:cxn ang="0">
                  <a:pos x="T4" y="T5"/>
                </a:cxn>
                <a:cxn ang="0">
                  <a:pos x="T6" y="T7"/>
                </a:cxn>
                <a:cxn ang="0">
                  <a:pos x="T8" y="T9"/>
                </a:cxn>
              </a:cxnLst>
              <a:rect l="0" t="0" r="r" b="b"/>
              <a:pathLst>
                <a:path w="50" h="54">
                  <a:moveTo>
                    <a:pt x="25" y="0"/>
                  </a:moveTo>
                  <a:lnTo>
                    <a:pt x="0" y="27"/>
                  </a:lnTo>
                  <a:lnTo>
                    <a:pt x="25" y="54"/>
                  </a:lnTo>
                  <a:lnTo>
                    <a:pt x="50" y="27"/>
                  </a:lnTo>
                  <a:lnTo>
                    <a:pt x="25" y="0"/>
                  </a:lnTo>
                  <a:close/>
                </a:path>
              </a:pathLst>
            </a:custGeom>
            <a:solidFill>
              <a:srgbClr val="A0A0A0"/>
            </a:solidFill>
            <a:ln w="9525">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83" name="Rectangle 67"/>
            <p:cNvSpPr>
              <a:spLocks noChangeArrowheads="1"/>
            </p:cNvSpPr>
            <p:nvPr/>
          </p:nvSpPr>
          <p:spPr bwMode="auto">
            <a:xfrm>
              <a:off x="4898" y="3284"/>
              <a:ext cx="30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panose="020B0604020202020204" pitchFamily="34" charset="0"/>
                </a:rPr>
                <a:t>Women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584" name="Rectangle 68"/>
            <p:cNvSpPr>
              <a:spLocks noChangeArrowheads="1"/>
            </p:cNvSpPr>
            <p:nvPr/>
          </p:nvSpPr>
          <p:spPr bwMode="auto">
            <a:xfrm>
              <a:off x="5600" y="3284"/>
              <a:ext cx="46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panose="020B0604020202020204" pitchFamily="34" charset="0"/>
                </a:rPr>
                <a:t>Man or joint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585" name="Rectangle 69"/>
            <p:cNvSpPr>
              <a:spLocks noChangeArrowheads="1"/>
            </p:cNvSpPr>
            <p:nvPr/>
          </p:nvSpPr>
          <p:spPr bwMode="auto">
            <a:xfrm>
              <a:off x="3987" y="3461"/>
              <a:ext cx="143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panose="020B0604020202020204" pitchFamily="34" charset="0"/>
                </a:rPr>
                <a:t>Source: Simulation conducted by the author.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586" name="Rectangle 70"/>
            <p:cNvSpPr>
              <a:spLocks noChangeArrowheads="1"/>
            </p:cNvSpPr>
            <p:nvPr/>
          </p:nvSpPr>
          <p:spPr bwMode="auto">
            <a:xfrm>
              <a:off x="4471" y="1263"/>
              <a:ext cx="2160"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Arial" panose="020B0604020202020204" pitchFamily="34" charset="0"/>
                </a:rPr>
                <a:t>(Ownership of women versus men or joint)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587" name="Rectangle 71"/>
            <p:cNvSpPr>
              <a:spLocks noChangeArrowheads="1"/>
            </p:cNvSpPr>
            <p:nvPr/>
          </p:nvSpPr>
          <p:spPr bwMode="auto">
            <a:xfrm>
              <a:off x="4498" y="1103"/>
              <a:ext cx="206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Arial" panose="020B0604020202020204" pitchFamily="34" charset="0"/>
                </a:rPr>
                <a:t>Probability of participating in contest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4"/>
          <p:cNvSpPr>
            <a:spLocks noGrp="1"/>
          </p:cNvSpPr>
          <p:nvPr>
            <p:ph type="title"/>
          </p:nvPr>
        </p:nvSpPr>
        <p:spPr>
          <a:xfrm>
            <a:off x="838200" y="365125"/>
            <a:ext cx="10515600" cy="571500"/>
          </a:xfrm>
        </p:spPr>
        <p:txBody>
          <a:bodyPr>
            <a:normAutofit fontScale="90000"/>
          </a:bodyPr>
          <a:lstStyle/>
          <a:p>
            <a:pPr algn="ctr" eaLnBrk="1" hangingPunct="1"/>
            <a:r>
              <a:rPr lang="en-US" sz="4000" b="1" dirty="0"/>
              <a:t>Probability of winning the contest</a:t>
            </a:r>
            <a:endParaRPr lang="es-DO" sz="4000" b="1" dirty="0"/>
          </a:p>
        </p:txBody>
      </p:sp>
      <p:sp>
        <p:nvSpPr>
          <p:cNvPr id="26626" name="Content Placeholder 5"/>
          <p:cNvSpPr>
            <a:spLocks noGrp="1"/>
          </p:cNvSpPr>
          <p:nvPr>
            <p:ph idx="1"/>
          </p:nvPr>
        </p:nvSpPr>
        <p:spPr>
          <a:xfrm>
            <a:off x="838200" y="1281113"/>
            <a:ext cx="4124325" cy="5072062"/>
          </a:xfrm>
        </p:spPr>
        <p:txBody>
          <a:bodyPr/>
          <a:lstStyle/>
          <a:p>
            <a:pPr eaLnBrk="1" hangingPunct="1"/>
            <a:r>
              <a:rPr lang="en-US" dirty="0"/>
              <a:t>The longer you are a supplier, the more likely you are to win a contest.</a:t>
            </a:r>
          </a:p>
          <a:p>
            <a:pPr eaLnBrk="1" hangingPunct="1"/>
            <a:endParaRPr lang="en-US" dirty="0"/>
          </a:p>
          <a:p>
            <a:pPr eaLnBrk="1" hangingPunct="1"/>
            <a:r>
              <a:rPr lang="en-US" dirty="0"/>
              <a:t>If the company is owned by a man, the probability of winning the contest is 53.6% if he has been a supplier for 12 months and 61.4% for 39 months.</a:t>
            </a:r>
            <a:endParaRPr lang="es-DO" dirty="0"/>
          </a:p>
        </p:txBody>
      </p:sp>
      <p:grpSp>
        <p:nvGrpSpPr>
          <p:cNvPr id="2" name="Group 4"/>
          <p:cNvGrpSpPr>
            <a:grpSpLocks noChangeAspect="1"/>
          </p:cNvGrpSpPr>
          <p:nvPr/>
        </p:nvGrpSpPr>
        <p:grpSpPr bwMode="auto">
          <a:xfrm>
            <a:off x="6265870" y="1811338"/>
            <a:ext cx="4759328" cy="4011612"/>
            <a:chOff x="3947" y="1141"/>
            <a:chExt cx="2998" cy="2527"/>
          </a:xfrm>
        </p:grpSpPr>
        <p:sp>
          <p:nvSpPr>
            <p:cNvPr id="3" name="AutoShape 3"/>
            <p:cNvSpPr>
              <a:spLocks noChangeAspect="1" noChangeArrowheads="1" noTextEdit="1"/>
            </p:cNvSpPr>
            <p:nvPr/>
          </p:nvSpPr>
          <p:spPr bwMode="auto">
            <a:xfrm>
              <a:off x="3947" y="1141"/>
              <a:ext cx="2998" cy="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Rectangle 5"/>
            <p:cNvSpPr>
              <a:spLocks noChangeArrowheads="1"/>
            </p:cNvSpPr>
            <p:nvPr/>
          </p:nvSpPr>
          <p:spPr bwMode="auto">
            <a:xfrm>
              <a:off x="3985" y="1182"/>
              <a:ext cx="2924" cy="2444"/>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Rectangle 6"/>
            <p:cNvSpPr>
              <a:spLocks noChangeArrowheads="1"/>
            </p:cNvSpPr>
            <p:nvPr/>
          </p:nvSpPr>
          <p:spPr bwMode="auto">
            <a:xfrm>
              <a:off x="3988" y="1188"/>
              <a:ext cx="2918" cy="2432"/>
            </a:xfrm>
            <a:prstGeom prst="rect">
              <a:avLst/>
            </a:prstGeom>
            <a:solidFill>
              <a:srgbClr val="F0F0F0"/>
            </a:solidFill>
            <a:ln w="7938">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 name="Rectangle 7"/>
            <p:cNvSpPr>
              <a:spLocks noChangeArrowheads="1"/>
            </p:cNvSpPr>
            <p:nvPr/>
          </p:nvSpPr>
          <p:spPr bwMode="auto">
            <a:xfrm>
              <a:off x="4276" y="1544"/>
              <a:ext cx="2556" cy="1432"/>
            </a:xfrm>
            <a:prstGeom prst="rect">
              <a:avLst/>
            </a:prstGeom>
            <a:solidFill>
              <a:srgbClr val="FFFFFF"/>
            </a:solidFill>
            <a:ln w="7938">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Line 8"/>
            <p:cNvSpPr>
              <a:spLocks noChangeShapeType="1"/>
            </p:cNvSpPr>
            <p:nvPr/>
          </p:nvSpPr>
          <p:spPr bwMode="auto">
            <a:xfrm>
              <a:off x="4276" y="2926"/>
              <a:ext cx="2556" cy="0"/>
            </a:xfrm>
            <a:prstGeom prst="line">
              <a:avLst/>
            </a:prstGeom>
            <a:noFill/>
            <a:ln w="7938"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Line 9"/>
            <p:cNvSpPr>
              <a:spLocks noChangeShapeType="1"/>
            </p:cNvSpPr>
            <p:nvPr/>
          </p:nvSpPr>
          <p:spPr bwMode="auto">
            <a:xfrm>
              <a:off x="4276" y="2595"/>
              <a:ext cx="2556" cy="0"/>
            </a:xfrm>
            <a:prstGeom prst="line">
              <a:avLst/>
            </a:prstGeom>
            <a:noFill/>
            <a:ln w="7938"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Line 10"/>
            <p:cNvSpPr>
              <a:spLocks noChangeShapeType="1"/>
            </p:cNvSpPr>
            <p:nvPr/>
          </p:nvSpPr>
          <p:spPr bwMode="auto">
            <a:xfrm>
              <a:off x="4276" y="2260"/>
              <a:ext cx="2556" cy="0"/>
            </a:xfrm>
            <a:prstGeom prst="line">
              <a:avLst/>
            </a:prstGeom>
            <a:noFill/>
            <a:ln w="7938"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11"/>
            <p:cNvSpPr>
              <a:spLocks noChangeShapeType="1"/>
            </p:cNvSpPr>
            <p:nvPr/>
          </p:nvSpPr>
          <p:spPr bwMode="auto">
            <a:xfrm>
              <a:off x="4276" y="1929"/>
              <a:ext cx="2556" cy="0"/>
            </a:xfrm>
            <a:prstGeom prst="line">
              <a:avLst/>
            </a:prstGeom>
            <a:noFill/>
            <a:ln w="7938"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12"/>
            <p:cNvSpPr>
              <a:spLocks noChangeShapeType="1"/>
            </p:cNvSpPr>
            <p:nvPr/>
          </p:nvSpPr>
          <p:spPr bwMode="auto">
            <a:xfrm>
              <a:off x="4276" y="1598"/>
              <a:ext cx="2556" cy="0"/>
            </a:xfrm>
            <a:prstGeom prst="line">
              <a:avLst/>
            </a:prstGeom>
            <a:noFill/>
            <a:ln w="7938"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13"/>
            <p:cNvSpPr>
              <a:spLocks/>
            </p:cNvSpPr>
            <p:nvPr/>
          </p:nvSpPr>
          <p:spPr bwMode="auto">
            <a:xfrm>
              <a:off x="4421" y="2310"/>
              <a:ext cx="2365" cy="453"/>
            </a:xfrm>
            <a:custGeom>
              <a:avLst/>
              <a:gdLst>
                <a:gd name="T0" fmla="*/ 0 w 869"/>
                <a:gd name="T1" fmla="*/ 145 h 145"/>
                <a:gd name="T2" fmla="*/ 30 w 869"/>
                <a:gd name="T3" fmla="*/ 140 h 145"/>
                <a:gd name="T4" fmla="*/ 60 w 869"/>
                <a:gd name="T5" fmla="*/ 136 h 145"/>
                <a:gd name="T6" fmla="*/ 90 w 869"/>
                <a:gd name="T7" fmla="*/ 131 h 145"/>
                <a:gd name="T8" fmla="*/ 120 w 869"/>
                <a:gd name="T9" fmla="*/ 126 h 145"/>
                <a:gd name="T10" fmla="*/ 150 w 869"/>
                <a:gd name="T11" fmla="*/ 121 h 145"/>
                <a:gd name="T12" fmla="*/ 180 w 869"/>
                <a:gd name="T13" fmla="*/ 116 h 145"/>
                <a:gd name="T14" fmla="*/ 210 w 869"/>
                <a:gd name="T15" fmla="*/ 112 h 145"/>
                <a:gd name="T16" fmla="*/ 240 w 869"/>
                <a:gd name="T17" fmla="*/ 107 h 145"/>
                <a:gd name="T18" fmla="*/ 270 w 869"/>
                <a:gd name="T19" fmla="*/ 102 h 145"/>
                <a:gd name="T20" fmla="*/ 300 w 869"/>
                <a:gd name="T21" fmla="*/ 97 h 145"/>
                <a:gd name="T22" fmla="*/ 329 w 869"/>
                <a:gd name="T23" fmla="*/ 92 h 145"/>
                <a:gd name="T24" fmla="*/ 359 w 869"/>
                <a:gd name="T25" fmla="*/ 87 h 145"/>
                <a:gd name="T26" fmla="*/ 389 w 869"/>
                <a:gd name="T27" fmla="*/ 82 h 145"/>
                <a:gd name="T28" fmla="*/ 419 w 869"/>
                <a:gd name="T29" fmla="*/ 77 h 145"/>
                <a:gd name="T30" fmla="*/ 449 w 869"/>
                <a:gd name="T31" fmla="*/ 72 h 145"/>
                <a:gd name="T32" fmla="*/ 479 w 869"/>
                <a:gd name="T33" fmla="*/ 67 h 145"/>
                <a:gd name="T34" fmla="*/ 509 w 869"/>
                <a:gd name="T35" fmla="*/ 62 h 145"/>
                <a:gd name="T36" fmla="*/ 539 w 869"/>
                <a:gd name="T37" fmla="*/ 56 h 145"/>
                <a:gd name="T38" fmla="*/ 569 w 869"/>
                <a:gd name="T39" fmla="*/ 51 h 145"/>
                <a:gd name="T40" fmla="*/ 599 w 869"/>
                <a:gd name="T41" fmla="*/ 46 h 145"/>
                <a:gd name="T42" fmla="*/ 629 w 869"/>
                <a:gd name="T43" fmla="*/ 41 h 145"/>
                <a:gd name="T44" fmla="*/ 659 w 869"/>
                <a:gd name="T45" fmla="*/ 36 h 145"/>
                <a:gd name="T46" fmla="*/ 689 w 869"/>
                <a:gd name="T47" fmla="*/ 31 h 145"/>
                <a:gd name="T48" fmla="*/ 719 w 869"/>
                <a:gd name="T49" fmla="*/ 26 h 145"/>
                <a:gd name="T50" fmla="*/ 749 w 869"/>
                <a:gd name="T51" fmla="*/ 20 h 145"/>
                <a:gd name="T52" fmla="*/ 779 w 869"/>
                <a:gd name="T53" fmla="*/ 15 h 145"/>
                <a:gd name="T54" fmla="*/ 809 w 869"/>
                <a:gd name="T55" fmla="*/ 10 h 145"/>
                <a:gd name="T56" fmla="*/ 839 w 869"/>
                <a:gd name="T57" fmla="*/ 5 h 145"/>
                <a:gd name="T58" fmla="*/ 869 w 869"/>
                <a:gd name="T59"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69" h="145">
                  <a:moveTo>
                    <a:pt x="0" y="145"/>
                  </a:moveTo>
                  <a:lnTo>
                    <a:pt x="30" y="140"/>
                  </a:lnTo>
                  <a:lnTo>
                    <a:pt x="60" y="136"/>
                  </a:lnTo>
                  <a:lnTo>
                    <a:pt x="90" y="131"/>
                  </a:lnTo>
                  <a:lnTo>
                    <a:pt x="120" y="126"/>
                  </a:lnTo>
                  <a:lnTo>
                    <a:pt x="150" y="121"/>
                  </a:lnTo>
                  <a:lnTo>
                    <a:pt x="180" y="116"/>
                  </a:lnTo>
                  <a:lnTo>
                    <a:pt x="210" y="112"/>
                  </a:lnTo>
                  <a:lnTo>
                    <a:pt x="240" y="107"/>
                  </a:lnTo>
                  <a:lnTo>
                    <a:pt x="270" y="102"/>
                  </a:lnTo>
                  <a:lnTo>
                    <a:pt x="300" y="97"/>
                  </a:lnTo>
                  <a:lnTo>
                    <a:pt x="329" y="92"/>
                  </a:lnTo>
                  <a:lnTo>
                    <a:pt x="359" y="87"/>
                  </a:lnTo>
                  <a:lnTo>
                    <a:pt x="389" y="82"/>
                  </a:lnTo>
                  <a:lnTo>
                    <a:pt x="419" y="77"/>
                  </a:lnTo>
                  <a:lnTo>
                    <a:pt x="449" y="72"/>
                  </a:lnTo>
                  <a:lnTo>
                    <a:pt x="479" y="67"/>
                  </a:lnTo>
                  <a:lnTo>
                    <a:pt x="509" y="62"/>
                  </a:lnTo>
                  <a:lnTo>
                    <a:pt x="539" y="56"/>
                  </a:lnTo>
                  <a:lnTo>
                    <a:pt x="569" y="51"/>
                  </a:lnTo>
                  <a:lnTo>
                    <a:pt x="599" y="46"/>
                  </a:lnTo>
                  <a:lnTo>
                    <a:pt x="629" y="41"/>
                  </a:lnTo>
                  <a:lnTo>
                    <a:pt x="659" y="36"/>
                  </a:lnTo>
                  <a:lnTo>
                    <a:pt x="689" y="31"/>
                  </a:lnTo>
                  <a:lnTo>
                    <a:pt x="719" y="26"/>
                  </a:lnTo>
                  <a:lnTo>
                    <a:pt x="749" y="20"/>
                  </a:lnTo>
                  <a:lnTo>
                    <a:pt x="779" y="15"/>
                  </a:lnTo>
                  <a:lnTo>
                    <a:pt x="809" y="10"/>
                  </a:lnTo>
                  <a:lnTo>
                    <a:pt x="839" y="5"/>
                  </a:lnTo>
                  <a:lnTo>
                    <a:pt x="869" y="0"/>
                  </a:lnTo>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Oval 14"/>
            <p:cNvSpPr>
              <a:spLocks noChangeArrowheads="1"/>
            </p:cNvSpPr>
            <p:nvPr/>
          </p:nvSpPr>
          <p:spPr bwMode="auto">
            <a:xfrm>
              <a:off x="4404" y="2745"/>
              <a:ext cx="30" cy="37"/>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Oval 15"/>
            <p:cNvSpPr>
              <a:spLocks noChangeArrowheads="1"/>
            </p:cNvSpPr>
            <p:nvPr/>
          </p:nvSpPr>
          <p:spPr bwMode="auto">
            <a:xfrm>
              <a:off x="4486" y="2729"/>
              <a:ext cx="33" cy="37"/>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Oval 16"/>
            <p:cNvSpPr>
              <a:spLocks noChangeArrowheads="1"/>
            </p:cNvSpPr>
            <p:nvPr/>
          </p:nvSpPr>
          <p:spPr bwMode="auto">
            <a:xfrm>
              <a:off x="4568" y="2716"/>
              <a:ext cx="30" cy="38"/>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Oval 17"/>
            <p:cNvSpPr>
              <a:spLocks noChangeArrowheads="1"/>
            </p:cNvSpPr>
            <p:nvPr/>
          </p:nvSpPr>
          <p:spPr bwMode="auto">
            <a:xfrm>
              <a:off x="4649" y="2701"/>
              <a:ext cx="30" cy="37"/>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Oval 18"/>
            <p:cNvSpPr>
              <a:spLocks noChangeArrowheads="1"/>
            </p:cNvSpPr>
            <p:nvPr/>
          </p:nvSpPr>
          <p:spPr bwMode="auto">
            <a:xfrm>
              <a:off x="4731" y="2685"/>
              <a:ext cx="33" cy="38"/>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Oval 19"/>
            <p:cNvSpPr>
              <a:spLocks noChangeArrowheads="1"/>
            </p:cNvSpPr>
            <p:nvPr/>
          </p:nvSpPr>
          <p:spPr bwMode="auto">
            <a:xfrm>
              <a:off x="4813" y="2670"/>
              <a:ext cx="30" cy="34"/>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Oval 20"/>
            <p:cNvSpPr>
              <a:spLocks noChangeArrowheads="1"/>
            </p:cNvSpPr>
            <p:nvPr/>
          </p:nvSpPr>
          <p:spPr bwMode="auto">
            <a:xfrm>
              <a:off x="4894" y="2654"/>
              <a:ext cx="30" cy="34"/>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Oval 21"/>
            <p:cNvSpPr>
              <a:spLocks noChangeArrowheads="1"/>
            </p:cNvSpPr>
            <p:nvPr/>
          </p:nvSpPr>
          <p:spPr bwMode="auto">
            <a:xfrm>
              <a:off x="4976" y="2641"/>
              <a:ext cx="33" cy="35"/>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Oval 22"/>
            <p:cNvSpPr>
              <a:spLocks noChangeArrowheads="1"/>
            </p:cNvSpPr>
            <p:nvPr/>
          </p:nvSpPr>
          <p:spPr bwMode="auto">
            <a:xfrm>
              <a:off x="5058" y="2626"/>
              <a:ext cx="30" cy="34"/>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Oval 23"/>
            <p:cNvSpPr>
              <a:spLocks noChangeArrowheads="1"/>
            </p:cNvSpPr>
            <p:nvPr/>
          </p:nvSpPr>
          <p:spPr bwMode="auto">
            <a:xfrm>
              <a:off x="5139" y="2610"/>
              <a:ext cx="30" cy="35"/>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Oval 24"/>
            <p:cNvSpPr>
              <a:spLocks noChangeArrowheads="1"/>
            </p:cNvSpPr>
            <p:nvPr/>
          </p:nvSpPr>
          <p:spPr bwMode="auto">
            <a:xfrm>
              <a:off x="5221" y="2595"/>
              <a:ext cx="33" cy="37"/>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Oval 25"/>
            <p:cNvSpPr>
              <a:spLocks noChangeArrowheads="1"/>
            </p:cNvSpPr>
            <p:nvPr/>
          </p:nvSpPr>
          <p:spPr bwMode="auto">
            <a:xfrm>
              <a:off x="5300" y="2579"/>
              <a:ext cx="30" cy="37"/>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Oval 26"/>
            <p:cNvSpPr>
              <a:spLocks noChangeArrowheads="1"/>
            </p:cNvSpPr>
            <p:nvPr/>
          </p:nvSpPr>
          <p:spPr bwMode="auto">
            <a:xfrm>
              <a:off x="5382" y="2563"/>
              <a:ext cx="29" cy="38"/>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Oval 27"/>
            <p:cNvSpPr>
              <a:spLocks noChangeArrowheads="1"/>
            </p:cNvSpPr>
            <p:nvPr/>
          </p:nvSpPr>
          <p:spPr bwMode="auto">
            <a:xfrm>
              <a:off x="5463" y="2548"/>
              <a:ext cx="33" cy="37"/>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Oval 28"/>
            <p:cNvSpPr>
              <a:spLocks noChangeArrowheads="1"/>
            </p:cNvSpPr>
            <p:nvPr/>
          </p:nvSpPr>
          <p:spPr bwMode="auto">
            <a:xfrm>
              <a:off x="5545" y="2532"/>
              <a:ext cx="30" cy="38"/>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Oval 29"/>
            <p:cNvSpPr>
              <a:spLocks noChangeArrowheads="1"/>
            </p:cNvSpPr>
            <p:nvPr/>
          </p:nvSpPr>
          <p:spPr bwMode="auto">
            <a:xfrm>
              <a:off x="5626" y="2516"/>
              <a:ext cx="30" cy="35"/>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Oval 30"/>
            <p:cNvSpPr>
              <a:spLocks noChangeArrowheads="1"/>
            </p:cNvSpPr>
            <p:nvPr/>
          </p:nvSpPr>
          <p:spPr bwMode="auto">
            <a:xfrm>
              <a:off x="5708" y="2501"/>
              <a:ext cx="33" cy="34"/>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Oval 31"/>
            <p:cNvSpPr>
              <a:spLocks noChangeArrowheads="1"/>
            </p:cNvSpPr>
            <p:nvPr/>
          </p:nvSpPr>
          <p:spPr bwMode="auto">
            <a:xfrm>
              <a:off x="5790" y="2485"/>
              <a:ext cx="30" cy="34"/>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Oval 32"/>
            <p:cNvSpPr>
              <a:spLocks noChangeArrowheads="1"/>
            </p:cNvSpPr>
            <p:nvPr/>
          </p:nvSpPr>
          <p:spPr bwMode="auto">
            <a:xfrm>
              <a:off x="5871" y="2466"/>
              <a:ext cx="30" cy="35"/>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Oval 33"/>
            <p:cNvSpPr>
              <a:spLocks noChangeArrowheads="1"/>
            </p:cNvSpPr>
            <p:nvPr/>
          </p:nvSpPr>
          <p:spPr bwMode="auto">
            <a:xfrm>
              <a:off x="5953" y="2451"/>
              <a:ext cx="33" cy="34"/>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Oval 34"/>
            <p:cNvSpPr>
              <a:spLocks noChangeArrowheads="1"/>
            </p:cNvSpPr>
            <p:nvPr/>
          </p:nvSpPr>
          <p:spPr bwMode="auto">
            <a:xfrm>
              <a:off x="6035" y="2435"/>
              <a:ext cx="30" cy="38"/>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Oval 35"/>
            <p:cNvSpPr>
              <a:spLocks noChangeArrowheads="1"/>
            </p:cNvSpPr>
            <p:nvPr/>
          </p:nvSpPr>
          <p:spPr bwMode="auto">
            <a:xfrm>
              <a:off x="6116" y="2419"/>
              <a:ext cx="33" cy="38"/>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Oval 36"/>
            <p:cNvSpPr>
              <a:spLocks noChangeArrowheads="1"/>
            </p:cNvSpPr>
            <p:nvPr/>
          </p:nvSpPr>
          <p:spPr bwMode="auto">
            <a:xfrm>
              <a:off x="6198" y="2404"/>
              <a:ext cx="33" cy="37"/>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Oval 37"/>
            <p:cNvSpPr>
              <a:spLocks noChangeArrowheads="1"/>
            </p:cNvSpPr>
            <p:nvPr/>
          </p:nvSpPr>
          <p:spPr bwMode="auto">
            <a:xfrm>
              <a:off x="6280" y="2388"/>
              <a:ext cx="30" cy="38"/>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Oval 38"/>
            <p:cNvSpPr>
              <a:spLocks noChangeArrowheads="1"/>
            </p:cNvSpPr>
            <p:nvPr/>
          </p:nvSpPr>
          <p:spPr bwMode="auto">
            <a:xfrm>
              <a:off x="6361" y="2373"/>
              <a:ext cx="33" cy="37"/>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Oval 39"/>
            <p:cNvSpPr>
              <a:spLocks noChangeArrowheads="1"/>
            </p:cNvSpPr>
            <p:nvPr/>
          </p:nvSpPr>
          <p:spPr bwMode="auto">
            <a:xfrm>
              <a:off x="6443" y="2354"/>
              <a:ext cx="33" cy="34"/>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Oval 40"/>
            <p:cNvSpPr>
              <a:spLocks noChangeArrowheads="1"/>
            </p:cNvSpPr>
            <p:nvPr/>
          </p:nvSpPr>
          <p:spPr bwMode="auto">
            <a:xfrm>
              <a:off x="6525" y="2338"/>
              <a:ext cx="30" cy="35"/>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Oval 41"/>
            <p:cNvSpPr>
              <a:spLocks noChangeArrowheads="1"/>
            </p:cNvSpPr>
            <p:nvPr/>
          </p:nvSpPr>
          <p:spPr bwMode="auto">
            <a:xfrm>
              <a:off x="6606" y="2323"/>
              <a:ext cx="33" cy="34"/>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Oval 42"/>
            <p:cNvSpPr>
              <a:spLocks noChangeArrowheads="1"/>
            </p:cNvSpPr>
            <p:nvPr/>
          </p:nvSpPr>
          <p:spPr bwMode="auto">
            <a:xfrm>
              <a:off x="6688" y="2307"/>
              <a:ext cx="33" cy="34"/>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Oval 43"/>
            <p:cNvSpPr>
              <a:spLocks noChangeArrowheads="1"/>
            </p:cNvSpPr>
            <p:nvPr/>
          </p:nvSpPr>
          <p:spPr bwMode="auto">
            <a:xfrm>
              <a:off x="6770" y="2291"/>
              <a:ext cx="30" cy="35"/>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44"/>
            <p:cNvSpPr>
              <a:spLocks/>
            </p:cNvSpPr>
            <p:nvPr/>
          </p:nvSpPr>
          <p:spPr bwMode="auto">
            <a:xfrm>
              <a:off x="4421" y="1694"/>
              <a:ext cx="2365" cy="447"/>
            </a:xfrm>
            <a:custGeom>
              <a:avLst/>
              <a:gdLst>
                <a:gd name="T0" fmla="*/ 0 w 869"/>
                <a:gd name="T1" fmla="*/ 143 h 143"/>
                <a:gd name="T2" fmla="*/ 30 w 869"/>
                <a:gd name="T3" fmla="*/ 138 h 143"/>
                <a:gd name="T4" fmla="*/ 60 w 869"/>
                <a:gd name="T5" fmla="*/ 133 h 143"/>
                <a:gd name="T6" fmla="*/ 90 w 869"/>
                <a:gd name="T7" fmla="*/ 128 h 143"/>
                <a:gd name="T8" fmla="*/ 120 w 869"/>
                <a:gd name="T9" fmla="*/ 122 h 143"/>
                <a:gd name="T10" fmla="*/ 150 w 869"/>
                <a:gd name="T11" fmla="*/ 117 h 143"/>
                <a:gd name="T12" fmla="*/ 180 w 869"/>
                <a:gd name="T13" fmla="*/ 112 h 143"/>
                <a:gd name="T14" fmla="*/ 210 w 869"/>
                <a:gd name="T15" fmla="*/ 107 h 143"/>
                <a:gd name="T16" fmla="*/ 240 w 869"/>
                <a:gd name="T17" fmla="*/ 102 h 143"/>
                <a:gd name="T18" fmla="*/ 270 w 869"/>
                <a:gd name="T19" fmla="*/ 97 h 143"/>
                <a:gd name="T20" fmla="*/ 300 w 869"/>
                <a:gd name="T21" fmla="*/ 92 h 143"/>
                <a:gd name="T22" fmla="*/ 329 w 869"/>
                <a:gd name="T23" fmla="*/ 87 h 143"/>
                <a:gd name="T24" fmla="*/ 359 w 869"/>
                <a:gd name="T25" fmla="*/ 82 h 143"/>
                <a:gd name="T26" fmla="*/ 389 w 869"/>
                <a:gd name="T27" fmla="*/ 77 h 143"/>
                <a:gd name="T28" fmla="*/ 419 w 869"/>
                <a:gd name="T29" fmla="*/ 72 h 143"/>
                <a:gd name="T30" fmla="*/ 449 w 869"/>
                <a:gd name="T31" fmla="*/ 67 h 143"/>
                <a:gd name="T32" fmla="*/ 479 w 869"/>
                <a:gd name="T33" fmla="*/ 62 h 143"/>
                <a:gd name="T34" fmla="*/ 509 w 869"/>
                <a:gd name="T35" fmla="*/ 57 h 143"/>
                <a:gd name="T36" fmla="*/ 539 w 869"/>
                <a:gd name="T37" fmla="*/ 52 h 143"/>
                <a:gd name="T38" fmla="*/ 569 w 869"/>
                <a:gd name="T39" fmla="*/ 47 h 143"/>
                <a:gd name="T40" fmla="*/ 599 w 869"/>
                <a:gd name="T41" fmla="*/ 42 h 143"/>
                <a:gd name="T42" fmla="*/ 629 w 869"/>
                <a:gd name="T43" fmla="*/ 38 h 143"/>
                <a:gd name="T44" fmla="*/ 659 w 869"/>
                <a:gd name="T45" fmla="*/ 33 h 143"/>
                <a:gd name="T46" fmla="*/ 689 w 869"/>
                <a:gd name="T47" fmla="*/ 28 h 143"/>
                <a:gd name="T48" fmla="*/ 719 w 869"/>
                <a:gd name="T49" fmla="*/ 23 h 143"/>
                <a:gd name="T50" fmla="*/ 749 w 869"/>
                <a:gd name="T51" fmla="*/ 19 h 143"/>
                <a:gd name="T52" fmla="*/ 779 w 869"/>
                <a:gd name="T53" fmla="*/ 14 h 143"/>
                <a:gd name="T54" fmla="*/ 809 w 869"/>
                <a:gd name="T55" fmla="*/ 9 h 143"/>
                <a:gd name="T56" fmla="*/ 839 w 869"/>
                <a:gd name="T57" fmla="*/ 5 h 143"/>
                <a:gd name="T58" fmla="*/ 869 w 869"/>
                <a:gd name="T59" fmla="*/ 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69" h="143">
                  <a:moveTo>
                    <a:pt x="0" y="143"/>
                  </a:moveTo>
                  <a:lnTo>
                    <a:pt x="30" y="138"/>
                  </a:lnTo>
                  <a:lnTo>
                    <a:pt x="60" y="133"/>
                  </a:lnTo>
                  <a:lnTo>
                    <a:pt x="90" y="128"/>
                  </a:lnTo>
                  <a:lnTo>
                    <a:pt x="120" y="122"/>
                  </a:lnTo>
                  <a:lnTo>
                    <a:pt x="150" y="117"/>
                  </a:lnTo>
                  <a:lnTo>
                    <a:pt x="180" y="112"/>
                  </a:lnTo>
                  <a:lnTo>
                    <a:pt x="210" y="107"/>
                  </a:lnTo>
                  <a:lnTo>
                    <a:pt x="240" y="102"/>
                  </a:lnTo>
                  <a:lnTo>
                    <a:pt x="270" y="97"/>
                  </a:lnTo>
                  <a:lnTo>
                    <a:pt x="300" y="92"/>
                  </a:lnTo>
                  <a:lnTo>
                    <a:pt x="329" y="87"/>
                  </a:lnTo>
                  <a:lnTo>
                    <a:pt x="359" y="82"/>
                  </a:lnTo>
                  <a:lnTo>
                    <a:pt x="389" y="77"/>
                  </a:lnTo>
                  <a:lnTo>
                    <a:pt x="419" y="72"/>
                  </a:lnTo>
                  <a:lnTo>
                    <a:pt x="449" y="67"/>
                  </a:lnTo>
                  <a:lnTo>
                    <a:pt x="479" y="62"/>
                  </a:lnTo>
                  <a:lnTo>
                    <a:pt x="509" y="57"/>
                  </a:lnTo>
                  <a:lnTo>
                    <a:pt x="539" y="52"/>
                  </a:lnTo>
                  <a:lnTo>
                    <a:pt x="569" y="47"/>
                  </a:lnTo>
                  <a:lnTo>
                    <a:pt x="599" y="42"/>
                  </a:lnTo>
                  <a:lnTo>
                    <a:pt x="629" y="38"/>
                  </a:lnTo>
                  <a:lnTo>
                    <a:pt x="659" y="33"/>
                  </a:lnTo>
                  <a:lnTo>
                    <a:pt x="689" y="28"/>
                  </a:lnTo>
                  <a:lnTo>
                    <a:pt x="719" y="23"/>
                  </a:lnTo>
                  <a:lnTo>
                    <a:pt x="749" y="19"/>
                  </a:lnTo>
                  <a:lnTo>
                    <a:pt x="779" y="14"/>
                  </a:lnTo>
                  <a:lnTo>
                    <a:pt x="809" y="9"/>
                  </a:lnTo>
                  <a:lnTo>
                    <a:pt x="839" y="5"/>
                  </a:lnTo>
                  <a:lnTo>
                    <a:pt x="869" y="0"/>
                  </a:lnTo>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45"/>
            <p:cNvSpPr>
              <a:spLocks/>
            </p:cNvSpPr>
            <p:nvPr/>
          </p:nvSpPr>
          <p:spPr bwMode="auto">
            <a:xfrm>
              <a:off x="4399" y="2116"/>
              <a:ext cx="43" cy="50"/>
            </a:xfrm>
            <a:custGeom>
              <a:avLst/>
              <a:gdLst>
                <a:gd name="T0" fmla="*/ 22 w 43"/>
                <a:gd name="T1" fmla="*/ 0 h 50"/>
                <a:gd name="T2" fmla="*/ 0 w 43"/>
                <a:gd name="T3" fmla="*/ 25 h 50"/>
                <a:gd name="T4" fmla="*/ 22 w 43"/>
                <a:gd name="T5" fmla="*/ 50 h 50"/>
                <a:gd name="T6" fmla="*/ 43 w 43"/>
                <a:gd name="T7" fmla="*/ 25 h 50"/>
                <a:gd name="T8" fmla="*/ 22 w 43"/>
                <a:gd name="T9" fmla="*/ 0 h 50"/>
              </a:gdLst>
              <a:ahLst/>
              <a:cxnLst>
                <a:cxn ang="0">
                  <a:pos x="T0" y="T1"/>
                </a:cxn>
                <a:cxn ang="0">
                  <a:pos x="T2" y="T3"/>
                </a:cxn>
                <a:cxn ang="0">
                  <a:pos x="T4" y="T5"/>
                </a:cxn>
                <a:cxn ang="0">
                  <a:pos x="T6" y="T7"/>
                </a:cxn>
                <a:cxn ang="0">
                  <a:pos x="T8" y="T9"/>
                </a:cxn>
              </a:cxnLst>
              <a:rect l="0" t="0" r="r" b="b"/>
              <a:pathLst>
                <a:path w="43" h="50">
                  <a:moveTo>
                    <a:pt x="22" y="0"/>
                  </a:moveTo>
                  <a:lnTo>
                    <a:pt x="0" y="25"/>
                  </a:lnTo>
                  <a:lnTo>
                    <a:pt x="22" y="50"/>
                  </a:lnTo>
                  <a:lnTo>
                    <a:pt x="43" y="25"/>
                  </a:lnTo>
                  <a:lnTo>
                    <a:pt x="22"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46"/>
            <p:cNvSpPr>
              <a:spLocks/>
            </p:cNvSpPr>
            <p:nvPr/>
          </p:nvSpPr>
          <p:spPr bwMode="auto">
            <a:xfrm>
              <a:off x="4481" y="2101"/>
              <a:ext cx="43" cy="50"/>
            </a:xfrm>
            <a:custGeom>
              <a:avLst/>
              <a:gdLst>
                <a:gd name="T0" fmla="*/ 21 w 43"/>
                <a:gd name="T1" fmla="*/ 0 h 50"/>
                <a:gd name="T2" fmla="*/ 0 w 43"/>
                <a:gd name="T3" fmla="*/ 25 h 50"/>
                <a:gd name="T4" fmla="*/ 21 w 43"/>
                <a:gd name="T5" fmla="*/ 50 h 50"/>
                <a:gd name="T6" fmla="*/ 43 w 43"/>
                <a:gd name="T7" fmla="*/ 25 h 50"/>
                <a:gd name="T8" fmla="*/ 21 w 43"/>
                <a:gd name="T9" fmla="*/ 0 h 50"/>
              </a:gdLst>
              <a:ahLst/>
              <a:cxnLst>
                <a:cxn ang="0">
                  <a:pos x="T0" y="T1"/>
                </a:cxn>
                <a:cxn ang="0">
                  <a:pos x="T2" y="T3"/>
                </a:cxn>
                <a:cxn ang="0">
                  <a:pos x="T4" y="T5"/>
                </a:cxn>
                <a:cxn ang="0">
                  <a:pos x="T6" y="T7"/>
                </a:cxn>
                <a:cxn ang="0">
                  <a:pos x="T8" y="T9"/>
                </a:cxn>
              </a:cxnLst>
              <a:rect l="0" t="0" r="r" b="b"/>
              <a:pathLst>
                <a:path w="43" h="50">
                  <a:moveTo>
                    <a:pt x="21" y="0"/>
                  </a:moveTo>
                  <a:lnTo>
                    <a:pt x="0" y="25"/>
                  </a:lnTo>
                  <a:lnTo>
                    <a:pt x="21" y="50"/>
                  </a:lnTo>
                  <a:lnTo>
                    <a:pt x="43" y="25"/>
                  </a:lnTo>
                  <a:lnTo>
                    <a:pt x="21"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7"/>
            <p:cNvSpPr>
              <a:spLocks/>
            </p:cNvSpPr>
            <p:nvPr/>
          </p:nvSpPr>
          <p:spPr bwMode="auto">
            <a:xfrm>
              <a:off x="4562" y="2085"/>
              <a:ext cx="44" cy="50"/>
            </a:xfrm>
            <a:custGeom>
              <a:avLst/>
              <a:gdLst>
                <a:gd name="T0" fmla="*/ 22 w 44"/>
                <a:gd name="T1" fmla="*/ 0 h 50"/>
                <a:gd name="T2" fmla="*/ 0 w 44"/>
                <a:gd name="T3" fmla="*/ 25 h 50"/>
                <a:gd name="T4" fmla="*/ 22 w 44"/>
                <a:gd name="T5" fmla="*/ 50 h 50"/>
                <a:gd name="T6" fmla="*/ 44 w 44"/>
                <a:gd name="T7" fmla="*/ 25 h 50"/>
                <a:gd name="T8" fmla="*/ 22 w 44"/>
                <a:gd name="T9" fmla="*/ 0 h 50"/>
              </a:gdLst>
              <a:ahLst/>
              <a:cxnLst>
                <a:cxn ang="0">
                  <a:pos x="T0" y="T1"/>
                </a:cxn>
                <a:cxn ang="0">
                  <a:pos x="T2" y="T3"/>
                </a:cxn>
                <a:cxn ang="0">
                  <a:pos x="T4" y="T5"/>
                </a:cxn>
                <a:cxn ang="0">
                  <a:pos x="T6" y="T7"/>
                </a:cxn>
                <a:cxn ang="0">
                  <a:pos x="T8" y="T9"/>
                </a:cxn>
              </a:cxnLst>
              <a:rect l="0" t="0" r="r" b="b"/>
              <a:pathLst>
                <a:path w="44" h="50">
                  <a:moveTo>
                    <a:pt x="22" y="0"/>
                  </a:moveTo>
                  <a:lnTo>
                    <a:pt x="0" y="25"/>
                  </a:lnTo>
                  <a:lnTo>
                    <a:pt x="22" y="50"/>
                  </a:lnTo>
                  <a:lnTo>
                    <a:pt x="44" y="25"/>
                  </a:lnTo>
                  <a:lnTo>
                    <a:pt x="22"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48"/>
            <p:cNvSpPr>
              <a:spLocks/>
            </p:cNvSpPr>
            <p:nvPr/>
          </p:nvSpPr>
          <p:spPr bwMode="auto">
            <a:xfrm>
              <a:off x="4644" y="2069"/>
              <a:ext cx="43" cy="50"/>
            </a:xfrm>
            <a:custGeom>
              <a:avLst/>
              <a:gdLst>
                <a:gd name="T0" fmla="*/ 22 w 43"/>
                <a:gd name="T1" fmla="*/ 0 h 50"/>
                <a:gd name="T2" fmla="*/ 0 w 43"/>
                <a:gd name="T3" fmla="*/ 25 h 50"/>
                <a:gd name="T4" fmla="*/ 22 w 43"/>
                <a:gd name="T5" fmla="*/ 50 h 50"/>
                <a:gd name="T6" fmla="*/ 43 w 43"/>
                <a:gd name="T7" fmla="*/ 25 h 50"/>
                <a:gd name="T8" fmla="*/ 22 w 43"/>
                <a:gd name="T9" fmla="*/ 0 h 50"/>
              </a:gdLst>
              <a:ahLst/>
              <a:cxnLst>
                <a:cxn ang="0">
                  <a:pos x="T0" y="T1"/>
                </a:cxn>
                <a:cxn ang="0">
                  <a:pos x="T2" y="T3"/>
                </a:cxn>
                <a:cxn ang="0">
                  <a:pos x="T4" y="T5"/>
                </a:cxn>
                <a:cxn ang="0">
                  <a:pos x="T6" y="T7"/>
                </a:cxn>
                <a:cxn ang="0">
                  <a:pos x="T8" y="T9"/>
                </a:cxn>
              </a:cxnLst>
              <a:rect l="0" t="0" r="r" b="b"/>
              <a:pathLst>
                <a:path w="43" h="50">
                  <a:moveTo>
                    <a:pt x="22" y="0"/>
                  </a:moveTo>
                  <a:lnTo>
                    <a:pt x="0" y="25"/>
                  </a:lnTo>
                  <a:lnTo>
                    <a:pt x="22" y="50"/>
                  </a:lnTo>
                  <a:lnTo>
                    <a:pt x="43" y="25"/>
                  </a:lnTo>
                  <a:lnTo>
                    <a:pt x="22"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49"/>
            <p:cNvSpPr>
              <a:spLocks/>
            </p:cNvSpPr>
            <p:nvPr/>
          </p:nvSpPr>
          <p:spPr bwMode="auto">
            <a:xfrm>
              <a:off x="4726" y="2051"/>
              <a:ext cx="43" cy="50"/>
            </a:xfrm>
            <a:custGeom>
              <a:avLst/>
              <a:gdLst>
                <a:gd name="T0" fmla="*/ 21 w 43"/>
                <a:gd name="T1" fmla="*/ 0 h 50"/>
                <a:gd name="T2" fmla="*/ 0 w 43"/>
                <a:gd name="T3" fmla="*/ 25 h 50"/>
                <a:gd name="T4" fmla="*/ 21 w 43"/>
                <a:gd name="T5" fmla="*/ 50 h 50"/>
                <a:gd name="T6" fmla="*/ 43 w 43"/>
                <a:gd name="T7" fmla="*/ 25 h 50"/>
                <a:gd name="T8" fmla="*/ 21 w 43"/>
                <a:gd name="T9" fmla="*/ 0 h 50"/>
              </a:gdLst>
              <a:ahLst/>
              <a:cxnLst>
                <a:cxn ang="0">
                  <a:pos x="T0" y="T1"/>
                </a:cxn>
                <a:cxn ang="0">
                  <a:pos x="T2" y="T3"/>
                </a:cxn>
                <a:cxn ang="0">
                  <a:pos x="T4" y="T5"/>
                </a:cxn>
                <a:cxn ang="0">
                  <a:pos x="T6" y="T7"/>
                </a:cxn>
                <a:cxn ang="0">
                  <a:pos x="T8" y="T9"/>
                </a:cxn>
              </a:cxnLst>
              <a:rect l="0" t="0" r="r" b="b"/>
              <a:pathLst>
                <a:path w="43" h="50">
                  <a:moveTo>
                    <a:pt x="21" y="0"/>
                  </a:moveTo>
                  <a:lnTo>
                    <a:pt x="0" y="25"/>
                  </a:lnTo>
                  <a:lnTo>
                    <a:pt x="21" y="50"/>
                  </a:lnTo>
                  <a:lnTo>
                    <a:pt x="43" y="25"/>
                  </a:lnTo>
                  <a:lnTo>
                    <a:pt x="21"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50"/>
            <p:cNvSpPr>
              <a:spLocks/>
            </p:cNvSpPr>
            <p:nvPr/>
          </p:nvSpPr>
          <p:spPr bwMode="auto">
            <a:xfrm>
              <a:off x="4807" y="2035"/>
              <a:ext cx="44" cy="50"/>
            </a:xfrm>
            <a:custGeom>
              <a:avLst/>
              <a:gdLst>
                <a:gd name="T0" fmla="*/ 22 w 44"/>
                <a:gd name="T1" fmla="*/ 0 h 50"/>
                <a:gd name="T2" fmla="*/ 0 w 44"/>
                <a:gd name="T3" fmla="*/ 25 h 50"/>
                <a:gd name="T4" fmla="*/ 22 w 44"/>
                <a:gd name="T5" fmla="*/ 50 h 50"/>
                <a:gd name="T6" fmla="*/ 44 w 44"/>
                <a:gd name="T7" fmla="*/ 25 h 50"/>
                <a:gd name="T8" fmla="*/ 22 w 44"/>
                <a:gd name="T9" fmla="*/ 0 h 50"/>
              </a:gdLst>
              <a:ahLst/>
              <a:cxnLst>
                <a:cxn ang="0">
                  <a:pos x="T0" y="T1"/>
                </a:cxn>
                <a:cxn ang="0">
                  <a:pos x="T2" y="T3"/>
                </a:cxn>
                <a:cxn ang="0">
                  <a:pos x="T4" y="T5"/>
                </a:cxn>
                <a:cxn ang="0">
                  <a:pos x="T6" y="T7"/>
                </a:cxn>
                <a:cxn ang="0">
                  <a:pos x="T8" y="T9"/>
                </a:cxn>
              </a:cxnLst>
              <a:rect l="0" t="0" r="r" b="b"/>
              <a:pathLst>
                <a:path w="44" h="50">
                  <a:moveTo>
                    <a:pt x="22" y="0"/>
                  </a:moveTo>
                  <a:lnTo>
                    <a:pt x="0" y="25"/>
                  </a:lnTo>
                  <a:lnTo>
                    <a:pt x="22" y="50"/>
                  </a:lnTo>
                  <a:lnTo>
                    <a:pt x="44" y="25"/>
                  </a:lnTo>
                  <a:lnTo>
                    <a:pt x="22"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51"/>
            <p:cNvSpPr>
              <a:spLocks/>
            </p:cNvSpPr>
            <p:nvPr/>
          </p:nvSpPr>
          <p:spPr bwMode="auto">
            <a:xfrm>
              <a:off x="4889" y="2019"/>
              <a:ext cx="43" cy="50"/>
            </a:xfrm>
            <a:custGeom>
              <a:avLst/>
              <a:gdLst>
                <a:gd name="T0" fmla="*/ 22 w 43"/>
                <a:gd name="T1" fmla="*/ 0 h 50"/>
                <a:gd name="T2" fmla="*/ 0 w 43"/>
                <a:gd name="T3" fmla="*/ 25 h 50"/>
                <a:gd name="T4" fmla="*/ 22 w 43"/>
                <a:gd name="T5" fmla="*/ 50 h 50"/>
                <a:gd name="T6" fmla="*/ 43 w 43"/>
                <a:gd name="T7" fmla="*/ 25 h 50"/>
                <a:gd name="T8" fmla="*/ 22 w 43"/>
                <a:gd name="T9" fmla="*/ 0 h 50"/>
              </a:gdLst>
              <a:ahLst/>
              <a:cxnLst>
                <a:cxn ang="0">
                  <a:pos x="T0" y="T1"/>
                </a:cxn>
                <a:cxn ang="0">
                  <a:pos x="T2" y="T3"/>
                </a:cxn>
                <a:cxn ang="0">
                  <a:pos x="T4" y="T5"/>
                </a:cxn>
                <a:cxn ang="0">
                  <a:pos x="T6" y="T7"/>
                </a:cxn>
                <a:cxn ang="0">
                  <a:pos x="T8" y="T9"/>
                </a:cxn>
              </a:cxnLst>
              <a:rect l="0" t="0" r="r" b="b"/>
              <a:pathLst>
                <a:path w="43" h="50">
                  <a:moveTo>
                    <a:pt x="22" y="0"/>
                  </a:moveTo>
                  <a:lnTo>
                    <a:pt x="0" y="25"/>
                  </a:lnTo>
                  <a:lnTo>
                    <a:pt x="22" y="50"/>
                  </a:lnTo>
                  <a:lnTo>
                    <a:pt x="43" y="25"/>
                  </a:lnTo>
                  <a:lnTo>
                    <a:pt x="22"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52"/>
            <p:cNvSpPr>
              <a:spLocks/>
            </p:cNvSpPr>
            <p:nvPr/>
          </p:nvSpPr>
          <p:spPr bwMode="auto">
            <a:xfrm>
              <a:off x="4971" y="2004"/>
              <a:ext cx="43" cy="50"/>
            </a:xfrm>
            <a:custGeom>
              <a:avLst/>
              <a:gdLst>
                <a:gd name="T0" fmla="*/ 21 w 43"/>
                <a:gd name="T1" fmla="*/ 0 h 50"/>
                <a:gd name="T2" fmla="*/ 0 w 43"/>
                <a:gd name="T3" fmla="*/ 25 h 50"/>
                <a:gd name="T4" fmla="*/ 21 w 43"/>
                <a:gd name="T5" fmla="*/ 50 h 50"/>
                <a:gd name="T6" fmla="*/ 43 w 43"/>
                <a:gd name="T7" fmla="*/ 25 h 50"/>
                <a:gd name="T8" fmla="*/ 21 w 43"/>
                <a:gd name="T9" fmla="*/ 0 h 50"/>
              </a:gdLst>
              <a:ahLst/>
              <a:cxnLst>
                <a:cxn ang="0">
                  <a:pos x="T0" y="T1"/>
                </a:cxn>
                <a:cxn ang="0">
                  <a:pos x="T2" y="T3"/>
                </a:cxn>
                <a:cxn ang="0">
                  <a:pos x="T4" y="T5"/>
                </a:cxn>
                <a:cxn ang="0">
                  <a:pos x="T6" y="T7"/>
                </a:cxn>
                <a:cxn ang="0">
                  <a:pos x="T8" y="T9"/>
                </a:cxn>
              </a:cxnLst>
              <a:rect l="0" t="0" r="r" b="b"/>
              <a:pathLst>
                <a:path w="43" h="50">
                  <a:moveTo>
                    <a:pt x="21" y="0"/>
                  </a:moveTo>
                  <a:lnTo>
                    <a:pt x="0" y="25"/>
                  </a:lnTo>
                  <a:lnTo>
                    <a:pt x="21" y="50"/>
                  </a:lnTo>
                  <a:lnTo>
                    <a:pt x="43" y="25"/>
                  </a:lnTo>
                  <a:lnTo>
                    <a:pt x="21"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53"/>
            <p:cNvSpPr>
              <a:spLocks/>
            </p:cNvSpPr>
            <p:nvPr/>
          </p:nvSpPr>
          <p:spPr bwMode="auto">
            <a:xfrm>
              <a:off x="5052" y="1988"/>
              <a:ext cx="44" cy="50"/>
            </a:xfrm>
            <a:custGeom>
              <a:avLst/>
              <a:gdLst>
                <a:gd name="T0" fmla="*/ 22 w 44"/>
                <a:gd name="T1" fmla="*/ 0 h 50"/>
                <a:gd name="T2" fmla="*/ 0 w 44"/>
                <a:gd name="T3" fmla="*/ 25 h 50"/>
                <a:gd name="T4" fmla="*/ 22 w 44"/>
                <a:gd name="T5" fmla="*/ 50 h 50"/>
                <a:gd name="T6" fmla="*/ 44 w 44"/>
                <a:gd name="T7" fmla="*/ 25 h 50"/>
                <a:gd name="T8" fmla="*/ 22 w 44"/>
                <a:gd name="T9" fmla="*/ 0 h 50"/>
              </a:gdLst>
              <a:ahLst/>
              <a:cxnLst>
                <a:cxn ang="0">
                  <a:pos x="T0" y="T1"/>
                </a:cxn>
                <a:cxn ang="0">
                  <a:pos x="T2" y="T3"/>
                </a:cxn>
                <a:cxn ang="0">
                  <a:pos x="T4" y="T5"/>
                </a:cxn>
                <a:cxn ang="0">
                  <a:pos x="T6" y="T7"/>
                </a:cxn>
                <a:cxn ang="0">
                  <a:pos x="T8" y="T9"/>
                </a:cxn>
              </a:cxnLst>
              <a:rect l="0" t="0" r="r" b="b"/>
              <a:pathLst>
                <a:path w="44" h="50">
                  <a:moveTo>
                    <a:pt x="22" y="0"/>
                  </a:moveTo>
                  <a:lnTo>
                    <a:pt x="0" y="25"/>
                  </a:lnTo>
                  <a:lnTo>
                    <a:pt x="22" y="50"/>
                  </a:lnTo>
                  <a:lnTo>
                    <a:pt x="44" y="25"/>
                  </a:lnTo>
                  <a:lnTo>
                    <a:pt x="22"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54"/>
            <p:cNvSpPr>
              <a:spLocks/>
            </p:cNvSpPr>
            <p:nvPr/>
          </p:nvSpPr>
          <p:spPr bwMode="auto">
            <a:xfrm>
              <a:off x="5134" y="1973"/>
              <a:ext cx="43" cy="50"/>
            </a:xfrm>
            <a:custGeom>
              <a:avLst/>
              <a:gdLst>
                <a:gd name="T0" fmla="*/ 22 w 43"/>
                <a:gd name="T1" fmla="*/ 0 h 50"/>
                <a:gd name="T2" fmla="*/ 0 w 43"/>
                <a:gd name="T3" fmla="*/ 25 h 50"/>
                <a:gd name="T4" fmla="*/ 22 w 43"/>
                <a:gd name="T5" fmla="*/ 50 h 50"/>
                <a:gd name="T6" fmla="*/ 43 w 43"/>
                <a:gd name="T7" fmla="*/ 25 h 50"/>
                <a:gd name="T8" fmla="*/ 22 w 43"/>
                <a:gd name="T9" fmla="*/ 0 h 50"/>
              </a:gdLst>
              <a:ahLst/>
              <a:cxnLst>
                <a:cxn ang="0">
                  <a:pos x="T0" y="T1"/>
                </a:cxn>
                <a:cxn ang="0">
                  <a:pos x="T2" y="T3"/>
                </a:cxn>
                <a:cxn ang="0">
                  <a:pos x="T4" y="T5"/>
                </a:cxn>
                <a:cxn ang="0">
                  <a:pos x="T6" y="T7"/>
                </a:cxn>
                <a:cxn ang="0">
                  <a:pos x="T8" y="T9"/>
                </a:cxn>
              </a:cxnLst>
              <a:rect l="0" t="0" r="r" b="b"/>
              <a:pathLst>
                <a:path w="43" h="50">
                  <a:moveTo>
                    <a:pt x="22" y="0"/>
                  </a:moveTo>
                  <a:lnTo>
                    <a:pt x="0" y="25"/>
                  </a:lnTo>
                  <a:lnTo>
                    <a:pt x="22" y="50"/>
                  </a:lnTo>
                  <a:lnTo>
                    <a:pt x="43" y="25"/>
                  </a:lnTo>
                  <a:lnTo>
                    <a:pt x="22"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55"/>
            <p:cNvSpPr>
              <a:spLocks/>
            </p:cNvSpPr>
            <p:nvPr/>
          </p:nvSpPr>
          <p:spPr bwMode="auto">
            <a:xfrm>
              <a:off x="5215" y="1957"/>
              <a:ext cx="44" cy="50"/>
            </a:xfrm>
            <a:custGeom>
              <a:avLst/>
              <a:gdLst>
                <a:gd name="T0" fmla="*/ 22 w 44"/>
                <a:gd name="T1" fmla="*/ 0 h 50"/>
                <a:gd name="T2" fmla="*/ 0 w 44"/>
                <a:gd name="T3" fmla="*/ 25 h 50"/>
                <a:gd name="T4" fmla="*/ 22 w 44"/>
                <a:gd name="T5" fmla="*/ 50 h 50"/>
                <a:gd name="T6" fmla="*/ 44 w 44"/>
                <a:gd name="T7" fmla="*/ 25 h 50"/>
                <a:gd name="T8" fmla="*/ 22 w 44"/>
                <a:gd name="T9" fmla="*/ 0 h 50"/>
              </a:gdLst>
              <a:ahLst/>
              <a:cxnLst>
                <a:cxn ang="0">
                  <a:pos x="T0" y="T1"/>
                </a:cxn>
                <a:cxn ang="0">
                  <a:pos x="T2" y="T3"/>
                </a:cxn>
                <a:cxn ang="0">
                  <a:pos x="T4" y="T5"/>
                </a:cxn>
                <a:cxn ang="0">
                  <a:pos x="T6" y="T7"/>
                </a:cxn>
                <a:cxn ang="0">
                  <a:pos x="T8" y="T9"/>
                </a:cxn>
              </a:cxnLst>
              <a:rect l="0" t="0" r="r" b="b"/>
              <a:pathLst>
                <a:path w="44" h="50">
                  <a:moveTo>
                    <a:pt x="22" y="0"/>
                  </a:moveTo>
                  <a:lnTo>
                    <a:pt x="0" y="25"/>
                  </a:lnTo>
                  <a:lnTo>
                    <a:pt x="22" y="50"/>
                  </a:lnTo>
                  <a:lnTo>
                    <a:pt x="44" y="25"/>
                  </a:lnTo>
                  <a:lnTo>
                    <a:pt x="22"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56"/>
            <p:cNvSpPr>
              <a:spLocks/>
            </p:cNvSpPr>
            <p:nvPr/>
          </p:nvSpPr>
          <p:spPr bwMode="auto">
            <a:xfrm>
              <a:off x="5294" y="1941"/>
              <a:ext cx="44" cy="50"/>
            </a:xfrm>
            <a:custGeom>
              <a:avLst/>
              <a:gdLst>
                <a:gd name="T0" fmla="*/ 22 w 44"/>
                <a:gd name="T1" fmla="*/ 0 h 50"/>
                <a:gd name="T2" fmla="*/ 0 w 44"/>
                <a:gd name="T3" fmla="*/ 25 h 50"/>
                <a:gd name="T4" fmla="*/ 22 w 44"/>
                <a:gd name="T5" fmla="*/ 50 h 50"/>
                <a:gd name="T6" fmla="*/ 44 w 44"/>
                <a:gd name="T7" fmla="*/ 25 h 50"/>
                <a:gd name="T8" fmla="*/ 22 w 44"/>
                <a:gd name="T9" fmla="*/ 0 h 50"/>
              </a:gdLst>
              <a:ahLst/>
              <a:cxnLst>
                <a:cxn ang="0">
                  <a:pos x="T0" y="T1"/>
                </a:cxn>
                <a:cxn ang="0">
                  <a:pos x="T2" y="T3"/>
                </a:cxn>
                <a:cxn ang="0">
                  <a:pos x="T4" y="T5"/>
                </a:cxn>
                <a:cxn ang="0">
                  <a:pos x="T6" y="T7"/>
                </a:cxn>
                <a:cxn ang="0">
                  <a:pos x="T8" y="T9"/>
                </a:cxn>
              </a:cxnLst>
              <a:rect l="0" t="0" r="r" b="b"/>
              <a:pathLst>
                <a:path w="44" h="50">
                  <a:moveTo>
                    <a:pt x="22" y="0"/>
                  </a:moveTo>
                  <a:lnTo>
                    <a:pt x="0" y="25"/>
                  </a:lnTo>
                  <a:lnTo>
                    <a:pt x="22" y="50"/>
                  </a:lnTo>
                  <a:lnTo>
                    <a:pt x="44" y="25"/>
                  </a:lnTo>
                  <a:lnTo>
                    <a:pt x="22"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57"/>
            <p:cNvSpPr>
              <a:spLocks/>
            </p:cNvSpPr>
            <p:nvPr/>
          </p:nvSpPr>
          <p:spPr bwMode="auto">
            <a:xfrm>
              <a:off x="5376" y="1926"/>
              <a:ext cx="44" cy="50"/>
            </a:xfrm>
            <a:custGeom>
              <a:avLst/>
              <a:gdLst>
                <a:gd name="T0" fmla="*/ 22 w 44"/>
                <a:gd name="T1" fmla="*/ 0 h 50"/>
                <a:gd name="T2" fmla="*/ 0 w 44"/>
                <a:gd name="T3" fmla="*/ 25 h 50"/>
                <a:gd name="T4" fmla="*/ 22 w 44"/>
                <a:gd name="T5" fmla="*/ 50 h 50"/>
                <a:gd name="T6" fmla="*/ 44 w 44"/>
                <a:gd name="T7" fmla="*/ 25 h 50"/>
                <a:gd name="T8" fmla="*/ 22 w 44"/>
                <a:gd name="T9" fmla="*/ 0 h 50"/>
              </a:gdLst>
              <a:ahLst/>
              <a:cxnLst>
                <a:cxn ang="0">
                  <a:pos x="T0" y="T1"/>
                </a:cxn>
                <a:cxn ang="0">
                  <a:pos x="T2" y="T3"/>
                </a:cxn>
                <a:cxn ang="0">
                  <a:pos x="T4" y="T5"/>
                </a:cxn>
                <a:cxn ang="0">
                  <a:pos x="T6" y="T7"/>
                </a:cxn>
                <a:cxn ang="0">
                  <a:pos x="T8" y="T9"/>
                </a:cxn>
              </a:cxnLst>
              <a:rect l="0" t="0" r="r" b="b"/>
              <a:pathLst>
                <a:path w="44" h="50">
                  <a:moveTo>
                    <a:pt x="22" y="0"/>
                  </a:moveTo>
                  <a:lnTo>
                    <a:pt x="0" y="25"/>
                  </a:lnTo>
                  <a:lnTo>
                    <a:pt x="22" y="50"/>
                  </a:lnTo>
                  <a:lnTo>
                    <a:pt x="44" y="25"/>
                  </a:lnTo>
                  <a:lnTo>
                    <a:pt x="22"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58"/>
            <p:cNvSpPr>
              <a:spLocks/>
            </p:cNvSpPr>
            <p:nvPr/>
          </p:nvSpPr>
          <p:spPr bwMode="auto">
            <a:xfrm>
              <a:off x="5458" y="1910"/>
              <a:ext cx="43" cy="50"/>
            </a:xfrm>
            <a:custGeom>
              <a:avLst/>
              <a:gdLst>
                <a:gd name="T0" fmla="*/ 22 w 43"/>
                <a:gd name="T1" fmla="*/ 0 h 50"/>
                <a:gd name="T2" fmla="*/ 0 w 43"/>
                <a:gd name="T3" fmla="*/ 25 h 50"/>
                <a:gd name="T4" fmla="*/ 22 w 43"/>
                <a:gd name="T5" fmla="*/ 50 h 50"/>
                <a:gd name="T6" fmla="*/ 43 w 43"/>
                <a:gd name="T7" fmla="*/ 25 h 50"/>
                <a:gd name="T8" fmla="*/ 22 w 43"/>
                <a:gd name="T9" fmla="*/ 0 h 50"/>
              </a:gdLst>
              <a:ahLst/>
              <a:cxnLst>
                <a:cxn ang="0">
                  <a:pos x="T0" y="T1"/>
                </a:cxn>
                <a:cxn ang="0">
                  <a:pos x="T2" y="T3"/>
                </a:cxn>
                <a:cxn ang="0">
                  <a:pos x="T4" y="T5"/>
                </a:cxn>
                <a:cxn ang="0">
                  <a:pos x="T6" y="T7"/>
                </a:cxn>
                <a:cxn ang="0">
                  <a:pos x="T8" y="T9"/>
                </a:cxn>
              </a:cxnLst>
              <a:rect l="0" t="0" r="r" b="b"/>
              <a:pathLst>
                <a:path w="43" h="50">
                  <a:moveTo>
                    <a:pt x="22" y="0"/>
                  </a:moveTo>
                  <a:lnTo>
                    <a:pt x="0" y="25"/>
                  </a:lnTo>
                  <a:lnTo>
                    <a:pt x="22" y="50"/>
                  </a:lnTo>
                  <a:lnTo>
                    <a:pt x="43" y="25"/>
                  </a:lnTo>
                  <a:lnTo>
                    <a:pt x="22"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59"/>
            <p:cNvSpPr>
              <a:spLocks/>
            </p:cNvSpPr>
            <p:nvPr/>
          </p:nvSpPr>
          <p:spPr bwMode="auto">
            <a:xfrm>
              <a:off x="5539" y="1894"/>
              <a:ext cx="44" cy="50"/>
            </a:xfrm>
            <a:custGeom>
              <a:avLst/>
              <a:gdLst>
                <a:gd name="T0" fmla="*/ 22 w 44"/>
                <a:gd name="T1" fmla="*/ 0 h 50"/>
                <a:gd name="T2" fmla="*/ 0 w 44"/>
                <a:gd name="T3" fmla="*/ 25 h 50"/>
                <a:gd name="T4" fmla="*/ 22 w 44"/>
                <a:gd name="T5" fmla="*/ 50 h 50"/>
                <a:gd name="T6" fmla="*/ 44 w 44"/>
                <a:gd name="T7" fmla="*/ 25 h 50"/>
                <a:gd name="T8" fmla="*/ 22 w 44"/>
                <a:gd name="T9" fmla="*/ 0 h 50"/>
              </a:gdLst>
              <a:ahLst/>
              <a:cxnLst>
                <a:cxn ang="0">
                  <a:pos x="T0" y="T1"/>
                </a:cxn>
                <a:cxn ang="0">
                  <a:pos x="T2" y="T3"/>
                </a:cxn>
                <a:cxn ang="0">
                  <a:pos x="T4" y="T5"/>
                </a:cxn>
                <a:cxn ang="0">
                  <a:pos x="T6" y="T7"/>
                </a:cxn>
                <a:cxn ang="0">
                  <a:pos x="T8" y="T9"/>
                </a:cxn>
              </a:cxnLst>
              <a:rect l="0" t="0" r="r" b="b"/>
              <a:pathLst>
                <a:path w="44" h="50">
                  <a:moveTo>
                    <a:pt x="22" y="0"/>
                  </a:moveTo>
                  <a:lnTo>
                    <a:pt x="0" y="25"/>
                  </a:lnTo>
                  <a:lnTo>
                    <a:pt x="22" y="50"/>
                  </a:lnTo>
                  <a:lnTo>
                    <a:pt x="44" y="25"/>
                  </a:lnTo>
                  <a:lnTo>
                    <a:pt x="22"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60"/>
            <p:cNvSpPr>
              <a:spLocks/>
            </p:cNvSpPr>
            <p:nvPr/>
          </p:nvSpPr>
          <p:spPr bwMode="auto">
            <a:xfrm>
              <a:off x="5621" y="1879"/>
              <a:ext cx="44" cy="50"/>
            </a:xfrm>
            <a:custGeom>
              <a:avLst/>
              <a:gdLst>
                <a:gd name="T0" fmla="*/ 22 w 44"/>
                <a:gd name="T1" fmla="*/ 0 h 50"/>
                <a:gd name="T2" fmla="*/ 0 w 44"/>
                <a:gd name="T3" fmla="*/ 25 h 50"/>
                <a:gd name="T4" fmla="*/ 22 w 44"/>
                <a:gd name="T5" fmla="*/ 50 h 50"/>
                <a:gd name="T6" fmla="*/ 44 w 44"/>
                <a:gd name="T7" fmla="*/ 25 h 50"/>
                <a:gd name="T8" fmla="*/ 22 w 44"/>
                <a:gd name="T9" fmla="*/ 0 h 50"/>
              </a:gdLst>
              <a:ahLst/>
              <a:cxnLst>
                <a:cxn ang="0">
                  <a:pos x="T0" y="T1"/>
                </a:cxn>
                <a:cxn ang="0">
                  <a:pos x="T2" y="T3"/>
                </a:cxn>
                <a:cxn ang="0">
                  <a:pos x="T4" y="T5"/>
                </a:cxn>
                <a:cxn ang="0">
                  <a:pos x="T6" y="T7"/>
                </a:cxn>
                <a:cxn ang="0">
                  <a:pos x="T8" y="T9"/>
                </a:cxn>
              </a:cxnLst>
              <a:rect l="0" t="0" r="r" b="b"/>
              <a:pathLst>
                <a:path w="44" h="50">
                  <a:moveTo>
                    <a:pt x="22" y="0"/>
                  </a:moveTo>
                  <a:lnTo>
                    <a:pt x="0" y="25"/>
                  </a:lnTo>
                  <a:lnTo>
                    <a:pt x="22" y="50"/>
                  </a:lnTo>
                  <a:lnTo>
                    <a:pt x="44" y="25"/>
                  </a:lnTo>
                  <a:lnTo>
                    <a:pt x="22"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61"/>
            <p:cNvSpPr>
              <a:spLocks/>
            </p:cNvSpPr>
            <p:nvPr/>
          </p:nvSpPr>
          <p:spPr bwMode="auto">
            <a:xfrm>
              <a:off x="5703" y="1863"/>
              <a:ext cx="43" cy="50"/>
            </a:xfrm>
            <a:custGeom>
              <a:avLst/>
              <a:gdLst>
                <a:gd name="T0" fmla="*/ 21 w 43"/>
                <a:gd name="T1" fmla="*/ 0 h 50"/>
                <a:gd name="T2" fmla="*/ 0 w 43"/>
                <a:gd name="T3" fmla="*/ 25 h 50"/>
                <a:gd name="T4" fmla="*/ 21 w 43"/>
                <a:gd name="T5" fmla="*/ 50 h 50"/>
                <a:gd name="T6" fmla="*/ 43 w 43"/>
                <a:gd name="T7" fmla="*/ 25 h 50"/>
                <a:gd name="T8" fmla="*/ 21 w 43"/>
                <a:gd name="T9" fmla="*/ 0 h 50"/>
              </a:gdLst>
              <a:ahLst/>
              <a:cxnLst>
                <a:cxn ang="0">
                  <a:pos x="T0" y="T1"/>
                </a:cxn>
                <a:cxn ang="0">
                  <a:pos x="T2" y="T3"/>
                </a:cxn>
                <a:cxn ang="0">
                  <a:pos x="T4" y="T5"/>
                </a:cxn>
                <a:cxn ang="0">
                  <a:pos x="T6" y="T7"/>
                </a:cxn>
                <a:cxn ang="0">
                  <a:pos x="T8" y="T9"/>
                </a:cxn>
              </a:cxnLst>
              <a:rect l="0" t="0" r="r" b="b"/>
              <a:pathLst>
                <a:path w="43" h="50">
                  <a:moveTo>
                    <a:pt x="21" y="0"/>
                  </a:moveTo>
                  <a:lnTo>
                    <a:pt x="0" y="25"/>
                  </a:lnTo>
                  <a:lnTo>
                    <a:pt x="21" y="50"/>
                  </a:lnTo>
                  <a:lnTo>
                    <a:pt x="43" y="25"/>
                  </a:lnTo>
                  <a:lnTo>
                    <a:pt x="21"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Freeform 62"/>
            <p:cNvSpPr>
              <a:spLocks/>
            </p:cNvSpPr>
            <p:nvPr/>
          </p:nvSpPr>
          <p:spPr bwMode="auto">
            <a:xfrm>
              <a:off x="5784" y="1848"/>
              <a:ext cx="44" cy="50"/>
            </a:xfrm>
            <a:custGeom>
              <a:avLst/>
              <a:gdLst>
                <a:gd name="T0" fmla="*/ 22 w 44"/>
                <a:gd name="T1" fmla="*/ 0 h 50"/>
                <a:gd name="T2" fmla="*/ 0 w 44"/>
                <a:gd name="T3" fmla="*/ 25 h 50"/>
                <a:gd name="T4" fmla="*/ 22 w 44"/>
                <a:gd name="T5" fmla="*/ 50 h 50"/>
                <a:gd name="T6" fmla="*/ 44 w 44"/>
                <a:gd name="T7" fmla="*/ 25 h 50"/>
                <a:gd name="T8" fmla="*/ 22 w 44"/>
                <a:gd name="T9" fmla="*/ 0 h 50"/>
              </a:gdLst>
              <a:ahLst/>
              <a:cxnLst>
                <a:cxn ang="0">
                  <a:pos x="T0" y="T1"/>
                </a:cxn>
                <a:cxn ang="0">
                  <a:pos x="T2" y="T3"/>
                </a:cxn>
                <a:cxn ang="0">
                  <a:pos x="T4" y="T5"/>
                </a:cxn>
                <a:cxn ang="0">
                  <a:pos x="T6" y="T7"/>
                </a:cxn>
                <a:cxn ang="0">
                  <a:pos x="T8" y="T9"/>
                </a:cxn>
              </a:cxnLst>
              <a:rect l="0" t="0" r="r" b="b"/>
              <a:pathLst>
                <a:path w="44" h="50">
                  <a:moveTo>
                    <a:pt x="22" y="0"/>
                  </a:moveTo>
                  <a:lnTo>
                    <a:pt x="0" y="25"/>
                  </a:lnTo>
                  <a:lnTo>
                    <a:pt x="22" y="50"/>
                  </a:lnTo>
                  <a:lnTo>
                    <a:pt x="44" y="25"/>
                  </a:lnTo>
                  <a:lnTo>
                    <a:pt x="22"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Freeform 63"/>
            <p:cNvSpPr>
              <a:spLocks/>
            </p:cNvSpPr>
            <p:nvPr/>
          </p:nvSpPr>
          <p:spPr bwMode="auto">
            <a:xfrm>
              <a:off x="5866" y="1832"/>
              <a:ext cx="44" cy="50"/>
            </a:xfrm>
            <a:custGeom>
              <a:avLst/>
              <a:gdLst>
                <a:gd name="T0" fmla="*/ 22 w 44"/>
                <a:gd name="T1" fmla="*/ 0 h 50"/>
                <a:gd name="T2" fmla="*/ 0 w 44"/>
                <a:gd name="T3" fmla="*/ 25 h 50"/>
                <a:gd name="T4" fmla="*/ 22 w 44"/>
                <a:gd name="T5" fmla="*/ 50 h 50"/>
                <a:gd name="T6" fmla="*/ 44 w 44"/>
                <a:gd name="T7" fmla="*/ 25 h 50"/>
                <a:gd name="T8" fmla="*/ 22 w 44"/>
                <a:gd name="T9" fmla="*/ 0 h 50"/>
              </a:gdLst>
              <a:ahLst/>
              <a:cxnLst>
                <a:cxn ang="0">
                  <a:pos x="T0" y="T1"/>
                </a:cxn>
                <a:cxn ang="0">
                  <a:pos x="T2" y="T3"/>
                </a:cxn>
                <a:cxn ang="0">
                  <a:pos x="T4" y="T5"/>
                </a:cxn>
                <a:cxn ang="0">
                  <a:pos x="T6" y="T7"/>
                </a:cxn>
                <a:cxn ang="0">
                  <a:pos x="T8" y="T9"/>
                </a:cxn>
              </a:cxnLst>
              <a:rect l="0" t="0" r="r" b="b"/>
              <a:pathLst>
                <a:path w="44" h="50">
                  <a:moveTo>
                    <a:pt x="22" y="0"/>
                  </a:moveTo>
                  <a:lnTo>
                    <a:pt x="0" y="25"/>
                  </a:lnTo>
                  <a:lnTo>
                    <a:pt x="22" y="50"/>
                  </a:lnTo>
                  <a:lnTo>
                    <a:pt x="44" y="25"/>
                  </a:lnTo>
                  <a:lnTo>
                    <a:pt x="22"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64"/>
            <p:cNvSpPr>
              <a:spLocks/>
            </p:cNvSpPr>
            <p:nvPr/>
          </p:nvSpPr>
          <p:spPr bwMode="auto">
            <a:xfrm>
              <a:off x="5948" y="1816"/>
              <a:ext cx="43" cy="50"/>
            </a:xfrm>
            <a:custGeom>
              <a:avLst/>
              <a:gdLst>
                <a:gd name="T0" fmla="*/ 21 w 43"/>
                <a:gd name="T1" fmla="*/ 0 h 50"/>
                <a:gd name="T2" fmla="*/ 0 w 43"/>
                <a:gd name="T3" fmla="*/ 25 h 50"/>
                <a:gd name="T4" fmla="*/ 21 w 43"/>
                <a:gd name="T5" fmla="*/ 50 h 50"/>
                <a:gd name="T6" fmla="*/ 43 w 43"/>
                <a:gd name="T7" fmla="*/ 25 h 50"/>
                <a:gd name="T8" fmla="*/ 21 w 43"/>
                <a:gd name="T9" fmla="*/ 0 h 50"/>
              </a:gdLst>
              <a:ahLst/>
              <a:cxnLst>
                <a:cxn ang="0">
                  <a:pos x="T0" y="T1"/>
                </a:cxn>
                <a:cxn ang="0">
                  <a:pos x="T2" y="T3"/>
                </a:cxn>
                <a:cxn ang="0">
                  <a:pos x="T4" y="T5"/>
                </a:cxn>
                <a:cxn ang="0">
                  <a:pos x="T6" y="T7"/>
                </a:cxn>
                <a:cxn ang="0">
                  <a:pos x="T8" y="T9"/>
                </a:cxn>
              </a:cxnLst>
              <a:rect l="0" t="0" r="r" b="b"/>
              <a:pathLst>
                <a:path w="43" h="50">
                  <a:moveTo>
                    <a:pt x="21" y="0"/>
                  </a:moveTo>
                  <a:lnTo>
                    <a:pt x="0" y="25"/>
                  </a:lnTo>
                  <a:lnTo>
                    <a:pt x="21" y="50"/>
                  </a:lnTo>
                  <a:lnTo>
                    <a:pt x="43" y="25"/>
                  </a:lnTo>
                  <a:lnTo>
                    <a:pt x="21"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24" name="Freeform 65"/>
            <p:cNvSpPr>
              <a:spLocks/>
            </p:cNvSpPr>
            <p:nvPr/>
          </p:nvSpPr>
          <p:spPr bwMode="auto">
            <a:xfrm>
              <a:off x="6029" y="1801"/>
              <a:ext cx="44" cy="50"/>
            </a:xfrm>
            <a:custGeom>
              <a:avLst/>
              <a:gdLst>
                <a:gd name="T0" fmla="*/ 22 w 44"/>
                <a:gd name="T1" fmla="*/ 0 h 50"/>
                <a:gd name="T2" fmla="*/ 0 w 44"/>
                <a:gd name="T3" fmla="*/ 25 h 50"/>
                <a:gd name="T4" fmla="*/ 22 w 44"/>
                <a:gd name="T5" fmla="*/ 50 h 50"/>
                <a:gd name="T6" fmla="*/ 44 w 44"/>
                <a:gd name="T7" fmla="*/ 25 h 50"/>
                <a:gd name="T8" fmla="*/ 22 w 44"/>
                <a:gd name="T9" fmla="*/ 0 h 50"/>
              </a:gdLst>
              <a:ahLst/>
              <a:cxnLst>
                <a:cxn ang="0">
                  <a:pos x="T0" y="T1"/>
                </a:cxn>
                <a:cxn ang="0">
                  <a:pos x="T2" y="T3"/>
                </a:cxn>
                <a:cxn ang="0">
                  <a:pos x="T4" y="T5"/>
                </a:cxn>
                <a:cxn ang="0">
                  <a:pos x="T6" y="T7"/>
                </a:cxn>
                <a:cxn ang="0">
                  <a:pos x="T8" y="T9"/>
                </a:cxn>
              </a:cxnLst>
              <a:rect l="0" t="0" r="r" b="b"/>
              <a:pathLst>
                <a:path w="44" h="50">
                  <a:moveTo>
                    <a:pt x="22" y="0"/>
                  </a:moveTo>
                  <a:lnTo>
                    <a:pt x="0" y="25"/>
                  </a:lnTo>
                  <a:lnTo>
                    <a:pt x="22" y="50"/>
                  </a:lnTo>
                  <a:lnTo>
                    <a:pt x="44" y="25"/>
                  </a:lnTo>
                  <a:lnTo>
                    <a:pt x="22"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28" name="Freeform 66"/>
            <p:cNvSpPr>
              <a:spLocks/>
            </p:cNvSpPr>
            <p:nvPr/>
          </p:nvSpPr>
          <p:spPr bwMode="auto">
            <a:xfrm>
              <a:off x="6111" y="1788"/>
              <a:ext cx="44" cy="50"/>
            </a:xfrm>
            <a:custGeom>
              <a:avLst/>
              <a:gdLst>
                <a:gd name="T0" fmla="*/ 22 w 44"/>
                <a:gd name="T1" fmla="*/ 0 h 50"/>
                <a:gd name="T2" fmla="*/ 0 w 44"/>
                <a:gd name="T3" fmla="*/ 25 h 50"/>
                <a:gd name="T4" fmla="*/ 22 w 44"/>
                <a:gd name="T5" fmla="*/ 50 h 50"/>
                <a:gd name="T6" fmla="*/ 44 w 44"/>
                <a:gd name="T7" fmla="*/ 25 h 50"/>
                <a:gd name="T8" fmla="*/ 22 w 44"/>
                <a:gd name="T9" fmla="*/ 0 h 50"/>
              </a:gdLst>
              <a:ahLst/>
              <a:cxnLst>
                <a:cxn ang="0">
                  <a:pos x="T0" y="T1"/>
                </a:cxn>
                <a:cxn ang="0">
                  <a:pos x="T2" y="T3"/>
                </a:cxn>
                <a:cxn ang="0">
                  <a:pos x="T4" y="T5"/>
                </a:cxn>
                <a:cxn ang="0">
                  <a:pos x="T6" y="T7"/>
                </a:cxn>
                <a:cxn ang="0">
                  <a:pos x="T8" y="T9"/>
                </a:cxn>
              </a:cxnLst>
              <a:rect l="0" t="0" r="r" b="b"/>
              <a:pathLst>
                <a:path w="44" h="50">
                  <a:moveTo>
                    <a:pt x="22" y="0"/>
                  </a:moveTo>
                  <a:lnTo>
                    <a:pt x="0" y="25"/>
                  </a:lnTo>
                  <a:lnTo>
                    <a:pt x="22" y="50"/>
                  </a:lnTo>
                  <a:lnTo>
                    <a:pt x="44" y="25"/>
                  </a:lnTo>
                  <a:lnTo>
                    <a:pt x="22"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29" name="Freeform 67"/>
            <p:cNvSpPr>
              <a:spLocks/>
            </p:cNvSpPr>
            <p:nvPr/>
          </p:nvSpPr>
          <p:spPr bwMode="auto">
            <a:xfrm>
              <a:off x="6193" y="1773"/>
              <a:ext cx="43" cy="50"/>
            </a:xfrm>
            <a:custGeom>
              <a:avLst/>
              <a:gdLst>
                <a:gd name="T0" fmla="*/ 21 w 43"/>
                <a:gd name="T1" fmla="*/ 0 h 50"/>
                <a:gd name="T2" fmla="*/ 0 w 43"/>
                <a:gd name="T3" fmla="*/ 25 h 50"/>
                <a:gd name="T4" fmla="*/ 21 w 43"/>
                <a:gd name="T5" fmla="*/ 50 h 50"/>
                <a:gd name="T6" fmla="*/ 43 w 43"/>
                <a:gd name="T7" fmla="*/ 25 h 50"/>
                <a:gd name="T8" fmla="*/ 21 w 43"/>
                <a:gd name="T9" fmla="*/ 0 h 50"/>
              </a:gdLst>
              <a:ahLst/>
              <a:cxnLst>
                <a:cxn ang="0">
                  <a:pos x="T0" y="T1"/>
                </a:cxn>
                <a:cxn ang="0">
                  <a:pos x="T2" y="T3"/>
                </a:cxn>
                <a:cxn ang="0">
                  <a:pos x="T4" y="T5"/>
                </a:cxn>
                <a:cxn ang="0">
                  <a:pos x="T6" y="T7"/>
                </a:cxn>
                <a:cxn ang="0">
                  <a:pos x="T8" y="T9"/>
                </a:cxn>
              </a:cxnLst>
              <a:rect l="0" t="0" r="r" b="b"/>
              <a:pathLst>
                <a:path w="43" h="50">
                  <a:moveTo>
                    <a:pt x="21" y="0"/>
                  </a:moveTo>
                  <a:lnTo>
                    <a:pt x="0" y="25"/>
                  </a:lnTo>
                  <a:lnTo>
                    <a:pt x="21" y="50"/>
                  </a:lnTo>
                  <a:lnTo>
                    <a:pt x="43" y="25"/>
                  </a:lnTo>
                  <a:lnTo>
                    <a:pt x="21"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30" name="Freeform 68"/>
            <p:cNvSpPr>
              <a:spLocks/>
            </p:cNvSpPr>
            <p:nvPr/>
          </p:nvSpPr>
          <p:spPr bwMode="auto">
            <a:xfrm>
              <a:off x="6274" y="1757"/>
              <a:ext cx="44" cy="50"/>
            </a:xfrm>
            <a:custGeom>
              <a:avLst/>
              <a:gdLst>
                <a:gd name="T0" fmla="*/ 22 w 44"/>
                <a:gd name="T1" fmla="*/ 0 h 50"/>
                <a:gd name="T2" fmla="*/ 0 w 44"/>
                <a:gd name="T3" fmla="*/ 25 h 50"/>
                <a:gd name="T4" fmla="*/ 22 w 44"/>
                <a:gd name="T5" fmla="*/ 50 h 50"/>
                <a:gd name="T6" fmla="*/ 44 w 44"/>
                <a:gd name="T7" fmla="*/ 25 h 50"/>
                <a:gd name="T8" fmla="*/ 22 w 44"/>
                <a:gd name="T9" fmla="*/ 0 h 50"/>
              </a:gdLst>
              <a:ahLst/>
              <a:cxnLst>
                <a:cxn ang="0">
                  <a:pos x="T0" y="T1"/>
                </a:cxn>
                <a:cxn ang="0">
                  <a:pos x="T2" y="T3"/>
                </a:cxn>
                <a:cxn ang="0">
                  <a:pos x="T4" y="T5"/>
                </a:cxn>
                <a:cxn ang="0">
                  <a:pos x="T6" y="T7"/>
                </a:cxn>
                <a:cxn ang="0">
                  <a:pos x="T8" y="T9"/>
                </a:cxn>
              </a:cxnLst>
              <a:rect l="0" t="0" r="r" b="b"/>
              <a:pathLst>
                <a:path w="44" h="50">
                  <a:moveTo>
                    <a:pt x="22" y="0"/>
                  </a:moveTo>
                  <a:lnTo>
                    <a:pt x="0" y="25"/>
                  </a:lnTo>
                  <a:lnTo>
                    <a:pt x="22" y="50"/>
                  </a:lnTo>
                  <a:lnTo>
                    <a:pt x="44" y="25"/>
                  </a:lnTo>
                  <a:lnTo>
                    <a:pt x="22"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31" name="Freeform 69"/>
            <p:cNvSpPr>
              <a:spLocks/>
            </p:cNvSpPr>
            <p:nvPr/>
          </p:nvSpPr>
          <p:spPr bwMode="auto">
            <a:xfrm>
              <a:off x="6356" y="1741"/>
              <a:ext cx="44" cy="50"/>
            </a:xfrm>
            <a:custGeom>
              <a:avLst/>
              <a:gdLst>
                <a:gd name="T0" fmla="*/ 22 w 44"/>
                <a:gd name="T1" fmla="*/ 0 h 50"/>
                <a:gd name="T2" fmla="*/ 0 w 44"/>
                <a:gd name="T3" fmla="*/ 25 h 50"/>
                <a:gd name="T4" fmla="*/ 22 w 44"/>
                <a:gd name="T5" fmla="*/ 50 h 50"/>
                <a:gd name="T6" fmla="*/ 44 w 44"/>
                <a:gd name="T7" fmla="*/ 25 h 50"/>
                <a:gd name="T8" fmla="*/ 22 w 44"/>
                <a:gd name="T9" fmla="*/ 0 h 50"/>
              </a:gdLst>
              <a:ahLst/>
              <a:cxnLst>
                <a:cxn ang="0">
                  <a:pos x="T0" y="T1"/>
                </a:cxn>
                <a:cxn ang="0">
                  <a:pos x="T2" y="T3"/>
                </a:cxn>
                <a:cxn ang="0">
                  <a:pos x="T4" y="T5"/>
                </a:cxn>
                <a:cxn ang="0">
                  <a:pos x="T6" y="T7"/>
                </a:cxn>
                <a:cxn ang="0">
                  <a:pos x="T8" y="T9"/>
                </a:cxn>
              </a:cxnLst>
              <a:rect l="0" t="0" r="r" b="b"/>
              <a:pathLst>
                <a:path w="44" h="50">
                  <a:moveTo>
                    <a:pt x="22" y="0"/>
                  </a:moveTo>
                  <a:lnTo>
                    <a:pt x="0" y="25"/>
                  </a:lnTo>
                  <a:lnTo>
                    <a:pt x="22" y="50"/>
                  </a:lnTo>
                  <a:lnTo>
                    <a:pt x="44" y="25"/>
                  </a:lnTo>
                  <a:lnTo>
                    <a:pt x="22"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32" name="Freeform 70"/>
            <p:cNvSpPr>
              <a:spLocks/>
            </p:cNvSpPr>
            <p:nvPr/>
          </p:nvSpPr>
          <p:spPr bwMode="auto">
            <a:xfrm>
              <a:off x="6438" y="1729"/>
              <a:ext cx="43" cy="50"/>
            </a:xfrm>
            <a:custGeom>
              <a:avLst/>
              <a:gdLst>
                <a:gd name="T0" fmla="*/ 21 w 43"/>
                <a:gd name="T1" fmla="*/ 0 h 50"/>
                <a:gd name="T2" fmla="*/ 0 w 43"/>
                <a:gd name="T3" fmla="*/ 25 h 50"/>
                <a:gd name="T4" fmla="*/ 21 w 43"/>
                <a:gd name="T5" fmla="*/ 50 h 50"/>
                <a:gd name="T6" fmla="*/ 43 w 43"/>
                <a:gd name="T7" fmla="*/ 25 h 50"/>
                <a:gd name="T8" fmla="*/ 21 w 43"/>
                <a:gd name="T9" fmla="*/ 0 h 50"/>
              </a:gdLst>
              <a:ahLst/>
              <a:cxnLst>
                <a:cxn ang="0">
                  <a:pos x="T0" y="T1"/>
                </a:cxn>
                <a:cxn ang="0">
                  <a:pos x="T2" y="T3"/>
                </a:cxn>
                <a:cxn ang="0">
                  <a:pos x="T4" y="T5"/>
                </a:cxn>
                <a:cxn ang="0">
                  <a:pos x="T6" y="T7"/>
                </a:cxn>
                <a:cxn ang="0">
                  <a:pos x="T8" y="T9"/>
                </a:cxn>
              </a:cxnLst>
              <a:rect l="0" t="0" r="r" b="b"/>
              <a:pathLst>
                <a:path w="43" h="50">
                  <a:moveTo>
                    <a:pt x="21" y="0"/>
                  </a:moveTo>
                  <a:lnTo>
                    <a:pt x="0" y="25"/>
                  </a:lnTo>
                  <a:lnTo>
                    <a:pt x="21" y="50"/>
                  </a:lnTo>
                  <a:lnTo>
                    <a:pt x="43" y="25"/>
                  </a:lnTo>
                  <a:lnTo>
                    <a:pt x="21"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33" name="Freeform 71"/>
            <p:cNvSpPr>
              <a:spLocks/>
            </p:cNvSpPr>
            <p:nvPr/>
          </p:nvSpPr>
          <p:spPr bwMode="auto">
            <a:xfrm>
              <a:off x="6519" y="1713"/>
              <a:ext cx="44" cy="50"/>
            </a:xfrm>
            <a:custGeom>
              <a:avLst/>
              <a:gdLst>
                <a:gd name="T0" fmla="*/ 22 w 44"/>
                <a:gd name="T1" fmla="*/ 0 h 50"/>
                <a:gd name="T2" fmla="*/ 0 w 44"/>
                <a:gd name="T3" fmla="*/ 25 h 50"/>
                <a:gd name="T4" fmla="*/ 22 w 44"/>
                <a:gd name="T5" fmla="*/ 50 h 50"/>
                <a:gd name="T6" fmla="*/ 44 w 44"/>
                <a:gd name="T7" fmla="*/ 25 h 50"/>
                <a:gd name="T8" fmla="*/ 22 w 44"/>
                <a:gd name="T9" fmla="*/ 0 h 50"/>
              </a:gdLst>
              <a:ahLst/>
              <a:cxnLst>
                <a:cxn ang="0">
                  <a:pos x="T0" y="T1"/>
                </a:cxn>
                <a:cxn ang="0">
                  <a:pos x="T2" y="T3"/>
                </a:cxn>
                <a:cxn ang="0">
                  <a:pos x="T4" y="T5"/>
                </a:cxn>
                <a:cxn ang="0">
                  <a:pos x="T6" y="T7"/>
                </a:cxn>
                <a:cxn ang="0">
                  <a:pos x="T8" y="T9"/>
                </a:cxn>
              </a:cxnLst>
              <a:rect l="0" t="0" r="r" b="b"/>
              <a:pathLst>
                <a:path w="44" h="50">
                  <a:moveTo>
                    <a:pt x="22" y="0"/>
                  </a:moveTo>
                  <a:lnTo>
                    <a:pt x="0" y="25"/>
                  </a:lnTo>
                  <a:lnTo>
                    <a:pt x="22" y="50"/>
                  </a:lnTo>
                  <a:lnTo>
                    <a:pt x="44" y="25"/>
                  </a:lnTo>
                  <a:lnTo>
                    <a:pt x="22"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34" name="Freeform 72"/>
            <p:cNvSpPr>
              <a:spLocks/>
            </p:cNvSpPr>
            <p:nvPr/>
          </p:nvSpPr>
          <p:spPr bwMode="auto">
            <a:xfrm>
              <a:off x="6601" y="1698"/>
              <a:ext cx="43" cy="50"/>
            </a:xfrm>
            <a:custGeom>
              <a:avLst/>
              <a:gdLst>
                <a:gd name="T0" fmla="*/ 22 w 43"/>
                <a:gd name="T1" fmla="*/ 0 h 50"/>
                <a:gd name="T2" fmla="*/ 0 w 43"/>
                <a:gd name="T3" fmla="*/ 25 h 50"/>
                <a:gd name="T4" fmla="*/ 22 w 43"/>
                <a:gd name="T5" fmla="*/ 50 h 50"/>
                <a:gd name="T6" fmla="*/ 43 w 43"/>
                <a:gd name="T7" fmla="*/ 25 h 50"/>
                <a:gd name="T8" fmla="*/ 22 w 43"/>
                <a:gd name="T9" fmla="*/ 0 h 50"/>
              </a:gdLst>
              <a:ahLst/>
              <a:cxnLst>
                <a:cxn ang="0">
                  <a:pos x="T0" y="T1"/>
                </a:cxn>
                <a:cxn ang="0">
                  <a:pos x="T2" y="T3"/>
                </a:cxn>
                <a:cxn ang="0">
                  <a:pos x="T4" y="T5"/>
                </a:cxn>
                <a:cxn ang="0">
                  <a:pos x="T6" y="T7"/>
                </a:cxn>
                <a:cxn ang="0">
                  <a:pos x="T8" y="T9"/>
                </a:cxn>
              </a:cxnLst>
              <a:rect l="0" t="0" r="r" b="b"/>
              <a:pathLst>
                <a:path w="43" h="50">
                  <a:moveTo>
                    <a:pt x="22" y="0"/>
                  </a:moveTo>
                  <a:lnTo>
                    <a:pt x="0" y="25"/>
                  </a:lnTo>
                  <a:lnTo>
                    <a:pt x="22" y="50"/>
                  </a:lnTo>
                  <a:lnTo>
                    <a:pt x="43" y="25"/>
                  </a:lnTo>
                  <a:lnTo>
                    <a:pt x="22"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35" name="Freeform 73"/>
            <p:cNvSpPr>
              <a:spLocks/>
            </p:cNvSpPr>
            <p:nvPr/>
          </p:nvSpPr>
          <p:spPr bwMode="auto">
            <a:xfrm>
              <a:off x="6683" y="1685"/>
              <a:ext cx="43" cy="50"/>
            </a:xfrm>
            <a:custGeom>
              <a:avLst/>
              <a:gdLst>
                <a:gd name="T0" fmla="*/ 21 w 43"/>
                <a:gd name="T1" fmla="*/ 0 h 50"/>
                <a:gd name="T2" fmla="*/ 0 w 43"/>
                <a:gd name="T3" fmla="*/ 25 h 50"/>
                <a:gd name="T4" fmla="*/ 21 w 43"/>
                <a:gd name="T5" fmla="*/ 50 h 50"/>
                <a:gd name="T6" fmla="*/ 43 w 43"/>
                <a:gd name="T7" fmla="*/ 25 h 50"/>
                <a:gd name="T8" fmla="*/ 21 w 43"/>
                <a:gd name="T9" fmla="*/ 0 h 50"/>
              </a:gdLst>
              <a:ahLst/>
              <a:cxnLst>
                <a:cxn ang="0">
                  <a:pos x="T0" y="T1"/>
                </a:cxn>
                <a:cxn ang="0">
                  <a:pos x="T2" y="T3"/>
                </a:cxn>
                <a:cxn ang="0">
                  <a:pos x="T4" y="T5"/>
                </a:cxn>
                <a:cxn ang="0">
                  <a:pos x="T6" y="T7"/>
                </a:cxn>
                <a:cxn ang="0">
                  <a:pos x="T8" y="T9"/>
                </a:cxn>
              </a:cxnLst>
              <a:rect l="0" t="0" r="r" b="b"/>
              <a:pathLst>
                <a:path w="43" h="50">
                  <a:moveTo>
                    <a:pt x="21" y="0"/>
                  </a:moveTo>
                  <a:lnTo>
                    <a:pt x="0" y="25"/>
                  </a:lnTo>
                  <a:lnTo>
                    <a:pt x="21" y="50"/>
                  </a:lnTo>
                  <a:lnTo>
                    <a:pt x="43" y="25"/>
                  </a:lnTo>
                  <a:lnTo>
                    <a:pt x="21"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36" name="Freeform 74"/>
            <p:cNvSpPr>
              <a:spLocks/>
            </p:cNvSpPr>
            <p:nvPr/>
          </p:nvSpPr>
          <p:spPr bwMode="auto">
            <a:xfrm>
              <a:off x="6764" y="1669"/>
              <a:ext cx="44" cy="50"/>
            </a:xfrm>
            <a:custGeom>
              <a:avLst/>
              <a:gdLst>
                <a:gd name="T0" fmla="*/ 22 w 44"/>
                <a:gd name="T1" fmla="*/ 0 h 50"/>
                <a:gd name="T2" fmla="*/ 0 w 44"/>
                <a:gd name="T3" fmla="*/ 25 h 50"/>
                <a:gd name="T4" fmla="*/ 22 w 44"/>
                <a:gd name="T5" fmla="*/ 50 h 50"/>
                <a:gd name="T6" fmla="*/ 44 w 44"/>
                <a:gd name="T7" fmla="*/ 25 h 50"/>
                <a:gd name="T8" fmla="*/ 22 w 44"/>
                <a:gd name="T9" fmla="*/ 0 h 50"/>
              </a:gdLst>
              <a:ahLst/>
              <a:cxnLst>
                <a:cxn ang="0">
                  <a:pos x="T0" y="T1"/>
                </a:cxn>
                <a:cxn ang="0">
                  <a:pos x="T2" y="T3"/>
                </a:cxn>
                <a:cxn ang="0">
                  <a:pos x="T4" y="T5"/>
                </a:cxn>
                <a:cxn ang="0">
                  <a:pos x="T6" y="T7"/>
                </a:cxn>
                <a:cxn ang="0">
                  <a:pos x="T8" y="T9"/>
                </a:cxn>
              </a:cxnLst>
              <a:rect l="0" t="0" r="r" b="b"/>
              <a:pathLst>
                <a:path w="44" h="50">
                  <a:moveTo>
                    <a:pt x="22" y="0"/>
                  </a:moveTo>
                  <a:lnTo>
                    <a:pt x="0" y="25"/>
                  </a:lnTo>
                  <a:lnTo>
                    <a:pt x="22" y="50"/>
                  </a:lnTo>
                  <a:lnTo>
                    <a:pt x="44" y="25"/>
                  </a:lnTo>
                  <a:lnTo>
                    <a:pt x="22"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37" name="Line 75"/>
            <p:cNvSpPr>
              <a:spLocks noChangeShapeType="1"/>
            </p:cNvSpPr>
            <p:nvPr/>
          </p:nvSpPr>
          <p:spPr bwMode="auto">
            <a:xfrm flipV="1">
              <a:off x="4276" y="1544"/>
              <a:ext cx="0" cy="1435"/>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38" name="Line 76"/>
            <p:cNvSpPr>
              <a:spLocks noChangeShapeType="1"/>
            </p:cNvSpPr>
            <p:nvPr/>
          </p:nvSpPr>
          <p:spPr bwMode="auto">
            <a:xfrm flipH="1">
              <a:off x="4246" y="2926"/>
              <a:ext cx="30" cy="0"/>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39" name="Rectangle 77"/>
            <p:cNvSpPr>
              <a:spLocks noChangeArrowheads="1"/>
            </p:cNvSpPr>
            <p:nvPr/>
          </p:nvSpPr>
          <p:spPr bwMode="auto">
            <a:xfrm rot="16200000">
              <a:off x="4148" y="2850"/>
              <a:ext cx="98"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anose="020B0604020202020204" pitchFamily="34" charset="0"/>
                </a:rPr>
                <a:t>.3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640" name="Line 78"/>
            <p:cNvSpPr>
              <a:spLocks noChangeShapeType="1"/>
            </p:cNvSpPr>
            <p:nvPr/>
          </p:nvSpPr>
          <p:spPr bwMode="auto">
            <a:xfrm flipH="1">
              <a:off x="4246" y="2595"/>
              <a:ext cx="30" cy="0"/>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41" name="Rectangle 79"/>
            <p:cNvSpPr>
              <a:spLocks noChangeArrowheads="1"/>
            </p:cNvSpPr>
            <p:nvPr/>
          </p:nvSpPr>
          <p:spPr bwMode="auto">
            <a:xfrm rot="16200000">
              <a:off x="4148" y="2519"/>
              <a:ext cx="98"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anose="020B0604020202020204" pitchFamily="34"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642" name="Line 80"/>
            <p:cNvSpPr>
              <a:spLocks noChangeShapeType="1"/>
            </p:cNvSpPr>
            <p:nvPr/>
          </p:nvSpPr>
          <p:spPr bwMode="auto">
            <a:xfrm flipH="1">
              <a:off x="4246" y="2260"/>
              <a:ext cx="30" cy="0"/>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43" name="Rectangle 81"/>
            <p:cNvSpPr>
              <a:spLocks noChangeArrowheads="1"/>
            </p:cNvSpPr>
            <p:nvPr/>
          </p:nvSpPr>
          <p:spPr bwMode="auto">
            <a:xfrm rot="16200000">
              <a:off x="4148" y="2184"/>
              <a:ext cx="98"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anose="020B0604020202020204" pitchFamily="34" charset="0"/>
                </a:rPr>
                <a:t>.5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644" name="Line 82"/>
            <p:cNvSpPr>
              <a:spLocks noChangeShapeType="1"/>
            </p:cNvSpPr>
            <p:nvPr/>
          </p:nvSpPr>
          <p:spPr bwMode="auto">
            <a:xfrm flipH="1">
              <a:off x="4246" y="1929"/>
              <a:ext cx="30" cy="0"/>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45" name="Rectangle 83"/>
            <p:cNvSpPr>
              <a:spLocks noChangeArrowheads="1"/>
            </p:cNvSpPr>
            <p:nvPr/>
          </p:nvSpPr>
          <p:spPr bwMode="auto">
            <a:xfrm rot="16200000">
              <a:off x="4148" y="1853"/>
              <a:ext cx="98"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anose="020B0604020202020204" pitchFamily="34" charset="0"/>
                </a:rPr>
                <a:t>.6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646" name="Line 84"/>
            <p:cNvSpPr>
              <a:spLocks noChangeShapeType="1"/>
            </p:cNvSpPr>
            <p:nvPr/>
          </p:nvSpPr>
          <p:spPr bwMode="auto">
            <a:xfrm flipH="1">
              <a:off x="4246" y="1598"/>
              <a:ext cx="30" cy="0"/>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47" name="Rectangle 85"/>
            <p:cNvSpPr>
              <a:spLocks noChangeArrowheads="1"/>
            </p:cNvSpPr>
            <p:nvPr/>
          </p:nvSpPr>
          <p:spPr bwMode="auto">
            <a:xfrm rot="16200000">
              <a:off x="4148" y="1522"/>
              <a:ext cx="98"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anose="020B0604020202020204" pitchFamily="34" charset="0"/>
                </a:rPr>
                <a:t>.7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648" name="Rectangle 86"/>
            <p:cNvSpPr>
              <a:spLocks noChangeArrowheads="1"/>
            </p:cNvSpPr>
            <p:nvPr/>
          </p:nvSpPr>
          <p:spPr bwMode="auto">
            <a:xfrm rot="16200000">
              <a:off x="3886" y="2209"/>
              <a:ext cx="41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panose="020B0604020202020204" pitchFamily="34" charset="0"/>
                </a:rPr>
                <a:t>Probability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649" name="Line 87"/>
            <p:cNvSpPr>
              <a:spLocks noChangeShapeType="1"/>
            </p:cNvSpPr>
            <p:nvPr/>
          </p:nvSpPr>
          <p:spPr bwMode="auto">
            <a:xfrm>
              <a:off x="4276" y="2979"/>
              <a:ext cx="2556" cy="0"/>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50" name="Line 88"/>
            <p:cNvSpPr>
              <a:spLocks noChangeShapeType="1"/>
            </p:cNvSpPr>
            <p:nvPr/>
          </p:nvSpPr>
          <p:spPr bwMode="auto">
            <a:xfrm>
              <a:off x="4323" y="2979"/>
              <a:ext cx="0" cy="34"/>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51" name="Rectangle 89"/>
            <p:cNvSpPr>
              <a:spLocks noChangeArrowheads="1"/>
            </p:cNvSpPr>
            <p:nvPr/>
          </p:nvSpPr>
          <p:spPr bwMode="auto">
            <a:xfrm>
              <a:off x="4282" y="3029"/>
              <a:ext cx="120"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anose="020B0604020202020204" pitchFamily="34" charset="0"/>
                </a:rPr>
                <a:t>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652" name="Line 90"/>
            <p:cNvSpPr>
              <a:spLocks noChangeShapeType="1"/>
            </p:cNvSpPr>
            <p:nvPr/>
          </p:nvSpPr>
          <p:spPr bwMode="auto">
            <a:xfrm>
              <a:off x="4815" y="2979"/>
              <a:ext cx="0" cy="34"/>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53" name="Rectangle 91"/>
            <p:cNvSpPr>
              <a:spLocks noChangeArrowheads="1"/>
            </p:cNvSpPr>
            <p:nvPr/>
          </p:nvSpPr>
          <p:spPr bwMode="auto">
            <a:xfrm>
              <a:off x="4775" y="3029"/>
              <a:ext cx="120"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anose="020B0604020202020204" pitchFamily="34" charset="0"/>
                </a:rPr>
                <a:t>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654" name="Line 92"/>
            <p:cNvSpPr>
              <a:spLocks noChangeShapeType="1"/>
            </p:cNvSpPr>
            <p:nvPr/>
          </p:nvSpPr>
          <p:spPr bwMode="auto">
            <a:xfrm>
              <a:off x="5308" y="2979"/>
              <a:ext cx="0" cy="34"/>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55" name="Rectangle 93"/>
            <p:cNvSpPr>
              <a:spLocks noChangeArrowheads="1"/>
            </p:cNvSpPr>
            <p:nvPr/>
          </p:nvSpPr>
          <p:spPr bwMode="auto">
            <a:xfrm>
              <a:off x="5267" y="3029"/>
              <a:ext cx="120"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anose="020B0604020202020204" pitchFamily="34" charset="0"/>
                </a:rPr>
                <a:t>30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656" name="Line 94"/>
            <p:cNvSpPr>
              <a:spLocks noChangeShapeType="1"/>
            </p:cNvSpPr>
            <p:nvPr/>
          </p:nvSpPr>
          <p:spPr bwMode="auto">
            <a:xfrm>
              <a:off x="5801" y="2979"/>
              <a:ext cx="0" cy="34"/>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57" name="Rectangle 95"/>
            <p:cNvSpPr>
              <a:spLocks noChangeArrowheads="1"/>
            </p:cNvSpPr>
            <p:nvPr/>
          </p:nvSpPr>
          <p:spPr bwMode="auto">
            <a:xfrm>
              <a:off x="5760" y="3029"/>
              <a:ext cx="120"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anose="020B0604020202020204" pitchFamily="34" charset="0"/>
                </a:rPr>
                <a:t>40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658" name="Line 96"/>
            <p:cNvSpPr>
              <a:spLocks noChangeShapeType="1"/>
            </p:cNvSpPr>
            <p:nvPr/>
          </p:nvSpPr>
          <p:spPr bwMode="auto">
            <a:xfrm>
              <a:off x="6293" y="2979"/>
              <a:ext cx="0" cy="34"/>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59" name="Rectangle 97"/>
            <p:cNvSpPr>
              <a:spLocks noChangeArrowheads="1"/>
            </p:cNvSpPr>
            <p:nvPr/>
          </p:nvSpPr>
          <p:spPr bwMode="auto">
            <a:xfrm>
              <a:off x="6253" y="3029"/>
              <a:ext cx="120"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anose="020B0604020202020204" pitchFamily="34" charset="0"/>
                </a:rPr>
                <a:t>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660" name="Line 98"/>
            <p:cNvSpPr>
              <a:spLocks noChangeShapeType="1"/>
            </p:cNvSpPr>
            <p:nvPr/>
          </p:nvSpPr>
          <p:spPr bwMode="auto">
            <a:xfrm>
              <a:off x="6786" y="2979"/>
              <a:ext cx="0" cy="34"/>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61" name="Rectangle 99"/>
            <p:cNvSpPr>
              <a:spLocks noChangeArrowheads="1"/>
            </p:cNvSpPr>
            <p:nvPr/>
          </p:nvSpPr>
          <p:spPr bwMode="auto">
            <a:xfrm>
              <a:off x="6745" y="3029"/>
              <a:ext cx="120"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anose="020B0604020202020204" pitchFamily="34" charset="0"/>
                </a:rPr>
                <a:t>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662" name="Rectangle 100"/>
            <p:cNvSpPr>
              <a:spLocks noChangeArrowheads="1"/>
            </p:cNvSpPr>
            <p:nvPr/>
          </p:nvSpPr>
          <p:spPr bwMode="auto">
            <a:xfrm>
              <a:off x="5188" y="3113"/>
              <a:ext cx="74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panose="020B0604020202020204" pitchFamily="34" charset="0"/>
                </a:rPr>
                <a:t>Months as supplier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663" name="Rectangle 101"/>
            <p:cNvSpPr>
              <a:spLocks noChangeArrowheads="1"/>
            </p:cNvSpPr>
            <p:nvPr/>
          </p:nvSpPr>
          <p:spPr bwMode="auto">
            <a:xfrm>
              <a:off x="4728" y="3254"/>
              <a:ext cx="1647" cy="153"/>
            </a:xfrm>
            <a:prstGeom prst="rect">
              <a:avLst/>
            </a:prstGeom>
            <a:solidFill>
              <a:srgbClr val="FFFFFF"/>
            </a:solidFill>
            <a:ln w="793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664" name="Line 102"/>
            <p:cNvSpPr>
              <a:spLocks noChangeShapeType="1"/>
            </p:cNvSpPr>
            <p:nvPr/>
          </p:nvSpPr>
          <p:spPr bwMode="auto">
            <a:xfrm>
              <a:off x="4761" y="3332"/>
              <a:ext cx="275" cy="0"/>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65" name="Oval 103"/>
            <p:cNvSpPr>
              <a:spLocks noChangeArrowheads="1"/>
            </p:cNvSpPr>
            <p:nvPr/>
          </p:nvSpPr>
          <p:spPr bwMode="auto">
            <a:xfrm>
              <a:off x="4883" y="3313"/>
              <a:ext cx="30" cy="38"/>
            </a:xfrm>
            <a:prstGeom prst="ellipse">
              <a:avLst/>
            </a:prstGeom>
            <a:solidFill>
              <a:srgbClr val="606060"/>
            </a:solidFill>
            <a:ln w="7938">
              <a:solidFill>
                <a:srgbClr val="60606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66" name="Line 104"/>
            <p:cNvSpPr>
              <a:spLocks noChangeShapeType="1"/>
            </p:cNvSpPr>
            <p:nvPr/>
          </p:nvSpPr>
          <p:spPr bwMode="auto">
            <a:xfrm>
              <a:off x="5376" y="3332"/>
              <a:ext cx="275" cy="0"/>
            </a:xfrm>
            <a:prstGeom prst="line">
              <a:avLst/>
            </a:prstGeom>
            <a:noFill/>
            <a:ln w="7938"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67" name="Freeform 105"/>
            <p:cNvSpPr>
              <a:spLocks/>
            </p:cNvSpPr>
            <p:nvPr/>
          </p:nvSpPr>
          <p:spPr bwMode="auto">
            <a:xfrm>
              <a:off x="5490" y="3307"/>
              <a:ext cx="44" cy="50"/>
            </a:xfrm>
            <a:custGeom>
              <a:avLst/>
              <a:gdLst>
                <a:gd name="T0" fmla="*/ 22 w 44"/>
                <a:gd name="T1" fmla="*/ 0 h 50"/>
                <a:gd name="T2" fmla="*/ 0 w 44"/>
                <a:gd name="T3" fmla="*/ 25 h 50"/>
                <a:gd name="T4" fmla="*/ 22 w 44"/>
                <a:gd name="T5" fmla="*/ 50 h 50"/>
                <a:gd name="T6" fmla="*/ 44 w 44"/>
                <a:gd name="T7" fmla="*/ 25 h 50"/>
                <a:gd name="T8" fmla="*/ 22 w 44"/>
                <a:gd name="T9" fmla="*/ 0 h 50"/>
              </a:gdLst>
              <a:ahLst/>
              <a:cxnLst>
                <a:cxn ang="0">
                  <a:pos x="T0" y="T1"/>
                </a:cxn>
                <a:cxn ang="0">
                  <a:pos x="T2" y="T3"/>
                </a:cxn>
                <a:cxn ang="0">
                  <a:pos x="T4" y="T5"/>
                </a:cxn>
                <a:cxn ang="0">
                  <a:pos x="T6" y="T7"/>
                </a:cxn>
                <a:cxn ang="0">
                  <a:pos x="T8" y="T9"/>
                </a:cxn>
              </a:cxnLst>
              <a:rect l="0" t="0" r="r" b="b"/>
              <a:pathLst>
                <a:path w="44" h="50">
                  <a:moveTo>
                    <a:pt x="22" y="0"/>
                  </a:moveTo>
                  <a:lnTo>
                    <a:pt x="0" y="25"/>
                  </a:lnTo>
                  <a:lnTo>
                    <a:pt x="22" y="50"/>
                  </a:lnTo>
                  <a:lnTo>
                    <a:pt x="44" y="25"/>
                  </a:lnTo>
                  <a:lnTo>
                    <a:pt x="22" y="0"/>
                  </a:lnTo>
                  <a:close/>
                </a:path>
              </a:pathLst>
            </a:custGeom>
            <a:solidFill>
              <a:srgbClr val="A0A0A0"/>
            </a:solidFill>
            <a:ln w="7938">
              <a:solidFill>
                <a:srgbClr val="A0A0A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68" name="Rectangle 106"/>
            <p:cNvSpPr>
              <a:spLocks noChangeArrowheads="1"/>
            </p:cNvSpPr>
            <p:nvPr/>
          </p:nvSpPr>
          <p:spPr bwMode="auto">
            <a:xfrm>
              <a:off x="5082" y="3285"/>
              <a:ext cx="30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panose="020B0604020202020204" pitchFamily="34" charset="0"/>
                </a:rPr>
                <a:t>Women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669" name="Rectangle 107"/>
            <p:cNvSpPr>
              <a:spLocks noChangeArrowheads="1"/>
            </p:cNvSpPr>
            <p:nvPr/>
          </p:nvSpPr>
          <p:spPr bwMode="auto">
            <a:xfrm>
              <a:off x="5695" y="3285"/>
              <a:ext cx="46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panose="020B0604020202020204" pitchFamily="34" charset="0"/>
                </a:rPr>
                <a:t>Men or joint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670" name="Rectangle 108"/>
            <p:cNvSpPr>
              <a:spLocks noChangeArrowheads="1"/>
            </p:cNvSpPr>
            <p:nvPr/>
          </p:nvSpPr>
          <p:spPr bwMode="auto">
            <a:xfrm>
              <a:off x="4287" y="3445"/>
              <a:ext cx="143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panose="020B0604020202020204" pitchFamily="34" charset="0"/>
                </a:rPr>
                <a:t>Source: Simulation conducted by the author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671" name="Rectangle 109"/>
            <p:cNvSpPr>
              <a:spLocks noChangeArrowheads="1"/>
            </p:cNvSpPr>
            <p:nvPr/>
          </p:nvSpPr>
          <p:spPr bwMode="auto">
            <a:xfrm>
              <a:off x="4709" y="1426"/>
              <a:ext cx="178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rPr>
                <a:t>(Ownership of women versus men or joint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672" name="Rectangle 110"/>
            <p:cNvSpPr>
              <a:spLocks noChangeArrowheads="1"/>
            </p:cNvSpPr>
            <p:nvPr/>
          </p:nvSpPr>
          <p:spPr bwMode="auto">
            <a:xfrm>
              <a:off x="4769" y="1273"/>
              <a:ext cx="1673"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Arial" panose="020B0604020202020204" pitchFamily="34" charset="0"/>
                </a:rPr>
                <a:t>Probability of winning a contest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590550" y="296863"/>
            <a:ext cx="10220325" cy="857250"/>
          </a:xfrm>
        </p:spPr>
        <p:txBody>
          <a:bodyPr>
            <a:normAutofit fontScale="90000"/>
          </a:bodyPr>
          <a:lstStyle/>
          <a:p>
            <a:pPr algn="ctr" eaLnBrk="1" hangingPunct="1"/>
            <a:r>
              <a:rPr lang="es-ES_tradnl" b="1" dirty="0" err="1"/>
              <a:t>Perception</a:t>
            </a:r>
            <a:r>
              <a:rPr lang="es-ES_tradnl" b="1" dirty="0"/>
              <a:t> and/</a:t>
            </a:r>
            <a:r>
              <a:rPr lang="es-ES_tradnl" b="1" dirty="0" err="1"/>
              <a:t>or</a:t>
            </a:r>
            <a:r>
              <a:rPr lang="es-ES_tradnl" b="1" dirty="0"/>
              <a:t> </a:t>
            </a:r>
            <a:r>
              <a:rPr lang="es-ES_tradnl" b="1" dirty="0" err="1"/>
              <a:t>experience</a:t>
            </a:r>
            <a:r>
              <a:rPr lang="es-ES_tradnl" b="1" dirty="0"/>
              <a:t> of </a:t>
            </a:r>
            <a:r>
              <a:rPr lang="es-ES_tradnl" b="1" dirty="0" err="1"/>
              <a:t>beneficiaries</a:t>
            </a:r>
            <a:r>
              <a:rPr lang="es-ES_tradnl" b="1" dirty="0"/>
              <a:t> as </a:t>
            </a:r>
            <a:r>
              <a:rPr lang="es-ES_tradnl" b="1" dirty="0" err="1"/>
              <a:t>State</a:t>
            </a:r>
            <a:r>
              <a:rPr lang="es-ES_tradnl" b="1" dirty="0"/>
              <a:t> </a:t>
            </a:r>
            <a:r>
              <a:rPr lang="es-ES_tradnl" b="1" dirty="0" err="1"/>
              <a:t>suppliers</a:t>
            </a:r>
            <a:endParaRPr lang="es-ES_tradnl" b="1" dirty="0"/>
          </a:p>
        </p:txBody>
      </p:sp>
      <p:sp>
        <p:nvSpPr>
          <p:cNvPr id="8" name="Content Placeholder 2"/>
          <p:cNvSpPr>
            <a:spLocks noGrp="1"/>
          </p:cNvSpPr>
          <p:nvPr>
            <p:ph idx="1"/>
          </p:nvPr>
        </p:nvSpPr>
        <p:spPr>
          <a:xfrm>
            <a:off x="874060" y="1573307"/>
            <a:ext cx="5486399" cy="5284693"/>
          </a:xfrm>
        </p:spPr>
        <p:txBody>
          <a:bodyPr>
            <a:normAutofit fontScale="70000" lnSpcReduction="20000"/>
          </a:bodyPr>
          <a:lstStyle/>
          <a:p>
            <a:r>
              <a:rPr lang="en-US" sz="2700" dirty="0"/>
              <a:t>58% </a:t>
            </a:r>
            <a:r>
              <a:rPr lang="en-US" dirty="0"/>
              <a:t>of the survey respondents </a:t>
            </a:r>
            <a:r>
              <a:rPr lang="en-US" sz="2700" dirty="0"/>
              <a:t>affirm that the contract is fulfilled as established.</a:t>
            </a:r>
          </a:p>
          <a:p>
            <a:endParaRPr lang="en-US" sz="2700" dirty="0"/>
          </a:p>
          <a:p>
            <a:r>
              <a:rPr lang="en-US" sz="2700" dirty="0"/>
              <a:t>62.3% point out that no political contact is needed to win the contest.</a:t>
            </a:r>
          </a:p>
          <a:p>
            <a:pPr marL="0" indent="0">
              <a:buNone/>
            </a:pPr>
            <a:endParaRPr lang="en-US" sz="2700" dirty="0"/>
          </a:p>
          <a:p>
            <a:r>
              <a:rPr lang="en-US" sz="2700" dirty="0"/>
              <a:t>65.8% affirm that it is easy to participate in the contest.</a:t>
            </a:r>
          </a:p>
          <a:p>
            <a:endParaRPr lang="en-US" sz="2700" dirty="0"/>
          </a:p>
          <a:p>
            <a:r>
              <a:rPr lang="en-US" sz="2700" dirty="0"/>
              <a:t>72.6% indicate that anyone can be a State contractor.</a:t>
            </a:r>
          </a:p>
          <a:p>
            <a:endParaRPr lang="en-US" sz="2700" dirty="0"/>
          </a:p>
          <a:p>
            <a:r>
              <a:rPr lang="en-US" sz="2700" dirty="0"/>
              <a:t>55% state that no consultation is required to win.</a:t>
            </a:r>
          </a:p>
          <a:p>
            <a:pPr marL="0" indent="0">
              <a:buNone/>
            </a:pPr>
            <a:endParaRPr lang="en-US" sz="2700" dirty="0"/>
          </a:p>
          <a:p>
            <a:r>
              <a:rPr lang="en-US" sz="2700" dirty="0"/>
              <a:t>58% declare that payments are NOT timely.</a:t>
            </a:r>
          </a:p>
          <a:p>
            <a:endParaRPr lang="en-US" sz="2700" dirty="0"/>
          </a:p>
          <a:p>
            <a:pPr marL="0" indent="0">
              <a:buNone/>
            </a:pPr>
            <a:r>
              <a:rPr lang="es-ES_tradnl" sz="2700" dirty="0"/>
              <a:t> </a:t>
            </a:r>
          </a:p>
          <a:p>
            <a:endParaRPr lang="en-US" dirty="0"/>
          </a:p>
          <a:p>
            <a:endParaRPr lang="en-US" dirty="0"/>
          </a:p>
          <a:p>
            <a:endParaRPr lang="en-US" dirty="0"/>
          </a:p>
        </p:txBody>
      </p:sp>
      <p:grpSp>
        <p:nvGrpSpPr>
          <p:cNvPr id="3" name="Group 4"/>
          <p:cNvGrpSpPr>
            <a:grpSpLocks noChangeAspect="1"/>
          </p:cNvGrpSpPr>
          <p:nvPr/>
        </p:nvGrpSpPr>
        <p:grpSpPr bwMode="auto">
          <a:xfrm>
            <a:off x="7167563" y="1452563"/>
            <a:ext cx="3535362" cy="2563812"/>
            <a:chOff x="4515" y="915"/>
            <a:chExt cx="2227" cy="1615"/>
          </a:xfrm>
        </p:grpSpPr>
        <p:sp>
          <p:nvSpPr>
            <p:cNvPr id="4" name="AutoShape 3"/>
            <p:cNvSpPr>
              <a:spLocks noChangeAspect="1" noChangeArrowheads="1" noTextEdit="1"/>
            </p:cNvSpPr>
            <p:nvPr/>
          </p:nvSpPr>
          <p:spPr bwMode="auto">
            <a:xfrm>
              <a:off x="4515" y="915"/>
              <a:ext cx="2227" cy="1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Rectangle 5"/>
            <p:cNvSpPr>
              <a:spLocks noChangeArrowheads="1"/>
            </p:cNvSpPr>
            <p:nvPr/>
          </p:nvSpPr>
          <p:spPr bwMode="auto">
            <a:xfrm>
              <a:off x="4543" y="941"/>
              <a:ext cx="2172" cy="1562"/>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Rectangle 6"/>
            <p:cNvSpPr>
              <a:spLocks noChangeArrowheads="1"/>
            </p:cNvSpPr>
            <p:nvPr/>
          </p:nvSpPr>
          <p:spPr bwMode="auto">
            <a:xfrm>
              <a:off x="4545" y="945"/>
              <a:ext cx="2168" cy="1554"/>
            </a:xfrm>
            <a:prstGeom prst="rect">
              <a:avLst/>
            </a:prstGeom>
            <a:solidFill>
              <a:srgbClr val="F0F0F0"/>
            </a:solidFill>
            <a:ln w="6350">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7"/>
            <p:cNvSpPr>
              <a:spLocks noChangeArrowheads="1"/>
            </p:cNvSpPr>
            <p:nvPr/>
          </p:nvSpPr>
          <p:spPr bwMode="auto">
            <a:xfrm>
              <a:off x="4580" y="1151"/>
              <a:ext cx="1049" cy="1254"/>
            </a:xfrm>
            <a:prstGeom prst="rect">
              <a:avLst/>
            </a:prstGeom>
            <a:solidFill>
              <a:srgbClr val="F0F0F0"/>
            </a:solidFill>
            <a:ln w="3175">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8"/>
            <p:cNvSpPr>
              <a:spLocks noChangeArrowheads="1"/>
            </p:cNvSpPr>
            <p:nvPr/>
          </p:nvSpPr>
          <p:spPr bwMode="auto">
            <a:xfrm>
              <a:off x="4622" y="1251"/>
              <a:ext cx="965" cy="1046"/>
            </a:xfrm>
            <a:prstGeom prst="rect">
              <a:avLst/>
            </a:prstGeom>
            <a:solidFill>
              <a:srgbClr val="FFFFFF"/>
            </a:solidFill>
            <a:ln w="3175">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Line 9"/>
            <p:cNvSpPr>
              <a:spLocks noChangeShapeType="1"/>
            </p:cNvSpPr>
            <p:nvPr/>
          </p:nvSpPr>
          <p:spPr bwMode="auto">
            <a:xfrm>
              <a:off x="4622" y="2299"/>
              <a:ext cx="967"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10"/>
            <p:cNvSpPr>
              <a:spLocks noChangeShapeType="1"/>
            </p:cNvSpPr>
            <p:nvPr/>
          </p:nvSpPr>
          <p:spPr bwMode="auto">
            <a:xfrm>
              <a:off x="4622" y="1964"/>
              <a:ext cx="967"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Line 11"/>
            <p:cNvSpPr>
              <a:spLocks noChangeShapeType="1"/>
            </p:cNvSpPr>
            <p:nvPr/>
          </p:nvSpPr>
          <p:spPr bwMode="auto">
            <a:xfrm>
              <a:off x="4622" y="1628"/>
              <a:ext cx="967"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Line 12"/>
            <p:cNvSpPr>
              <a:spLocks noChangeShapeType="1"/>
            </p:cNvSpPr>
            <p:nvPr/>
          </p:nvSpPr>
          <p:spPr bwMode="auto">
            <a:xfrm>
              <a:off x="4622" y="1293"/>
              <a:ext cx="967"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3"/>
            <p:cNvSpPr>
              <a:spLocks noChangeArrowheads="1"/>
            </p:cNvSpPr>
            <p:nvPr/>
          </p:nvSpPr>
          <p:spPr bwMode="auto">
            <a:xfrm>
              <a:off x="4701" y="1820"/>
              <a:ext cx="186" cy="477"/>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 name="Rectangle 14"/>
            <p:cNvSpPr>
              <a:spLocks noChangeArrowheads="1"/>
            </p:cNvSpPr>
            <p:nvPr/>
          </p:nvSpPr>
          <p:spPr bwMode="auto">
            <a:xfrm>
              <a:off x="5010" y="2074"/>
              <a:ext cx="186" cy="223"/>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 name="Rectangle 15"/>
            <p:cNvSpPr>
              <a:spLocks noChangeArrowheads="1"/>
            </p:cNvSpPr>
            <p:nvPr/>
          </p:nvSpPr>
          <p:spPr bwMode="auto">
            <a:xfrm>
              <a:off x="5322" y="1325"/>
              <a:ext cx="186" cy="972"/>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 name="Rectangle 16"/>
            <p:cNvSpPr>
              <a:spLocks noChangeArrowheads="1"/>
            </p:cNvSpPr>
            <p:nvPr/>
          </p:nvSpPr>
          <p:spPr bwMode="auto">
            <a:xfrm>
              <a:off x="4752" y="1756"/>
              <a:ext cx="114"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28.6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17"/>
            <p:cNvSpPr>
              <a:spLocks noChangeArrowheads="1"/>
            </p:cNvSpPr>
            <p:nvPr/>
          </p:nvSpPr>
          <p:spPr bwMode="auto">
            <a:xfrm>
              <a:off x="5063" y="2012"/>
              <a:ext cx="114"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13.4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8"/>
            <p:cNvSpPr>
              <a:spLocks noChangeArrowheads="1"/>
            </p:cNvSpPr>
            <p:nvPr/>
          </p:nvSpPr>
          <p:spPr bwMode="auto">
            <a:xfrm>
              <a:off x="5374" y="1263"/>
              <a:ext cx="114"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58.0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19"/>
            <p:cNvSpPr>
              <a:spLocks noChangeShapeType="1"/>
            </p:cNvSpPr>
            <p:nvPr/>
          </p:nvSpPr>
          <p:spPr bwMode="auto">
            <a:xfrm>
              <a:off x="4622" y="2299"/>
              <a:ext cx="967" cy="0"/>
            </a:xfrm>
            <a:prstGeom prst="line">
              <a:avLst/>
            </a:prstGeom>
            <a:noFill/>
            <a:ln w="317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Rectangle 20"/>
            <p:cNvSpPr>
              <a:spLocks noChangeArrowheads="1"/>
            </p:cNvSpPr>
            <p:nvPr/>
          </p:nvSpPr>
          <p:spPr bwMode="auto">
            <a:xfrm>
              <a:off x="4721" y="2315"/>
              <a:ext cx="161"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Disagree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Rectangle 21"/>
            <p:cNvSpPr>
              <a:spLocks noChangeArrowheads="1"/>
            </p:cNvSpPr>
            <p:nvPr/>
          </p:nvSpPr>
          <p:spPr bwMode="auto">
            <a:xfrm>
              <a:off x="5043" y="2315"/>
              <a:ext cx="14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Neutral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22"/>
            <p:cNvSpPr>
              <a:spLocks noChangeArrowheads="1"/>
            </p:cNvSpPr>
            <p:nvPr/>
          </p:nvSpPr>
          <p:spPr bwMode="auto">
            <a:xfrm>
              <a:off x="5372" y="2315"/>
              <a:ext cx="107"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Agree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5" name="Rectangle 23"/>
            <p:cNvSpPr>
              <a:spLocks noChangeArrowheads="1"/>
            </p:cNvSpPr>
            <p:nvPr/>
          </p:nvSpPr>
          <p:spPr bwMode="auto">
            <a:xfrm>
              <a:off x="4885" y="1195"/>
              <a:ext cx="380"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anose="020B0604020202020204" pitchFamily="34" charset="0"/>
                </a:rPr>
                <a:t>Beneficiary group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 name="Rectangle 24"/>
            <p:cNvSpPr>
              <a:spLocks noChangeArrowheads="1"/>
            </p:cNvSpPr>
            <p:nvPr/>
          </p:nvSpPr>
          <p:spPr bwMode="auto">
            <a:xfrm>
              <a:off x="5629" y="1151"/>
              <a:ext cx="1047" cy="1254"/>
            </a:xfrm>
            <a:prstGeom prst="rect">
              <a:avLst/>
            </a:prstGeom>
            <a:solidFill>
              <a:srgbClr val="F0F0F0"/>
            </a:solidFill>
            <a:ln w="3175">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7" name="Rectangle 25"/>
            <p:cNvSpPr>
              <a:spLocks noChangeArrowheads="1"/>
            </p:cNvSpPr>
            <p:nvPr/>
          </p:nvSpPr>
          <p:spPr bwMode="auto">
            <a:xfrm>
              <a:off x="5670" y="1251"/>
              <a:ext cx="964" cy="1046"/>
            </a:xfrm>
            <a:prstGeom prst="rect">
              <a:avLst/>
            </a:prstGeom>
            <a:solidFill>
              <a:srgbClr val="FFFFFF"/>
            </a:solidFill>
            <a:ln w="3175">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 name="Line 26"/>
            <p:cNvSpPr>
              <a:spLocks noChangeShapeType="1"/>
            </p:cNvSpPr>
            <p:nvPr/>
          </p:nvSpPr>
          <p:spPr bwMode="auto">
            <a:xfrm>
              <a:off x="5670" y="2299"/>
              <a:ext cx="966"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Line 27"/>
            <p:cNvSpPr>
              <a:spLocks noChangeShapeType="1"/>
            </p:cNvSpPr>
            <p:nvPr/>
          </p:nvSpPr>
          <p:spPr bwMode="auto">
            <a:xfrm>
              <a:off x="5670" y="2048"/>
              <a:ext cx="966"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Line 28"/>
            <p:cNvSpPr>
              <a:spLocks noChangeShapeType="1"/>
            </p:cNvSpPr>
            <p:nvPr/>
          </p:nvSpPr>
          <p:spPr bwMode="auto">
            <a:xfrm>
              <a:off x="5670" y="1796"/>
              <a:ext cx="966"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Line 29"/>
            <p:cNvSpPr>
              <a:spLocks noChangeShapeType="1"/>
            </p:cNvSpPr>
            <p:nvPr/>
          </p:nvSpPr>
          <p:spPr bwMode="auto">
            <a:xfrm>
              <a:off x="5670" y="1544"/>
              <a:ext cx="966"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Line 30"/>
            <p:cNvSpPr>
              <a:spLocks noChangeShapeType="1"/>
            </p:cNvSpPr>
            <p:nvPr/>
          </p:nvSpPr>
          <p:spPr bwMode="auto">
            <a:xfrm>
              <a:off x="5670" y="1293"/>
              <a:ext cx="966"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Rectangle 31"/>
            <p:cNvSpPr>
              <a:spLocks noChangeArrowheads="1"/>
            </p:cNvSpPr>
            <p:nvPr/>
          </p:nvSpPr>
          <p:spPr bwMode="auto">
            <a:xfrm>
              <a:off x="5748" y="1293"/>
              <a:ext cx="188" cy="1004"/>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4" name="Rectangle 32"/>
            <p:cNvSpPr>
              <a:spLocks noChangeArrowheads="1"/>
            </p:cNvSpPr>
            <p:nvPr/>
          </p:nvSpPr>
          <p:spPr bwMode="auto">
            <a:xfrm>
              <a:off x="6060" y="1752"/>
              <a:ext cx="186" cy="545"/>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5" name="Rectangle 33"/>
            <p:cNvSpPr>
              <a:spLocks noChangeArrowheads="1"/>
            </p:cNvSpPr>
            <p:nvPr/>
          </p:nvSpPr>
          <p:spPr bwMode="auto">
            <a:xfrm>
              <a:off x="6371" y="1335"/>
              <a:ext cx="186" cy="962"/>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6" name="Rectangle 34"/>
            <p:cNvSpPr>
              <a:spLocks noChangeArrowheads="1"/>
            </p:cNvSpPr>
            <p:nvPr/>
          </p:nvSpPr>
          <p:spPr bwMode="auto">
            <a:xfrm>
              <a:off x="5799" y="1229"/>
              <a:ext cx="114"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40.0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Rectangle 35"/>
            <p:cNvSpPr>
              <a:spLocks noChangeArrowheads="1"/>
            </p:cNvSpPr>
            <p:nvPr/>
          </p:nvSpPr>
          <p:spPr bwMode="auto">
            <a:xfrm>
              <a:off x="6110" y="1690"/>
              <a:ext cx="114"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21.7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Rectangle 36"/>
            <p:cNvSpPr>
              <a:spLocks noChangeArrowheads="1"/>
            </p:cNvSpPr>
            <p:nvPr/>
          </p:nvSpPr>
          <p:spPr bwMode="auto">
            <a:xfrm>
              <a:off x="6422" y="1273"/>
              <a:ext cx="114"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38.3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Line 37"/>
            <p:cNvSpPr>
              <a:spLocks noChangeShapeType="1"/>
            </p:cNvSpPr>
            <p:nvPr/>
          </p:nvSpPr>
          <p:spPr bwMode="auto">
            <a:xfrm>
              <a:off x="5670" y="2299"/>
              <a:ext cx="966" cy="0"/>
            </a:xfrm>
            <a:prstGeom prst="line">
              <a:avLst/>
            </a:prstGeom>
            <a:noFill/>
            <a:ln w="317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Rectangle 38"/>
            <p:cNvSpPr>
              <a:spLocks noChangeArrowheads="1"/>
            </p:cNvSpPr>
            <p:nvPr/>
          </p:nvSpPr>
          <p:spPr bwMode="auto">
            <a:xfrm>
              <a:off x="5768" y="2315"/>
              <a:ext cx="161"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Disagree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1" name="Rectangle 39"/>
            <p:cNvSpPr>
              <a:spLocks noChangeArrowheads="1"/>
            </p:cNvSpPr>
            <p:nvPr/>
          </p:nvSpPr>
          <p:spPr bwMode="auto">
            <a:xfrm>
              <a:off x="6090" y="2315"/>
              <a:ext cx="144"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Neutral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Rectangle 40"/>
            <p:cNvSpPr>
              <a:spLocks noChangeArrowheads="1"/>
            </p:cNvSpPr>
            <p:nvPr/>
          </p:nvSpPr>
          <p:spPr bwMode="auto">
            <a:xfrm>
              <a:off x="6419" y="2315"/>
              <a:ext cx="107"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Agree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 name="Rectangle 41"/>
            <p:cNvSpPr>
              <a:spLocks noChangeArrowheads="1"/>
            </p:cNvSpPr>
            <p:nvPr/>
          </p:nvSpPr>
          <p:spPr bwMode="auto">
            <a:xfrm>
              <a:off x="5991" y="1195"/>
              <a:ext cx="296"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anose="020B0604020202020204" pitchFamily="34" charset="0"/>
                </a:rPr>
                <a:t>Control group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 name="Rectangle 42"/>
            <p:cNvSpPr>
              <a:spLocks noChangeArrowheads="1"/>
            </p:cNvSpPr>
            <p:nvPr/>
          </p:nvSpPr>
          <p:spPr bwMode="auto">
            <a:xfrm>
              <a:off x="4590" y="2407"/>
              <a:ext cx="915"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anose="020B0604020202020204" pitchFamily="34" charset="0"/>
                </a:rPr>
                <a:t>Source: Survey conducted to 408 </a:t>
              </a:r>
              <a:r>
                <a:rPr kumimoji="0" lang="en-US" altLang="en-US" sz="600" b="0" i="0" u="none" strike="noStrike" cap="none" normalizeH="0" baseline="0" dirty="0" err="1">
                  <a:ln>
                    <a:noFill/>
                  </a:ln>
                  <a:solidFill>
                    <a:srgbClr val="000000"/>
                  </a:solidFill>
                  <a:effectLst/>
                  <a:latin typeface="Arial" panose="020B0604020202020204" pitchFamily="34" charset="0"/>
                </a:rPr>
                <a:t>MSMEs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5" name="Rectangle 43"/>
            <p:cNvSpPr>
              <a:spLocks noChangeArrowheads="1"/>
            </p:cNvSpPr>
            <p:nvPr/>
          </p:nvSpPr>
          <p:spPr bwMode="auto">
            <a:xfrm>
              <a:off x="5425" y="1075"/>
              <a:ext cx="37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rPr>
                <a:t>(Percentage)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6" name="Rectangle 44"/>
            <p:cNvSpPr>
              <a:spLocks noChangeArrowheads="1"/>
            </p:cNvSpPr>
            <p:nvPr/>
          </p:nvSpPr>
          <p:spPr bwMode="auto">
            <a:xfrm>
              <a:off x="4980" y="981"/>
              <a:ext cx="133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1000" dirty="0">
                  <a:solidFill>
                    <a:srgbClr val="000000"/>
                  </a:solidFill>
                </a:rPr>
                <a:t>The contract is fulfilled as established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47" name="Group 47"/>
          <p:cNvGrpSpPr>
            <a:grpSpLocks noChangeAspect="1"/>
          </p:cNvGrpSpPr>
          <p:nvPr/>
        </p:nvGrpSpPr>
        <p:grpSpPr bwMode="auto">
          <a:xfrm>
            <a:off x="7167563" y="4027207"/>
            <a:ext cx="3535362" cy="2727325"/>
            <a:chOff x="4515" y="2530"/>
            <a:chExt cx="2227" cy="1718"/>
          </a:xfrm>
        </p:grpSpPr>
        <p:sp>
          <p:nvSpPr>
            <p:cNvPr id="48" name="AutoShape 46"/>
            <p:cNvSpPr>
              <a:spLocks noChangeAspect="1" noChangeArrowheads="1" noTextEdit="1"/>
            </p:cNvSpPr>
            <p:nvPr/>
          </p:nvSpPr>
          <p:spPr bwMode="auto">
            <a:xfrm>
              <a:off x="4515" y="2530"/>
              <a:ext cx="2227" cy="1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Rectangle 48"/>
            <p:cNvSpPr>
              <a:spLocks noChangeArrowheads="1"/>
            </p:cNvSpPr>
            <p:nvPr/>
          </p:nvSpPr>
          <p:spPr bwMode="auto">
            <a:xfrm>
              <a:off x="4543" y="2558"/>
              <a:ext cx="2172" cy="1661"/>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Rectangle 49"/>
            <p:cNvSpPr>
              <a:spLocks noChangeArrowheads="1"/>
            </p:cNvSpPr>
            <p:nvPr/>
          </p:nvSpPr>
          <p:spPr bwMode="auto">
            <a:xfrm>
              <a:off x="4545" y="2562"/>
              <a:ext cx="2168" cy="1653"/>
            </a:xfrm>
            <a:prstGeom prst="rect">
              <a:avLst/>
            </a:prstGeom>
            <a:solidFill>
              <a:srgbClr val="F0F0F0"/>
            </a:solidFill>
            <a:ln w="6350">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 name="Rectangle 50"/>
            <p:cNvSpPr>
              <a:spLocks noChangeArrowheads="1"/>
            </p:cNvSpPr>
            <p:nvPr/>
          </p:nvSpPr>
          <p:spPr bwMode="auto">
            <a:xfrm>
              <a:off x="4580" y="2781"/>
              <a:ext cx="1049" cy="1334"/>
            </a:xfrm>
            <a:prstGeom prst="rect">
              <a:avLst/>
            </a:prstGeom>
            <a:solidFill>
              <a:srgbClr val="F0F0F0"/>
            </a:solidFill>
            <a:ln w="3175">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2" name="Rectangle 51"/>
            <p:cNvSpPr>
              <a:spLocks noChangeArrowheads="1"/>
            </p:cNvSpPr>
            <p:nvPr/>
          </p:nvSpPr>
          <p:spPr bwMode="auto">
            <a:xfrm>
              <a:off x="4622" y="2887"/>
              <a:ext cx="965" cy="1114"/>
            </a:xfrm>
            <a:prstGeom prst="rect">
              <a:avLst/>
            </a:prstGeom>
            <a:solidFill>
              <a:srgbClr val="FFFFFF"/>
            </a:solidFill>
            <a:ln w="3175">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3" name="Line 52"/>
            <p:cNvSpPr>
              <a:spLocks noChangeShapeType="1"/>
            </p:cNvSpPr>
            <p:nvPr/>
          </p:nvSpPr>
          <p:spPr bwMode="auto">
            <a:xfrm>
              <a:off x="4622" y="4003"/>
              <a:ext cx="967"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53"/>
            <p:cNvSpPr>
              <a:spLocks noChangeShapeType="1"/>
            </p:cNvSpPr>
            <p:nvPr/>
          </p:nvSpPr>
          <p:spPr bwMode="auto">
            <a:xfrm>
              <a:off x="4622" y="3658"/>
              <a:ext cx="967"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Line 54"/>
            <p:cNvSpPr>
              <a:spLocks noChangeShapeType="1"/>
            </p:cNvSpPr>
            <p:nvPr/>
          </p:nvSpPr>
          <p:spPr bwMode="auto">
            <a:xfrm>
              <a:off x="4622" y="3314"/>
              <a:ext cx="967"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Line 55"/>
            <p:cNvSpPr>
              <a:spLocks noChangeShapeType="1"/>
            </p:cNvSpPr>
            <p:nvPr/>
          </p:nvSpPr>
          <p:spPr bwMode="auto">
            <a:xfrm>
              <a:off x="4622" y="2972"/>
              <a:ext cx="967"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Rectangle 56"/>
            <p:cNvSpPr>
              <a:spLocks noChangeArrowheads="1"/>
            </p:cNvSpPr>
            <p:nvPr/>
          </p:nvSpPr>
          <p:spPr bwMode="auto">
            <a:xfrm>
              <a:off x="4701" y="2932"/>
              <a:ext cx="186" cy="1069"/>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8" name="Rectangle 57"/>
            <p:cNvSpPr>
              <a:spLocks noChangeArrowheads="1"/>
            </p:cNvSpPr>
            <p:nvPr/>
          </p:nvSpPr>
          <p:spPr bwMode="auto">
            <a:xfrm>
              <a:off x="5010" y="3726"/>
              <a:ext cx="186" cy="275"/>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9" name="Rectangle 58"/>
            <p:cNvSpPr>
              <a:spLocks noChangeArrowheads="1"/>
            </p:cNvSpPr>
            <p:nvPr/>
          </p:nvSpPr>
          <p:spPr bwMode="auto">
            <a:xfrm>
              <a:off x="5322" y="3631"/>
              <a:ext cx="186" cy="370"/>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0" name="Rectangle 59"/>
            <p:cNvSpPr>
              <a:spLocks noChangeArrowheads="1"/>
            </p:cNvSpPr>
            <p:nvPr/>
          </p:nvSpPr>
          <p:spPr bwMode="auto">
            <a:xfrm>
              <a:off x="4752" y="2864"/>
              <a:ext cx="112"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62.3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Rectangle 60"/>
            <p:cNvSpPr>
              <a:spLocks noChangeArrowheads="1"/>
            </p:cNvSpPr>
            <p:nvPr/>
          </p:nvSpPr>
          <p:spPr bwMode="auto">
            <a:xfrm>
              <a:off x="5063" y="3661"/>
              <a:ext cx="112"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16.0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Rectangle 61"/>
            <p:cNvSpPr>
              <a:spLocks noChangeArrowheads="1"/>
            </p:cNvSpPr>
            <p:nvPr/>
          </p:nvSpPr>
          <p:spPr bwMode="auto">
            <a:xfrm>
              <a:off x="5374" y="3563"/>
              <a:ext cx="112"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21.6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62"/>
            <p:cNvSpPr>
              <a:spLocks noChangeShapeType="1"/>
            </p:cNvSpPr>
            <p:nvPr/>
          </p:nvSpPr>
          <p:spPr bwMode="auto">
            <a:xfrm>
              <a:off x="4622" y="4003"/>
              <a:ext cx="967" cy="0"/>
            </a:xfrm>
            <a:prstGeom prst="line">
              <a:avLst/>
            </a:prstGeom>
            <a:noFill/>
            <a:ln w="317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672" name="Rectangle 63"/>
            <p:cNvSpPr>
              <a:spLocks noChangeArrowheads="1"/>
            </p:cNvSpPr>
            <p:nvPr/>
          </p:nvSpPr>
          <p:spPr bwMode="auto">
            <a:xfrm>
              <a:off x="4727" y="4020"/>
              <a:ext cx="161"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Disagree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677" name="Rectangle 64"/>
            <p:cNvSpPr>
              <a:spLocks noChangeArrowheads="1"/>
            </p:cNvSpPr>
            <p:nvPr/>
          </p:nvSpPr>
          <p:spPr bwMode="auto">
            <a:xfrm>
              <a:off x="5043" y="4020"/>
              <a:ext cx="172"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Neutral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678" name="Rectangle 65"/>
            <p:cNvSpPr>
              <a:spLocks noChangeArrowheads="1"/>
            </p:cNvSpPr>
            <p:nvPr/>
          </p:nvSpPr>
          <p:spPr bwMode="auto">
            <a:xfrm>
              <a:off x="5367" y="4020"/>
              <a:ext cx="107"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Agree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679" name="Rectangle 66"/>
            <p:cNvSpPr>
              <a:spLocks noChangeArrowheads="1"/>
            </p:cNvSpPr>
            <p:nvPr/>
          </p:nvSpPr>
          <p:spPr bwMode="auto">
            <a:xfrm>
              <a:off x="4936" y="2828"/>
              <a:ext cx="390"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anose="020B0604020202020204" pitchFamily="34" charset="0"/>
                </a:rPr>
                <a:t>Beneficiary Group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680" name="Rectangle 67"/>
            <p:cNvSpPr>
              <a:spLocks noChangeArrowheads="1"/>
            </p:cNvSpPr>
            <p:nvPr/>
          </p:nvSpPr>
          <p:spPr bwMode="auto">
            <a:xfrm>
              <a:off x="5629" y="2781"/>
              <a:ext cx="1047" cy="1334"/>
            </a:xfrm>
            <a:prstGeom prst="rect">
              <a:avLst/>
            </a:prstGeom>
            <a:solidFill>
              <a:srgbClr val="F0F0F0"/>
            </a:solidFill>
            <a:ln w="3175">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81" name="Rectangle 68"/>
            <p:cNvSpPr>
              <a:spLocks noChangeArrowheads="1"/>
            </p:cNvSpPr>
            <p:nvPr/>
          </p:nvSpPr>
          <p:spPr bwMode="auto">
            <a:xfrm>
              <a:off x="5670" y="2887"/>
              <a:ext cx="964" cy="1114"/>
            </a:xfrm>
            <a:prstGeom prst="rect">
              <a:avLst/>
            </a:prstGeom>
            <a:solidFill>
              <a:srgbClr val="FFFFFF"/>
            </a:solidFill>
            <a:ln w="3175">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82" name="Line 69"/>
            <p:cNvSpPr>
              <a:spLocks noChangeShapeType="1"/>
            </p:cNvSpPr>
            <p:nvPr/>
          </p:nvSpPr>
          <p:spPr bwMode="auto">
            <a:xfrm>
              <a:off x="5670" y="4003"/>
              <a:ext cx="966"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683" name="Line 70"/>
            <p:cNvSpPr>
              <a:spLocks noChangeShapeType="1"/>
            </p:cNvSpPr>
            <p:nvPr/>
          </p:nvSpPr>
          <p:spPr bwMode="auto">
            <a:xfrm>
              <a:off x="5670" y="3799"/>
              <a:ext cx="966"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684" name="Line 71"/>
            <p:cNvSpPr>
              <a:spLocks noChangeShapeType="1"/>
            </p:cNvSpPr>
            <p:nvPr/>
          </p:nvSpPr>
          <p:spPr bwMode="auto">
            <a:xfrm>
              <a:off x="5670" y="3595"/>
              <a:ext cx="966"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685" name="Line 72"/>
            <p:cNvSpPr>
              <a:spLocks noChangeShapeType="1"/>
            </p:cNvSpPr>
            <p:nvPr/>
          </p:nvSpPr>
          <p:spPr bwMode="auto">
            <a:xfrm>
              <a:off x="5670" y="3391"/>
              <a:ext cx="966"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686" name="Line 73"/>
            <p:cNvSpPr>
              <a:spLocks noChangeShapeType="1"/>
            </p:cNvSpPr>
            <p:nvPr/>
          </p:nvSpPr>
          <p:spPr bwMode="auto">
            <a:xfrm>
              <a:off x="5670" y="3187"/>
              <a:ext cx="966"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687" name="Line 74"/>
            <p:cNvSpPr>
              <a:spLocks noChangeShapeType="1"/>
            </p:cNvSpPr>
            <p:nvPr/>
          </p:nvSpPr>
          <p:spPr bwMode="auto">
            <a:xfrm>
              <a:off x="5670" y="2983"/>
              <a:ext cx="966"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688" name="Rectangle 75"/>
            <p:cNvSpPr>
              <a:spLocks noChangeArrowheads="1"/>
            </p:cNvSpPr>
            <p:nvPr/>
          </p:nvSpPr>
          <p:spPr bwMode="auto">
            <a:xfrm>
              <a:off x="5748" y="2932"/>
              <a:ext cx="188" cy="1069"/>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89" name="Rectangle 76"/>
            <p:cNvSpPr>
              <a:spLocks noChangeArrowheads="1"/>
            </p:cNvSpPr>
            <p:nvPr/>
          </p:nvSpPr>
          <p:spPr bwMode="auto">
            <a:xfrm>
              <a:off x="6060" y="3712"/>
              <a:ext cx="186" cy="289"/>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90" name="Rectangle 77"/>
            <p:cNvSpPr>
              <a:spLocks noChangeArrowheads="1"/>
            </p:cNvSpPr>
            <p:nvPr/>
          </p:nvSpPr>
          <p:spPr bwMode="auto">
            <a:xfrm>
              <a:off x="6371" y="3327"/>
              <a:ext cx="186" cy="674"/>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691" name="Rectangle 78"/>
            <p:cNvSpPr>
              <a:spLocks noChangeArrowheads="1"/>
            </p:cNvSpPr>
            <p:nvPr/>
          </p:nvSpPr>
          <p:spPr bwMode="auto">
            <a:xfrm>
              <a:off x="5799" y="2864"/>
              <a:ext cx="112"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52.6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692" name="Rectangle 79"/>
            <p:cNvSpPr>
              <a:spLocks noChangeArrowheads="1"/>
            </p:cNvSpPr>
            <p:nvPr/>
          </p:nvSpPr>
          <p:spPr bwMode="auto">
            <a:xfrm>
              <a:off x="6110" y="3644"/>
              <a:ext cx="112"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14.3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693" name="Rectangle 80"/>
            <p:cNvSpPr>
              <a:spLocks noChangeArrowheads="1"/>
            </p:cNvSpPr>
            <p:nvPr/>
          </p:nvSpPr>
          <p:spPr bwMode="auto">
            <a:xfrm>
              <a:off x="6422" y="3261"/>
              <a:ext cx="112"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33.1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694" name="Line 81"/>
            <p:cNvSpPr>
              <a:spLocks noChangeShapeType="1"/>
            </p:cNvSpPr>
            <p:nvPr/>
          </p:nvSpPr>
          <p:spPr bwMode="auto">
            <a:xfrm>
              <a:off x="5670" y="4003"/>
              <a:ext cx="966" cy="0"/>
            </a:xfrm>
            <a:prstGeom prst="line">
              <a:avLst/>
            </a:prstGeom>
            <a:noFill/>
            <a:ln w="317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695" name="Rectangle 82"/>
            <p:cNvSpPr>
              <a:spLocks noChangeArrowheads="1"/>
            </p:cNvSpPr>
            <p:nvPr/>
          </p:nvSpPr>
          <p:spPr bwMode="auto">
            <a:xfrm>
              <a:off x="5769" y="4020"/>
              <a:ext cx="161"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Disagree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696" name="Rectangle 83"/>
            <p:cNvSpPr>
              <a:spLocks noChangeArrowheads="1"/>
            </p:cNvSpPr>
            <p:nvPr/>
          </p:nvSpPr>
          <p:spPr bwMode="auto">
            <a:xfrm>
              <a:off x="6090" y="4020"/>
              <a:ext cx="172"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Neutral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697" name="Rectangle 84"/>
            <p:cNvSpPr>
              <a:spLocks noChangeArrowheads="1"/>
            </p:cNvSpPr>
            <p:nvPr/>
          </p:nvSpPr>
          <p:spPr bwMode="auto">
            <a:xfrm>
              <a:off x="6424" y="4020"/>
              <a:ext cx="107"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Agree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698" name="Rectangle 85"/>
            <p:cNvSpPr>
              <a:spLocks noChangeArrowheads="1"/>
            </p:cNvSpPr>
            <p:nvPr/>
          </p:nvSpPr>
          <p:spPr bwMode="auto">
            <a:xfrm>
              <a:off x="6023" y="2828"/>
              <a:ext cx="306"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anose="020B0604020202020204" pitchFamily="34" charset="0"/>
                </a:rPr>
                <a:t>Control Group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699" name="Rectangle 86"/>
            <p:cNvSpPr>
              <a:spLocks noChangeArrowheads="1"/>
            </p:cNvSpPr>
            <p:nvPr/>
          </p:nvSpPr>
          <p:spPr bwMode="auto">
            <a:xfrm>
              <a:off x="4590" y="4118"/>
              <a:ext cx="902"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anose="020B0604020202020204" pitchFamily="34" charset="0"/>
                </a:rPr>
                <a:t>Source: Survey conducted to 408 </a:t>
              </a:r>
              <a:r>
                <a:rPr kumimoji="0" lang="en-US" altLang="en-US" sz="600" b="0" i="0" u="none" strike="noStrike" cap="none" normalizeH="0" baseline="0" dirty="0" err="1">
                  <a:ln>
                    <a:noFill/>
                  </a:ln>
                  <a:solidFill>
                    <a:srgbClr val="000000"/>
                  </a:solidFill>
                  <a:effectLst/>
                  <a:latin typeface="Arial" panose="020B0604020202020204" pitchFamily="34" charset="0"/>
                </a:rPr>
                <a:t>MSMEs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700" name="Rectangle 87"/>
            <p:cNvSpPr>
              <a:spLocks noChangeArrowheads="1"/>
            </p:cNvSpPr>
            <p:nvPr/>
          </p:nvSpPr>
          <p:spPr bwMode="auto">
            <a:xfrm>
              <a:off x="5458" y="2700"/>
              <a:ext cx="37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rPr>
                <a:t>(Percentage)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701" name="Rectangle 88"/>
            <p:cNvSpPr>
              <a:spLocks noChangeArrowheads="1"/>
            </p:cNvSpPr>
            <p:nvPr/>
          </p:nvSpPr>
          <p:spPr bwMode="auto">
            <a:xfrm>
              <a:off x="5124" y="2599"/>
              <a:ext cx="115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r>
                <a:rPr lang="en-US" altLang="en-US" sz="1000" dirty="0">
                  <a:solidFill>
                    <a:srgbClr val="000000"/>
                  </a:solidFill>
                </a:rPr>
                <a:t>Political contact is needed to win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690563" y="190500"/>
            <a:ext cx="10515600" cy="868363"/>
          </a:xfrm>
        </p:spPr>
        <p:txBody>
          <a:bodyPr>
            <a:normAutofit fontScale="90000"/>
          </a:bodyPr>
          <a:lstStyle/>
          <a:p>
            <a:pPr eaLnBrk="1" hangingPunct="1"/>
            <a:r>
              <a:rPr lang="en-US" b="1" dirty="0"/>
              <a:t>Impact of public procurement on the performance of the beneficiaries</a:t>
            </a:r>
          </a:p>
        </p:txBody>
      </p:sp>
      <p:sp>
        <p:nvSpPr>
          <p:cNvPr id="30722" name="Content Placeholder 2"/>
          <p:cNvSpPr>
            <a:spLocks noGrp="1"/>
          </p:cNvSpPr>
          <p:nvPr>
            <p:ph idx="1"/>
          </p:nvPr>
        </p:nvSpPr>
        <p:spPr>
          <a:xfrm>
            <a:off x="838200" y="1554163"/>
            <a:ext cx="5688013" cy="4702175"/>
          </a:xfrm>
        </p:spPr>
        <p:txBody>
          <a:bodyPr/>
          <a:lstStyle/>
          <a:p>
            <a:pPr eaLnBrk="1" hangingPunct="1"/>
            <a:r>
              <a:rPr lang="en-US" sz="1800" dirty="0"/>
              <a:t>58.9% of the survey respondents affirm an increase in their total sales. </a:t>
            </a:r>
          </a:p>
          <a:p>
            <a:pPr eaLnBrk="1" hangingPunct="1"/>
            <a:endParaRPr lang="en-US" sz="1800" dirty="0"/>
          </a:p>
          <a:p>
            <a:pPr eaLnBrk="1" hangingPunct="1"/>
            <a:r>
              <a:rPr lang="en-US" sz="1800" dirty="0"/>
              <a:t>22.9% point out higher sales to the private sector.</a:t>
            </a:r>
          </a:p>
          <a:p>
            <a:pPr eaLnBrk="1" hangingPunct="1"/>
            <a:endParaRPr lang="en-US" sz="1800" dirty="0"/>
          </a:p>
          <a:p>
            <a:pPr eaLnBrk="1" hangingPunct="1"/>
            <a:r>
              <a:rPr lang="en-US" sz="1800" dirty="0"/>
              <a:t>37.7% declare an increase in  the number of workers.</a:t>
            </a:r>
          </a:p>
          <a:p>
            <a:pPr eaLnBrk="1" hangingPunct="1"/>
            <a:endParaRPr lang="en-US" sz="1800" dirty="0"/>
          </a:p>
          <a:p>
            <a:pPr eaLnBrk="1" hangingPunct="1"/>
            <a:r>
              <a:rPr lang="en-US" sz="1800" dirty="0"/>
              <a:t>The 43.7% inform a higher investment in their equipment and machinery.</a:t>
            </a:r>
          </a:p>
          <a:p>
            <a:pPr eaLnBrk="1" hangingPunct="1"/>
            <a:endParaRPr lang="en-US" sz="1800" dirty="0"/>
          </a:p>
          <a:p>
            <a:pPr eaLnBrk="1" hangingPunct="1"/>
            <a:r>
              <a:rPr lang="en-US" sz="1800" dirty="0"/>
              <a:t>The 30.5% declare larger benefits.</a:t>
            </a:r>
          </a:p>
          <a:p>
            <a:pPr eaLnBrk="1" hangingPunct="1"/>
            <a:endParaRPr lang="en-US" sz="1800" dirty="0"/>
          </a:p>
          <a:p>
            <a:pPr eaLnBrk="1" hangingPunct="1"/>
            <a:r>
              <a:rPr lang="en-US" sz="1800" dirty="0"/>
              <a:t>71.4% affirm payment of higher taxes.</a:t>
            </a:r>
          </a:p>
          <a:p>
            <a:pPr eaLnBrk="1" hangingPunct="1">
              <a:lnSpc>
                <a:spcPct val="70000"/>
              </a:lnSpc>
            </a:pPr>
            <a:endParaRPr lang="en-US" sz="1800" dirty="0"/>
          </a:p>
        </p:txBody>
      </p:sp>
      <p:grpSp>
        <p:nvGrpSpPr>
          <p:cNvPr id="2" name="Group 4"/>
          <p:cNvGrpSpPr>
            <a:grpSpLocks noChangeAspect="1"/>
          </p:cNvGrpSpPr>
          <p:nvPr/>
        </p:nvGrpSpPr>
        <p:grpSpPr bwMode="auto">
          <a:xfrm>
            <a:off x="6664325" y="925513"/>
            <a:ext cx="3897313" cy="2732087"/>
            <a:chOff x="4198" y="583"/>
            <a:chExt cx="2455" cy="1721"/>
          </a:xfrm>
        </p:grpSpPr>
        <p:sp>
          <p:nvSpPr>
            <p:cNvPr id="3" name="AutoShape 3"/>
            <p:cNvSpPr>
              <a:spLocks noChangeAspect="1" noChangeArrowheads="1" noTextEdit="1"/>
            </p:cNvSpPr>
            <p:nvPr/>
          </p:nvSpPr>
          <p:spPr bwMode="auto">
            <a:xfrm>
              <a:off x="4198" y="583"/>
              <a:ext cx="2455" cy="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Rectangle 5"/>
            <p:cNvSpPr>
              <a:spLocks noChangeArrowheads="1"/>
            </p:cNvSpPr>
            <p:nvPr/>
          </p:nvSpPr>
          <p:spPr bwMode="auto">
            <a:xfrm>
              <a:off x="4229" y="611"/>
              <a:ext cx="2394" cy="1664"/>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Rectangle 6"/>
            <p:cNvSpPr>
              <a:spLocks noChangeArrowheads="1"/>
            </p:cNvSpPr>
            <p:nvPr/>
          </p:nvSpPr>
          <p:spPr bwMode="auto">
            <a:xfrm>
              <a:off x="4231" y="615"/>
              <a:ext cx="2390" cy="1656"/>
            </a:xfrm>
            <a:prstGeom prst="rect">
              <a:avLst/>
            </a:prstGeom>
            <a:solidFill>
              <a:srgbClr val="F0F0F0"/>
            </a:solidFill>
            <a:ln w="7938">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 name="Rectangle 7"/>
            <p:cNvSpPr>
              <a:spLocks noChangeArrowheads="1"/>
            </p:cNvSpPr>
            <p:nvPr/>
          </p:nvSpPr>
          <p:spPr bwMode="auto">
            <a:xfrm>
              <a:off x="4269" y="834"/>
              <a:ext cx="1157" cy="1337"/>
            </a:xfrm>
            <a:prstGeom prst="rect">
              <a:avLst/>
            </a:prstGeom>
            <a:solidFill>
              <a:srgbClr val="F0F0F0"/>
            </a:solidFill>
            <a:ln w="4763">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Rectangle 8"/>
            <p:cNvSpPr>
              <a:spLocks noChangeArrowheads="1"/>
            </p:cNvSpPr>
            <p:nvPr/>
          </p:nvSpPr>
          <p:spPr bwMode="auto">
            <a:xfrm>
              <a:off x="4316" y="941"/>
              <a:ext cx="1063" cy="1115"/>
            </a:xfrm>
            <a:prstGeom prst="rect">
              <a:avLst/>
            </a:prstGeom>
            <a:solidFill>
              <a:srgbClr val="FFFFFF"/>
            </a:solidFill>
            <a:ln w="4763">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Line 9"/>
            <p:cNvSpPr>
              <a:spLocks noChangeShapeType="1"/>
            </p:cNvSpPr>
            <p:nvPr/>
          </p:nvSpPr>
          <p:spPr bwMode="auto">
            <a:xfrm>
              <a:off x="4316" y="2058"/>
              <a:ext cx="1066" cy="0"/>
            </a:xfrm>
            <a:prstGeom prst="line">
              <a:avLst/>
            </a:prstGeom>
            <a:noFill/>
            <a:ln w="7938"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Line 10"/>
            <p:cNvSpPr>
              <a:spLocks noChangeShapeType="1"/>
            </p:cNvSpPr>
            <p:nvPr/>
          </p:nvSpPr>
          <p:spPr bwMode="auto">
            <a:xfrm>
              <a:off x="4316" y="1701"/>
              <a:ext cx="1066" cy="0"/>
            </a:xfrm>
            <a:prstGeom prst="line">
              <a:avLst/>
            </a:prstGeom>
            <a:noFill/>
            <a:ln w="7938"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11"/>
            <p:cNvSpPr>
              <a:spLocks noChangeShapeType="1"/>
            </p:cNvSpPr>
            <p:nvPr/>
          </p:nvSpPr>
          <p:spPr bwMode="auto">
            <a:xfrm>
              <a:off x="4316" y="1343"/>
              <a:ext cx="1066" cy="0"/>
            </a:xfrm>
            <a:prstGeom prst="line">
              <a:avLst/>
            </a:prstGeom>
            <a:noFill/>
            <a:ln w="7938"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12"/>
            <p:cNvSpPr>
              <a:spLocks noChangeShapeType="1"/>
            </p:cNvSpPr>
            <p:nvPr/>
          </p:nvSpPr>
          <p:spPr bwMode="auto">
            <a:xfrm>
              <a:off x="4316" y="985"/>
              <a:ext cx="1066" cy="0"/>
            </a:xfrm>
            <a:prstGeom prst="line">
              <a:avLst/>
            </a:prstGeom>
            <a:noFill/>
            <a:ln w="7938"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13"/>
            <p:cNvSpPr>
              <a:spLocks noChangeArrowheads="1"/>
            </p:cNvSpPr>
            <p:nvPr/>
          </p:nvSpPr>
          <p:spPr bwMode="auto">
            <a:xfrm>
              <a:off x="4403" y="1703"/>
              <a:ext cx="205" cy="353"/>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 name="Rectangle 14"/>
            <p:cNvSpPr>
              <a:spLocks noChangeArrowheads="1"/>
            </p:cNvSpPr>
            <p:nvPr/>
          </p:nvSpPr>
          <p:spPr bwMode="auto">
            <a:xfrm>
              <a:off x="4744" y="1679"/>
              <a:ext cx="205" cy="377"/>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 name="Rectangle 15"/>
            <p:cNvSpPr>
              <a:spLocks noChangeArrowheads="1"/>
            </p:cNvSpPr>
            <p:nvPr/>
          </p:nvSpPr>
          <p:spPr bwMode="auto">
            <a:xfrm>
              <a:off x="5087" y="1005"/>
              <a:ext cx="205" cy="1051"/>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Rectangle 16"/>
            <p:cNvSpPr>
              <a:spLocks noChangeArrowheads="1"/>
            </p:cNvSpPr>
            <p:nvPr/>
          </p:nvSpPr>
          <p:spPr bwMode="auto">
            <a:xfrm>
              <a:off x="4459" y="1635"/>
              <a:ext cx="123"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19.9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17"/>
            <p:cNvSpPr>
              <a:spLocks noChangeArrowheads="1"/>
            </p:cNvSpPr>
            <p:nvPr/>
          </p:nvSpPr>
          <p:spPr bwMode="auto">
            <a:xfrm>
              <a:off x="4802" y="1611"/>
              <a:ext cx="123"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21.2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18"/>
            <p:cNvSpPr>
              <a:spLocks noChangeArrowheads="1"/>
            </p:cNvSpPr>
            <p:nvPr/>
          </p:nvSpPr>
          <p:spPr bwMode="auto">
            <a:xfrm>
              <a:off x="5145" y="939"/>
              <a:ext cx="123"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58.9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9"/>
            <p:cNvSpPr>
              <a:spLocks noChangeShapeType="1"/>
            </p:cNvSpPr>
            <p:nvPr/>
          </p:nvSpPr>
          <p:spPr bwMode="auto">
            <a:xfrm>
              <a:off x="4316" y="2058"/>
              <a:ext cx="1066" cy="0"/>
            </a:xfrm>
            <a:prstGeom prst="line">
              <a:avLst/>
            </a:prstGeom>
            <a:noFill/>
            <a:ln w="4763"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20"/>
            <p:cNvSpPr>
              <a:spLocks noChangeArrowheads="1"/>
            </p:cNvSpPr>
            <p:nvPr/>
          </p:nvSpPr>
          <p:spPr bwMode="auto">
            <a:xfrm>
              <a:off x="4425" y="2075"/>
              <a:ext cx="172"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Decrease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 name="Rectangle 21"/>
            <p:cNvSpPr>
              <a:spLocks noChangeArrowheads="1"/>
            </p:cNvSpPr>
            <p:nvPr/>
          </p:nvSpPr>
          <p:spPr bwMode="auto">
            <a:xfrm>
              <a:off x="4799" y="2075"/>
              <a:ext cx="105"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Same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Rectangle 22"/>
            <p:cNvSpPr>
              <a:spLocks noChangeArrowheads="1"/>
            </p:cNvSpPr>
            <p:nvPr/>
          </p:nvSpPr>
          <p:spPr bwMode="auto">
            <a:xfrm>
              <a:off x="5120" y="2075"/>
              <a:ext cx="153"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Increase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Rectangle 23"/>
            <p:cNvSpPr>
              <a:spLocks noChangeArrowheads="1"/>
            </p:cNvSpPr>
            <p:nvPr/>
          </p:nvSpPr>
          <p:spPr bwMode="auto">
            <a:xfrm>
              <a:off x="4606" y="880"/>
              <a:ext cx="390"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anose="020B0604020202020204" pitchFamily="34" charset="0"/>
                </a:rPr>
                <a:t>Beneficiary Group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Rectangle 24"/>
            <p:cNvSpPr>
              <a:spLocks noChangeArrowheads="1"/>
            </p:cNvSpPr>
            <p:nvPr/>
          </p:nvSpPr>
          <p:spPr bwMode="auto">
            <a:xfrm>
              <a:off x="5426" y="834"/>
              <a:ext cx="1155" cy="1337"/>
            </a:xfrm>
            <a:prstGeom prst="rect">
              <a:avLst/>
            </a:prstGeom>
            <a:solidFill>
              <a:srgbClr val="F0F0F0"/>
            </a:solidFill>
            <a:ln w="4763">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Rectangle 25"/>
            <p:cNvSpPr>
              <a:spLocks noChangeArrowheads="1"/>
            </p:cNvSpPr>
            <p:nvPr/>
          </p:nvSpPr>
          <p:spPr bwMode="auto">
            <a:xfrm>
              <a:off x="5471" y="941"/>
              <a:ext cx="1063" cy="1115"/>
            </a:xfrm>
            <a:prstGeom prst="rect">
              <a:avLst/>
            </a:prstGeom>
            <a:solidFill>
              <a:srgbClr val="FFFFFF"/>
            </a:solidFill>
            <a:ln w="4763">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5" name="Line 26"/>
            <p:cNvSpPr>
              <a:spLocks noChangeShapeType="1"/>
            </p:cNvSpPr>
            <p:nvPr/>
          </p:nvSpPr>
          <p:spPr bwMode="auto">
            <a:xfrm>
              <a:off x="5471" y="2058"/>
              <a:ext cx="1065" cy="0"/>
            </a:xfrm>
            <a:prstGeom prst="line">
              <a:avLst/>
            </a:prstGeom>
            <a:noFill/>
            <a:ln w="7938"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27"/>
            <p:cNvSpPr>
              <a:spLocks noChangeShapeType="1"/>
            </p:cNvSpPr>
            <p:nvPr/>
          </p:nvSpPr>
          <p:spPr bwMode="auto">
            <a:xfrm>
              <a:off x="5471" y="1801"/>
              <a:ext cx="1065" cy="0"/>
            </a:xfrm>
            <a:prstGeom prst="line">
              <a:avLst/>
            </a:prstGeom>
            <a:noFill/>
            <a:ln w="7938"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Line 28"/>
            <p:cNvSpPr>
              <a:spLocks noChangeShapeType="1"/>
            </p:cNvSpPr>
            <p:nvPr/>
          </p:nvSpPr>
          <p:spPr bwMode="auto">
            <a:xfrm>
              <a:off x="5471" y="1543"/>
              <a:ext cx="1065" cy="0"/>
            </a:xfrm>
            <a:prstGeom prst="line">
              <a:avLst/>
            </a:prstGeom>
            <a:noFill/>
            <a:ln w="7938"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Line 29"/>
            <p:cNvSpPr>
              <a:spLocks noChangeShapeType="1"/>
            </p:cNvSpPr>
            <p:nvPr/>
          </p:nvSpPr>
          <p:spPr bwMode="auto">
            <a:xfrm>
              <a:off x="5471" y="1283"/>
              <a:ext cx="1065" cy="0"/>
            </a:xfrm>
            <a:prstGeom prst="line">
              <a:avLst/>
            </a:prstGeom>
            <a:noFill/>
            <a:ln w="7938"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Line 30"/>
            <p:cNvSpPr>
              <a:spLocks noChangeShapeType="1"/>
            </p:cNvSpPr>
            <p:nvPr/>
          </p:nvSpPr>
          <p:spPr bwMode="auto">
            <a:xfrm>
              <a:off x="5471" y="1026"/>
              <a:ext cx="1065" cy="0"/>
            </a:xfrm>
            <a:prstGeom prst="line">
              <a:avLst/>
            </a:prstGeom>
            <a:noFill/>
            <a:ln w="7938"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31"/>
            <p:cNvSpPr>
              <a:spLocks noChangeArrowheads="1"/>
            </p:cNvSpPr>
            <p:nvPr/>
          </p:nvSpPr>
          <p:spPr bwMode="auto">
            <a:xfrm>
              <a:off x="5558" y="1552"/>
              <a:ext cx="207" cy="504"/>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 name="Rectangle 32"/>
            <p:cNvSpPr>
              <a:spLocks noChangeArrowheads="1"/>
            </p:cNvSpPr>
            <p:nvPr/>
          </p:nvSpPr>
          <p:spPr bwMode="auto">
            <a:xfrm>
              <a:off x="5901" y="1060"/>
              <a:ext cx="205" cy="996"/>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2" name="Rectangle 33"/>
            <p:cNvSpPr>
              <a:spLocks noChangeArrowheads="1"/>
            </p:cNvSpPr>
            <p:nvPr/>
          </p:nvSpPr>
          <p:spPr bwMode="auto">
            <a:xfrm>
              <a:off x="6244" y="985"/>
              <a:ext cx="205" cy="1071"/>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3" name="Rectangle 34"/>
            <p:cNvSpPr>
              <a:spLocks noChangeArrowheads="1"/>
            </p:cNvSpPr>
            <p:nvPr/>
          </p:nvSpPr>
          <p:spPr bwMode="auto">
            <a:xfrm>
              <a:off x="5613" y="1484"/>
              <a:ext cx="123"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19.7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Rectangle 35"/>
            <p:cNvSpPr>
              <a:spLocks noChangeArrowheads="1"/>
            </p:cNvSpPr>
            <p:nvPr/>
          </p:nvSpPr>
          <p:spPr bwMode="auto">
            <a:xfrm>
              <a:off x="5957" y="992"/>
              <a:ext cx="123"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38.7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Rectangle 36"/>
            <p:cNvSpPr>
              <a:spLocks noChangeArrowheads="1"/>
            </p:cNvSpPr>
            <p:nvPr/>
          </p:nvSpPr>
          <p:spPr bwMode="auto">
            <a:xfrm>
              <a:off x="6300" y="917"/>
              <a:ext cx="123"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41.6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37"/>
            <p:cNvSpPr>
              <a:spLocks noChangeShapeType="1"/>
            </p:cNvSpPr>
            <p:nvPr/>
          </p:nvSpPr>
          <p:spPr bwMode="auto">
            <a:xfrm>
              <a:off x="5471" y="2058"/>
              <a:ext cx="1065" cy="0"/>
            </a:xfrm>
            <a:prstGeom prst="line">
              <a:avLst/>
            </a:prstGeom>
            <a:noFill/>
            <a:ln w="4763"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Rectangle 38"/>
            <p:cNvSpPr>
              <a:spLocks noChangeArrowheads="1"/>
            </p:cNvSpPr>
            <p:nvPr/>
          </p:nvSpPr>
          <p:spPr bwMode="auto">
            <a:xfrm>
              <a:off x="5578" y="2075"/>
              <a:ext cx="172"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Decrease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8" name="Rectangle 39"/>
            <p:cNvSpPr>
              <a:spLocks noChangeArrowheads="1"/>
            </p:cNvSpPr>
            <p:nvPr/>
          </p:nvSpPr>
          <p:spPr bwMode="auto">
            <a:xfrm>
              <a:off x="5956" y="2075"/>
              <a:ext cx="105"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Same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 name="Rectangle 40"/>
            <p:cNvSpPr>
              <a:spLocks noChangeArrowheads="1"/>
            </p:cNvSpPr>
            <p:nvPr/>
          </p:nvSpPr>
          <p:spPr bwMode="auto">
            <a:xfrm>
              <a:off x="6276" y="2075"/>
              <a:ext cx="153" cy="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Increase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 name="Rectangle 41"/>
            <p:cNvSpPr>
              <a:spLocks noChangeArrowheads="1"/>
            </p:cNvSpPr>
            <p:nvPr/>
          </p:nvSpPr>
          <p:spPr bwMode="auto">
            <a:xfrm>
              <a:off x="5877" y="880"/>
              <a:ext cx="306"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anose="020B0604020202020204" pitchFamily="34" charset="0"/>
                </a:rPr>
                <a:t>Control Group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1" name="Rectangle 42"/>
            <p:cNvSpPr>
              <a:spLocks noChangeArrowheads="1"/>
            </p:cNvSpPr>
            <p:nvPr/>
          </p:nvSpPr>
          <p:spPr bwMode="auto">
            <a:xfrm>
              <a:off x="4281" y="2172"/>
              <a:ext cx="902"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600" dirty="0">
                  <a:solidFill>
                    <a:srgbClr val="000000"/>
                  </a:solidFill>
                </a:rPr>
                <a:t>Source: Survey conducted to 408 </a:t>
              </a:r>
              <a:r>
                <a:rPr lang="en-US" altLang="en-US" sz="600" dirty="0" err="1">
                  <a:solidFill>
                    <a:srgbClr val="000000"/>
                  </a:solidFill>
                </a:rPr>
                <a:t>MSMEs</a:t>
              </a:r>
              <a:endParaRPr lang="en-US" altLang="en-US" dirty="0"/>
            </a:p>
          </p:txBody>
        </p:sp>
        <p:sp>
          <p:nvSpPr>
            <p:cNvPr id="42" name="Rectangle 43"/>
            <p:cNvSpPr>
              <a:spLocks noChangeArrowheads="1"/>
            </p:cNvSpPr>
            <p:nvPr/>
          </p:nvSpPr>
          <p:spPr bwMode="auto">
            <a:xfrm>
              <a:off x="5256" y="754"/>
              <a:ext cx="37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rPr>
                <a:t>(Percentage)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 name="Rectangle 44"/>
            <p:cNvSpPr>
              <a:spLocks noChangeArrowheads="1"/>
            </p:cNvSpPr>
            <p:nvPr/>
          </p:nvSpPr>
          <p:spPr bwMode="auto">
            <a:xfrm>
              <a:off x="5244" y="652"/>
              <a:ext cx="40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panose="020B0604020202020204" pitchFamily="34" charset="0"/>
                </a:rPr>
                <a:t>Total Sales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grpSp>
        <p:nvGrpSpPr>
          <p:cNvPr id="44" name="Group 47"/>
          <p:cNvGrpSpPr>
            <a:grpSpLocks noChangeAspect="1"/>
          </p:cNvGrpSpPr>
          <p:nvPr/>
        </p:nvGrpSpPr>
        <p:grpSpPr bwMode="auto">
          <a:xfrm>
            <a:off x="6664325" y="3657600"/>
            <a:ext cx="3940175" cy="2811463"/>
            <a:chOff x="4198" y="2304"/>
            <a:chExt cx="2482" cy="1771"/>
          </a:xfrm>
        </p:grpSpPr>
        <p:sp>
          <p:nvSpPr>
            <p:cNvPr id="45" name="AutoShape 46"/>
            <p:cNvSpPr>
              <a:spLocks noChangeAspect="1" noChangeArrowheads="1" noTextEdit="1"/>
            </p:cNvSpPr>
            <p:nvPr/>
          </p:nvSpPr>
          <p:spPr bwMode="auto">
            <a:xfrm>
              <a:off x="4198" y="2304"/>
              <a:ext cx="2482" cy="1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Rectangle 48"/>
            <p:cNvSpPr>
              <a:spLocks noChangeArrowheads="1"/>
            </p:cNvSpPr>
            <p:nvPr/>
          </p:nvSpPr>
          <p:spPr bwMode="auto">
            <a:xfrm>
              <a:off x="4230" y="2333"/>
              <a:ext cx="2420" cy="1713"/>
            </a:xfrm>
            <a:prstGeom prst="rect">
              <a:avLst/>
            </a:prstGeom>
            <a:solidFill>
              <a:srgbClr val="F0F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49"/>
            <p:cNvSpPr>
              <a:spLocks noChangeArrowheads="1"/>
            </p:cNvSpPr>
            <p:nvPr/>
          </p:nvSpPr>
          <p:spPr bwMode="auto">
            <a:xfrm>
              <a:off x="4232" y="2337"/>
              <a:ext cx="2416" cy="1704"/>
            </a:xfrm>
            <a:prstGeom prst="rect">
              <a:avLst/>
            </a:prstGeom>
            <a:solidFill>
              <a:srgbClr val="F0F0F0"/>
            </a:solidFill>
            <a:ln w="6350">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8" name="Rectangle 50"/>
            <p:cNvSpPr>
              <a:spLocks noChangeArrowheads="1"/>
            </p:cNvSpPr>
            <p:nvPr/>
          </p:nvSpPr>
          <p:spPr bwMode="auto">
            <a:xfrm>
              <a:off x="4270" y="2563"/>
              <a:ext cx="1170" cy="1375"/>
            </a:xfrm>
            <a:prstGeom prst="rect">
              <a:avLst/>
            </a:prstGeom>
            <a:solidFill>
              <a:srgbClr val="F0F0F0"/>
            </a:solidFill>
            <a:ln w="3175">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9" name="Rectangle 51"/>
            <p:cNvSpPr>
              <a:spLocks noChangeArrowheads="1"/>
            </p:cNvSpPr>
            <p:nvPr/>
          </p:nvSpPr>
          <p:spPr bwMode="auto">
            <a:xfrm>
              <a:off x="4317" y="2672"/>
              <a:ext cx="1075" cy="1148"/>
            </a:xfrm>
            <a:prstGeom prst="rect">
              <a:avLst/>
            </a:prstGeom>
            <a:solidFill>
              <a:srgbClr val="FFFFFF"/>
            </a:solidFill>
            <a:ln w="3175">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0" name="Line 52"/>
            <p:cNvSpPr>
              <a:spLocks noChangeShapeType="1"/>
            </p:cNvSpPr>
            <p:nvPr/>
          </p:nvSpPr>
          <p:spPr bwMode="auto">
            <a:xfrm>
              <a:off x="4317" y="3822"/>
              <a:ext cx="1078"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53"/>
            <p:cNvSpPr>
              <a:spLocks noChangeShapeType="1"/>
            </p:cNvSpPr>
            <p:nvPr/>
          </p:nvSpPr>
          <p:spPr bwMode="auto">
            <a:xfrm>
              <a:off x="4317" y="3601"/>
              <a:ext cx="1078"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Line 54"/>
            <p:cNvSpPr>
              <a:spLocks noChangeShapeType="1"/>
            </p:cNvSpPr>
            <p:nvPr/>
          </p:nvSpPr>
          <p:spPr bwMode="auto">
            <a:xfrm>
              <a:off x="4317" y="3380"/>
              <a:ext cx="1078"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Line 55"/>
            <p:cNvSpPr>
              <a:spLocks noChangeShapeType="1"/>
            </p:cNvSpPr>
            <p:nvPr/>
          </p:nvSpPr>
          <p:spPr bwMode="auto">
            <a:xfrm>
              <a:off x="4317" y="3158"/>
              <a:ext cx="1078"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56"/>
            <p:cNvSpPr>
              <a:spLocks noChangeShapeType="1"/>
            </p:cNvSpPr>
            <p:nvPr/>
          </p:nvSpPr>
          <p:spPr bwMode="auto">
            <a:xfrm>
              <a:off x="4317" y="2939"/>
              <a:ext cx="1078"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Line 57"/>
            <p:cNvSpPr>
              <a:spLocks noChangeShapeType="1"/>
            </p:cNvSpPr>
            <p:nvPr/>
          </p:nvSpPr>
          <p:spPr bwMode="auto">
            <a:xfrm>
              <a:off x="4317" y="2718"/>
              <a:ext cx="1078"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Rectangle 58"/>
            <p:cNvSpPr>
              <a:spLocks noChangeArrowheads="1"/>
            </p:cNvSpPr>
            <p:nvPr/>
          </p:nvSpPr>
          <p:spPr bwMode="auto">
            <a:xfrm>
              <a:off x="4405" y="3316"/>
              <a:ext cx="208" cy="504"/>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7" name="Rectangle 59"/>
            <p:cNvSpPr>
              <a:spLocks noChangeArrowheads="1"/>
            </p:cNvSpPr>
            <p:nvPr/>
          </p:nvSpPr>
          <p:spPr bwMode="auto">
            <a:xfrm>
              <a:off x="4750" y="2771"/>
              <a:ext cx="207" cy="1049"/>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8" name="Rectangle 60"/>
            <p:cNvSpPr>
              <a:spLocks noChangeArrowheads="1"/>
            </p:cNvSpPr>
            <p:nvPr/>
          </p:nvSpPr>
          <p:spPr bwMode="auto">
            <a:xfrm>
              <a:off x="5097" y="3172"/>
              <a:ext cx="207" cy="648"/>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9" name="Rectangle 61"/>
            <p:cNvSpPr>
              <a:spLocks noChangeArrowheads="1"/>
            </p:cNvSpPr>
            <p:nvPr/>
          </p:nvSpPr>
          <p:spPr bwMode="auto">
            <a:xfrm>
              <a:off x="4462" y="3246"/>
              <a:ext cx="117"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22.9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Rectangle 62"/>
            <p:cNvSpPr>
              <a:spLocks noChangeArrowheads="1"/>
            </p:cNvSpPr>
            <p:nvPr/>
          </p:nvSpPr>
          <p:spPr bwMode="auto">
            <a:xfrm>
              <a:off x="4809" y="2701"/>
              <a:ext cx="117"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47.6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Rectangle 63"/>
            <p:cNvSpPr>
              <a:spLocks noChangeArrowheads="1"/>
            </p:cNvSpPr>
            <p:nvPr/>
          </p:nvSpPr>
          <p:spPr bwMode="auto">
            <a:xfrm>
              <a:off x="5156" y="3104"/>
              <a:ext cx="117"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29.4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Line 64"/>
            <p:cNvSpPr>
              <a:spLocks noChangeShapeType="1"/>
            </p:cNvSpPr>
            <p:nvPr/>
          </p:nvSpPr>
          <p:spPr bwMode="auto">
            <a:xfrm>
              <a:off x="4317" y="3822"/>
              <a:ext cx="1078" cy="0"/>
            </a:xfrm>
            <a:prstGeom prst="line">
              <a:avLst/>
            </a:prstGeom>
            <a:noFill/>
            <a:ln w="317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Rectangle 65"/>
            <p:cNvSpPr>
              <a:spLocks noChangeArrowheads="1"/>
            </p:cNvSpPr>
            <p:nvPr/>
          </p:nvSpPr>
          <p:spPr bwMode="auto">
            <a:xfrm>
              <a:off x="4412" y="3840"/>
              <a:ext cx="209"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anose="020B0604020202020204" pitchFamily="34" charset="0"/>
                </a:rPr>
                <a:t>Decrease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720" name="Rectangle 66"/>
            <p:cNvSpPr>
              <a:spLocks noChangeArrowheads="1"/>
            </p:cNvSpPr>
            <p:nvPr/>
          </p:nvSpPr>
          <p:spPr bwMode="auto">
            <a:xfrm>
              <a:off x="4809" y="3840"/>
              <a:ext cx="127"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anose="020B0604020202020204" pitchFamily="34" charset="0"/>
                </a:rPr>
                <a:t>Same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725" name="Rectangle 67"/>
            <p:cNvSpPr>
              <a:spLocks noChangeArrowheads="1"/>
            </p:cNvSpPr>
            <p:nvPr/>
          </p:nvSpPr>
          <p:spPr bwMode="auto">
            <a:xfrm>
              <a:off x="5113" y="3840"/>
              <a:ext cx="187"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anose="020B0604020202020204" pitchFamily="34" charset="0"/>
                </a:rPr>
                <a:t>Increase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726" name="Rectangle 68"/>
            <p:cNvSpPr>
              <a:spLocks noChangeArrowheads="1"/>
            </p:cNvSpPr>
            <p:nvPr/>
          </p:nvSpPr>
          <p:spPr bwMode="auto">
            <a:xfrm>
              <a:off x="4654" y="2611"/>
              <a:ext cx="390"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anose="020B0604020202020204" pitchFamily="34" charset="0"/>
                </a:rPr>
                <a:t>Beneficiary Group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727" name="Rectangle 69"/>
            <p:cNvSpPr>
              <a:spLocks noChangeArrowheads="1"/>
            </p:cNvSpPr>
            <p:nvPr/>
          </p:nvSpPr>
          <p:spPr bwMode="auto">
            <a:xfrm>
              <a:off x="5440" y="2563"/>
              <a:ext cx="1167" cy="1375"/>
            </a:xfrm>
            <a:prstGeom prst="rect">
              <a:avLst/>
            </a:prstGeom>
            <a:solidFill>
              <a:srgbClr val="F0F0F0"/>
            </a:solidFill>
            <a:ln w="3175">
              <a:solidFill>
                <a:srgbClr val="F0F0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728" name="Rectangle 70"/>
            <p:cNvSpPr>
              <a:spLocks noChangeArrowheads="1"/>
            </p:cNvSpPr>
            <p:nvPr/>
          </p:nvSpPr>
          <p:spPr bwMode="auto">
            <a:xfrm>
              <a:off x="5485" y="2672"/>
              <a:ext cx="1075" cy="1148"/>
            </a:xfrm>
            <a:prstGeom prst="rect">
              <a:avLst/>
            </a:prstGeom>
            <a:solidFill>
              <a:srgbClr val="FFFFFF"/>
            </a:solidFill>
            <a:ln w="3175">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729" name="Line 71"/>
            <p:cNvSpPr>
              <a:spLocks noChangeShapeType="1"/>
            </p:cNvSpPr>
            <p:nvPr/>
          </p:nvSpPr>
          <p:spPr bwMode="auto">
            <a:xfrm>
              <a:off x="5485" y="3822"/>
              <a:ext cx="1077"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30" name="Line 72"/>
            <p:cNvSpPr>
              <a:spLocks noChangeShapeType="1"/>
            </p:cNvSpPr>
            <p:nvPr/>
          </p:nvSpPr>
          <p:spPr bwMode="auto">
            <a:xfrm>
              <a:off x="5485" y="3454"/>
              <a:ext cx="1077"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31" name="Line 73"/>
            <p:cNvSpPr>
              <a:spLocks noChangeShapeType="1"/>
            </p:cNvSpPr>
            <p:nvPr/>
          </p:nvSpPr>
          <p:spPr bwMode="auto">
            <a:xfrm>
              <a:off x="5485" y="3086"/>
              <a:ext cx="1077"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32" name="Line 74"/>
            <p:cNvSpPr>
              <a:spLocks noChangeShapeType="1"/>
            </p:cNvSpPr>
            <p:nvPr/>
          </p:nvSpPr>
          <p:spPr bwMode="auto">
            <a:xfrm>
              <a:off x="5485" y="2718"/>
              <a:ext cx="1077" cy="0"/>
            </a:xfrm>
            <a:prstGeom prst="line">
              <a:avLst/>
            </a:prstGeom>
            <a:noFill/>
            <a:ln w="6350" cap="flat">
              <a:solidFill>
                <a:srgbClr val="E8E8E8"/>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33" name="Rectangle 75"/>
            <p:cNvSpPr>
              <a:spLocks noChangeArrowheads="1"/>
            </p:cNvSpPr>
            <p:nvPr/>
          </p:nvSpPr>
          <p:spPr bwMode="auto">
            <a:xfrm>
              <a:off x="5573" y="3555"/>
              <a:ext cx="209" cy="265"/>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734" name="Rectangle 76"/>
            <p:cNvSpPr>
              <a:spLocks noChangeArrowheads="1"/>
            </p:cNvSpPr>
            <p:nvPr/>
          </p:nvSpPr>
          <p:spPr bwMode="auto">
            <a:xfrm>
              <a:off x="5920" y="2762"/>
              <a:ext cx="207" cy="1058"/>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735" name="Rectangle 77"/>
            <p:cNvSpPr>
              <a:spLocks noChangeArrowheads="1"/>
            </p:cNvSpPr>
            <p:nvPr/>
          </p:nvSpPr>
          <p:spPr bwMode="auto">
            <a:xfrm>
              <a:off x="6267" y="3307"/>
              <a:ext cx="207" cy="513"/>
            </a:xfrm>
            <a:prstGeom prst="rect">
              <a:avLst/>
            </a:prstGeom>
            <a:solidFill>
              <a:srgbClr val="606060"/>
            </a:solidFill>
            <a:ln w="0">
              <a:solidFill>
                <a:srgbClr val="60606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736" name="Rectangle 78"/>
            <p:cNvSpPr>
              <a:spLocks noChangeArrowheads="1"/>
            </p:cNvSpPr>
            <p:nvPr/>
          </p:nvSpPr>
          <p:spPr bwMode="auto">
            <a:xfrm>
              <a:off x="5629" y="3485"/>
              <a:ext cx="117"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14.5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737" name="Rectangle 79"/>
            <p:cNvSpPr>
              <a:spLocks noChangeArrowheads="1"/>
            </p:cNvSpPr>
            <p:nvPr/>
          </p:nvSpPr>
          <p:spPr bwMode="auto">
            <a:xfrm>
              <a:off x="5976" y="2694"/>
              <a:ext cx="117"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57.6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738" name="Rectangle 80"/>
            <p:cNvSpPr>
              <a:spLocks noChangeArrowheads="1"/>
            </p:cNvSpPr>
            <p:nvPr/>
          </p:nvSpPr>
          <p:spPr bwMode="auto">
            <a:xfrm>
              <a:off x="6323" y="3239"/>
              <a:ext cx="117"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27.9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739" name="Line 81"/>
            <p:cNvSpPr>
              <a:spLocks noChangeShapeType="1"/>
            </p:cNvSpPr>
            <p:nvPr/>
          </p:nvSpPr>
          <p:spPr bwMode="auto">
            <a:xfrm>
              <a:off x="5485" y="3822"/>
              <a:ext cx="1077" cy="0"/>
            </a:xfrm>
            <a:prstGeom prst="line">
              <a:avLst/>
            </a:prstGeom>
            <a:noFill/>
            <a:ln w="317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40" name="Rectangle 82"/>
            <p:cNvSpPr>
              <a:spLocks noChangeArrowheads="1"/>
            </p:cNvSpPr>
            <p:nvPr/>
          </p:nvSpPr>
          <p:spPr bwMode="auto">
            <a:xfrm>
              <a:off x="5586" y="3840"/>
              <a:ext cx="209"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anose="020B0604020202020204" pitchFamily="34" charset="0"/>
                </a:rPr>
                <a:t>Decrease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741" name="Rectangle 83"/>
            <p:cNvSpPr>
              <a:spLocks noChangeArrowheads="1"/>
            </p:cNvSpPr>
            <p:nvPr/>
          </p:nvSpPr>
          <p:spPr bwMode="auto">
            <a:xfrm>
              <a:off x="5976" y="3840"/>
              <a:ext cx="127"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anose="020B0604020202020204" pitchFamily="34" charset="0"/>
                </a:rPr>
                <a:t>Same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742" name="Rectangle 84"/>
            <p:cNvSpPr>
              <a:spLocks noChangeArrowheads="1"/>
            </p:cNvSpPr>
            <p:nvPr/>
          </p:nvSpPr>
          <p:spPr bwMode="auto">
            <a:xfrm>
              <a:off x="6291" y="3840"/>
              <a:ext cx="187"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anose="020B0604020202020204" pitchFamily="34" charset="0"/>
                </a:rPr>
                <a:t>Increase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743" name="Rectangle 85"/>
            <p:cNvSpPr>
              <a:spLocks noChangeArrowheads="1"/>
            </p:cNvSpPr>
            <p:nvPr/>
          </p:nvSpPr>
          <p:spPr bwMode="auto">
            <a:xfrm>
              <a:off x="5884" y="2611"/>
              <a:ext cx="306"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rgbClr val="000000"/>
                  </a:solidFill>
                  <a:effectLst/>
                  <a:latin typeface="Arial" panose="020B0604020202020204" pitchFamily="34" charset="0"/>
                </a:rPr>
                <a:t>Control Group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744" name="Rectangle 86"/>
            <p:cNvSpPr>
              <a:spLocks noChangeArrowheads="1"/>
            </p:cNvSpPr>
            <p:nvPr/>
          </p:nvSpPr>
          <p:spPr bwMode="auto">
            <a:xfrm>
              <a:off x="4281" y="3940"/>
              <a:ext cx="902"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600" dirty="0">
                  <a:solidFill>
                    <a:srgbClr val="000000"/>
                  </a:solidFill>
                </a:rPr>
                <a:t>Source: Survey conducted to 408 </a:t>
              </a:r>
              <a:r>
                <a:rPr lang="en-US" altLang="en-US" sz="600" dirty="0" err="1">
                  <a:solidFill>
                    <a:srgbClr val="000000"/>
                  </a:solidFill>
                </a:rPr>
                <a:t>MSMEs</a:t>
              </a:r>
              <a:endParaRPr lang="en-US" altLang="en-US" dirty="0"/>
            </a:p>
          </p:txBody>
        </p:sp>
        <p:sp>
          <p:nvSpPr>
            <p:cNvPr id="30745" name="Rectangle 87"/>
            <p:cNvSpPr>
              <a:spLocks noChangeArrowheads="1"/>
            </p:cNvSpPr>
            <p:nvPr/>
          </p:nvSpPr>
          <p:spPr bwMode="auto">
            <a:xfrm>
              <a:off x="5279" y="2480"/>
              <a:ext cx="37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Arial" panose="020B0604020202020204" pitchFamily="34" charset="0"/>
                </a:rPr>
                <a:t>(Percentage)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746" name="Rectangle 88"/>
            <p:cNvSpPr>
              <a:spLocks noChangeArrowheads="1"/>
            </p:cNvSpPr>
            <p:nvPr/>
          </p:nvSpPr>
          <p:spPr bwMode="auto">
            <a:xfrm>
              <a:off x="5012" y="2377"/>
              <a:ext cx="95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r>
                <a:rPr lang="en-US" altLang="en-US" sz="1000" dirty="0">
                  <a:solidFill>
                    <a:srgbClr val="000000"/>
                  </a:solidFill>
                </a:rPr>
                <a:t>Sales to the Private Sector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1075</TotalTime>
  <Words>1602</Words>
  <Application>Microsoft Office PowerPoint</Application>
  <PresentationFormat>Widescreen</PresentationFormat>
  <Paragraphs>302</Paragraphs>
  <Slides>19</Slides>
  <Notes>17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4" baseType="lpstr">
      <vt:lpstr>Arial</vt:lpstr>
      <vt:lpstr>Calibri</vt:lpstr>
      <vt:lpstr>Calibri Light</vt:lpstr>
      <vt:lpstr>Office Theme</vt:lpstr>
      <vt:lpstr>Equation</vt:lpstr>
      <vt:lpstr>Impact analysis of public procurement policy on MSMEs &amp; women in the Dominican Republic</vt:lpstr>
      <vt:lpstr>Study Objective</vt:lpstr>
      <vt:lpstr>MSMEs classification: Micro, less than 11 workers. SMEs between 11 and 150 workers.</vt:lpstr>
      <vt:lpstr>Gender of the owner: Sub-representation of women</vt:lpstr>
      <vt:lpstr>Age and Education</vt:lpstr>
      <vt:lpstr>Probability of participating in the contest</vt:lpstr>
      <vt:lpstr>Probability of winning the contest</vt:lpstr>
      <vt:lpstr>Perception and/or experience of beneficiaries as State suppliers</vt:lpstr>
      <vt:lpstr>Impact of public procurement on the performance of the beneficiaries</vt:lpstr>
      <vt:lpstr>Evolution of the quality and productivity of public procurement beneficiaries</vt:lpstr>
      <vt:lpstr>Evolution of the quality and productivity of public procurement beneficiaries (Continuation)</vt:lpstr>
      <vt:lpstr>Impact of public procurement on productivity</vt:lpstr>
      <vt:lpstr>The method of difference in differences</vt:lpstr>
      <vt:lpstr>The method of difference in differences</vt:lpstr>
      <vt:lpstr>Impact on sales, salaries, profits and added value</vt:lpstr>
      <vt:lpstr>Macroeconomic impact of public procurement</vt:lpstr>
      <vt:lpstr>Women and public procurement</vt:lpstr>
      <vt:lpstr>Women and public procurement</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de impacto de la política de compras públicas en las MIPYMEs de la República Dominicana</dc:title>
  <dc:creator>Jaime Aristy-Escuder</dc:creator>
  <cp:lastModifiedBy>Jaime Aristy-Escuder</cp:lastModifiedBy>
  <cp:revision>91</cp:revision>
  <dcterms:created xsi:type="dcterms:W3CDTF">2016-07-24T19:31:15Z</dcterms:created>
  <dcterms:modified xsi:type="dcterms:W3CDTF">2016-11-22T21:03:35Z</dcterms:modified>
</cp:coreProperties>
</file>