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0" r:id="rId2"/>
    <p:sldId id="261" r:id="rId3"/>
    <p:sldId id="313" r:id="rId4"/>
    <p:sldId id="318" r:id="rId5"/>
    <p:sldId id="317" r:id="rId6"/>
    <p:sldId id="311" r:id="rId7"/>
    <p:sldId id="316" r:id="rId8"/>
    <p:sldId id="310" r:id="rId9"/>
    <p:sldId id="319" r:id="rId10"/>
    <p:sldId id="320" r:id="rId11"/>
    <p:sldId id="321" r:id="rId12"/>
    <p:sldId id="322" r:id="rId13"/>
    <p:sldId id="323" r:id="rId14"/>
    <p:sldId id="324" r:id="rId15"/>
    <p:sldId id="289" r:id="rId16"/>
    <p:sldId id="312" r:id="rId17"/>
    <p:sldId id="314" r:id="rId18"/>
    <p:sldId id="315" r:id="rId19"/>
    <p:sldId id="294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266"/>
    <a:srgbClr val="29C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8529" autoAdjust="0"/>
  </p:normalViewPr>
  <p:slideViewPr>
    <p:cSldViewPr snapToGrid="0" snapToObjects="1">
      <p:cViewPr varScale="1">
        <p:scale>
          <a:sx n="113" d="100"/>
          <a:sy n="113" d="100"/>
        </p:scale>
        <p:origin x="-12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6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4A99B5-CFD5-A740-825D-6BA3B1221F8D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4F6D5DD-3238-AF40-88A0-E090ACDACC24}">
      <dgm:prSet phldrT="[Texto]"/>
      <dgm:spPr/>
      <dgm:t>
        <a:bodyPr/>
        <a:lstStyle/>
        <a:p>
          <a:pPr>
            <a:lnSpc>
              <a:spcPct val="60000"/>
            </a:lnSpc>
          </a:pPr>
          <a:r>
            <a:rPr lang="es-ES" b="1" i="1" dirty="0" smtClean="0"/>
            <a:t>Consumo</a:t>
          </a:r>
        </a:p>
        <a:p>
          <a:pPr>
            <a:lnSpc>
              <a:spcPct val="60000"/>
            </a:lnSpc>
          </a:pPr>
          <a:r>
            <a:rPr lang="es-ES" b="1" dirty="0" err="1" smtClean="0"/>
            <a:t>Consumer</a:t>
          </a:r>
          <a:endParaRPr lang="es-ES" b="1" dirty="0"/>
        </a:p>
      </dgm:t>
    </dgm:pt>
    <dgm:pt modelId="{39482E27-9AF4-584D-A3FB-6C46CBA63659}" type="parTrans" cxnId="{83DF6518-5B6E-E146-9792-AFA0B4699027}">
      <dgm:prSet/>
      <dgm:spPr/>
      <dgm:t>
        <a:bodyPr/>
        <a:lstStyle/>
        <a:p>
          <a:endParaRPr lang="es-ES"/>
        </a:p>
      </dgm:t>
    </dgm:pt>
    <dgm:pt modelId="{42B6C690-1507-E04A-BC5A-85CCE2257BF2}" type="sibTrans" cxnId="{83DF6518-5B6E-E146-9792-AFA0B4699027}">
      <dgm:prSet/>
      <dgm:spPr/>
      <dgm:t>
        <a:bodyPr/>
        <a:lstStyle/>
        <a:p>
          <a:endParaRPr lang="es-ES"/>
        </a:p>
      </dgm:t>
    </dgm:pt>
    <dgm:pt modelId="{6C6AE0CB-368C-5041-9321-4C6648E16D68}">
      <dgm:prSet phldrT="[Texto]"/>
      <dgm:spPr/>
      <dgm:t>
        <a:bodyPr/>
        <a:lstStyle/>
        <a:p>
          <a:pPr>
            <a:lnSpc>
              <a:spcPct val="60000"/>
            </a:lnSpc>
          </a:pPr>
          <a:r>
            <a:rPr lang="es-ES" b="1" i="1" dirty="0" smtClean="0"/>
            <a:t>Desecho</a:t>
          </a:r>
        </a:p>
        <a:p>
          <a:pPr>
            <a:lnSpc>
              <a:spcPct val="60000"/>
            </a:lnSpc>
          </a:pPr>
          <a:r>
            <a:rPr lang="es-ES" b="1" dirty="0" err="1" smtClean="0"/>
            <a:t>Disposal</a:t>
          </a:r>
          <a:endParaRPr lang="es-ES" b="1" dirty="0"/>
        </a:p>
      </dgm:t>
    </dgm:pt>
    <dgm:pt modelId="{1ED93A77-3ABC-274F-94FA-23436E08AB93}" type="parTrans" cxnId="{F345477A-4D18-8E42-9AD6-2E3DA7BFCA51}">
      <dgm:prSet/>
      <dgm:spPr/>
      <dgm:t>
        <a:bodyPr/>
        <a:lstStyle/>
        <a:p>
          <a:endParaRPr lang="es-ES"/>
        </a:p>
      </dgm:t>
    </dgm:pt>
    <dgm:pt modelId="{F3A4A752-334F-824F-B999-49D04B1B2660}" type="sibTrans" cxnId="{F345477A-4D18-8E42-9AD6-2E3DA7BFCA51}">
      <dgm:prSet/>
      <dgm:spPr/>
      <dgm:t>
        <a:bodyPr/>
        <a:lstStyle/>
        <a:p>
          <a:endParaRPr lang="es-ES"/>
        </a:p>
      </dgm:t>
    </dgm:pt>
    <dgm:pt modelId="{262A0DFB-F9DA-9E4F-AD4B-B05A36A2A88F}">
      <dgm:prSet phldrT="[Texto]"/>
      <dgm:spPr/>
      <dgm:t>
        <a:bodyPr/>
        <a:lstStyle/>
        <a:p>
          <a:pPr>
            <a:lnSpc>
              <a:spcPct val="60000"/>
            </a:lnSpc>
          </a:pPr>
          <a:r>
            <a:rPr lang="es-ES" b="1" i="1" dirty="0" smtClean="0"/>
            <a:t>Recursos naturales</a:t>
          </a:r>
        </a:p>
        <a:p>
          <a:pPr>
            <a:lnSpc>
              <a:spcPct val="60000"/>
            </a:lnSpc>
          </a:pPr>
          <a:r>
            <a:rPr lang="es-ES" b="1" dirty="0" smtClean="0"/>
            <a:t>Natural </a:t>
          </a:r>
          <a:r>
            <a:rPr lang="es-ES" b="1" dirty="0" err="1" smtClean="0"/>
            <a:t>resources</a:t>
          </a:r>
          <a:endParaRPr lang="es-ES" b="1" dirty="0"/>
        </a:p>
      </dgm:t>
    </dgm:pt>
    <dgm:pt modelId="{DEA6B597-F575-F74D-9578-67B1E9FB495A}" type="parTrans" cxnId="{5B16E97E-32DB-784B-A16D-231CE7B7B026}">
      <dgm:prSet/>
      <dgm:spPr/>
      <dgm:t>
        <a:bodyPr/>
        <a:lstStyle/>
        <a:p>
          <a:endParaRPr lang="es-ES"/>
        </a:p>
      </dgm:t>
    </dgm:pt>
    <dgm:pt modelId="{7D203DF0-E8A9-0C4A-8643-091E1577FC45}" type="sibTrans" cxnId="{5B16E97E-32DB-784B-A16D-231CE7B7B026}">
      <dgm:prSet/>
      <dgm:spPr/>
      <dgm:t>
        <a:bodyPr/>
        <a:lstStyle/>
        <a:p>
          <a:endParaRPr lang="es-ES"/>
        </a:p>
      </dgm:t>
    </dgm:pt>
    <dgm:pt modelId="{6C0067E1-B55D-DA4A-8097-6C6F06CEA60C}">
      <dgm:prSet phldrT="[Texto]"/>
      <dgm:spPr/>
      <dgm:t>
        <a:bodyPr/>
        <a:lstStyle/>
        <a:p>
          <a:pPr>
            <a:lnSpc>
              <a:spcPct val="50000"/>
            </a:lnSpc>
          </a:pPr>
          <a:r>
            <a:rPr lang="es-ES" b="1" i="1" dirty="0" smtClean="0"/>
            <a:t>Fabricación</a:t>
          </a:r>
        </a:p>
        <a:p>
          <a:pPr>
            <a:lnSpc>
              <a:spcPct val="50000"/>
            </a:lnSpc>
          </a:pPr>
          <a:r>
            <a:rPr lang="es-ES" b="1" dirty="0" err="1" smtClean="0"/>
            <a:t>Manufacturing</a:t>
          </a:r>
          <a:endParaRPr lang="es-ES" b="1" dirty="0"/>
        </a:p>
      </dgm:t>
    </dgm:pt>
    <dgm:pt modelId="{B2467EFE-5744-FA47-B440-2D3D6E15A0E1}" type="parTrans" cxnId="{DFE436B5-8BCF-4447-827A-5DBC929F8544}">
      <dgm:prSet/>
      <dgm:spPr/>
      <dgm:t>
        <a:bodyPr/>
        <a:lstStyle/>
        <a:p>
          <a:endParaRPr lang="es-ES"/>
        </a:p>
      </dgm:t>
    </dgm:pt>
    <dgm:pt modelId="{7CBADDB5-E2A0-7441-B69A-9F490398A54B}" type="sibTrans" cxnId="{DFE436B5-8BCF-4447-827A-5DBC929F8544}">
      <dgm:prSet/>
      <dgm:spPr/>
      <dgm:t>
        <a:bodyPr/>
        <a:lstStyle/>
        <a:p>
          <a:endParaRPr lang="es-ES"/>
        </a:p>
      </dgm:t>
    </dgm:pt>
    <dgm:pt modelId="{140C24E7-EC22-7841-A487-CC6E156DB330}" type="pres">
      <dgm:prSet presAssocID="{954A99B5-CFD5-A740-825D-6BA3B1221F8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1DB2F8-8508-E846-A07A-50DFD460ABBB}" type="pres">
      <dgm:prSet presAssocID="{44F6D5DD-3238-AF40-88A0-E090ACDACC24}" presName="dummy" presStyleCnt="0"/>
      <dgm:spPr/>
    </dgm:pt>
    <dgm:pt modelId="{B7ACDB23-FEEA-8F4A-9C1B-A2FA2891864D}" type="pres">
      <dgm:prSet presAssocID="{44F6D5DD-3238-AF40-88A0-E090ACDACC24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7394DE-573C-E04C-BE64-4D35B553EA3B}" type="pres">
      <dgm:prSet presAssocID="{42B6C690-1507-E04A-BC5A-85CCE2257BF2}" presName="sibTrans" presStyleLbl="node1" presStyleIdx="0" presStyleCnt="4"/>
      <dgm:spPr/>
      <dgm:t>
        <a:bodyPr/>
        <a:lstStyle/>
        <a:p>
          <a:endParaRPr lang="en-US"/>
        </a:p>
      </dgm:t>
    </dgm:pt>
    <dgm:pt modelId="{F76EBA1A-B221-4149-81DE-6CD19A634915}" type="pres">
      <dgm:prSet presAssocID="{6C6AE0CB-368C-5041-9321-4C6648E16D68}" presName="dummy" presStyleCnt="0"/>
      <dgm:spPr/>
    </dgm:pt>
    <dgm:pt modelId="{C3C62742-AD71-504E-9C07-9927CE5C3B98}" type="pres">
      <dgm:prSet presAssocID="{6C6AE0CB-368C-5041-9321-4C6648E16D68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4C9B0-03AC-4247-A8A0-D100E2E7CB45}" type="pres">
      <dgm:prSet presAssocID="{F3A4A752-334F-824F-B999-49D04B1B2660}" presName="sibTrans" presStyleLbl="node1" presStyleIdx="1" presStyleCnt="4"/>
      <dgm:spPr/>
      <dgm:t>
        <a:bodyPr/>
        <a:lstStyle/>
        <a:p>
          <a:endParaRPr lang="en-US"/>
        </a:p>
      </dgm:t>
    </dgm:pt>
    <dgm:pt modelId="{0BA25BE1-06F1-4142-AFB2-5628D8D70FF8}" type="pres">
      <dgm:prSet presAssocID="{262A0DFB-F9DA-9E4F-AD4B-B05A36A2A88F}" presName="dummy" presStyleCnt="0"/>
      <dgm:spPr/>
    </dgm:pt>
    <dgm:pt modelId="{223728E5-C8C4-314E-B7F6-AF8997417EEB}" type="pres">
      <dgm:prSet presAssocID="{262A0DFB-F9DA-9E4F-AD4B-B05A36A2A88F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2FE717-D1E6-1741-8028-3CF7EF0DD1CF}" type="pres">
      <dgm:prSet presAssocID="{7D203DF0-E8A9-0C4A-8643-091E1577FC45}" presName="sibTrans" presStyleLbl="node1" presStyleIdx="2" presStyleCnt="4"/>
      <dgm:spPr/>
      <dgm:t>
        <a:bodyPr/>
        <a:lstStyle/>
        <a:p>
          <a:endParaRPr lang="en-US"/>
        </a:p>
      </dgm:t>
    </dgm:pt>
    <dgm:pt modelId="{2547B533-E950-034F-BDB8-CBF351E9B79A}" type="pres">
      <dgm:prSet presAssocID="{6C0067E1-B55D-DA4A-8097-6C6F06CEA60C}" presName="dummy" presStyleCnt="0"/>
      <dgm:spPr/>
    </dgm:pt>
    <dgm:pt modelId="{7387B62F-CACF-C641-BD9C-10FD04153510}" type="pres">
      <dgm:prSet presAssocID="{6C0067E1-B55D-DA4A-8097-6C6F06CEA60C}" presName="node" presStyleLbl="revTx" presStyleIdx="3" presStyleCnt="4" custScaleX="103059" custScaleY="88338" custRadScaleRad="100791" custRadScaleInc="-14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96E190-C5AE-3545-A770-05EEE36C8B10}" type="pres">
      <dgm:prSet presAssocID="{7CBADDB5-E2A0-7441-B69A-9F490398A54B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81CAFB10-966F-6B49-9F28-A62C68E0F989}" type="presOf" srcId="{262A0DFB-F9DA-9E4F-AD4B-B05A36A2A88F}" destId="{223728E5-C8C4-314E-B7F6-AF8997417EEB}" srcOrd="0" destOrd="0" presId="urn:microsoft.com/office/officeart/2005/8/layout/cycle1"/>
    <dgm:cxn modelId="{0706929E-9D39-A34A-9FF3-7C0212DDB3EE}" type="presOf" srcId="{7CBADDB5-E2A0-7441-B69A-9F490398A54B}" destId="{A296E190-C5AE-3545-A770-05EEE36C8B10}" srcOrd="0" destOrd="0" presId="urn:microsoft.com/office/officeart/2005/8/layout/cycle1"/>
    <dgm:cxn modelId="{83DF6518-5B6E-E146-9792-AFA0B4699027}" srcId="{954A99B5-CFD5-A740-825D-6BA3B1221F8D}" destId="{44F6D5DD-3238-AF40-88A0-E090ACDACC24}" srcOrd="0" destOrd="0" parTransId="{39482E27-9AF4-584D-A3FB-6C46CBA63659}" sibTransId="{42B6C690-1507-E04A-BC5A-85CCE2257BF2}"/>
    <dgm:cxn modelId="{F345477A-4D18-8E42-9AD6-2E3DA7BFCA51}" srcId="{954A99B5-CFD5-A740-825D-6BA3B1221F8D}" destId="{6C6AE0CB-368C-5041-9321-4C6648E16D68}" srcOrd="1" destOrd="0" parTransId="{1ED93A77-3ABC-274F-94FA-23436E08AB93}" sibTransId="{F3A4A752-334F-824F-B999-49D04B1B2660}"/>
    <dgm:cxn modelId="{37376743-F024-0C4B-A588-481AAC3079C4}" type="presOf" srcId="{954A99B5-CFD5-A740-825D-6BA3B1221F8D}" destId="{140C24E7-EC22-7841-A487-CC6E156DB330}" srcOrd="0" destOrd="0" presId="urn:microsoft.com/office/officeart/2005/8/layout/cycle1"/>
    <dgm:cxn modelId="{DFE436B5-8BCF-4447-827A-5DBC929F8544}" srcId="{954A99B5-CFD5-A740-825D-6BA3B1221F8D}" destId="{6C0067E1-B55D-DA4A-8097-6C6F06CEA60C}" srcOrd="3" destOrd="0" parTransId="{B2467EFE-5744-FA47-B440-2D3D6E15A0E1}" sibTransId="{7CBADDB5-E2A0-7441-B69A-9F490398A54B}"/>
    <dgm:cxn modelId="{E6F8DF9F-E2BE-0442-A009-2CA1A60E3BE6}" type="presOf" srcId="{6C0067E1-B55D-DA4A-8097-6C6F06CEA60C}" destId="{7387B62F-CACF-C641-BD9C-10FD04153510}" srcOrd="0" destOrd="0" presId="urn:microsoft.com/office/officeart/2005/8/layout/cycle1"/>
    <dgm:cxn modelId="{56CC39EC-CADA-6444-86E6-128AC67266A9}" type="presOf" srcId="{7D203DF0-E8A9-0C4A-8643-091E1577FC45}" destId="{592FE717-D1E6-1741-8028-3CF7EF0DD1CF}" srcOrd="0" destOrd="0" presId="urn:microsoft.com/office/officeart/2005/8/layout/cycle1"/>
    <dgm:cxn modelId="{5B16E97E-32DB-784B-A16D-231CE7B7B026}" srcId="{954A99B5-CFD5-A740-825D-6BA3B1221F8D}" destId="{262A0DFB-F9DA-9E4F-AD4B-B05A36A2A88F}" srcOrd="2" destOrd="0" parTransId="{DEA6B597-F575-F74D-9578-67B1E9FB495A}" sibTransId="{7D203DF0-E8A9-0C4A-8643-091E1577FC45}"/>
    <dgm:cxn modelId="{F8907593-C3A6-9848-9633-FE15D85930D2}" type="presOf" srcId="{42B6C690-1507-E04A-BC5A-85CCE2257BF2}" destId="{CF7394DE-573C-E04C-BE64-4D35B553EA3B}" srcOrd="0" destOrd="0" presId="urn:microsoft.com/office/officeart/2005/8/layout/cycle1"/>
    <dgm:cxn modelId="{DFC95AE3-347B-B54E-9CC3-B68EC4F043EF}" type="presOf" srcId="{F3A4A752-334F-824F-B999-49D04B1B2660}" destId="{72A4C9B0-03AC-4247-A8A0-D100E2E7CB45}" srcOrd="0" destOrd="0" presId="urn:microsoft.com/office/officeart/2005/8/layout/cycle1"/>
    <dgm:cxn modelId="{5793E385-87EB-D140-8119-EB9F2B4EDC80}" type="presOf" srcId="{44F6D5DD-3238-AF40-88A0-E090ACDACC24}" destId="{B7ACDB23-FEEA-8F4A-9C1B-A2FA2891864D}" srcOrd="0" destOrd="0" presId="urn:microsoft.com/office/officeart/2005/8/layout/cycle1"/>
    <dgm:cxn modelId="{16537205-3A40-B04F-AA03-61E295DFEEB7}" type="presOf" srcId="{6C6AE0CB-368C-5041-9321-4C6648E16D68}" destId="{C3C62742-AD71-504E-9C07-9927CE5C3B98}" srcOrd="0" destOrd="0" presId="urn:microsoft.com/office/officeart/2005/8/layout/cycle1"/>
    <dgm:cxn modelId="{5F44B19A-BA3E-B349-9A79-D0184E72D4F9}" type="presParOf" srcId="{140C24E7-EC22-7841-A487-CC6E156DB330}" destId="{E31DB2F8-8508-E846-A07A-50DFD460ABBB}" srcOrd="0" destOrd="0" presId="urn:microsoft.com/office/officeart/2005/8/layout/cycle1"/>
    <dgm:cxn modelId="{18670C95-826A-A54B-BCD2-3C7C28B82A2F}" type="presParOf" srcId="{140C24E7-EC22-7841-A487-CC6E156DB330}" destId="{B7ACDB23-FEEA-8F4A-9C1B-A2FA2891864D}" srcOrd="1" destOrd="0" presId="urn:microsoft.com/office/officeart/2005/8/layout/cycle1"/>
    <dgm:cxn modelId="{9F41CB5C-C7AF-9443-B8F5-C63B990F6FEC}" type="presParOf" srcId="{140C24E7-EC22-7841-A487-CC6E156DB330}" destId="{CF7394DE-573C-E04C-BE64-4D35B553EA3B}" srcOrd="2" destOrd="0" presId="urn:microsoft.com/office/officeart/2005/8/layout/cycle1"/>
    <dgm:cxn modelId="{FE7F3C67-FB20-0049-A1AC-FA8B20F2BC90}" type="presParOf" srcId="{140C24E7-EC22-7841-A487-CC6E156DB330}" destId="{F76EBA1A-B221-4149-81DE-6CD19A634915}" srcOrd="3" destOrd="0" presId="urn:microsoft.com/office/officeart/2005/8/layout/cycle1"/>
    <dgm:cxn modelId="{E49DCE97-400E-674C-A89F-EAA163FC2468}" type="presParOf" srcId="{140C24E7-EC22-7841-A487-CC6E156DB330}" destId="{C3C62742-AD71-504E-9C07-9927CE5C3B98}" srcOrd="4" destOrd="0" presId="urn:microsoft.com/office/officeart/2005/8/layout/cycle1"/>
    <dgm:cxn modelId="{5F23F1A7-E0DF-0E4E-B54E-7E30013691F4}" type="presParOf" srcId="{140C24E7-EC22-7841-A487-CC6E156DB330}" destId="{72A4C9B0-03AC-4247-A8A0-D100E2E7CB45}" srcOrd="5" destOrd="0" presId="urn:microsoft.com/office/officeart/2005/8/layout/cycle1"/>
    <dgm:cxn modelId="{71BE4263-E205-D145-90D2-1E5F7293F94A}" type="presParOf" srcId="{140C24E7-EC22-7841-A487-CC6E156DB330}" destId="{0BA25BE1-06F1-4142-AFB2-5628D8D70FF8}" srcOrd="6" destOrd="0" presId="urn:microsoft.com/office/officeart/2005/8/layout/cycle1"/>
    <dgm:cxn modelId="{39F6483B-CB2D-FD4F-A02B-DCA027F05854}" type="presParOf" srcId="{140C24E7-EC22-7841-A487-CC6E156DB330}" destId="{223728E5-C8C4-314E-B7F6-AF8997417EEB}" srcOrd="7" destOrd="0" presId="urn:microsoft.com/office/officeart/2005/8/layout/cycle1"/>
    <dgm:cxn modelId="{96937130-CBF2-C344-AB27-0AC85C07F31C}" type="presParOf" srcId="{140C24E7-EC22-7841-A487-CC6E156DB330}" destId="{592FE717-D1E6-1741-8028-3CF7EF0DD1CF}" srcOrd="8" destOrd="0" presId="urn:microsoft.com/office/officeart/2005/8/layout/cycle1"/>
    <dgm:cxn modelId="{91F39255-4423-FA48-A99D-AEF52E370061}" type="presParOf" srcId="{140C24E7-EC22-7841-A487-CC6E156DB330}" destId="{2547B533-E950-034F-BDB8-CBF351E9B79A}" srcOrd="9" destOrd="0" presId="urn:microsoft.com/office/officeart/2005/8/layout/cycle1"/>
    <dgm:cxn modelId="{A49E25FB-7403-ED4B-8BC3-5465A8581069}" type="presParOf" srcId="{140C24E7-EC22-7841-A487-CC6E156DB330}" destId="{7387B62F-CACF-C641-BD9C-10FD04153510}" srcOrd="10" destOrd="0" presId="urn:microsoft.com/office/officeart/2005/8/layout/cycle1"/>
    <dgm:cxn modelId="{F51D01E7-6415-884D-9DE8-FC8EA7738892}" type="presParOf" srcId="{140C24E7-EC22-7841-A487-CC6E156DB330}" destId="{A296E190-C5AE-3545-A770-05EEE36C8B10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CDB23-FEEA-8F4A-9C1B-A2FA2891864D}">
      <dsp:nvSpPr>
        <dsp:cNvPr id="0" name=""/>
        <dsp:cNvSpPr/>
      </dsp:nvSpPr>
      <dsp:spPr>
        <a:xfrm>
          <a:off x="2161375" y="54543"/>
          <a:ext cx="859414" cy="859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i="1" kern="1200" dirty="0" smtClean="0"/>
            <a:t>Consumo</a:t>
          </a:r>
        </a:p>
        <a:p>
          <a:pPr lvl="0" algn="ctr" defTabSz="48895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err="1" smtClean="0"/>
            <a:t>Consumer</a:t>
          </a:r>
          <a:endParaRPr lang="es-ES" sz="1100" b="1" kern="1200" dirty="0"/>
        </a:p>
      </dsp:txBody>
      <dsp:txXfrm>
        <a:off x="2161375" y="54543"/>
        <a:ext cx="859414" cy="859414"/>
      </dsp:txXfrm>
    </dsp:sp>
    <dsp:sp modelId="{CF7394DE-573C-E04C-BE64-4D35B553EA3B}">
      <dsp:nvSpPr>
        <dsp:cNvPr id="0" name=""/>
        <dsp:cNvSpPr/>
      </dsp:nvSpPr>
      <dsp:spPr>
        <a:xfrm>
          <a:off x="645870" y="102"/>
          <a:ext cx="2429359" cy="2429359"/>
        </a:xfrm>
        <a:prstGeom prst="circularArrow">
          <a:avLst>
            <a:gd name="adj1" fmla="val 6898"/>
            <a:gd name="adj2" fmla="val 465058"/>
            <a:gd name="adj3" fmla="val 550655"/>
            <a:gd name="adj4" fmla="val 20584288"/>
            <a:gd name="adj5" fmla="val 804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C62742-AD71-504E-9C07-9927CE5C3B98}">
      <dsp:nvSpPr>
        <dsp:cNvPr id="0" name=""/>
        <dsp:cNvSpPr/>
      </dsp:nvSpPr>
      <dsp:spPr>
        <a:xfrm>
          <a:off x="2161375" y="1515607"/>
          <a:ext cx="859414" cy="859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i="1" kern="1200" dirty="0" smtClean="0"/>
            <a:t>Desecho</a:t>
          </a:r>
        </a:p>
        <a:p>
          <a:pPr lvl="0" algn="ctr" defTabSz="48895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err="1" smtClean="0"/>
            <a:t>Disposal</a:t>
          </a:r>
          <a:endParaRPr lang="es-ES" sz="1100" b="1" kern="1200" dirty="0"/>
        </a:p>
      </dsp:txBody>
      <dsp:txXfrm>
        <a:off x="2161375" y="1515607"/>
        <a:ext cx="859414" cy="859414"/>
      </dsp:txXfrm>
    </dsp:sp>
    <dsp:sp modelId="{72A4C9B0-03AC-4247-A8A0-D100E2E7CB45}">
      <dsp:nvSpPr>
        <dsp:cNvPr id="0" name=""/>
        <dsp:cNvSpPr/>
      </dsp:nvSpPr>
      <dsp:spPr>
        <a:xfrm>
          <a:off x="645870" y="102"/>
          <a:ext cx="2429359" cy="2429359"/>
        </a:xfrm>
        <a:prstGeom prst="circularArrow">
          <a:avLst>
            <a:gd name="adj1" fmla="val 6898"/>
            <a:gd name="adj2" fmla="val 465058"/>
            <a:gd name="adj3" fmla="val 5950655"/>
            <a:gd name="adj4" fmla="val 4384288"/>
            <a:gd name="adj5" fmla="val 804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3728E5-C8C4-314E-B7F6-AF8997417EEB}">
      <dsp:nvSpPr>
        <dsp:cNvPr id="0" name=""/>
        <dsp:cNvSpPr/>
      </dsp:nvSpPr>
      <dsp:spPr>
        <a:xfrm>
          <a:off x="700310" y="1515607"/>
          <a:ext cx="859414" cy="859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i="1" kern="1200" dirty="0" smtClean="0"/>
            <a:t>Recursos naturales</a:t>
          </a:r>
        </a:p>
        <a:p>
          <a:pPr lvl="0" algn="ctr" defTabSz="48895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Natural </a:t>
          </a:r>
          <a:r>
            <a:rPr lang="es-ES" sz="1100" b="1" kern="1200" dirty="0" err="1" smtClean="0"/>
            <a:t>resources</a:t>
          </a:r>
          <a:endParaRPr lang="es-ES" sz="1100" b="1" kern="1200" dirty="0"/>
        </a:p>
      </dsp:txBody>
      <dsp:txXfrm>
        <a:off x="700310" y="1515607"/>
        <a:ext cx="859414" cy="859414"/>
      </dsp:txXfrm>
    </dsp:sp>
    <dsp:sp modelId="{592FE717-D1E6-1741-8028-3CF7EF0DD1CF}">
      <dsp:nvSpPr>
        <dsp:cNvPr id="0" name=""/>
        <dsp:cNvSpPr/>
      </dsp:nvSpPr>
      <dsp:spPr>
        <a:xfrm>
          <a:off x="641802" y="-12952"/>
          <a:ext cx="2429359" cy="2429359"/>
        </a:xfrm>
        <a:prstGeom prst="circularArrow">
          <a:avLst>
            <a:gd name="adj1" fmla="val 6898"/>
            <a:gd name="adj2" fmla="val 465058"/>
            <a:gd name="adj3" fmla="val 11480325"/>
            <a:gd name="adj4" fmla="val 9738787"/>
            <a:gd name="adj5" fmla="val 804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87B62F-CACF-C641-BD9C-10FD04153510}">
      <dsp:nvSpPr>
        <dsp:cNvPr id="0" name=""/>
        <dsp:cNvSpPr/>
      </dsp:nvSpPr>
      <dsp:spPr>
        <a:xfrm>
          <a:off x="675654" y="104655"/>
          <a:ext cx="885703" cy="759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i="1" kern="1200" dirty="0" smtClean="0"/>
            <a:t>Fabricación</a:t>
          </a:r>
        </a:p>
        <a:p>
          <a:pPr lvl="0" algn="ctr" defTabSz="48895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err="1" smtClean="0"/>
            <a:t>Manufacturing</a:t>
          </a:r>
          <a:endParaRPr lang="es-ES" sz="1100" b="1" kern="1200" dirty="0"/>
        </a:p>
      </dsp:txBody>
      <dsp:txXfrm>
        <a:off x="675654" y="104655"/>
        <a:ext cx="885703" cy="759189"/>
      </dsp:txXfrm>
    </dsp:sp>
    <dsp:sp modelId="{A296E190-C5AE-3545-A770-05EEE36C8B10}">
      <dsp:nvSpPr>
        <dsp:cNvPr id="0" name=""/>
        <dsp:cNvSpPr/>
      </dsp:nvSpPr>
      <dsp:spPr>
        <a:xfrm>
          <a:off x="631809" y="-4286"/>
          <a:ext cx="2429359" cy="2429359"/>
        </a:xfrm>
        <a:prstGeom prst="circularArrow">
          <a:avLst>
            <a:gd name="adj1" fmla="val 6898"/>
            <a:gd name="adj2" fmla="val 465058"/>
            <a:gd name="adj3" fmla="val 16799668"/>
            <a:gd name="adj4" fmla="val 15238743"/>
            <a:gd name="adj5" fmla="val 804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4A3A0-1563-6443-BCB8-377C2E992916}" type="datetimeFigureOut">
              <a:rPr lang="es-ES" smtClean="0"/>
              <a:t>11/28/16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30DD2-AC90-D644-941D-35EDC3EC7F0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416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30DD2-AC90-D644-941D-35EDC3EC7F09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541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30DD2-AC90-D644-941D-35EDC3EC7F09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541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458A7-A0A1-4490-86CF-1BC40E7AD780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0292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458A7-A0A1-4490-86CF-1BC40E7AD780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1992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30DD2-AC90-D644-941D-35EDC3EC7F09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54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638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75726"/>
            <a:ext cx="4737104" cy="1470025"/>
          </a:xfrm>
        </p:spPr>
        <p:txBody>
          <a:bodyPr/>
          <a:lstStyle>
            <a:lvl1pPr>
              <a:defRPr sz="3200">
                <a:solidFill>
                  <a:srgbClr val="093266"/>
                </a:solidFill>
              </a:defRPr>
            </a:lvl1pPr>
          </a:lstStyle>
          <a:p>
            <a:r>
              <a:rPr lang="en-CA" dirty="0" smtClean="0"/>
              <a:t>Presentation</a:t>
            </a:r>
            <a:br>
              <a:rPr lang="en-CA" dirty="0" smtClean="0"/>
            </a:br>
            <a:r>
              <a:rPr lang="en-CA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368652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0932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Date</a:t>
            </a:r>
          </a:p>
          <a:p>
            <a:r>
              <a:rPr lang="en-CA" dirty="0" smtClean="0"/>
              <a:t>Presenter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69495" y="424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IISD - Full Logo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5930712"/>
            <a:ext cx="1747701" cy="74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2439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93266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2803270"/>
            <a:ext cx="6453188" cy="306705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7F7F7F"/>
                </a:solidFill>
              </a:defRPr>
            </a:lvl1pPr>
            <a:lvl2pPr marL="742950" indent="-285750">
              <a:buFont typeface="Arial"/>
              <a:buChar char="•"/>
              <a:defRPr sz="1600"/>
            </a:lvl2pPr>
            <a:lvl3pPr marL="1200150" indent="-285750">
              <a:buFont typeface="Arial"/>
              <a:buChar char="•"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57200" y="2021168"/>
            <a:ext cx="6400800" cy="782102"/>
          </a:xfrm>
        </p:spPr>
        <p:txBody>
          <a:bodyPr/>
          <a:lstStyle>
            <a:lvl1pPr marL="0" indent="0" algn="l">
              <a:buNone/>
              <a:defRPr>
                <a:solidFill>
                  <a:srgbClr val="29C3E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57200" y="1773497"/>
            <a:ext cx="8229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IISD - Globe Ico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014" y="274638"/>
            <a:ext cx="472786" cy="47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2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IISD icon Logo 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014" y="274638"/>
            <a:ext cx="472786" cy="47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0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D865CB-F8DF-7C4E-A1AC-EBC74EE99DE3}" type="datetimeFigureOut">
              <a:rPr lang="es-ES" smtClean="0"/>
              <a:t>11/28/16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94089-4891-0C40-A980-9503F178396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04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65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1414"/>
            <a:ext cx="8229600" cy="3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092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093266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rgbClr val="29C3EC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Clr>
          <a:srgbClr val="29C3EC"/>
        </a:buClr>
        <a:buFont typeface="Arial"/>
        <a:buNone/>
        <a:defRPr sz="1800" kern="1200">
          <a:solidFill>
            <a:srgbClr val="7F7F7F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Clr>
          <a:srgbClr val="29C3EC"/>
        </a:buClr>
        <a:buFont typeface="Arial"/>
        <a:buNone/>
        <a:defRPr sz="1800" kern="1200">
          <a:solidFill>
            <a:srgbClr val="7F7F7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9C3EC"/>
        </a:buClr>
        <a:buFont typeface="Arial"/>
        <a:buChar char="–"/>
        <a:defRPr sz="1800" kern="1200">
          <a:solidFill>
            <a:srgbClr val="7F7F7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9C3EC"/>
        </a:buClr>
        <a:buFont typeface="Arial"/>
        <a:buChar char="»"/>
        <a:defRPr sz="1800"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3" Type="http://schemas.openxmlformats.org/officeDocument/2006/relationships/hyperlink" Target="mailto:marina.ruete@iisd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microsoft.com/office/2007/relationships/hdphoto" Target="../media/hdphoto2.wdp"/><Relationship Id="rId13" Type="http://schemas.openxmlformats.org/officeDocument/2006/relationships/image" Target="../media/image15.png"/><Relationship Id="rId1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ISD Shape.eps"/>
          <p:cNvPicPr>
            <a:picLocks noChangeAspect="1"/>
          </p:cNvPicPr>
          <p:nvPr/>
        </p:nvPicPr>
        <p:blipFill>
          <a:blip r:embed="rId2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03" y="1013349"/>
            <a:ext cx="5816600" cy="2159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3691" y="1150485"/>
            <a:ext cx="4550686" cy="1780415"/>
          </a:xfrm>
        </p:spPr>
        <p:txBody>
          <a:bodyPr/>
          <a:lstStyle/>
          <a:p>
            <a:r>
              <a:rPr lang="es-ES_tradnl" sz="2400" dirty="0" smtClean="0">
                <a:solidFill>
                  <a:schemeClr val="bg1"/>
                </a:solidFill>
              </a:rPr>
              <a:t>Nuevos Desafíos de Compras Públicas Sostenibles en América Latina y </a:t>
            </a:r>
            <a:br>
              <a:rPr lang="es-ES_tradnl" sz="2400" dirty="0" smtClean="0">
                <a:solidFill>
                  <a:schemeClr val="bg1"/>
                </a:solidFill>
              </a:rPr>
            </a:br>
            <a:r>
              <a:rPr lang="es-ES_tradnl" sz="2400" dirty="0" smtClean="0">
                <a:solidFill>
                  <a:schemeClr val="bg1"/>
                </a:solidFill>
              </a:rPr>
              <a:t>el Caribe</a:t>
            </a:r>
            <a:endParaRPr lang="es-ES_tradnl" sz="2400" dirty="0">
              <a:solidFill>
                <a:schemeClr val="bg1"/>
              </a:solidFill>
            </a:endParaRPr>
          </a:p>
        </p:txBody>
      </p:sp>
      <p:pic>
        <p:nvPicPr>
          <p:cNvPr id="9" name="Picture 8" descr="IISD Shape.eps"/>
          <p:cNvPicPr>
            <a:picLocks noChangeAspect="1"/>
          </p:cNvPicPr>
          <p:nvPr/>
        </p:nvPicPr>
        <p:blipFill>
          <a:blip r:embed="rId2" cstate="email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03" y="3729318"/>
            <a:ext cx="3606312" cy="1338587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5830" y="3909350"/>
            <a:ext cx="3259670" cy="1752600"/>
          </a:xfrm>
        </p:spPr>
        <p:txBody>
          <a:bodyPr/>
          <a:lstStyle/>
          <a:p>
            <a:r>
              <a:rPr lang="es-ES_tradnl" dirty="0" err="1" smtClean="0">
                <a:solidFill>
                  <a:schemeClr val="bg1"/>
                </a:solidFill>
              </a:rPr>
              <a:t>November</a:t>
            </a:r>
            <a:r>
              <a:rPr lang="es-ES_tradnl" dirty="0" smtClean="0">
                <a:solidFill>
                  <a:schemeClr val="bg1"/>
                </a:solidFill>
              </a:rPr>
              <a:t> 29, 2016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Marina Ruete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9048" y="6204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IISD Shape 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500" y="2438566"/>
            <a:ext cx="5778500" cy="2159000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4019826" y="2702117"/>
            <a:ext cx="4163391" cy="1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93266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CA" sz="2400" dirty="0" smtClean="0">
                <a:solidFill>
                  <a:schemeClr val="bg1"/>
                </a:solidFill>
              </a:rPr>
              <a:t>New challenges of Sustainable Public Procurement in Latin </a:t>
            </a:r>
          </a:p>
          <a:p>
            <a:pPr algn="r"/>
            <a:r>
              <a:rPr lang="en-CA" sz="2400" dirty="0" smtClean="0">
                <a:solidFill>
                  <a:schemeClr val="bg1"/>
                </a:solidFill>
              </a:rPr>
              <a:t>America and the Caribbean</a:t>
            </a:r>
            <a:endParaRPr lang="en-CA" sz="2400" dirty="0">
              <a:solidFill>
                <a:schemeClr val="bg1"/>
              </a:solidFill>
            </a:endParaRPr>
          </a:p>
        </p:txBody>
      </p:sp>
      <p:pic>
        <p:nvPicPr>
          <p:cNvPr id="12" name="Picture 11" descr="Logo-RICG-Español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91" y="5977289"/>
            <a:ext cx="21209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7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266" y="4078183"/>
            <a:ext cx="948681" cy="138349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254" y="3014870"/>
            <a:ext cx="1417751" cy="106331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95930" cy="1143000"/>
          </a:xfrm>
        </p:spPr>
        <p:txBody>
          <a:bodyPr/>
          <a:lstStyle/>
          <a:p>
            <a:r>
              <a:rPr lang="es-ES" sz="3200" dirty="0" smtClean="0"/>
              <a:t>Re-</a:t>
            </a:r>
            <a:r>
              <a:rPr lang="es-ES" sz="3200" dirty="0" err="1" smtClean="0"/>
              <a:t>thinking</a:t>
            </a:r>
            <a:r>
              <a:rPr lang="es-ES" sz="3200" dirty="0" smtClean="0"/>
              <a:t> </a:t>
            </a:r>
            <a:r>
              <a:rPr lang="es-ES" sz="3200" dirty="0" err="1" smtClean="0"/>
              <a:t>Public</a:t>
            </a:r>
            <a:r>
              <a:rPr lang="es-ES" sz="3200" dirty="0" smtClean="0"/>
              <a:t> </a:t>
            </a:r>
            <a:r>
              <a:rPr lang="es-ES" sz="3200" dirty="0" err="1" smtClean="0"/>
              <a:t>Procurement</a:t>
            </a:r>
            <a:r>
              <a:rPr lang="es-ES" sz="3200" dirty="0" smtClean="0"/>
              <a:t> </a:t>
            </a:r>
            <a:r>
              <a:rPr lang="en-US" sz="3200" dirty="0" smtClean="0">
                <a:solidFill>
                  <a:srgbClr val="29C3EC"/>
                </a:solidFill>
              </a:rPr>
              <a:t>l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Re-pensar Compras Públicas</a:t>
            </a:r>
            <a:endParaRPr lang="es-ES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457200" y="3112930"/>
            <a:ext cx="3622409" cy="275738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2000" b="1" dirty="0" err="1" smtClean="0">
                <a:solidFill>
                  <a:srgbClr val="093266"/>
                </a:solidFill>
              </a:rPr>
              <a:t>Traditional</a:t>
            </a:r>
            <a:r>
              <a:rPr lang="es-ES" sz="2000" b="1" dirty="0" smtClean="0">
                <a:solidFill>
                  <a:srgbClr val="093266"/>
                </a:solidFill>
              </a:rPr>
              <a:t> </a:t>
            </a:r>
            <a:r>
              <a:rPr lang="es-ES" sz="2000" b="1" dirty="0" err="1" smtClean="0">
                <a:solidFill>
                  <a:srgbClr val="093266"/>
                </a:solidFill>
              </a:rPr>
              <a:t>business</a:t>
            </a:r>
            <a:r>
              <a:rPr lang="es-ES" sz="2000" b="1" dirty="0" smtClean="0">
                <a:solidFill>
                  <a:srgbClr val="093266"/>
                </a:solidFill>
              </a:rPr>
              <a:t> </a:t>
            </a:r>
            <a:r>
              <a:rPr lang="es-ES" sz="2000" b="1" dirty="0" err="1" smtClean="0">
                <a:solidFill>
                  <a:srgbClr val="093266"/>
                </a:solidFill>
              </a:rPr>
              <a:t>focus</a:t>
            </a:r>
            <a:r>
              <a:rPr lang="es-ES" sz="2000" b="1" dirty="0" smtClean="0">
                <a:solidFill>
                  <a:srgbClr val="093266"/>
                </a:solidFill>
              </a:rPr>
              <a:t>:</a:t>
            </a:r>
            <a:r>
              <a:rPr lang="es-ES" sz="2000" dirty="0" smtClean="0"/>
              <a:t> </a:t>
            </a:r>
            <a:r>
              <a:rPr lang="es-ES" sz="2000" dirty="0" err="1" smtClean="0"/>
              <a:t>buy</a:t>
            </a:r>
            <a:r>
              <a:rPr lang="es-ES" sz="2000" dirty="0" smtClean="0"/>
              <a:t> a </a:t>
            </a:r>
            <a:r>
              <a:rPr lang="es-ES" sz="2000" dirty="0" err="1" smtClean="0"/>
              <a:t>physical</a:t>
            </a:r>
            <a:r>
              <a:rPr lang="es-ES" sz="2000" dirty="0" smtClean="0"/>
              <a:t> </a:t>
            </a:r>
            <a:r>
              <a:rPr lang="es-ES" sz="2000" dirty="0" err="1" smtClean="0"/>
              <a:t>product</a:t>
            </a:r>
            <a:endParaRPr lang="es-ES" sz="2000" dirty="0" smtClean="0"/>
          </a:p>
          <a:p>
            <a:endParaRPr lang="es-ES" sz="2000" b="1" dirty="0">
              <a:solidFill>
                <a:srgbClr val="093266"/>
              </a:solidFill>
            </a:endParaRPr>
          </a:p>
          <a:p>
            <a:endParaRPr lang="es-ES" sz="2000" b="1" dirty="0" smtClean="0">
              <a:solidFill>
                <a:srgbClr val="093266"/>
              </a:solidFill>
            </a:endParaRPr>
          </a:p>
          <a:p>
            <a:r>
              <a:rPr lang="es-ES" sz="2000" b="1" dirty="0" smtClean="0">
                <a:solidFill>
                  <a:srgbClr val="093266"/>
                </a:solidFill>
              </a:rPr>
              <a:t>New </a:t>
            </a:r>
            <a:r>
              <a:rPr lang="es-ES" sz="2000" b="1" dirty="0" err="1">
                <a:solidFill>
                  <a:srgbClr val="093266"/>
                </a:solidFill>
              </a:rPr>
              <a:t>focus</a:t>
            </a:r>
            <a:r>
              <a:rPr lang="es-ES" sz="2000" b="1" dirty="0">
                <a:solidFill>
                  <a:srgbClr val="093266"/>
                </a:solidFill>
              </a:rPr>
              <a:t>: </a:t>
            </a:r>
            <a:r>
              <a:rPr lang="es-ES" sz="2000" dirty="0" smtClean="0"/>
              <a:t>mix of </a:t>
            </a:r>
            <a:r>
              <a:rPr lang="es-ES" sz="2000" dirty="0" err="1" smtClean="0"/>
              <a:t>product</a:t>
            </a:r>
            <a:r>
              <a:rPr lang="es-ES" sz="2000" dirty="0" smtClean="0"/>
              <a:t> and </a:t>
            </a:r>
            <a:r>
              <a:rPr lang="es-ES" sz="2000" dirty="0" err="1" smtClean="0"/>
              <a:t>service</a:t>
            </a:r>
            <a:endParaRPr lang="es-ES" sz="20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57200" y="2021168"/>
            <a:ext cx="8254887" cy="782102"/>
          </a:xfrm>
        </p:spPr>
        <p:txBody>
          <a:bodyPr>
            <a:normAutofit fontScale="92500" lnSpcReduction="10000"/>
          </a:bodyPr>
          <a:lstStyle/>
          <a:p>
            <a:r>
              <a:rPr lang="es-ES" sz="2400" b="1" dirty="0" err="1" smtClean="0"/>
              <a:t>What</a:t>
            </a:r>
            <a:r>
              <a:rPr lang="es-ES" sz="2400" b="1" dirty="0" smtClean="0"/>
              <a:t> do </a:t>
            </a:r>
            <a:r>
              <a:rPr lang="es-ES" sz="2400" b="1" dirty="0" err="1" smtClean="0"/>
              <a:t>we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demand</a:t>
            </a:r>
            <a:r>
              <a:rPr lang="es-ES" sz="2400" b="1" dirty="0" smtClean="0"/>
              <a:t>?			  ¿</a:t>
            </a:r>
            <a:r>
              <a:rPr lang="es-ES" sz="2400" b="1" dirty="0"/>
              <a:t>Qué buscamos?</a:t>
            </a:r>
          </a:p>
          <a:p>
            <a:r>
              <a:rPr lang="es-ES" sz="2400" dirty="0" err="1" smtClean="0"/>
              <a:t>Product</a:t>
            </a:r>
            <a:r>
              <a:rPr lang="es-ES" sz="2400" dirty="0" smtClean="0"/>
              <a:t>? </a:t>
            </a:r>
            <a:r>
              <a:rPr lang="es-ES" sz="2400" dirty="0" err="1" smtClean="0"/>
              <a:t>Or</a:t>
            </a:r>
            <a:r>
              <a:rPr lang="es-ES" sz="2400" dirty="0" smtClean="0"/>
              <a:t> </a:t>
            </a:r>
            <a:r>
              <a:rPr lang="es-ES" sz="2400" dirty="0" err="1" smtClean="0"/>
              <a:t>Utility</a:t>
            </a:r>
            <a:r>
              <a:rPr lang="es-ES" sz="2400" dirty="0"/>
              <a:t>?				</a:t>
            </a:r>
            <a:r>
              <a:rPr lang="es-ES" sz="2400" dirty="0" smtClean="0"/>
              <a:t>  ¿</a:t>
            </a:r>
            <a:r>
              <a:rPr lang="es-ES" sz="2400" dirty="0"/>
              <a:t>Producto? </a:t>
            </a:r>
            <a:r>
              <a:rPr lang="es-ES" sz="2400" dirty="0" smtClean="0"/>
              <a:t>o </a:t>
            </a:r>
            <a:r>
              <a:rPr lang="es-ES" sz="2400" dirty="0"/>
              <a:t>¿Resultado?</a:t>
            </a:r>
          </a:p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4857913" y="3112930"/>
            <a:ext cx="38541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93266"/>
                </a:solidFill>
                <a:latin typeface="Arial"/>
                <a:cs typeface="Arial"/>
              </a:rPr>
              <a:t>Enfoque tradicional de negocio: </a:t>
            </a:r>
            <a:r>
              <a:rPr lang="es-ES" sz="2000" dirty="0" smtClean="0">
                <a:solidFill>
                  <a:srgbClr val="7F7F7F"/>
                </a:solidFill>
                <a:latin typeface="Arial"/>
                <a:cs typeface="Arial"/>
              </a:rPr>
              <a:t>comprar un producto físico</a:t>
            </a:r>
          </a:p>
          <a:p>
            <a:endParaRPr lang="es-ES" sz="2000" b="1" dirty="0">
              <a:solidFill>
                <a:srgbClr val="7F7F7F"/>
              </a:solidFill>
              <a:latin typeface="Arial"/>
              <a:cs typeface="Arial"/>
            </a:endParaRPr>
          </a:p>
          <a:p>
            <a:endParaRPr lang="es-ES" sz="2000" b="1" dirty="0" smtClean="0">
              <a:solidFill>
                <a:srgbClr val="093266"/>
              </a:solidFill>
              <a:latin typeface="Arial"/>
              <a:cs typeface="Arial"/>
            </a:endParaRPr>
          </a:p>
          <a:p>
            <a:r>
              <a:rPr lang="es-ES" sz="2000" b="1" dirty="0" smtClean="0">
                <a:solidFill>
                  <a:srgbClr val="093266"/>
                </a:solidFill>
                <a:latin typeface="Arial"/>
                <a:cs typeface="Arial"/>
              </a:rPr>
              <a:t>Nuevo </a:t>
            </a:r>
            <a:r>
              <a:rPr lang="es-ES" sz="2000" b="1" dirty="0">
                <a:solidFill>
                  <a:srgbClr val="093266"/>
                </a:solidFill>
                <a:latin typeface="Arial"/>
                <a:cs typeface="Arial"/>
              </a:rPr>
              <a:t>enfoque:</a:t>
            </a:r>
            <a:r>
              <a:rPr lang="es-ES" sz="2000" dirty="0" smtClean="0">
                <a:latin typeface="Arial"/>
                <a:cs typeface="Arial"/>
              </a:rPr>
              <a:t>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mix de producto y servicio</a:t>
            </a:r>
            <a:endParaRPr lang="es-E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7200" y="5656235"/>
            <a:ext cx="8101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rgbClr val="29C3EC"/>
                </a:solidFill>
              </a:rPr>
              <a:t>Product-Service</a:t>
            </a:r>
            <a:r>
              <a:rPr lang="es-ES" sz="2400" b="1" dirty="0" smtClean="0">
                <a:solidFill>
                  <a:srgbClr val="29C3EC"/>
                </a:solidFill>
              </a:rPr>
              <a:t> </a:t>
            </a:r>
            <a:r>
              <a:rPr lang="es-ES" sz="2400" b="1" dirty="0" err="1">
                <a:solidFill>
                  <a:srgbClr val="29C3EC"/>
                </a:solidFill>
              </a:rPr>
              <a:t>S</a:t>
            </a:r>
            <a:r>
              <a:rPr lang="es-ES" sz="2400" b="1" dirty="0" err="1" smtClean="0">
                <a:solidFill>
                  <a:srgbClr val="29C3EC"/>
                </a:solidFill>
              </a:rPr>
              <a:t>ystems</a:t>
            </a:r>
            <a:r>
              <a:rPr lang="es-ES" sz="2400" b="1" dirty="0" smtClean="0">
                <a:solidFill>
                  <a:srgbClr val="29C3EC"/>
                </a:solidFill>
              </a:rPr>
              <a:t>			</a:t>
            </a:r>
            <a:r>
              <a:rPr lang="es-ES" sz="2400" b="1" dirty="0">
                <a:solidFill>
                  <a:srgbClr val="29C3EC"/>
                </a:solidFill>
              </a:rPr>
              <a:t> </a:t>
            </a:r>
            <a:r>
              <a:rPr lang="es-ES" sz="2400" b="1" dirty="0" smtClean="0">
                <a:solidFill>
                  <a:srgbClr val="29C3EC"/>
                </a:solidFill>
              </a:rPr>
              <a:t>   </a:t>
            </a:r>
            <a:r>
              <a:rPr lang="es-ES" sz="2400" b="1" dirty="0" smtClean="0">
                <a:solidFill>
                  <a:srgbClr val="29C3EC"/>
                </a:solidFill>
              </a:rPr>
              <a:t>Sistemas </a:t>
            </a:r>
            <a:r>
              <a:rPr lang="es-ES" sz="2400" b="1" dirty="0" smtClean="0">
                <a:solidFill>
                  <a:srgbClr val="29C3EC"/>
                </a:solidFill>
              </a:rPr>
              <a:t>Producto-Servicio</a:t>
            </a:r>
            <a:endParaRPr lang="es-ES" sz="2400" b="1" dirty="0">
              <a:solidFill>
                <a:srgbClr val="29C3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1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96773E-6 0.01135 L 1.96773E-6 -0.06068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3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95930" cy="1143000"/>
          </a:xfrm>
        </p:spPr>
        <p:txBody>
          <a:bodyPr/>
          <a:lstStyle/>
          <a:p>
            <a:r>
              <a:rPr lang="es-ES" sz="3200" dirty="0" smtClean="0"/>
              <a:t>Re-</a:t>
            </a:r>
            <a:r>
              <a:rPr lang="es-ES" sz="3200" dirty="0" err="1" smtClean="0"/>
              <a:t>thinking</a:t>
            </a:r>
            <a:r>
              <a:rPr lang="es-ES" sz="3200" dirty="0" smtClean="0"/>
              <a:t> </a:t>
            </a:r>
            <a:r>
              <a:rPr lang="es-ES" sz="3200" dirty="0" err="1" smtClean="0"/>
              <a:t>Public</a:t>
            </a:r>
            <a:r>
              <a:rPr lang="es-ES" sz="3200" dirty="0" smtClean="0"/>
              <a:t> </a:t>
            </a:r>
            <a:r>
              <a:rPr lang="es-ES" sz="3200" dirty="0" err="1" smtClean="0"/>
              <a:t>Procurement</a:t>
            </a:r>
            <a:r>
              <a:rPr lang="es-ES" sz="3200" dirty="0" smtClean="0"/>
              <a:t> </a:t>
            </a:r>
            <a:r>
              <a:rPr lang="en-US" sz="3200" dirty="0" smtClean="0">
                <a:solidFill>
                  <a:srgbClr val="29C3EC"/>
                </a:solidFill>
              </a:rPr>
              <a:t>l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Re-pensar Compras Públicas</a:t>
            </a:r>
            <a:endParaRPr lang="es-ES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457200" y="3014869"/>
            <a:ext cx="3893930" cy="31287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400" dirty="0" smtClean="0">
                <a:solidFill>
                  <a:srgbClr val="093266"/>
                </a:solidFill>
              </a:rPr>
              <a:t>Transfer </a:t>
            </a:r>
            <a:r>
              <a:rPr lang="es-ES" sz="2400" dirty="0" err="1" smtClean="0">
                <a:solidFill>
                  <a:srgbClr val="093266"/>
                </a:solidFill>
              </a:rPr>
              <a:t>life-cycle</a:t>
            </a:r>
            <a:r>
              <a:rPr lang="es-ES" sz="2400" dirty="0" smtClean="0">
                <a:solidFill>
                  <a:srgbClr val="093266"/>
                </a:solidFill>
              </a:rPr>
              <a:t> </a:t>
            </a:r>
            <a:r>
              <a:rPr lang="es-ES" sz="2400" dirty="0" err="1" smtClean="0">
                <a:solidFill>
                  <a:srgbClr val="093266"/>
                </a:solidFill>
              </a:rPr>
              <a:t>management</a:t>
            </a:r>
            <a:r>
              <a:rPr lang="es-ES" sz="2400" dirty="0" smtClean="0">
                <a:solidFill>
                  <a:srgbClr val="093266"/>
                </a:solidFill>
              </a:rPr>
              <a:t> of </a:t>
            </a:r>
            <a:r>
              <a:rPr lang="es-ES" sz="2400" dirty="0" err="1" smtClean="0">
                <a:solidFill>
                  <a:srgbClr val="093266"/>
                </a:solidFill>
              </a:rPr>
              <a:t>assets</a:t>
            </a:r>
            <a:r>
              <a:rPr lang="es-ES" sz="2400" dirty="0" smtClean="0">
                <a:solidFill>
                  <a:srgbClr val="093266"/>
                </a:solidFill>
              </a:rPr>
              <a:t> – </a:t>
            </a:r>
            <a:r>
              <a:rPr lang="es-ES" sz="2400" b="1" dirty="0" err="1" smtClean="0">
                <a:solidFill>
                  <a:srgbClr val="093266"/>
                </a:solidFill>
              </a:rPr>
              <a:t>risk</a:t>
            </a:r>
            <a:r>
              <a:rPr lang="es-ES" sz="2400" b="1" dirty="0" smtClean="0">
                <a:solidFill>
                  <a:srgbClr val="093266"/>
                </a:solidFill>
              </a:rPr>
              <a:t> transfer</a:t>
            </a:r>
          </a:p>
          <a:p>
            <a:pPr marL="342900" indent="-342900">
              <a:buFont typeface="Arial"/>
              <a:buChar char="•"/>
            </a:pPr>
            <a:r>
              <a:rPr lang="es-ES" sz="2400" b="1" dirty="0" err="1" smtClean="0">
                <a:solidFill>
                  <a:srgbClr val="093266"/>
                </a:solidFill>
              </a:rPr>
              <a:t>Supplier</a:t>
            </a:r>
            <a:r>
              <a:rPr lang="es-ES" sz="2400" b="1" dirty="0" smtClean="0">
                <a:solidFill>
                  <a:srgbClr val="093266"/>
                </a:solidFill>
              </a:rPr>
              <a:t> </a:t>
            </a:r>
            <a:r>
              <a:rPr lang="es-ES" sz="2400" b="1" dirty="0" err="1" smtClean="0">
                <a:solidFill>
                  <a:srgbClr val="093266"/>
                </a:solidFill>
              </a:rPr>
              <a:t>might</a:t>
            </a:r>
            <a:r>
              <a:rPr lang="es-ES" sz="2400" b="1" dirty="0" smtClean="0">
                <a:solidFill>
                  <a:srgbClr val="093266"/>
                </a:solidFill>
              </a:rPr>
              <a:t> be </a:t>
            </a:r>
            <a:r>
              <a:rPr lang="es-ES" sz="2400" b="1" dirty="0" err="1" smtClean="0">
                <a:solidFill>
                  <a:srgbClr val="093266"/>
                </a:solidFill>
              </a:rPr>
              <a:t>better</a:t>
            </a:r>
            <a:r>
              <a:rPr lang="es-ES" sz="2400" b="1" dirty="0" smtClean="0">
                <a:solidFill>
                  <a:srgbClr val="093266"/>
                </a:solidFill>
              </a:rPr>
              <a:t> </a:t>
            </a:r>
            <a:r>
              <a:rPr lang="es-ES" sz="2400" dirty="0" err="1" smtClean="0">
                <a:solidFill>
                  <a:srgbClr val="093266"/>
                </a:solidFill>
              </a:rPr>
              <a:t>equipped</a:t>
            </a:r>
            <a:r>
              <a:rPr lang="es-ES" sz="2400" dirty="0" smtClean="0">
                <a:solidFill>
                  <a:srgbClr val="093266"/>
                </a:solidFill>
              </a:rPr>
              <a:t> </a:t>
            </a:r>
            <a:r>
              <a:rPr lang="es-ES" sz="2400" dirty="0" err="1" smtClean="0">
                <a:solidFill>
                  <a:srgbClr val="093266"/>
                </a:solidFill>
              </a:rPr>
              <a:t>to</a:t>
            </a:r>
            <a:r>
              <a:rPr lang="es-ES" sz="2400" dirty="0" smtClean="0">
                <a:solidFill>
                  <a:srgbClr val="093266"/>
                </a:solidFill>
              </a:rPr>
              <a:t> do </a:t>
            </a:r>
            <a:r>
              <a:rPr lang="es-ES" sz="2400" dirty="0" err="1" smtClean="0">
                <a:solidFill>
                  <a:srgbClr val="093266"/>
                </a:solidFill>
              </a:rPr>
              <a:t>jobs</a:t>
            </a:r>
            <a:r>
              <a:rPr lang="es-ES" sz="2400" dirty="0" smtClean="0">
                <a:solidFill>
                  <a:srgbClr val="093266"/>
                </a:solidFill>
              </a:rPr>
              <a:t> </a:t>
            </a:r>
            <a:r>
              <a:rPr lang="es-ES" sz="2400" dirty="0" err="1" smtClean="0">
                <a:solidFill>
                  <a:srgbClr val="093266"/>
                </a:solidFill>
              </a:rPr>
              <a:t>not</a:t>
            </a:r>
            <a:r>
              <a:rPr lang="es-ES" sz="2400" dirty="0" smtClean="0">
                <a:solidFill>
                  <a:srgbClr val="093266"/>
                </a:solidFill>
              </a:rPr>
              <a:t> </a:t>
            </a:r>
            <a:r>
              <a:rPr lang="es-ES" sz="2400" dirty="0" err="1" smtClean="0">
                <a:solidFill>
                  <a:srgbClr val="093266"/>
                </a:solidFill>
              </a:rPr>
              <a:t>essential</a:t>
            </a:r>
            <a:r>
              <a:rPr lang="es-ES" sz="2400" dirty="0" smtClean="0">
                <a:solidFill>
                  <a:srgbClr val="093266"/>
                </a:solidFill>
              </a:rPr>
              <a:t> </a:t>
            </a:r>
            <a:r>
              <a:rPr lang="es-ES" sz="2400" dirty="0" err="1" smtClean="0">
                <a:solidFill>
                  <a:srgbClr val="093266"/>
                </a:solidFill>
              </a:rPr>
              <a:t>to</a:t>
            </a:r>
            <a:r>
              <a:rPr lang="es-ES" sz="2400" dirty="0" smtClean="0">
                <a:solidFill>
                  <a:srgbClr val="093266"/>
                </a:solidFill>
              </a:rPr>
              <a:t> </a:t>
            </a:r>
            <a:r>
              <a:rPr lang="es-ES" sz="2400" dirty="0" err="1" smtClean="0">
                <a:solidFill>
                  <a:srgbClr val="093266"/>
                </a:solidFill>
              </a:rPr>
              <a:t>government</a:t>
            </a:r>
            <a:endParaRPr lang="es-ES" sz="2400" dirty="0" smtClean="0">
              <a:solidFill>
                <a:srgbClr val="093266"/>
              </a:solidFill>
            </a:endParaRPr>
          </a:p>
          <a:p>
            <a:endParaRPr lang="es-ES" sz="2000" b="1" dirty="0">
              <a:solidFill>
                <a:srgbClr val="093266"/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57200" y="2021168"/>
            <a:ext cx="8101496" cy="782102"/>
          </a:xfrm>
        </p:spPr>
        <p:txBody>
          <a:bodyPr>
            <a:normAutofit/>
          </a:bodyPr>
          <a:lstStyle/>
          <a:p>
            <a:r>
              <a:rPr lang="es-ES" sz="2400" b="1" dirty="0" err="1" smtClean="0"/>
              <a:t>Why</a:t>
            </a:r>
            <a:r>
              <a:rPr lang="es-ES" sz="2400" b="1" dirty="0" smtClean="0"/>
              <a:t> do </a:t>
            </a:r>
            <a:r>
              <a:rPr lang="es-ES" sz="2400" b="1" dirty="0" err="1" smtClean="0"/>
              <a:t>it</a:t>
            </a:r>
            <a:r>
              <a:rPr lang="es-ES" sz="2400" b="1" dirty="0" smtClean="0"/>
              <a:t>?						¿Porqué hacerlo?</a:t>
            </a:r>
            <a:endParaRPr lang="es-ES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704522" y="3014870"/>
            <a:ext cx="3854174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400" dirty="0" smtClean="0">
                <a:solidFill>
                  <a:srgbClr val="093266"/>
                </a:solidFill>
                <a:latin typeface="Arial"/>
                <a:cs typeface="Arial"/>
              </a:rPr>
              <a:t>Transferencia de la gestión del ciclo de vida del producto – </a:t>
            </a:r>
            <a:r>
              <a:rPr lang="es-ES" sz="2400" b="1" dirty="0" smtClean="0">
                <a:solidFill>
                  <a:srgbClr val="093266"/>
                </a:solidFill>
                <a:latin typeface="Arial"/>
                <a:cs typeface="Arial"/>
              </a:rPr>
              <a:t>transferencia de riesgo</a:t>
            </a:r>
          </a:p>
          <a:p>
            <a:pPr marL="342900" indent="-342900">
              <a:buFont typeface="Arial"/>
              <a:buChar char="•"/>
            </a:pPr>
            <a:r>
              <a:rPr lang="es-ES" sz="2400" b="1" dirty="0" smtClean="0">
                <a:solidFill>
                  <a:srgbClr val="093266"/>
                </a:solidFill>
                <a:latin typeface="Arial"/>
                <a:cs typeface="Arial"/>
              </a:rPr>
              <a:t>Proveedor puede estar mejor posicionado</a:t>
            </a:r>
            <a:r>
              <a:rPr lang="es-ES" sz="2400" dirty="0" smtClean="0">
                <a:solidFill>
                  <a:srgbClr val="093266"/>
                </a:solidFill>
                <a:latin typeface="Arial"/>
                <a:cs typeface="Arial"/>
              </a:rPr>
              <a:t> para realizar trabajo no esenciales al gobierno</a:t>
            </a:r>
          </a:p>
          <a:p>
            <a:endParaRPr lang="es-ES" sz="2000" dirty="0" smtClean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770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95930" cy="1143000"/>
          </a:xfrm>
        </p:spPr>
        <p:txBody>
          <a:bodyPr/>
          <a:lstStyle/>
          <a:p>
            <a:r>
              <a:rPr lang="es-ES" sz="3200" dirty="0" smtClean="0"/>
              <a:t>Re-</a:t>
            </a:r>
            <a:r>
              <a:rPr lang="es-ES" sz="3200" dirty="0" err="1" smtClean="0"/>
              <a:t>thinking</a:t>
            </a:r>
            <a:r>
              <a:rPr lang="es-ES" sz="3200" dirty="0" smtClean="0"/>
              <a:t> </a:t>
            </a:r>
            <a:r>
              <a:rPr lang="es-ES" sz="3200" dirty="0" err="1" smtClean="0"/>
              <a:t>Public</a:t>
            </a:r>
            <a:r>
              <a:rPr lang="es-ES" sz="3200" dirty="0" smtClean="0"/>
              <a:t> </a:t>
            </a:r>
            <a:r>
              <a:rPr lang="es-ES" sz="3200" dirty="0" err="1" smtClean="0"/>
              <a:t>Procurement</a:t>
            </a:r>
            <a:r>
              <a:rPr lang="es-ES" sz="3200" dirty="0" smtClean="0"/>
              <a:t> </a:t>
            </a:r>
            <a:r>
              <a:rPr lang="en-US" sz="3200" dirty="0" smtClean="0">
                <a:solidFill>
                  <a:srgbClr val="29C3EC"/>
                </a:solidFill>
              </a:rPr>
              <a:t>l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Re-pensar Compras Públicas</a:t>
            </a:r>
            <a:endParaRPr lang="es-ES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457200" y="2817589"/>
            <a:ext cx="3893930" cy="30844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s-ES" sz="2200" b="1" dirty="0" err="1" smtClean="0">
                <a:solidFill>
                  <a:srgbClr val="093266"/>
                </a:solidFill>
              </a:rPr>
              <a:t>Decouples</a:t>
            </a:r>
            <a:r>
              <a:rPr lang="es-ES" sz="2200" b="1" dirty="0" smtClean="0">
                <a:solidFill>
                  <a:srgbClr val="093266"/>
                </a:solidFill>
              </a:rPr>
              <a:t> </a:t>
            </a:r>
            <a:r>
              <a:rPr lang="es-ES" sz="2200" b="1" dirty="0" err="1" smtClean="0">
                <a:solidFill>
                  <a:srgbClr val="093266"/>
                </a:solidFill>
              </a:rPr>
              <a:t>consumption</a:t>
            </a:r>
            <a:r>
              <a:rPr lang="es-ES" sz="2200" b="1" dirty="0" smtClean="0">
                <a:solidFill>
                  <a:srgbClr val="093266"/>
                </a:solidFill>
              </a:rPr>
              <a:t> </a:t>
            </a:r>
            <a:r>
              <a:rPr lang="es-ES" sz="2200" b="1" dirty="0" err="1" smtClean="0">
                <a:solidFill>
                  <a:srgbClr val="093266"/>
                </a:solidFill>
              </a:rPr>
              <a:t>from</a:t>
            </a:r>
            <a:r>
              <a:rPr lang="es-ES" sz="2200" b="1" dirty="0" smtClean="0">
                <a:solidFill>
                  <a:srgbClr val="093266"/>
                </a:solidFill>
              </a:rPr>
              <a:t> </a:t>
            </a:r>
            <a:r>
              <a:rPr lang="es-ES" sz="2200" b="1" dirty="0" err="1" smtClean="0">
                <a:solidFill>
                  <a:srgbClr val="093266"/>
                </a:solidFill>
              </a:rPr>
              <a:t>economic</a:t>
            </a:r>
            <a:r>
              <a:rPr lang="es-ES" sz="2200" b="1" dirty="0" smtClean="0">
                <a:solidFill>
                  <a:srgbClr val="093266"/>
                </a:solidFill>
              </a:rPr>
              <a:t> </a:t>
            </a:r>
            <a:r>
              <a:rPr lang="es-ES" sz="2200" b="1" dirty="0" err="1" smtClean="0">
                <a:solidFill>
                  <a:srgbClr val="093266"/>
                </a:solidFill>
              </a:rPr>
              <a:t>growth</a:t>
            </a:r>
            <a:endParaRPr lang="es-ES" sz="2200" b="1" dirty="0">
              <a:solidFill>
                <a:srgbClr val="093266"/>
              </a:solidFill>
            </a:endParaRPr>
          </a:p>
          <a:p>
            <a:pPr algn="ctr"/>
            <a:r>
              <a:rPr lang="es-ES" sz="2000" i="1" dirty="0" err="1" smtClean="0"/>
              <a:t>You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meet</a:t>
            </a:r>
            <a:r>
              <a:rPr lang="es-ES" sz="2000" i="1" dirty="0" smtClean="0"/>
              <a:t> more </a:t>
            </a:r>
            <a:r>
              <a:rPr lang="es-ES" sz="2000" i="1" dirty="0" err="1" smtClean="0"/>
              <a:t>needs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with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lower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materials</a:t>
            </a:r>
            <a:r>
              <a:rPr lang="es-ES" sz="2000" i="1" dirty="0" smtClean="0"/>
              <a:t> and </a:t>
            </a:r>
            <a:r>
              <a:rPr lang="es-ES" sz="2000" i="1" dirty="0" err="1" smtClean="0"/>
              <a:t>energy</a:t>
            </a:r>
            <a:r>
              <a:rPr lang="es-ES" sz="2000" i="1" dirty="0" smtClean="0"/>
              <a:t> use</a:t>
            </a:r>
          </a:p>
          <a:p>
            <a:endParaRPr lang="es-ES" sz="2000" dirty="0" smtClean="0"/>
          </a:p>
          <a:p>
            <a:endParaRPr lang="es-ES" sz="2000" dirty="0" smtClean="0"/>
          </a:p>
          <a:p>
            <a:r>
              <a:rPr lang="es-ES" sz="2000" dirty="0" smtClean="0">
                <a:solidFill>
                  <a:srgbClr val="093266"/>
                </a:solidFill>
              </a:rPr>
              <a:t>Note: </a:t>
            </a:r>
            <a:r>
              <a:rPr lang="es-ES" sz="2000" dirty="0" err="1" smtClean="0">
                <a:solidFill>
                  <a:srgbClr val="093266"/>
                </a:solidFill>
              </a:rPr>
              <a:t>Design</a:t>
            </a:r>
            <a:r>
              <a:rPr lang="es-ES" sz="2000" dirty="0" smtClean="0">
                <a:solidFill>
                  <a:srgbClr val="093266"/>
                </a:solidFill>
              </a:rPr>
              <a:t> </a:t>
            </a:r>
            <a:r>
              <a:rPr lang="es-ES" sz="2000" dirty="0" err="1" smtClean="0">
                <a:solidFill>
                  <a:srgbClr val="093266"/>
                </a:solidFill>
              </a:rPr>
              <a:t>over</a:t>
            </a:r>
            <a:r>
              <a:rPr lang="es-ES" sz="2000" dirty="0" smtClean="0">
                <a:solidFill>
                  <a:srgbClr val="093266"/>
                </a:solidFill>
              </a:rPr>
              <a:t> </a:t>
            </a:r>
            <a:r>
              <a:rPr lang="es-ES" sz="2000" dirty="0" err="1" smtClean="0">
                <a:solidFill>
                  <a:srgbClr val="093266"/>
                </a:solidFill>
              </a:rPr>
              <a:t>the</a:t>
            </a:r>
            <a:r>
              <a:rPr lang="es-ES" sz="2000" dirty="0" smtClean="0">
                <a:solidFill>
                  <a:srgbClr val="093266"/>
                </a:solidFill>
              </a:rPr>
              <a:t> </a:t>
            </a:r>
            <a:r>
              <a:rPr lang="es-ES" sz="2000" dirty="0" err="1">
                <a:solidFill>
                  <a:srgbClr val="093266"/>
                </a:solidFill>
              </a:rPr>
              <a:t>w</a:t>
            </a:r>
            <a:r>
              <a:rPr lang="es-ES" sz="2000" dirty="0" err="1" smtClean="0">
                <a:solidFill>
                  <a:srgbClr val="093266"/>
                </a:solidFill>
              </a:rPr>
              <a:t>hole</a:t>
            </a:r>
            <a:r>
              <a:rPr lang="es-ES" sz="2000" dirty="0" smtClean="0">
                <a:solidFill>
                  <a:srgbClr val="093266"/>
                </a:solidFill>
              </a:rPr>
              <a:t> </a:t>
            </a:r>
            <a:r>
              <a:rPr lang="es-ES" sz="2000" dirty="0" err="1" smtClean="0">
                <a:solidFill>
                  <a:srgbClr val="093266"/>
                </a:solidFill>
              </a:rPr>
              <a:t>life-cycle</a:t>
            </a:r>
            <a:endParaRPr lang="es-ES" sz="2000" dirty="0">
              <a:solidFill>
                <a:srgbClr val="093266"/>
              </a:solidFill>
            </a:endParaRPr>
          </a:p>
          <a:p>
            <a:endParaRPr lang="es-ES" sz="2000" dirty="0" smtClean="0">
              <a:solidFill>
                <a:srgbClr val="093266"/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57200" y="2021168"/>
            <a:ext cx="8101496" cy="782102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Link </a:t>
            </a:r>
            <a:r>
              <a:rPr lang="es-ES" sz="2400" b="1" dirty="0" err="1" smtClean="0"/>
              <a:t>to</a:t>
            </a:r>
            <a:r>
              <a:rPr lang="es-ES" sz="2400" b="1" dirty="0" smtClean="0"/>
              <a:t> SPP						Relación con CPS</a:t>
            </a:r>
            <a:endParaRPr lang="es-ES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704522" y="2831908"/>
            <a:ext cx="385417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smtClean="0">
                <a:solidFill>
                  <a:srgbClr val="093266"/>
                </a:solidFill>
                <a:latin typeface="Arial"/>
                <a:cs typeface="Arial"/>
              </a:rPr>
              <a:t>Separa el consumo del crecimiento económico</a:t>
            </a:r>
            <a:endParaRPr lang="es-ES" sz="22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algn="ctr"/>
            <a:r>
              <a:rPr lang="es-ES" sz="2000" i="1" dirty="0">
                <a:solidFill>
                  <a:srgbClr val="7F7F7F"/>
                </a:solidFill>
                <a:latin typeface="Arial"/>
                <a:cs typeface="Arial"/>
              </a:rPr>
              <a:t>Se satisfacen más necesidades con menos materiales y uso de </a:t>
            </a:r>
            <a:r>
              <a:rPr lang="es-ES" sz="2000" i="1" dirty="0" smtClean="0">
                <a:solidFill>
                  <a:srgbClr val="7F7F7F"/>
                </a:solidFill>
                <a:latin typeface="Arial"/>
                <a:cs typeface="Arial"/>
              </a:rPr>
              <a:t>energía</a:t>
            </a:r>
          </a:p>
          <a:p>
            <a:endParaRPr lang="es-ES" sz="2000" dirty="0">
              <a:solidFill>
                <a:srgbClr val="7F7F7F"/>
              </a:solidFill>
              <a:latin typeface="Arial"/>
              <a:cs typeface="Arial"/>
            </a:endParaRPr>
          </a:p>
          <a:p>
            <a:endParaRPr lang="es-ES" sz="2000" dirty="0" smtClean="0">
              <a:solidFill>
                <a:srgbClr val="093266"/>
              </a:solidFill>
              <a:latin typeface="Arial"/>
              <a:cs typeface="Arial"/>
            </a:endParaRPr>
          </a:p>
          <a:p>
            <a:r>
              <a:rPr lang="es-ES" sz="2000" dirty="0" smtClean="0">
                <a:solidFill>
                  <a:srgbClr val="093266"/>
                </a:solidFill>
                <a:latin typeface="Arial"/>
                <a:cs typeface="Arial"/>
              </a:rPr>
              <a:t>Nota: Debe </a:t>
            </a:r>
            <a:r>
              <a:rPr lang="es-ES" sz="2000" dirty="0">
                <a:solidFill>
                  <a:srgbClr val="093266"/>
                </a:solidFill>
                <a:latin typeface="Arial"/>
                <a:cs typeface="Arial"/>
              </a:rPr>
              <a:t>diseñarse pensando en toda la vida de un producto</a:t>
            </a:r>
          </a:p>
          <a:p>
            <a:endParaRPr lang="es-ES" sz="200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284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95930" cy="1143000"/>
          </a:xfrm>
        </p:spPr>
        <p:txBody>
          <a:bodyPr/>
          <a:lstStyle/>
          <a:p>
            <a:r>
              <a:rPr lang="es-ES" sz="3200" dirty="0" smtClean="0"/>
              <a:t>Re-</a:t>
            </a:r>
            <a:r>
              <a:rPr lang="es-ES" sz="3200" dirty="0" err="1" smtClean="0"/>
              <a:t>thinking</a:t>
            </a:r>
            <a:r>
              <a:rPr lang="es-ES" sz="3200" dirty="0" smtClean="0"/>
              <a:t> </a:t>
            </a:r>
            <a:r>
              <a:rPr lang="es-ES" sz="3200" dirty="0" err="1" smtClean="0"/>
              <a:t>Public</a:t>
            </a:r>
            <a:r>
              <a:rPr lang="es-ES" sz="3200" dirty="0" smtClean="0"/>
              <a:t> </a:t>
            </a:r>
            <a:r>
              <a:rPr lang="es-ES" sz="3200" dirty="0" err="1" smtClean="0"/>
              <a:t>Procurement</a:t>
            </a:r>
            <a:r>
              <a:rPr lang="es-ES" sz="3200" dirty="0" smtClean="0"/>
              <a:t> </a:t>
            </a:r>
            <a:r>
              <a:rPr lang="en-US" sz="3200" dirty="0" smtClean="0">
                <a:solidFill>
                  <a:srgbClr val="29C3EC"/>
                </a:solidFill>
              </a:rPr>
              <a:t>l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Re-pensar Compras Públicas</a:t>
            </a:r>
            <a:endParaRPr lang="es-ES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457200" y="2803270"/>
            <a:ext cx="3893930" cy="335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Clr>
                <a:srgbClr val="29C3EC"/>
              </a:buClr>
              <a:buFont typeface="Arial"/>
              <a:buChar char="•"/>
            </a:pPr>
            <a:r>
              <a:rPr lang="es-ES" sz="2000" b="1" dirty="0" smtClean="0">
                <a:solidFill>
                  <a:srgbClr val="093266"/>
                </a:solidFill>
              </a:rPr>
              <a:t>Define </a:t>
            </a:r>
            <a:r>
              <a:rPr lang="es-ES" sz="2000" b="1" dirty="0" err="1" smtClean="0">
                <a:solidFill>
                  <a:srgbClr val="093266"/>
                </a:solidFill>
              </a:rPr>
              <a:t>your</a:t>
            </a:r>
            <a:r>
              <a:rPr lang="es-ES" sz="2000" b="1" dirty="0" smtClean="0">
                <a:solidFill>
                  <a:srgbClr val="093266"/>
                </a:solidFill>
              </a:rPr>
              <a:t> </a:t>
            </a:r>
            <a:r>
              <a:rPr lang="es-ES" sz="2000" b="1" dirty="0" err="1" smtClean="0">
                <a:solidFill>
                  <a:srgbClr val="093266"/>
                </a:solidFill>
              </a:rPr>
              <a:t>need</a:t>
            </a:r>
            <a:r>
              <a:rPr lang="es-ES" sz="2000" b="1" dirty="0" smtClean="0">
                <a:solidFill>
                  <a:srgbClr val="093266"/>
                </a:solidFill>
              </a:rPr>
              <a:t> (</a:t>
            </a:r>
            <a:r>
              <a:rPr lang="es-ES" sz="2000" b="1" dirty="0" err="1" smtClean="0">
                <a:solidFill>
                  <a:srgbClr val="093266"/>
                </a:solidFill>
              </a:rPr>
              <a:t>function</a:t>
            </a:r>
            <a:r>
              <a:rPr lang="es-ES" sz="2000" b="1" dirty="0">
                <a:solidFill>
                  <a:srgbClr val="093266"/>
                </a:solidFill>
              </a:rPr>
              <a:t> </a:t>
            </a:r>
            <a:r>
              <a:rPr lang="es-ES" sz="2000" b="1" dirty="0" err="1" smtClean="0">
                <a:solidFill>
                  <a:srgbClr val="093266"/>
                </a:solidFill>
              </a:rPr>
              <a:t>to</a:t>
            </a:r>
            <a:r>
              <a:rPr lang="es-ES" sz="2000" b="1" dirty="0" smtClean="0">
                <a:solidFill>
                  <a:srgbClr val="093266"/>
                </a:solidFill>
              </a:rPr>
              <a:t> </a:t>
            </a:r>
            <a:r>
              <a:rPr lang="es-ES" sz="2000" b="1" dirty="0" err="1" smtClean="0">
                <a:solidFill>
                  <a:srgbClr val="093266"/>
                </a:solidFill>
              </a:rPr>
              <a:t>fullfil</a:t>
            </a:r>
            <a:r>
              <a:rPr lang="es-ES" sz="2000" b="1" dirty="0" smtClean="0">
                <a:solidFill>
                  <a:srgbClr val="093266"/>
                </a:solidFill>
              </a:rPr>
              <a:t>) </a:t>
            </a:r>
            <a:r>
              <a:rPr lang="es-ES" sz="2000" b="1" dirty="0" smtClean="0">
                <a:solidFill>
                  <a:srgbClr val="29C3EC"/>
                </a:solidFill>
              </a:rPr>
              <a:t>+</a:t>
            </a:r>
            <a:r>
              <a:rPr lang="es-ES" sz="2000" b="1" dirty="0" smtClean="0">
                <a:solidFill>
                  <a:srgbClr val="093266"/>
                </a:solidFill>
              </a:rPr>
              <a:t> performance </a:t>
            </a:r>
            <a:r>
              <a:rPr lang="es-ES" sz="2000" b="1" dirty="0" err="1" smtClean="0">
                <a:solidFill>
                  <a:srgbClr val="093266"/>
                </a:solidFill>
              </a:rPr>
              <a:t>indicators</a:t>
            </a:r>
            <a:endParaRPr lang="es-ES" sz="2000" b="1" dirty="0" smtClean="0">
              <a:solidFill>
                <a:srgbClr val="093266"/>
              </a:solidFill>
            </a:endParaRPr>
          </a:p>
          <a:p>
            <a:pPr marL="342900" indent="-342900">
              <a:buClr>
                <a:srgbClr val="29C3EC"/>
              </a:buClr>
              <a:buFont typeface="Arial"/>
              <a:buChar char="•"/>
            </a:pPr>
            <a:r>
              <a:rPr lang="es-ES" sz="2000" b="1" u="sng" dirty="0" smtClean="0">
                <a:solidFill>
                  <a:srgbClr val="093266"/>
                </a:solidFill>
              </a:rPr>
              <a:t>Tender</a:t>
            </a:r>
            <a:r>
              <a:rPr lang="es-ES" sz="2000" b="1" dirty="0" smtClean="0">
                <a:solidFill>
                  <a:srgbClr val="093266"/>
                </a:solidFill>
              </a:rPr>
              <a:t>: </a:t>
            </a:r>
            <a:r>
              <a:rPr lang="es-ES" sz="2000" dirty="0" err="1" smtClean="0">
                <a:solidFill>
                  <a:srgbClr val="093266"/>
                </a:solidFill>
              </a:rPr>
              <a:t>duration</a:t>
            </a:r>
            <a:r>
              <a:rPr lang="es-ES" sz="2000" dirty="0" smtClean="0">
                <a:solidFill>
                  <a:srgbClr val="093266"/>
                </a:solidFill>
              </a:rPr>
              <a:t>, </a:t>
            </a:r>
            <a:r>
              <a:rPr lang="es-ES" sz="2000" dirty="0" err="1" smtClean="0">
                <a:solidFill>
                  <a:srgbClr val="093266"/>
                </a:solidFill>
              </a:rPr>
              <a:t>distribution</a:t>
            </a:r>
            <a:r>
              <a:rPr lang="es-ES" sz="2000" dirty="0" smtClean="0">
                <a:solidFill>
                  <a:srgbClr val="093266"/>
                </a:solidFill>
              </a:rPr>
              <a:t> of </a:t>
            </a:r>
            <a:r>
              <a:rPr lang="es-ES" sz="2000" dirty="0" err="1" smtClean="0">
                <a:solidFill>
                  <a:srgbClr val="093266"/>
                </a:solidFill>
              </a:rPr>
              <a:t>ownership</a:t>
            </a:r>
            <a:r>
              <a:rPr lang="es-ES" sz="2000" dirty="0" smtClean="0">
                <a:solidFill>
                  <a:srgbClr val="093266"/>
                </a:solidFill>
              </a:rPr>
              <a:t>, </a:t>
            </a:r>
            <a:r>
              <a:rPr lang="es-ES" sz="2000" dirty="0" err="1" smtClean="0">
                <a:solidFill>
                  <a:srgbClr val="093266"/>
                </a:solidFill>
              </a:rPr>
              <a:t>risk</a:t>
            </a:r>
            <a:r>
              <a:rPr lang="es-ES" sz="2000" dirty="0" smtClean="0">
                <a:solidFill>
                  <a:srgbClr val="093266"/>
                </a:solidFill>
              </a:rPr>
              <a:t> </a:t>
            </a:r>
            <a:r>
              <a:rPr lang="es-ES" sz="2000" dirty="0" err="1" smtClean="0">
                <a:solidFill>
                  <a:srgbClr val="093266"/>
                </a:solidFill>
              </a:rPr>
              <a:t>management</a:t>
            </a:r>
            <a:r>
              <a:rPr lang="es-ES" sz="2000" dirty="0" smtClean="0">
                <a:solidFill>
                  <a:srgbClr val="093266"/>
                </a:solidFill>
              </a:rPr>
              <a:t> and </a:t>
            </a:r>
            <a:r>
              <a:rPr lang="es-ES" sz="2000" dirty="0" err="1" smtClean="0">
                <a:solidFill>
                  <a:srgbClr val="093266"/>
                </a:solidFill>
              </a:rPr>
              <a:t>guarantees</a:t>
            </a:r>
            <a:r>
              <a:rPr lang="es-ES" sz="2000" dirty="0">
                <a:solidFill>
                  <a:srgbClr val="093266"/>
                </a:solidFill>
              </a:rPr>
              <a:t> </a:t>
            </a:r>
            <a:r>
              <a:rPr lang="es-ES" sz="2000" dirty="0" smtClean="0">
                <a:solidFill>
                  <a:srgbClr val="093266"/>
                </a:solidFill>
              </a:rPr>
              <a:t>and </a:t>
            </a:r>
            <a:r>
              <a:rPr lang="es-ES" sz="2000" dirty="0" err="1" smtClean="0">
                <a:solidFill>
                  <a:srgbClr val="093266"/>
                </a:solidFill>
              </a:rPr>
              <a:t>minimum</a:t>
            </a:r>
            <a:r>
              <a:rPr lang="es-ES" sz="2000" dirty="0" smtClean="0">
                <a:solidFill>
                  <a:srgbClr val="093266"/>
                </a:solidFill>
              </a:rPr>
              <a:t> </a:t>
            </a:r>
            <a:r>
              <a:rPr lang="es-ES" sz="2000" dirty="0" err="1" smtClean="0">
                <a:solidFill>
                  <a:srgbClr val="093266"/>
                </a:solidFill>
              </a:rPr>
              <a:t>detail</a:t>
            </a:r>
            <a:r>
              <a:rPr lang="es-ES" sz="2000" dirty="0" smtClean="0">
                <a:solidFill>
                  <a:srgbClr val="093266"/>
                </a:solidFill>
              </a:rPr>
              <a:t> of </a:t>
            </a:r>
            <a:r>
              <a:rPr lang="es-ES" sz="2000" dirty="0" err="1" smtClean="0">
                <a:solidFill>
                  <a:srgbClr val="093266"/>
                </a:solidFill>
              </a:rPr>
              <a:t>products</a:t>
            </a:r>
            <a:r>
              <a:rPr lang="es-ES" sz="2000" dirty="0" smtClean="0">
                <a:solidFill>
                  <a:srgbClr val="093266"/>
                </a:solidFill>
              </a:rPr>
              <a:t> and </a:t>
            </a:r>
            <a:r>
              <a:rPr lang="es-ES" sz="2000" dirty="0" err="1" smtClean="0">
                <a:solidFill>
                  <a:srgbClr val="093266"/>
                </a:solidFill>
              </a:rPr>
              <a:t>ss</a:t>
            </a:r>
            <a:endParaRPr lang="es-ES" sz="2000" dirty="0" smtClean="0">
              <a:solidFill>
                <a:srgbClr val="093266"/>
              </a:solidFill>
            </a:endParaRPr>
          </a:p>
          <a:p>
            <a:pPr marL="342900" indent="-342900">
              <a:buClr>
                <a:srgbClr val="29C3EC"/>
              </a:buClr>
              <a:buFont typeface="Arial"/>
              <a:buChar char="•"/>
            </a:pPr>
            <a:r>
              <a:rPr lang="es-ES" sz="2000" b="1" u="sng" dirty="0" err="1" smtClean="0">
                <a:solidFill>
                  <a:srgbClr val="093266"/>
                </a:solidFill>
              </a:rPr>
              <a:t>Duration</a:t>
            </a:r>
            <a:r>
              <a:rPr lang="es-ES" sz="2000" b="1" dirty="0" smtClean="0">
                <a:solidFill>
                  <a:srgbClr val="093266"/>
                </a:solidFill>
              </a:rPr>
              <a:t> </a:t>
            </a:r>
            <a:r>
              <a:rPr lang="es-ES" sz="2000" b="1" dirty="0" err="1" smtClean="0">
                <a:solidFill>
                  <a:srgbClr val="093266"/>
                </a:solidFill>
              </a:rPr>
              <a:t>needs</a:t>
            </a:r>
            <a:r>
              <a:rPr lang="es-ES" sz="2000" b="1" dirty="0" smtClean="0">
                <a:solidFill>
                  <a:srgbClr val="093266"/>
                </a:solidFill>
              </a:rPr>
              <a:t> </a:t>
            </a:r>
            <a:r>
              <a:rPr lang="es-ES" sz="2000" b="1" dirty="0" err="1" smtClean="0">
                <a:solidFill>
                  <a:srgbClr val="093266"/>
                </a:solidFill>
              </a:rPr>
              <a:t>to</a:t>
            </a:r>
            <a:r>
              <a:rPr lang="es-ES" sz="2000" b="1" dirty="0" smtClean="0">
                <a:solidFill>
                  <a:srgbClr val="093266"/>
                </a:solidFill>
              </a:rPr>
              <a:t> be </a:t>
            </a:r>
            <a:r>
              <a:rPr lang="es-ES" sz="2000" b="1" dirty="0" err="1" smtClean="0">
                <a:solidFill>
                  <a:srgbClr val="093266"/>
                </a:solidFill>
              </a:rPr>
              <a:t>longer</a:t>
            </a:r>
            <a:endParaRPr lang="es-ES" sz="2000" b="1" dirty="0" smtClean="0">
              <a:solidFill>
                <a:srgbClr val="093266"/>
              </a:solidFill>
            </a:endParaRPr>
          </a:p>
          <a:p>
            <a:pPr marL="342900" indent="-342900">
              <a:buClr>
                <a:srgbClr val="29C3EC"/>
              </a:buClr>
              <a:buFont typeface="Arial"/>
              <a:buChar char="•"/>
            </a:pPr>
            <a:r>
              <a:rPr lang="es-ES" sz="2000" b="1" dirty="0" err="1" smtClean="0">
                <a:solidFill>
                  <a:srgbClr val="093266"/>
                </a:solidFill>
              </a:rPr>
              <a:t>Engage</a:t>
            </a:r>
            <a:r>
              <a:rPr lang="es-ES" sz="2000" b="1" dirty="0" smtClean="0">
                <a:solidFill>
                  <a:srgbClr val="093266"/>
                </a:solidFill>
              </a:rPr>
              <a:t> </a:t>
            </a:r>
            <a:r>
              <a:rPr lang="es-ES" sz="2000" b="1" dirty="0" err="1" smtClean="0">
                <a:solidFill>
                  <a:srgbClr val="093266"/>
                </a:solidFill>
              </a:rPr>
              <a:t>with</a:t>
            </a:r>
            <a:r>
              <a:rPr lang="es-ES" sz="2000" b="1" dirty="0" smtClean="0">
                <a:solidFill>
                  <a:srgbClr val="093266"/>
                </a:solidFill>
              </a:rPr>
              <a:t> </a:t>
            </a:r>
            <a:r>
              <a:rPr lang="es-ES" sz="2000" b="1" dirty="0" err="1" smtClean="0">
                <a:solidFill>
                  <a:srgbClr val="093266"/>
                </a:solidFill>
              </a:rPr>
              <a:t>your</a:t>
            </a:r>
            <a:r>
              <a:rPr lang="es-ES" sz="2000" b="1" dirty="0" smtClean="0">
                <a:solidFill>
                  <a:srgbClr val="093266"/>
                </a:solidFill>
              </a:rPr>
              <a:t> </a:t>
            </a:r>
            <a:r>
              <a:rPr lang="es-ES" sz="2000" b="1" dirty="0" err="1" smtClean="0">
                <a:solidFill>
                  <a:srgbClr val="093266"/>
                </a:solidFill>
              </a:rPr>
              <a:t>market</a:t>
            </a:r>
            <a:endParaRPr lang="es-ES" sz="2000" b="1" dirty="0">
              <a:solidFill>
                <a:srgbClr val="093266"/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57200" y="2021168"/>
            <a:ext cx="8101496" cy="782102"/>
          </a:xfrm>
        </p:spPr>
        <p:txBody>
          <a:bodyPr>
            <a:normAutofit/>
          </a:bodyPr>
          <a:lstStyle/>
          <a:p>
            <a:r>
              <a:rPr lang="es-ES" sz="2400" b="1" dirty="0" err="1" smtClean="0"/>
              <a:t>How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to</a:t>
            </a:r>
            <a:r>
              <a:rPr lang="es-ES" sz="2400" b="1" dirty="0" smtClean="0"/>
              <a:t> do </a:t>
            </a:r>
            <a:r>
              <a:rPr lang="es-ES" sz="2400" b="1" dirty="0" err="1" smtClean="0"/>
              <a:t>it</a:t>
            </a:r>
            <a:r>
              <a:rPr lang="es-ES" sz="2400" b="1" dirty="0" smtClean="0"/>
              <a:t>?					¿Cómo hacerlo?</a:t>
            </a:r>
            <a:endParaRPr lang="es-ES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704522" y="2805420"/>
            <a:ext cx="40813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9C3EC"/>
              </a:buClr>
              <a:buFont typeface="Arial"/>
              <a:buChar char="•"/>
            </a:pPr>
            <a:r>
              <a:rPr lang="es-ES" sz="2000" b="1" dirty="0" smtClean="0">
                <a:solidFill>
                  <a:srgbClr val="093266"/>
                </a:solidFill>
                <a:latin typeface="Arial"/>
                <a:cs typeface="Arial"/>
              </a:rPr>
              <a:t>Defina su necesidad (función a cumplir) </a:t>
            </a:r>
            <a:r>
              <a:rPr lang="es-ES" sz="2000" b="1" dirty="0" smtClean="0">
                <a:solidFill>
                  <a:srgbClr val="29C3EC"/>
                </a:solidFill>
                <a:latin typeface="Arial"/>
                <a:cs typeface="Arial"/>
              </a:rPr>
              <a:t>+</a:t>
            </a:r>
            <a:r>
              <a:rPr lang="es-ES" sz="2000" b="1" dirty="0" smtClean="0">
                <a:solidFill>
                  <a:srgbClr val="093266"/>
                </a:solidFill>
                <a:latin typeface="Arial"/>
                <a:cs typeface="Arial"/>
              </a:rPr>
              <a:t> indicadores del rendimiento</a:t>
            </a:r>
          </a:p>
          <a:p>
            <a:pPr marL="342900" indent="-342900">
              <a:buClr>
                <a:srgbClr val="29C3EC"/>
              </a:buClr>
              <a:buFont typeface="Arial"/>
              <a:buChar char="•"/>
            </a:pPr>
            <a:r>
              <a:rPr lang="es-ES" sz="2000" b="1" u="sng" dirty="0" smtClean="0">
                <a:solidFill>
                  <a:srgbClr val="093266"/>
                </a:solidFill>
                <a:latin typeface="Arial"/>
                <a:cs typeface="Arial"/>
              </a:rPr>
              <a:t>Pliego</a:t>
            </a:r>
            <a:r>
              <a:rPr lang="es-ES" sz="2000" b="1" dirty="0" smtClean="0">
                <a:solidFill>
                  <a:srgbClr val="093266"/>
                </a:solidFill>
                <a:latin typeface="Arial"/>
                <a:cs typeface="Arial"/>
              </a:rPr>
              <a:t>: </a:t>
            </a:r>
            <a:r>
              <a:rPr lang="es-ES" sz="2000" dirty="0" smtClean="0">
                <a:solidFill>
                  <a:srgbClr val="093266"/>
                </a:solidFill>
                <a:latin typeface="Arial"/>
                <a:cs typeface="Arial"/>
              </a:rPr>
              <a:t>duración, distribución de la propiedad, gestión de riesgo, garantías y detalle mínimo de </a:t>
            </a:r>
            <a:r>
              <a:rPr lang="es-ES" sz="2000" dirty="0" err="1" smtClean="0">
                <a:solidFill>
                  <a:srgbClr val="093266"/>
                </a:solidFill>
                <a:latin typeface="Arial"/>
                <a:cs typeface="Arial"/>
              </a:rPr>
              <a:t>prod</a:t>
            </a:r>
            <a:r>
              <a:rPr lang="es-ES" sz="2000" dirty="0" smtClean="0">
                <a:solidFill>
                  <a:srgbClr val="093266"/>
                </a:solidFill>
                <a:latin typeface="Arial"/>
                <a:cs typeface="Arial"/>
              </a:rPr>
              <a:t> y </a:t>
            </a:r>
            <a:r>
              <a:rPr lang="es-ES" sz="2000" dirty="0" err="1" smtClean="0">
                <a:solidFill>
                  <a:srgbClr val="093266"/>
                </a:solidFill>
                <a:latin typeface="Arial"/>
                <a:cs typeface="Arial"/>
              </a:rPr>
              <a:t>ss</a:t>
            </a:r>
            <a:endParaRPr lang="es-ES" sz="2000" dirty="0" smtClean="0">
              <a:solidFill>
                <a:srgbClr val="093266"/>
              </a:solidFill>
              <a:latin typeface="Arial"/>
              <a:cs typeface="Arial"/>
            </a:endParaRPr>
          </a:p>
          <a:p>
            <a:pPr>
              <a:buClr>
                <a:srgbClr val="29C3EC"/>
              </a:buClr>
            </a:pPr>
            <a:endParaRPr lang="es-ES" sz="2000" dirty="0" smtClean="0">
              <a:solidFill>
                <a:srgbClr val="093266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29C3EC"/>
              </a:buClr>
              <a:buFont typeface="Arial"/>
              <a:buChar char="•"/>
            </a:pPr>
            <a:r>
              <a:rPr lang="es-ES" sz="2000" b="1" u="sng" dirty="0" smtClean="0">
                <a:solidFill>
                  <a:srgbClr val="093266"/>
                </a:solidFill>
                <a:latin typeface="Arial"/>
                <a:cs typeface="Arial"/>
              </a:rPr>
              <a:t>Duración</a:t>
            </a:r>
            <a:r>
              <a:rPr lang="es-ES" sz="2000" b="1" dirty="0" smtClean="0">
                <a:solidFill>
                  <a:srgbClr val="093266"/>
                </a:solidFill>
                <a:latin typeface="Arial"/>
                <a:cs typeface="Arial"/>
              </a:rPr>
              <a:t> debe ser más larga</a:t>
            </a:r>
          </a:p>
          <a:p>
            <a:pPr marL="342900" indent="-342900">
              <a:buClr>
                <a:srgbClr val="29C3EC"/>
              </a:buClr>
              <a:buFont typeface="Arial"/>
              <a:buChar char="•"/>
            </a:pPr>
            <a:r>
              <a:rPr lang="es-ES" sz="2000" b="1" dirty="0" smtClean="0">
                <a:solidFill>
                  <a:srgbClr val="093266"/>
                </a:solidFill>
                <a:latin typeface="Arial"/>
                <a:cs typeface="Arial"/>
              </a:rPr>
              <a:t>Dialoga con el mercado</a:t>
            </a:r>
          </a:p>
          <a:p>
            <a:endParaRPr lang="es-ES" sz="2000" dirty="0" smtClean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7556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137154"/>
            <a:ext cx="8417316" cy="55773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95930" cy="1143000"/>
          </a:xfrm>
        </p:spPr>
        <p:txBody>
          <a:bodyPr/>
          <a:lstStyle/>
          <a:p>
            <a:r>
              <a:rPr lang="es-ES" sz="3200" dirty="0" smtClean="0"/>
              <a:t>Re-</a:t>
            </a:r>
            <a:r>
              <a:rPr lang="es-ES" sz="3200" dirty="0" err="1" smtClean="0"/>
              <a:t>thinking</a:t>
            </a:r>
            <a:r>
              <a:rPr lang="es-ES" sz="3200" dirty="0" smtClean="0"/>
              <a:t> </a:t>
            </a:r>
            <a:r>
              <a:rPr lang="es-ES" sz="3200" dirty="0" err="1" smtClean="0"/>
              <a:t>Public</a:t>
            </a:r>
            <a:r>
              <a:rPr lang="es-ES" sz="3200" dirty="0" smtClean="0"/>
              <a:t> </a:t>
            </a:r>
            <a:r>
              <a:rPr lang="es-ES" sz="3200" dirty="0" err="1" smtClean="0"/>
              <a:t>Procurement</a:t>
            </a:r>
            <a:r>
              <a:rPr lang="es-ES" sz="3200" dirty="0" smtClean="0"/>
              <a:t> </a:t>
            </a:r>
            <a:r>
              <a:rPr lang="en-US" sz="3200" dirty="0" smtClean="0">
                <a:solidFill>
                  <a:srgbClr val="29C3EC"/>
                </a:solidFill>
              </a:rPr>
              <a:t>l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Re-pensar Compras Públicas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13787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z="3600" dirty="0" smtClean="0"/>
              <a:t>Innovation </a:t>
            </a:r>
            <a:r>
              <a:rPr lang="en-US" sz="3600" dirty="0" smtClean="0">
                <a:solidFill>
                  <a:srgbClr val="29C3EC"/>
                </a:solidFill>
              </a:rPr>
              <a:t>l</a:t>
            </a:r>
            <a:r>
              <a:rPr lang="en-US" sz="3600" dirty="0"/>
              <a:t> </a:t>
            </a:r>
            <a:r>
              <a:rPr lang="en-US" sz="3600" dirty="0" err="1" smtClean="0"/>
              <a:t>Innovación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0541" y="1915612"/>
            <a:ext cx="7957088" cy="3894175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sz="3700" b="1" dirty="0" smtClean="0"/>
              <a:t>New paradigm</a:t>
            </a:r>
            <a:r>
              <a:rPr lang="en-US" sz="3700" dirty="0" smtClean="0"/>
              <a:t>: Public procurement: from administrative process to “smart” procurement management. </a:t>
            </a:r>
          </a:p>
          <a:p>
            <a:pPr marL="457200" indent="-457200">
              <a:buFont typeface="Arial"/>
              <a:buChar char="•"/>
            </a:pPr>
            <a:r>
              <a:rPr lang="en-US" sz="3700" b="1" dirty="0" smtClean="0"/>
              <a:t>Why? </a:t>
            </a:r>
            <a:r>
              <a:rPr lang="en-US" sz="3700" dirty="0" smtClean="0"/>
              <a:t>Public procurement can </a:t>
            </a:r>
            <a:r>
              <a:rPr lang="en-US" sz="3700" dirty="0"/>
              <a:t>i</a:t>
            </a:r>
            <a:r>
              <a:rPr lang="en-US" sz="3700" dirty="0" smtClean="0"/>
              <a:t>nfluence the demand to boost innovation and sustainability</a:t>
            </a:r>
          </a:p>
          <a:p>
            <a:pPr marL="457200" indent="-457200">
              <a:buFont typeface="Arial"/>
              <a:buChar char="•"/>
            </a:pPr>
            <a:r>
              <a:rPr lang="en-US" sz="3700" b="1" dirty="0" smtClean="0"/>
              <a:t>What it takes</a:t>
            </a:r>
            <a:r>
              <a:rPr lang="en-US" sz="3700" dirty="0" smtClean="0"/>
              <a:t>: Strong political commitment</a:t>
            </a:r>
          </a:p>
          <a:p>
            <a:pPr marL="1200150" lvl="1" indent="-457200"/>
            <a:r>
              <a:rPr lang="es-ES" sz="2800" dirty="0"/>
              <a:t>F</a:t>
            </a:r>
            <a:r>
              <a:rPr lang="es-ES" sz="2800" dirty="0" smtClean="0"/>
              <a:t>orward </a:t>
            </a:r>
            <a:r>
              <a:rPr lang="es-ES" sz="2800" dirty="0" err="1"/>
              <a:t>thinking</a:t>
            </a:r>
            <a:r>
              <a:rPr lang="es-ES" sz="2800" dirty="0"/>
              <a:t> </a:t>
            </a:r>
            <a:r>
              <a:rPr lang="es-ES" sz="2800" dirty="0" err="1" smtClean="0"/>
              <a:t>attitude</a:t>
            </a:r>
            <a:endParaRPr lang="es-ES" sz="2800" dirty="0" smtClean="0"/>
          </a:p>
          <a:p>
            <a:pPr marL="1200150" lvl="1" indent="-457200"/>
            <a:r>
              <a:rPr lang="es-ES" sz="2800" dirty="0" err="1" smtClean="0"/>
              <a:t>Motivation</a:t>
            </a:r>
            <a:endParaRPr lang="es-ES" sz="2800" dirty="0" smtClean="0"/>
          </a:p>
          <a:p>
            <a:pPr marL="1200150" lvl="1" indent="-457200"/>
            <a:r>
              <a:rPr lang="es-ES" sz="2800" dirty="0" err="1" smtClean="0"/>
              <a:t>Awareness</a:t>
            </a:r>
            <a:endParaRPr lang="es-ES" sz="2800" dirty="0"/>
          </a:p>
          <a:p>
            <a:pPr marL="1200150" lvl="1" indent="-457200"/>
            <a:r>
              <a:rPr lang="es-ES" sz="2800" dirty="0" err="1" smtClean="0"/>
              <a:t>Able</a:t>
            </a:r>
            <a:r>
              <a:rPr lang="es-ES" sz="2800" dirty="0" smtClean="0"/>
              <a:t> </a:t>
            </a:r>
            <a:r>
              <a:rPr lang="es-ES" sz="2800" dirty="0" err="1" smtClean="0"/>
              <a:t>to</a:t>
            </a:r>
            <a:r>
              <a:rPr lang="es-ES" sz="2800" dirty="0" smtClean="0"/>
              <a:t> </a:t>
            </a:r>
            <a:r>
              <a:rPr lang="es-ES" sz="2800" dirty="0" err="1"/>
              <a:t>handle</a:t>
            </a:r>
            <a:r>
              <a:rPr lang="es-ES" sz="2800" dirty="0"/>
              <a:t> </a:t>
            </a:r>
            <a:r>
              <a:rPr lang="es-ES" sz="2800" dirty="0" err="1" smtClean="0"/>
              <a:t>failure</a:t>
            </a: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3700" dirty="0" smtClean="0"/>
              <a:t>  Case of Paraguay</a:t>
            </a:r>
          </a:p>
          <a:p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1334111" y="6186431"/>
            <a:ext cx="6574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IISD</a:t>
            </a:r>
            <a:r>
              <a:rPr lang="es-ES" b="1" dirty="0" smtClean="0">
                <a:latin typeface="Arial"/>
                <a:cs typeface="Arial"/>
              </a:rPr>
              <a:t>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</a:t>
            </a:r>
            <a:r>
              <a:rPr lang="es-ES" b="1" dirty="0" smtClean="0">
                <a:latin typeface="Arial"/>
                <a:cs typeface="Arial"/>
              </a:rPr>
              <a:t>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OEA</a:t>
            </a:r>
            <a:r>
              <a:rPr lang="es-ES" b="1" dirty="0" smtClean="0">
                <a:latin typeface="Arial"/>
                <a:cs typeface="Arial"/>
              </a:rPr>
              <a:t>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RICG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CRDI   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l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    IISD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OAS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INGP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IDRC</a:t>
            </a:r>
            <a:endParaRPr lang="es-ES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627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z="3600" dirty="0" smtClean="0"/>
              <a:t>Innovation </a:t>
            </a:r>
            <a:r>
              <a:rPr lang="en-US" sz="3600" dirty="0" smtClean="0">
                <a:solidFill>
                  <a:srgbClr val="29C3EC"/>
                </a:solidFill>
              </a:rPr>
              <a:t>l</a:t>
            </a:r>
            <a:r>
              <a:rPr lang="en-US" sz="3600" dirty="0"/>
              <a:t> </a:t>
            </a:r>
            <a:r>
              <a:rPr lang="en-US" sz="3600" dirty="0" err="1" smtClean="0"/>
              <a:t>Innovación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0541" y="1915612"/>
            <a:ext cx="7957088" cy="3894175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/>
              <a:t>Challenges</a:t>
            </a:r>
            <a:r>
              <a:rPr lang="en-US" sz="2800" dirty="0"/>
              <a:t>: </a:t>
            </a:r>
            <a:endParaRPr lang="en-US" sz="2800" dirty="0" smtClean="0"/>
          </a:p>
          <a:p>
            <a:pPr marL="1200150" lvl="1" indent="-457200"/>
            <a:r>
              <a:rPr lang="en-US" sz="2400" dirty="0"/>
              <a:t>E</a:t>
            </a:r>
            <a:r>
              <a:rPr lang="en-US" sz="2400" dirty="0" smtClean="0"/>
              <a:t>xpertise </a:t>
            </a:r>
            <a:r>
              <a:rPr lang="en-US" sz="2400" dirty="0"/>
              <a:t>of the </a:t>
            </a:r>
            <a:r>
              <a:rPr lang="en-US" sz="2400" dirty="0" smtClean="0"/>
              <a:t>unknown – Evaluation phase</a:t>
            </a:r>
            <a:endParaRPr lang="en-US" sz="2400" dirty="0"/>
          </a:p>
          <a:p>
            <a:pPr marL="1200150" lvl="1" indent="-457200"/>
            <a:r>
              <a:rPr lang="en-US" sz="2400" dirty="0" smtClean="0"/>
              <a:t>Financial </a:t>
            </a:r>
            <a:r>
              <a:rPr lang="en-US" sz="2400" dirty="0"/>
              <a:t>resources to finance costly trials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/>
              <a:t>Tools:</a:t>
            </a:r>
            <a:r>
              <a:rPr lang="en-US" sz="2800" dirty="0"/>
              <a:t> </a:t>
            </a:r>
            <a:endParaRPr lang="en-US" sz="2800" dirty="0" smtClean="0"/>
          </a:p>
          <a:p>
            <a:pPr marL="1200150" lvl="1" indent="-457200"/>
            <a:r>
              <a:rPr lang="en-US" sz="2400" dirty="0" smtClean="0"/>
              <a:t>Need </a:t>
            </a:r>
            <a:r>
              <a:rPr lang="en-US" sz="2400" dirty="0"/>
              <a:t>of market and collaborative </a:t>
            </a:r>
            <a:r>
              <a:rPr lang="en-US" sz="2400" dirty="0" smtClean="0"/>
              <a:t>dialogue</a:t>
            </a:r>
          </a:p>
          <a:p>
            <a:pPr marL="1200150" lvl="1" indent="-457200"/>
            <a:r>
              <a:rPr lang="es-ES" sz="2400" dirty="0"/>
              <a:t>Functional </a:t>
            </a:r>
            <a:r>
              <a:rPr lang="es-ES" sz="2400" dirty="0" err="1"/>
              <a:t>based</a:t>
            </a:r>
            <a:r>
              <a:rPr lang="es-ES" sz="2400" dirty="0"/>
              <a:t> </a:t>
            </a:r>
            <a:r>
              <a:rPr lang="es-ES" sz="2400" dirty="0" err="1" smtClean="0"/>
              <a:t>specifications</a:t>
            </a:r>
            <a:r>
              <a:rPr lang="es-ES" sz="2400" dirty="0"/>
              <a:t>:</a:t>
            </a:r>
            <a:r>
              <a:rPr lang="es-ES" sz="2400" dirty="0" smtClean="0"/>
              <a:t> </a:t>
            </a:r>
            <a:r>
              <a:rPr lang="es-ES" sz="2400" dirty="0" err="1"/>
              <a:t>ensures</a:t>
            </a:r>
            <a:r>
              <a:rPr lang="es-ES" sz="2400" dirty="0"/>
              <a:t> more </a:t>
            </a:r>
            <a:r>
              <a:rPr lang="es-ES" sz="2400" dirty="0" err="1"/>
              <a:t>creativity</a:t>
            </a:r>
            <a:r>
              <a:rPr lang="es-ES" sz="2400" dirty="0"/>
              <a:t> in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offers</a:t>
            </a:r>
            <a:r>
              <a:rPr lang="es-ES" sz="2400" dirty="0"/>
              <a:t>. 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b="1" dirty="0"/>
              <a:t>Opportunities</a:t>
            </a:r>
            <a:r>
              <a:rPr lang="en-US" sz="2800" dirty="0"/>
              <a:t>: SMEs: new ideas can be tested spontaneously without passing long procedures of permission seeking 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Case of Singapore</a:t>
            </a:r>
            <a:r>
              <a:rPr lang="en-US" sz="2400" dirty="0" smtClean="0"/>
              <a:t>´s support to </a:t>
            </a:r>
            <a:r>
              <a:rPr lang="en-US" sz="2400" dirty="0" err="1" smtClean="0"/>
              <a:t>driveless</a:t>
            </a:r>
            <a:r>
              <a:rPr lang="en-US" sz="2400" dirty="0" smtClean="0"/>
              <a:t> cars</a:t>
            </a:r>
            <a:endParaRPr lang="en-US" sz="2400" dirty="0"/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1334111" y="6186431"/>
            <a:ext cx="6574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IISD</a:t>
            </a:r>
            <a:r>
              <a:rPr lang="es-ES" b="1" dirty="0" smtClean="0">
                <a:latin typeface="Arial"/>
                <a:cs typeface="Arial"/>
              </a:rPr>
              <a:t>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</a:t>
            </a:r>
            <a:r>
              <a:rPr lang="es-ES" b="1" dirty="0" smtClean="0">
                <a:latin typeface="Arial"/>
                <a:cs typeface="Arial"/>
              </a:rPr>
              <a:t>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OEA</a:t>
            </a:r>
            <a:r>
              <a:rPr lang="es-ES" b="1" dirty="0" smtClean="0">
                <a:latin typeface="Arial"/>
                <a:cs typeface="Arial"/>
              </a:rPr>
              <a:t>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RICG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CRDI   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l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    IISD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OAS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INGP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IDRC</a:t>
            </a:r>
            <a:endParaRPr lang="es-ES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2509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16405"/>
            <a:ext cx="7517219" cy="1143000"/>
          </a:xfrm>
        </p:spPr>
        <p:txBody>
          <a:bodyPr/>
          <a:lstStyle/>
          <a:p>
            <a:r>
              <a:rPr lang="en-US" sz="2800" dirty="0" smtClean="0"/>
              <a:t>Interlink with “smart” urban infrastructure </a:t>
            </a:r>
            <a:r>
              <a:rPr lang="es-ES" sz="2800" dirty="0" smtClean="0">
                <a:solidFill>
                  <a:srgbClr val="29C3EC"/>
                </a:solidFill>
              </a:rPr>
              <a:t>l </a:t>
            </a:r>
            <a:r>
              <a:rPr lang="es-ES" sz="2800" dirty="0" smtClean="0"/>
              <a:t>Relación con infraestructura urbana “inteligente”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715386"/>
            <a:ext cx="8241472" cy="4847616"/>
          </a:xfrm>
        </p:spPr>
        <p:txBody>
          <a:bodyPr>
            <a:noAutofit/>
          </a:bodyPr>
          <a:lstStyle/>
          <a:p>
            <a:endParaRPr lang="en-GB" sz="2400" b="1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rgbClr val="29C3EC"/>
              </a:buClr>
              <a:buFont typeface="Arial"/>
              <a:buChar char="•"/>
            </a:pPr>
            <a:r>
              <a:rPr lang="en-GB" sz="2400" dirty="0" smtClean="0">
                <a:solidFill>
                  <a:srgbClr val="093266"/>
                </a:solidFill>
              </a:rPr>
              <a:t>Caribbean infrastructure deficit requires US$ 21 billion over the next 11 years. </a:t>
            </a:r>
            <a:endParaRPr lang="en-GB" sz="2400" dirty="0">
              <a:solidFill>
                <a:srgbClr val="093266"/>
              </a:solidFill>
            </a:endParaRPr>
          </a:p>
          <a:p>
            <a:pPr marL="342900" indent="-342900">
              <a:buClr>
                <a:srgbClr val="29C3EC"/>
              </a:buClr>
              <a:buFont typeface="Arial"/>
              <a:buChar char="•"/>
            </a:pPr>
            <a:r>
              <a:rPr lang="en-GB" sz="2400" dirty="0">
                <a:solidFill>
                  <a:srgbClr val="093266"/>
                </a:solidFill>
              </a:rPr>
              <a:t>Just under 50% can possibly be publicly financed or funded. </a:t>
            </a:r>
            <a:endParaRPr lang="en-GB" sz="2400" b="1" dirty="0" smtClean="0">
              <a:solidFill>
                <a:schemeClr val="tx1"/>
              </a:solidFill>
            </a:endParaRPr>
          </a:p>
          <a:p>
            <a:pPr marL="800100" lvl="2" indent="-342900">
              <a:buClrTx/>
              <a:buFont typeface="Wingdings" charset="2"/>
              <a:buChar char="ü"/>
            </a:pPr>
            <a:r>
              <a:rPr lang="en-GB" sz="2400" dirty="0">
                <a:solidFill>
                  <a:srgbClr val="093266"/>
                </a:solidFill>
              </a:rPr>
              <a:t>Need to increase efficiency in the delivery of public infrastructure and public services  </a:t>
            </a:r>
            <a:endParaRPr lang="en-GB" sz="2400" dirty="0" smtClean="0">
              <a:solidFill>
                <a:srgbClr val="093266"/>
              </a:solidFill>
            </a:endParaRPr>
          </a:p>
          <a:p>
            <a:pPr marL="800100" lvl="2" indent="-342900">
              <a:buClrTx/>
              <a:buFont typeface="Wingdings" charset="2"/>
              <a:buChar char="ü"/>
            </a:pPr>
            <a:r>
              <a:rPr lang="en-GB" sz="2400" dirty="0" smtClean="0">
                <a:solidFill>
                  <a:srgbClr val="093266"/>
                </a:solidFill>
              </a:rPr>
              <a:t>Infrastructure has to be sustainable: financial, environmental and socially sustainable</a:t>
            </a:r>
          </a:p>
          <a:p>
            <a:pPr marL="457200" lvl="2" indent="0">
              <a:buClrTx/>
              <a:buNone/>
            </a:pPr>
            <a:r>
              <a:rPr lang="en-GB" sz="2400" dirty="0" smtClean="0">
                <a:solidFill>
                  <a:srgbClr val="093266"/>
                </a:solidFill>
              </a:rPr>
              <a:t>	</a:t>
            </a:r>
            <a:r>
              <a:rPr lang="en-GB" sz="2400" i="1" dirty="0" smtClean="0">
                <a:solidFill>
                  <a:srgbClr val="29C3EC"/>
                </a:solidFill>
              </a:rPr>
              <a:t>Value</a:t>
            </a:r>
            <a:r>
              <a:rPr lang="en-GB" sz="2400" i="1" dirty="0">
                <a:solidFill>
                  <a:srgbClr val="29C3EC"/>
                </a:solidFill>
              </a:rPr>
              <a:t>-for-money across the asset life cycle </a:t>
            </a:r>
          </a:p>
          <a:p>
            <a:endParaRPr lang="en-GB" sz="2400" b="1" dirty="0" smtClean="0">
              <a:solidFill>
                <a:srgbClr val="29C3EC"/>
              </a:solidFill>
            </a:endParaRPr>
          </a:p>
          <a:p>
            <a:endParaRPr lang="en-GB" sz="2400" b="1" dirty="0">
              <a:solidFill>
                <a:schemeClr val="tx1"/>
              </a:solidFill>
            </a:endParaRPr>
          </a:p>
          <a:p>
            <a:endParaRPr lang="en-GB" sz="2400" b="1" dirty="0" smtClean="0">
              <a:solidFill>
                <a:schemeClr val="tx1"/>
              </a:solidFill>
            </a:endParaRPr>
          </a:p>
          <a:p>
            <a:endParaRPr lang="en-GB" sz="2400" b="1" dirty="0">
              <a:solidFill>
                <a:schemeClr val="tx1"/>
              </a:solidFill>
            </a:endParaRPr>
          </a:p>
          <a:p>
            <a:endParaRPr lang="en-GB" sz="2400" b="1" dirty="0">
              <a:solidFill>
                <a:schemeClr val="tx1"/>
              </a:solidFill>
            </a:endParaRPr>
          </a:p>
          <a:p>
            <a:endParaRPr lang="en-GB" sz="2400" b="1" dirty="0" smtClean="0">
              <a:solidFill>
                <a:schemeClr val="tx1"/>
              </a:solidFill>
            </a:endParaRPr>
          </a:p>
          <a:p>
            <a:endParaRPr lang="en-GB" sz="2400" b="1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9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58" y="289626"/>
            <a:ext cx="7799583" cy="1143000"/>
          </a:xfrm>
        </p:spPr>
        <p:txBody>
          <a:bodyPr/>
          <a:lstStyle/>
          <a:p>
            <a:r>
              <a:rPr lang="en-US" sz="2800" dirty="0" smtClean="0"/>
              <a:t>Growing expectations on Public Private Partnerships (PPP)</a:t>
            </a:r>
            <a:r>
              <a:rPr lang="es-ES" sz="2800" dirty="0">
                <a:solidFill>
                  <a:srgbClr val="29C3EC"/>
                </a:solidFill>
              </a:rPr>
              <a:t> l</a:t>
            </a:r>
            <a:r>
              <a:rPr lang="en-US" sz="2800" dirty="0" smtClean="0"/>
              <a:t> </a:t>
            </a:r>
            <a:r>
              <a:rPr lang="en-US" sz="2800" dirty="0" err="1" smtClean="0"/>
              <a:t>Crecientes</a:t>
            </a:r>
            <a:r>
              <a:rPr lang="en-US" sz="2800" dirty="0" smtClean="0"/>
              <a:t> </a:t>
            </a:r>
            <a:r>
              <a:rPr lang="en-US" sz="2800" dirty="0" err="1" smtClean="0"/>
              <a:t>expectativas</a:t>
            </a:r>
            <a:r>
              <a:rPr lang="en-US" sz="2800" dirty="0" smtClean="0"/>
              <a:t> en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Asociaciones</a:t>
            </a:r>
            <a:r>
              <a:rPr lang="en-US" sz="2800" dirty="0" smtClean="0"/>
              <a:t> </a:t>
            </a:r>
            <a:r>
              <a:rPr lang="en-US" sz="2800" dirty="0" err="1" smtClean="0"/>
              <a:t>Público</a:t>
            </a:r>
            <a:r>
              <a:rPr lang="en-US" sz="2800" dirty="0" smtClean="0"/>
              <a:t> </a:t>
            </a:r>
            <a:r>
              <a:rPr lang="en-US" sz="2800" dirty="0" err="1" smtClean="0"/>
              <a:t>Privadas</a:t>
            </a:r>
            <a:r>
              <a:rPr lang="en-US" sz="2800" dirty="0" smtClean="0"/>
              <a:t> (APP)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199" y="1715386"/>
            <a:ext cx="8263949" cy="4723998"/>
          </a:xfrm>
        </p:spPr>
        <p:txBody>
          <a:bodyPr>
            <a:noAutofit/>
          </a:bodyPr>
          <a:lstStyle/>
          <a:p>
            <a:endParaRPr lang="en-GB" sz="2400" b="1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rgbClr val="29C3EC"/>
              </a:buClr>
              <a:buFont typeface="Arial"/>
              <a:buChar char="•"/>
            </a:pPr>
            <a:r>
              <a:rPr lang="en-GB" sz="2400" dirty="0" smtClean="0">
                <a:solidFill>
                  <a:srgbClr val="093266"/>
                </a:solidFill>
              </a:rPr>
              <a:t>Financially sustainable: </a:t>
            </a:r>
            <a:endParaRPr lang="en-GB" sz="2400" dirty="0" smtClean="0">
              <a:solidFill>
                <a:srgbClr val="093266"/>
              </a:solidFill>
            </a:endParaRPr>
          </a:p>
          <a:p>
            <a:pPr marL="1085850" lvl="1" indent="-342900">
              <a:buFont typeface="Wingdings" charset="2"/>
              <a:buChar char="ü"/>
            </a:pPr>
            <a:r>
              <a:rPr lang="en-GB" sz="2000" dirty="0" smtClean="0">
                <a:solidFill>
                  <a:srgbClr val="093266"/>
                </a:solidFill>
              </a:rPr>
              <a:t>US$1.2 </a:t>
            </a:r>
            <a:r>
              <a:rPr lang="en-GB" sz="2000" dirty="0">
                <a:solidFill>
                  <a:srgbClr val="093266"/>
                </a:solidFill>
              </a:rPr>
              <a:t>million </a:t>
            </a:r>
            <a:r>
              <a:rPr lang="en-GB" sz="2000" dirty="0" smtClean="0">
                <a:solidFill>
                  <a:srgbClr val="093266"/>
                </a:solidFill>
              </a:rPr>
              <a:t>Caribbean Regional </a:t>
            </a:r>
            <a:r>
              <a:rPr lang="en-GB" sz="2000" dirty="0">
                <a:solidFill>
                  <a:srgbClr val="093266"/>
                </a:solidFill>
              </a:rPr>
              <a:t>PPP Support </a:t>
            </a:r>
            <a:r>
              <a:rPr lang="en-GB" sz="2000" dirty="0" smtClean="0">
                <a:solidFill>
                  <a:srgbClr val="093266"/>
                </a:solidFill>
              </a:rPr>
              <a:t>Facility</a:t>
            </a:r>
          </a:p>
          <a:p>
            <a:pPr marL="1085850" lvl="1" indent="-342900">
              <a:buFont typeface="Wingdings" charset="2"/>
              <a:buChar char="ü"/>
            </a:pPr>
            <a:r>
              <a:rPr lang="en-GB" sz="2000" dirty="0" smtClean="0">
                <a:solidFill>
                  <a:srgbClr val="093266"/>
                </a:solidFill>
              </a:rPr>
              <a:t>Not all infrastructure can be deployed as PPP that bring value-for-money across the asset life cycle </a:t>
            </a:r>
          </a:p>
          <a:p>
            <a:pPr marL="342900" indent="-342900">
              <a:buClr>
                <a:srgbClr val="29C3EC"/>
              </a:buClr>
              <a:buFont typeface="Arial"/>
              <a:buChar char="•"/>
            </a:pPr>
            <a:r>
              <a:rPr lang="en-GB" sz="2400" dirty="0" smtClean="0">
                <a:solidFill>
                  <a:srgbClr val="093266"/>
                </a:solidFill>
              </a:rPr>
              <a:t>Sustainability: </a:t>
            </a:r>
          </a:p>
          <a:p>
            <a:pPr marL="1085850" lvl="1" indent="-342900">
              <a:buFont typeface="Wingdings" charset="2"/>
              <a:buChar char="ü"/>
            </a:pPr>
            <a:r>
              <a:rPr lang="en-GB" sz="2000" dirty="0" smtClean="0">
                <a:solidFill>
                  <a:srgbClr val="093266"/>
                </a:solidFill>
              </a:rPr>
              <a:t>Environmental and Social Impact </a:t>
            </a:r>
            <a:endParaRPr lang="en-GB" sz="2000" dirty="0" smtClean="0">
              <a:solidFill>
                <a:srgbClr val="093266"/>
              </a:solidFill>
            </a:endParaRPr>
          </a:p>
          <a:p>
            <a:pPr lvl="1" indent="0">
              <a:buNone/>
            </a:pPr>
            <a:r>
              <a:rPr lang="en-GB" sz="2000" dirty="0">
                <a:solidFill>
                  <a:srgbClr val="093266"/>
                </a:solidFill>
              </a:rPr>
              <a:t> </a:t>
            </a:r>
            <a:r>
              <a:rPr lang="en-GB" sz="2000" dirty="0" smtClean="0">
                <a:solidFill>
                  <a:srgbClr val="093266"/>
                </a:solidFill>
              </a:rPr>
              <a:t>    </a:t>
            </a:r>
            <a:r>
              <a:rPr lang="en-GB" sz="2000" dirty="0" smtClean="0">
                <a:solidFill>
                  <a:srgbClr val="093266"/>
                </a:solidFill>
              </a:rPr>
              <a:t>Assessment</a:t>
            </a:r>
            <a:endParaRPr lang="en-GB" sz="2000" dirty="0" smtClean="0">
              <a:solidFill>
                <a:srgbClr val="093266"/>
              </a:solidFill>
            </a:endParaRPr>
          </a:p>
          <a:p>
            <a:pPr marL="1085850" lvl="1" indent="-342900">
              <a:buFont typeface="Wingdings" charset="2"/>
              <a:buChar char="ü"/>
            </a:pPr>
            <a:r>
              <a:rPr lang="en-GB" sz="2000" dirty="0" smtClean="0">
                <a:solidFill>
                  <a:srgbClr val="093266"/>
                </a:solidFill>
              </a:rPr>
              <a:t>Permits</a:t>
            </a:r>
          </a:p>
          <a:p>
            <a:pPr marL="1085850" lvl="1" indent="-342900">
              <a:buFont typeface="Wingdings" charset="2"/>
              <a:buChar char="ü"/>
            </a:pPr>
            <a:r>
              <a:rPr lang="en-GB" sz="2000" dirty="0" smtClean="0">
                <a:solidFill>
                  <a:srgbClr val="093266"/>
                </a:solidFill>
              </a:rPr>
              <a:t>Contract clauses</a:t>
            </a:r>
            <a:endParaRPr lang="en-GB" sz="2000" dirty="0">
              <a:solidFill>
                <a:srgbClr val="093266"/>
              </a:solidFill>
            </a:endParaRPr>
          </a:p>
          <a:p>
            <a:pPr marL="342900" indent="-342900">
              <a:buClr>
                <a:srgbClr val="29C3EC"/>
              </a:buClr>
              <a:buFont typeface="Arial"/>
              <a:buChar char="•"/>
            </a:pPr>
            <a:r>
              <a:rPr lang="en-GB" sz="2400" dirty="0">
                <a:solidFill>
                  <a:srgbClr val="093266"/>
                </a:solidFill>
              </a:rPr>
              <a:t>B</a:t>
            </a:r>
            <a:r>
              <a:rPr lang="en-GB" sz="2400" dirty="0" smtClean="0">
                <a:solidFill>
                  <a:srgbClr val="093266"/>
                </a:solidFill>
              </a:rPr>
              <a:t>iggest challenge in the PPP </a:t>
            </a:r>
            <a:endParaRPr lang="en-GB" sz="2400" dirty="0" smtClean="0">
              <a:solidFill>
                <a:srgbClr val="093266"/>
              </a:solidFill>
            </a:endParaRPr>
          </a:p>
          <a:p>
            <a:pPr>
              <a:buClr>
                <a:srgbClr val="29C3EC"/>
              </a:buClr>
            </a:pPr>
            <a:r>
              <a:rPr lang="en-GB" sz="2400" dirty="0" smtClean="0">
                <a:solidFill>
                  <a:srgbClr val="093266"/>
                </a:solidFill>
              </a:rPr>
              <a:t>    c</a:t>
            </a:r>
            <a:r>
              <a:rPr lang="en-GB" sz="2400" dirty="0" smtClean="0">
                <a:solidFill>
                  <a:srgbClr val="093266"/>
                </a:solidFill>
              </a:rPr>
              <a:t>ycle is </a:t>
            </a:r>
            <a:r>
              <a:rPr lang="en-GB" sz="2400" dirty="0" smtClean="0">
                <a:solidFill>
                  <a:srgbClr val="093266"/>
                </a:solidFill>
              </a:rPr>
              <a:t>the </a:t>
            </a:r>
            <a:r>
              <a:rPr lang="en-GB" sz="2400" dirty="0" smtClean="0">
                <a:solidFill>
                  <a:srgbClr val="093266"/>
                </a:solidFill>
              </a:rPr>
              <a:t>procurement </a:t>
            </a:r>
            <a:r>
              <a:rPr lang="en-GB" sz="2400" dirty="0" smtClean="0">
                <a:solidFill>
                  <a:srgbClr val="093266"/>
                </a:solidFill>
              </a:rPr>
              <a:t>phase </a:t>
            </a:r>
          </a:p>
          <a:p>
            <a:endParaRPr lang="en-GB" sz="2400" b="1" dirty="0" smtClean="0">
              <a:solidFill>
                <a:schemeClr val="tx1"/>
              </a:solidFill>
            </a:endParaRPr>
          </a:p>
          <a:p>
            <a:endParaRPr lang="en-GB" sz="2400" b="1" dirty="0" smtClean="0">
              <a:solidFill>
                <a:schemeClr val="tx1"/>
              </a:solidFill>
            </a:endParaRPr>
          </a:p>
          <a:p>
            <a:endParaRPr lang="en-GB" sz="2400" b="1" dirty="0">
              <a:solidFill>
                <a:schemeClr val="tx1"/>
              </a:solidFill>
            </a:endParaRPr>
          </a:p>
          <a:p>
            <a:endParaRPr lang="en-GB" sz="2400" b="1" dirty="0" smtClean="0">
              <a:solidFill>
                <a:schemeClr val="tx1"/>
              </a:solidFill>
            </a:endParaRPr>
          </a:p>
          <a:p>
            <a:endParaRPr lang="en-GB" sz="2400" b="1" dirty="0">
              <a:solidFill>
                <a:schemeClr val="tx1"/>
              </a:solidFill>
            </a:endParaRPr>
          </a:p>
          <a:p>
            <a:endParaRPr lang="en-GB" sz="2400" b="1" dirty="0">
              <a:solidFill>
                <a:schemeClr val="tx1"/>
              </a:solidFill>
            </a:endParaRPr>
          </a:p>
          <a:p>
            <a:endParaRPr lang="en-GB" sz="2400" b="1" dirty="0" smtClean="0">
              <a:solidFill>
                <a:schemeClr val="tx1"/>
              </a:solidFill>
            </a:endParaRPr>
          </a:p>
          <a:p>
            <a:endParaRPr lang="en-GB" sz="2400" b="1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995" y="3820926"/>
            <a:ext cx="3256958" cy="285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4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451414" cy="1143000"/>
          </a:xfrm>
        </p:spPr>
        <p:txBody>
          <a:bodyPr/>
          <a:lstStyle/>
          <a:p>
            <a:r>
              <a:rPr lang="en-US" sz="2800" dirty="0" smtClean="0"/>
              <a:t>What can you do to implement SPP? </a:t>
            </a:r>
            <a:r>
              <a:rPr lang="es-ES" sz="2800" dirty="0" smtClean="0">
                <a:solidFill>
                  <a:srgbClr val="29C3EC"/>
                </a:solidFill>
              </a:rPr>
              <a:t>l</a:t>
            </a:r>
            <a:r>
              <a:rPr lang="es-ES" sz="2800" dirty="0" smtClean="0"/>
              <a:t> ¿Qué puedo hacer para implementar CPS?</a:t>
            </a:r>
            <a:endParaRPr lang="en-US" sz="2800" dirty="0"/>
          </a:p>
        </p:txBody>
      </p:sp>
      <p:pic>
        <p:nvPicPr>
          <p:cNvPr id="6" name="Imagen 5" descr="Screen Shot 2015-10-23 at 3.29.59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806112"/>
            <a:ext cx="2278047" cy="287686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57201" y="2136588"/>
            <a:ext cx="227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Manual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 l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Handbook</a:t>
            </a:r>
            <a:endParaRPr lang="es-ES" b="1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2258" y="3299860"/>
            <a:ext cx="3085200" cy="19050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2259" y="2159781"/>
            <a:ext cx="308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Curso Virtual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l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Online </a:t>
            </a:r>
            <a:r>
              <a:rPr lang="es-ES" b="1" dirty="0" err="1" smtClean="0">
                <a:solidFill>
                  <a:srgbClr val="17375E"/>
                </a:solidFill>
                <a:latin typeface="Arial"/>
                <a:cs typeface="Arial"/>
              </a:rPr>
              <a:t>Course</a:t>
            </a:r>
            <a:endParaRPr lang="es-ES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454588" y="2151530"/>
            <a:ext cx="2510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Licitaciones piloto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l </a:t>
            </a:r>
          </a:p>
          <a:p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Pilot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Tenders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4588" y="3385873"/>
            <a:ext cx="22860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4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Contenido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29C3EC"/>
                </a:solidFill>
              </a:rPr>
              <a:t>l</a:t>
            </a:r>
            <a:r>
              <a:rPr lang="en-US" sz="2800" dirty="0" smtClean="0"/>
              <a:t> Content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62964" y="3451364"/>
            <a:ext cx="4356932" cy="2471890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s-ES_tradnl" sz="3100" dirty="0" smtClean="0"/>
              <a:t>Relevance </a:t>
            </a:r>
            <a:r>
              <a:rPr lang="es-ES_tradnl" sz="3100" dirty="0"/>
              <a:t>of SPP in </a:t>
            </a:r>
            <a:r>
              <a:rPr lang="es-ES_tradnl" sz="3100" dirty="0" err="1"/>
              <a:t>Caribbean</a:t>
            </a:r>
            <a:r>
              <a:rPr lang="es-ES_tradnl" sz="3100" dirty="0"/>
              <a:t> </a:t>
            </a:r>
            <a:r>
              <a:rPr lang="es-ES_tradnl" sz="3100" dirty="0" err="1"/>
              <a:t>countries</a:t>
            </a:r>
            <a:endParaRPr lang="es-ES_tradnl" sz="3100" dirty="0"/>
          </a:p>
          <a:p>
            <a:pPr marL="285750" indent="-285750">
              <a:buFont typeface="Arial"/>
              <a:buChar char="•"/>
            </a:pPr>
            <a:r>
              <a:rPr lang="es-ES_tradnl" sz="3100" dirty="0"/>
              <a:t>Re-</a:t>
            </a:r>
            <a:r>
              <a:rPr lang="es-ES_tradnl" sz="3100" dirty="0" err="1"/>
              <a:t>thinking</a:t>
            </a:r>
            <a:r>
              <a:rPr lang="es-ES_tradnl" sz="3100" dirty="0"/>
              <a:t> </a:t>
            </a:r>
            <a:r>
              <a:rPr lang="es-ES_tradnl" sz="3100" dirty="0" smtClean="0"/>
              <a:t>SPP: </a:t>
            </a:r>
            <a:r>
              <a:rPr lang="es-ES_tradnl" sz="3100" dirty="0" err="1" smtClean="0"/>
              <a:t>Product-service</a:t>
            </a:r>
            <a:r>
              <a:rPr lang="es-ES_tradnl" sz="3100" dirty="0" smtClean="0"/>
              <a:t> </a:t>
            </a:r>
            <a:r>
              <a:rPr lang="es-ES_tradnl" sz="3100" dirty="0" err="1" smtClean="0"/>
              <a:t>systems</a:t>
            </a:r>
            <a:endParaRPr lang="es-ES_tradnl" sz="3100" dirty="0"/>
          </a:p>
          <a:p>
            <a:pPr marL="285750" indent="-285750">
              <a:buFont typeface="Arial"/>
              <a:buChar char="•"/>
            </a:pPr>
            <a:r>
              <a:rPr lang="es-ES_tradnl" sz="3100" dirty="0" err="1"/>
              <a:t>Innovation</a:t>
            </a:r>
            <a:endParaRPr lang="es-ES_tradnl" sz="3100" dirty="0"/>
          </a:p>
          <a:p>
            <a:pPr marL="285750" indent="-285750">
              <a:buFont typeface="Arial"/>
              <a:buChar char="•"/>
            </a:pPr>
            <a:r>
              <a:rPr lang="es-ES_tradnl" sz="3100" dirty="0" err="1"/>
              <a:t>Sustainable</a:t>
            </a:r>
            <a:r>
              <a:rPr lang="es-ES_tradnl" sz="3100" dirty="0"/>
              <a:t> </a:t>
            </a:r>
            <a:r>
              <a:rPr lang="es-ES_tradnl" sz="3100" dirty="0" err="1"/>
              <a:t>Infrastructure</a:t>
            </a:r>
            <a:endParaRPr lang="en-US" sz="3100" dirty="0"/>
          </a:p>
          <a:p>
            <a:endParaRPr lang="en-US" sz="6600" dirty="0"/>
          </a:p>
          <a:p>
            <a:pPr marL="285750" indent="-285750">
              <a:buFont typeface="Arial"/>
              <a:buChar char="•"/>
            </a:pPr>
            <a:endParaRPr lang="en-US" sz="6600" dirty="0"/>
          </a:p>
          <a:p>
            <a:pPr marL="285750" indent="-285750">
              <a:buFont typeface="Arial"/>
              <a:buChar char="•"/>
            </a:pPr>
            <a:endParaRPr lang="en-US" sz="6400" dirty="0" smtClean="0"/>
          </a:p>
          <a:p>
            <a:pPr marL="285750" indent="-285750">
              <a:buFont typeface="Arial"/>
              <a:buChar char="•"/>
            </a:pPr>
            <a:endParaRPr lang="en-US" sz="64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2964" y="2021168"/>
            <a:ext cx="4443507" cy="782102"/>
          </a:xfrm>
        </p:spPr>
        <p:txBody>
          <a:bodyPr>
            <a:noAutofit/>
          </a:bodyPr>
          <a:lstStyle/>
          <a:p>
            <a:r>
              <a:rPr lang="es-ES_tradnl" sz="2800" b="1" dirty="0" err="1" smtClean="0"/>
              <a:t>Sustainable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Public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Procurement</a:t>
            </a:r>
            <a:endParaRPr lang="es-ES_tradnl" sz="2800" b="1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706471" y="2815528"/>
            <a:ext cx="4437529" cy="3107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4706471" y="2021168"/>
            <a:ext cx="42492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rgbClr val="29C3EC"/>
                </a:solidFill>
                <a:latin typeface="Arial"/>
                <a:cs typeface="Arial"/>
              </a:rPr>
              <a:t>Compras Públicas Sostenibles</a:t>
            </a:r>
            <a:endParaRPr lang="es-ES" sz="2600" b="1" dirty="0">
              <a:solidFill>
                <a:srgbClr val="29C3EC"/>
              </a:solidFill>
              <a:latin typeface="Arial"/>
              <a:cs typeface="Ari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706471" y="3430264"/>
            <a:ext cx="424927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Relevancia de </a:t>
            </a:r>
            <a:r>
              <a:rPr lang="en-US" sz="26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las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CPS en el Caribe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Re-</a:t>
            </a:r>
            <a:r>
              <a:rPr lang="en-US" sz="260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pensar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CPS: </a:t>
            </a:r>
            <a:r>
              <a:rPr lang="en-US" sz="260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Sistemas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producto-servicio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6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Innovación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6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Infraestructura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6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sostenible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3887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ISD Shape.eps"/>
          <p:cNvPicPr>
            <a:picLocks noChangeAspect="1"/>
          </p:cNvPicPr>
          <p:nvPr/>
        </p:nvPicPr>
        <p:blipFill>
          <a:blip r:embed="rId2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8404"/>
            <a:ext cx="5816600" cy="2159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9913" y="1970451"/>
            <a:ext cx="4640991" cy="1317592"/>
          </a:xfrm>
        </p:spPr>
        <p:txBody>
          <a:bodyPr/>
          <a:lstStyle/>
          <a:p>
            <a:pPr algn="ctr"/>
            <a:r>
              <a:rPr lang="es-ES_tradnl" sz="1000" dirty="0" smtClean="0">
                <a:solidFill>
                  <a:schemeClr val="bg1"/>
                </a:solidFill>
              </a:rPr>
              <a:t/>
            </a:r>
            <a:br>
              <a:rPr lang="es-ES_tradnl" sz="1000" dirty="0" smtClean="0">
                <a:solidFill>
                  <a:schemeClr val="bg1"/>
                </a:solidFill>
              </a:rPr>
            </a:br>
            <a:r>
              <a:rPr lang="es-ES_tradnl" sz="2000" dirty="0" smtClean="0">
                <a:solidFill>
                  <a:schemeClr val="bg1"/>
                </a:solidFill>
              </a:rPr>
              <a:t>M</a:t>
            </a:r>
            <a:r>
              <a:rPr lang="es-ES" sz="2000" dirty="0" smtClean="0">
                <a:solidFill>
                  <a:schemeClr val="bg1"/>
                </a:solidFill>
              </a:rPr>
              <a:t>a</a:t>
            </a:r>
            <a:r>
              <a:rPr lang="es-ES_tradnl" sz="2000" dirty="0" err="1" smtClean="0">
                <a:solidFill>
                  <a:schemeClr val="bg1"/>
                </a:solidFill>
              </a:rPr>
              <a:t>rina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Ruete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br>
              <a:rPr lang="es-ES_tradnl" sz="2000" dirty="0" smtClean="0">
                <a:solidFill>
                  <a:schemeClr val="bg1"/>
                </a:solidFill>
              </a:rPr>
            </a:br>
            <a:r>
              <a:rPr lang="es-ES_tradnl" sz="2000" dirty="0" smtClean="0">
                <a:solidFill>
                  <a:schemeClr val="bg1"/>
                </a:solidFill>
              </a:rPr>
              <a:t>	</a:t>
            </a:r>
            <a:r>
              <a:rPr lang="es-ES_tradnl" sz="2000" dirty="0" smtClean="0">
                <a:solidFill>
                  <a:schemeClr val="bg1"/>
                </a:solidFill>
                <a:hlinkClick r:id="rId3"/>
              </a:rPr>
              <a:t>marina.ruete@iisd.org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br>
              <a:rPr lang="es-ES_tradnl" sz="2000" dirty="0" smtClean="0">
                <a:solidFill>
                  <a:schemeClr val="bg1"/>
                </a:solidFill>
              </a:rPr>
            </a:br>
            <a:endParaRPr lang="es-ES_tradnl" sz="2000" dirty="0">
              <a:solidFill>
                <a:schemeClr val="bg1"/>
              </a:solidFill>
            </a:endParaRPr>
          </a:p>
        </p:txBody>
      </p:sp>
      <p:pic>
        <p:nvPicPr>
          <p:cNvPr id="9" name="Picture 8" descr="IISD Shape.eps"/>
          <p:cNvPicPr>
            <a:picLocks noChangeAspect="1"/>
          </p:cNvPicPr>
          <p:nvPr/>
        </p:nvPicPr>
        <p:blipFill>
          <a:blip r:embed="rId2" cstate="email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03" y="3729318"/>
            <a:ext cx="3606312" cy="13385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9048" y="6204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332347" y="4229559"/>
            <a:ext cx="2338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www.iisd.org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62669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Caribbean</a:t>
            </a:r>
            <a:r>
              <a:rPr lang="es-ES" dirty="0" smtClean="0"/>
              <a:t> </a:t>
            </a:r>
            <a:r>
              <a:rPr lang="es-ES" dirty="0" err="1" smtClean="0"/>
              <a:t>Islands</a:t>
            </a:r>
            <a:r>
              <a:rPr lang="es-ES" dirty="0" smtClean="0"/>
              <a:t> </a:t>
            </a:r>
            <a:r>
              <a:rPr lang="en-US" dirty="0" smtClean="0">
                <a:solidFill>
                  <a:srgbClr val="29C3EC"/>
                </a:solidFill>
              </a:rPr>
              <a:t>l </a:t>
            </a:r>
            <a:r>
              <a:rPr lang="en-US" dirty="0"/>
              <a:t>Islas </a:t>
            </a:r>
            <a:r>
              <a:rPr lang="en-US" dirty="0" err="1"/>
              <a:t>caribeñas</a:t>
            </a:r>
            <a:r>
              <a:rPr lang="en-US" dirty="0"/>
              <a:t> 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457200" y="2803270"/>
            <a:ext cx="8267148" cy="306705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s-ES" sz="2000" b="1" dirty="0" smtClean="0">
                <a:solidFill>
                  <a:srgbClr val="093266"/>
                </a:solidFill>
              </a:rPr>
              <a:t>Jamaica PP </a:t>
            </a:r>
            <a:r>
              <a:rPr lang="es-ES" sz="2000" b="1" dirty="0" err="1" smtClean="0">
                <a:solidFill>
                  <a:srgbClr val="093266"/>
                </a:solidFill>
              </a:rPr>
              <a:t>Policy</a:t>
            </a:r>
            <a:r>
              <a:rPr lang="es-ES" sz="2000" b="1" dirty="0" smtClean="0">
                <a:solidFill>
                  <a:srgbClr val="093266"/>
                </a:solidFill>
              </a:rPr>
              <a:t> </a:t>
            </a:r>
            <a:r>
              <a:rPr lang="es-ES" sz="2000" b="1" dirty="0" err="1" smtClean="0">
                <a:solidFill>
                  <a:srgbClr val="093266"/>
                </a:solidFill>
              </a:rPr>
              <a:t>Statement</a:t>
            </a:r>
            <a:r>
              <a:rPr lang="es-ES" sz="2000" b="1" dirty="0" smtClean="0">
                <a:solidFill>
                  <a:srgbClr val="093266"/>
                </a:solidFill>
              </a:rPr>
              <a:t> </a:t>
            </a:r>
            <a:r>
              <a:rPr lang="es-ES" sz="2000" b="1" dirty="0" err="1" smtClean="0">
                <a:solidFill>
                  <a:srgbClr val="093266"/>
                </a:solidFill>
              </a:rPr>
              <a:t>objective</a:t>
            </a:r>
            <a:r>
              <a:rPr lang="es-ES" sz="2000" b="1" dirty="0" smtClean="0">
                <a:solidFill>
                  <a:srgbClr val="093266"/>
                </a:solidFill>
              </a:rPr>
              <a:t>: </a:t>
            </a:r>
            <a:endParaRPr lang="es-ES" b="1" dirty="0" smtClean="0"/>
          </a:p>
          <a:p>
            <a:endParaRPr lang="es-ES" sz="1800" b="1" dirty="0" smtClean="0"/>
          </a:p>
          <a:p>
            <a:pPr algn="ctr"/>
            <a:r>
              <a:rPr lang="es-ES" sz="1800" b="1" i="1" dirty="0" smtClean="0"/>
              <a:t>“</a:t>
            </a:r>
            <a:r>
              <a:rPr lang="es-ES" sz="1800" i="1" dirty="0" err="1"/>
              <a:t>S</a:t>
            </a:r>
            <a:r>
              <a:rPr lang="es-ES" sz="1800" i="1" dirty="0" err="1" smtClean="0"/>
              <a:t>ustainable</a:t>
            </a:r>
            <a:r>
              <a:rPr lang="es-ES" sz="1800" i="1" dirty="0" smtClean="0"/>
              <a:t> </a:t>
            </a:r>
            <a:r>
              <a:rPr lang="es-ES" sz="1800" i="1" dirty="0" err="1"/>
              <a:t>development</a:t>
            </a:r>
            <a:r>
              <a:rPr lang="es-ES" sz="1800" i="1" dirty="0"/>
              <a:t> </a:t>
            </a:r>
            <a:r>
              <a:rPr lang="es-ES" sz="1800" i="1" dirty="0" err="1"/>
              <a:t>through</a:t>
            </a:r>
            <a:r>
              <a:rPr lang="es-ES" sz="1800" i="1" dirty="0"/>
              <a:t> </a:t>
            </a:r>
            <a:r>
              <a:rPr lang="es-ES" sz="1800" i="1" dirty="0" err="1"/>
              <a:t>minimizing</a:t>
            </a:r>
            <a:r>
              <a:rPr lang="es-ES" sz="1800" i="1" dirty="0"/>
              <a:t> </a:t>
            </a:r>
            <a:r>
              <a:rPr lang="es-ES" sz="1800" i="1" dirty="0" err="1"/>
              <a:t>negative</a:t>
            </a:r>
            <a:r>
              <a:rPr lang="es-ES" sz="1800" i="1" dirty="0"/>
              <a:t> </a:t>
            </a:r>
            <a:r>
              <a:rPr lang="es-ES" sz="1800" i="1" dirty="0" err="1"/>
              <a:t>impact</a:t>
            </a:r>
            <a:r>
              <a:rPr lang="es-ES" sz="1800" i="1" dirty="0"/>
              <a:t> </a:t>
            </a:r>
            <a:r>
              <a:rPr lang="es-ES" sz="1800" i="1" dirty="0" err="1"/>
              <a:t>on</a:t>
            </a:r>
            <a:r>
              <a:rPr lang="es-ES" sz="1800" i="1" dirty="0"/>
              <a:t> </a:t>
            </a:r>
            <a:r>
              <a:rPr lang="es-ES" sz="1800" i="1" dirty="0" err="1"/>
              <a:t>the</a:t>
            </a:r>
            <a:r>
              <a:rPr lang="es-ES" sz="1800" i="1" dirty="0"/>
              <a:t> </a:t>
            </a:r>
            <a:r>
              <a:rPr lang="es-ES" sz="1800" i="1" dirty="0" err="1" smtClean="0"/>
              <a:t>environment</a:t>
            </a:r>
            <a:r>
              <a:rPr lang="es-ES" sz="1800" i="1" dirty="0" smtClean="0"/>
              <a:t>” </a:t>
            </a:r>
          </a:p>
          <a:p>
            <a:pPr algn="ctr"/>
            <a:endParaRPr lang="es-ES" sz="1800" i="1" dirty="0" smtClean="0"/>
          </a:p>
          <a:p>
            <a:pPr algn="ctr"/>
            <a:r>
              <a:rPr lang="es-ES" sz="1800" i="1" dirty="0" smtClean="0"/>
              <a:t>“</a:t>
            </a:r>
            <a:r>
              <a:rPr lang="es-ES" sz="1800" b="1" i="1" dirty="0" err="1"/>
              <a:t>Value</a:t>
            </a:r>
            <a:r>
              <a:rPr lang="es-ES" sz="1800" b="1" i="1" dirty="0"/>
              <a:t> </a:t>
            </a:r>
            <a:r>
              <a:rPr lang="es-ES" sz="1800" b="1" i="1" dirty="0" err="1"/>
              <a:t>for</a:t>
            </a:r>
            <a:r>
              <a:rPr lang="es-ES" sz="1800" b="1" i="1" dirty="0"/>
              <a:t> Money </a:t>
            </a:r>
            <a:r>
              <a:rPr lang="es-ES" sz="1800" i="1" dirty="0" err="1"/>
              <a:t>is</a:t>
            </a:r>
            <a:r>
              <a:rPr lang="es-ES" sz="1800" i="1" dirty="0"/>
              <a:t> </a:t>
            </a:r>
            <a:r>
              <a:rPr lang="es-ES" sz="1800" i="1" dirty="0" err="1"/>
              <a:t>primary</a:t>
            </a:r>
            <a:r>
              <a:rPr lang="es-ES" sz="1800" i="1" dirty="0"/>
              <a:t>, </a:t>
            </a:r>
            <a:r>
              <a:rPr lang="es-ES" sz="1800" i="1" dirty="0" err="1"/>
              <a:t>with</a:t>
            </a:r>
            <a:r>
              <a:rPr lang="es-ES" sz="1800" i="1" dirty="0"/>
              <a:t> particular </a:t>
            </a:r>
            <a:r>
              <a:rPr lang="es-ES" sz="1800" i="1" dirty="0" err="1"/>
              <a:t>attention</a:t>
            </a:r>
            <a:r>
              <a:rPr lang="es-ES" sz="1800" i="1" dirty="0"/>
              <a:t> </a:t>
            </a:r>
            <a:r>
              <a:rPr lang="es-ES" sz="1800" i="1" dirty="0" err="1"/>
              <a:t>to</a:t>
            </a:r>
            <a:r>
              <a:rPr lang="es-ES" sz="1800" i="1" dirty="0"/>
              <a:t> </a:t>
            </a:r>
            <a:r>
              <a:rPr lang="es-ES" sz="1800" i="1" dirty="0" err="1"/>
              <a:t>efficiency</a:t>
            </a:r>
            <a:r>
              <a:rPr lang="es-ES" sz="1800" i="1" dirty="0"/>
              <a:t>, </a:t>
            </a:r>
            <a:r>
              <a:rPr lang="es-ES" sz="1800" i="1" dirty="0" err="1"/>
              <a:t>effectiveness</a:t>
            </a:r>
            <a:r>
              <a:rPr lang="es-ES" sz="1800" i="1" dirty="0"/>
              <a:t>, </a:t>
            </a:r>
            <a:r>
              <a:rPr lang="es-ES" sz="1800" i="1" dirty="0" err="1"/>
              <a:t>quality</a:t>
            </a:r>
            <a:r>
              <a:rPr lang="es-ES" sz="1800" i="1" dirty="0"/>
              <a:t> and </a:t>
            </a:r>
            <a:r>
              <a:rPr lang="es-ES" sz="1800" b="1" i="1" dirty="0" err="1"/>
              <a:t>sustainable</a:t>
            </a:r>
            <a:r>
              <a:rPr lang="es-ES" sz="1800" b="1" i="1" dirty="0"/>
              <a:t> </a:t>
            </a:r>
            <a:r>
              <a:rPr lang="es-ES" sz="1800" b="1" i="1" dirty="0" err="1"/>
              <a:t>development</a:t>
            </a:r>
            <a:r>
              <a:rPr lang="es-ES" sz="1800" i="1" dirty="0"/>
              <a:t> </a:t>
            </a:r>
            <a:r>
              <a:rPr lang="es-ES" sz="1800" i="1" dirty="0" err="1"/>
              <a:t>for</a:t>
            </a:r>
            <a:r>
              <a:rPr lang="es-ES" sz="1800" i="1" dirty="0"/>
              <a:t> </a:t>
            </a:r>
            <a:r>
              <a:rPr lang="es-ES" sz="1800" i="1" dirty="0" err="1"/>
              <a:t>the</a:t>
            </a:r>
            <a:r>
              <a:rPr lang="es-ES" sz="1800" i="1" dirty="0"/>
              <a:t> </a:t>
            </a:r>
            <a:r>
              <a:rPr lang="es-ES" sz="1800" i="1" dirty="0" err="1"/>
              <a:t>long</a:t>
            </a:r>
            <a:r>
              <a:rPr lang="es-ES" sz="1800" i="1" dirty="0"/>
              <a:t> </a:t>
            </a:r>
            <a:r>
              <a:rPr lang="es-ES" sz="1800" i="1" dirty="0" err="1" smtClean="0"/>
              <a:t>term</a:t>
            </a:r>
            <a:r>
              <a:rPr lang="es-ES" sz="1800" i="1" dirty="0" smtClean="0"/>
              <a:t>”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Still shy on SPP initiatives</a:t>
            </a:r>
            <a:r>
              <a:rPr lang="is-IS" sz="2400" dirty="0" smtClean="0"/>
              <a:t>…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67937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6495907" y="3978258"/>
            <a:ext cx="1977992" cy="19707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Environmental</a:t>
            </a:r>
            <a:r>
              <a:rPr lang="es-ES" dirty="0" smtClean="0"/>
              <a:t> </a:t>
            </a:r>
            <a:r>
              <a:rPr lang="es-ES" dirty="0" err="1" smtClean="0"/>
              <a:t>Impacts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Caribbean</a:t>
            </a:r>
            <a:r>
              <a:rPr lang="es-ES" dirty="0" smtClean="0"/>
              <a:t> </a:t>
            </a:r>
            <a:r>
              <a:rPr lang="es-ES" dirty="0" err="1" smtClean="0"/>
              <a:t>Islands</a:t>
            </a:r>
            <a:r>
              <a:rPr lang="es-ES" dirty="0" smtClean="0"/>
              <a:t> </a:t>
            </a:r>
            <a:r>
              <a:rPr lang="en-US" dirty="0" smtClean="0">
                <a:solidFill>
                  <a:srgbClr val="29C3EC"/>
                </a:solidFill>
              </a:rPr>
              <a:t>l </a:t>
            </a:r>
            <a:r>
              <a:rPr lang="en-US" dirty="0"/>
              <a:t>Islas </a:t>
            </a:r>
            <a:r>
              <a:rPr lang="en-US" dirty="0" err="1"/>
              <a:t>caribeñas</a:t>
            </a:r>
            <a:r>
              <a:rPr lang="en-US" dirty="0"/>
              <a:t> 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457199" y="2803270"/>
            <a:ext cx="8200887" cy="3067050"/>
          </a:xfrm>
        </p:spPr>
        <p:txBody>
          <a:bodyPr/>
          <a:lstStyle/>
          <a:p>
            <a:r>
              <a:rPr lang="es-ES" sz="2400" b="1" dirty="0" smtClean="0">
                <a:solidFill>
                  <a:srgbClr val="093266"/>
                </a:solidFill>
              </a:rPr>
              <a:t>Sectors </a:t>
            </a:r>
            <a:r>
              <a:rPr lang="es-ES" sz="2400" b="1" dirty="0" err="1" smtClean="0">
                <a:solidFill>
                  <a:srgbClr val="093266"/>
                </a:solidFill>
              </a:rPr>
              <a:t>relevant</a:t>
            </a:r>
            <a:r>
              <a:rPr lang="es-ES" sz="2400" b="1" dirty="0" smtClean="0">
                <a:solidFill>
                  <a:srgbClr val="093266"/>
                </a:solidFill>
              </a:rPr>
              <a:t> </a:t>
            </a:r>
            <a:r>
              <a:rPr lang="es-ES" sz="2400" b="1" dirty="0" err="1" smtClean="0">
                <a:solidFill>
                  <a:srgbClr val="093266"/>
                </a:solidFill>
              </a:rPr>
              <a:t>to</a:t>
            </a:r>
            <a:r>
              <a:rPr lang="es-ES" sz="2400" b="1" dirty="0" smtClean="0">
                <a:solidFill>
                  <a:srgbClr val="093266"/>
                </a:solidFill>
              </a:rPr>
              <a:t> SPP </a:t>
            </a:r>
            <a:r>
              <a:rPr lang="es-ES" sz="2400" b="1" dirty="0" err="1">
                <a:solidFill>
                  <a:srgbClr val="093266"/>
                </a:solidFill>
              </a:rPr>
              <a:t>that</a:t>
            </a:r>
            <a:r>
              <a:rPr lang="es-ES" sz="2400" b="1" dirty="0">
                <a:solidFill>
                  <a:srgbClr val="093266"/>
                </a:solidFill>
              </a:rPr>
              <a:t> can be “</a:t>
            </a:r>
            <a:r>
              <a:rPr lang="es-ES" sz="2400" b="1" dirty="0" err="1">
                <a:solidFill>
                  <a:srgbClr val="093266"/>
                </a:solidFill>
              </a:rPr>
              <a:t>greened</a:t>
            </a:r>
            <a:r>
              <a:rPr lang="es-ES" sz="2400" b="1" dirty="0" smtClean="0">
                <a:solidFill>
                  <a:srgbClr val="093266"/>
                </a:solidFill>
              </a:rPr>
              <a:t>”</a:t>
            </a:r>
          </a:p>
          <a:p>
            <a:endParaRPr lang="es-ES" dirty="0" smtClean="0"/>
          </a:p>
          <a:p>
            <a:pPr marL="285750" indent="-285750">
              <a:buFont typeface="Arial"/>
              <a:buChar char="•"/>
            </a:pPr>
            <a:r>
              <a:rPr lang="es-ES" sz="2000" dirty="0" err="1" smtClean="0"/>
              <a:t>Water</a:t>
            </a:r>
            <a:endParaRPr lang="es-ES" sz="2000" dirty="0" smtClean="0"/>
          </a:p>
          <a:p>
            <a:pPr marL="285750" indent="-285750">
              <a:buFont typeface="Arial"/>
              <a:buChar char="•"/>
            </a:pPr>
            <a:r>
              <a:rPr lang="es-ES" sz="2000" dirty="0" smtClean="0"/>
              <a:t>Solid </a:t>
            </a:r>
            <a:r>
              <a:rPr lang="es-ES" sz="2000" dirty="0" err="1" smtClean="0"/>
              <a:t>waste</a:t>
            </a:r>
            <a:endParaRPr lang="es-ES" sz="2000" dirty="0" smtClean="0"/>
          </a:p>
          <a:p>
            <a:pPr marL="285750" indent="-285750">
              <a:buFont typeface="Arial"/>
              <a:buChar char="•"/>
            </a:pPr>
            <a:r>
              <a:rPr lang="es-ES" sz="2000" dirty="0"/>
              <a:t>Fishing and </a:t>
            </a:r>
            <a:r>
              <a:rPr lang="es-ES" sz="2000" dirty="0" err="1" smtClean="0"/>
              <a:t>acquaculture</a:t>
            </a:r>
            <a:endParaRPr lang="es-ES" sz="2000" dirty="0" smtClean="0"/>
          </a:p>
          <a:p>
            <a:pPr marL="285750" indent="-285750">
              <a:buFont typeface="Arial"/>
              <a:buChar char="•"/>
            </a:pPr>
            <a:r>
              <a:rPr lang="es-ES" sz="2000" dirty="0" err="1"/>
              <a:t>E</a:t>
            </a:r>
            <a:r>
              <a:rPr lang="es-ES" sz="2000" dirty="0" err="1" smtClean="0"/>
              <a:t>nergy</a:t>
            </a:r>
            <a:endParaRPr lang="es-ES" sz="2000" dirty="0"/>
          </a:p>
          <a:p>
            <a:endParaRPr lang="es-ES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Still shy on SPP initiatives</a:t>
            </a:r>
            <a:endParaRPr lang="en-AU" sz="2400" dirty="0"/>
          </a:p>
        </p:txBody>
      </p:sp>
      <p:sp>
        <p:nvSpPr>
          <p:cNvPr id="7" name="Elipse 6"/>
          <p:cNvSpPr/>
          <p:nvPr/>
        </p:nvSpPr>
        <p:spPr>
          <a:xfrm>
            <a:off x="4461722" y="3978258"/>
            <a:ext cx="2034185" cy="19707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Public</a:t>
            </a:r>
            <a:r>
              <a:rPr lang="es-ES" dirty="0" smtClean="0"/>
              <a:t> </a:t>
            </a:r>
            <a:r>
              <a:rPr lang="es-ES" dirty="0" err="1" smtClean="0"/>
              <a:t>Procurement</a:t>
            </a:r>
            <a:endParaRPr lang="es-ES" dirty="0"/>
          </a:p>
        </p:txBody>
      </p:sp>
      <p:sp>
        <p:nvSpPr>
          <p:cNvPr id="9" name="Flecha abajo 8"/>
          <p:cNvSpPr/>
          <p:nvPr/>
        </p:nvSpPr>
        <p:spPr>
          <a:xfrm>
            <a:off x="6405998" y="3528737"/>
            <a:ext cx="179817" cy="96647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44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457200" y="1994066"/>
            <a:ext cx="5731177" cy="965447"/>
          </a:xfrm>
        </p:spPr>
        <p:txBody>
          <a:bodyPr>
            <a:normAutofit lnSpcReduction="10000"/>
          </a:bodyPr>
          <a:lstStyle/>
          <a:p>
            <a:r>
              <a:rPr lang="es-ES" sz="2400" b="1" dirty="0" err="1" smtClean="0">
                <a:solidFill>
                  <a:srgbClr val="29C3EC"/>
                </a:solidFill>
              </a:rPr>
              <a:t>Water</a:t>
            </a:r>
            <a:r>
              <a:rPr lang="es-ES" sz="2400" b="1" dirty="0" smtClean="0">
                <a:solidFill>
                  <a:srgbClr val="29C3EC"/>
                </a:solidFill>
              </a:rPr>
              <a:t> Stress</a:t>
            </a:r>
            <a:endParaRPr lang="es-ES" sz="2400" b="1" dirty="0">
              <a:solidFill>
                <a:srgbClr val="29C3EC"/>
              </a:solidFill>
            </a:endParaRPr>
          </a:p>
          <a:p>
            <a:r>
              <a:rPr lang="es-ES" dirty="0" err="1" smtClean="0"/>
              <a:t>Economies</a:t>
            </a:r>
            <a:r>
              <a:rPr lang="es-ES" dirty="0" smtClean="0"/>
              <a:t> </a:t>
            </a:r>
            <a:r>
              <a:rPr lang="es-ES" dirty="0" err="1" smtClean="0"/>
              <a:t>highly</a:t>
            </a:r>
            <a:r>
              <a:rPr lang="es-ES" dirty="0" smtClean="0"/>
              <a:t> </a:t>
            </a:r>
            <a:r>
              <a:rPr lang="es-ES" dirty="0" err="1" smtClean="0"/>
              <a:t>dependant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freshwater</a:t>
            </a:r>
            <a:r>
              <a:rPr lang="es-ES" dirty="0" smtClean="0"/>
              <a:t>: </a:t>
            </a:r>
            <a:r>
              <a:rPr lang="es-ES" dirty="0" err="1" smtClean="0"/>
              <a:t>tourism</a:t>
            </a:r>
            <a:r>
              <a:rPr lang="es-ES" dirty="0" smtClean="0"/>
              <a:t> and </a:t>
            </a:r>
            <a:r>
              <a:rPr lang="es-ES" dirty="0" err="1" smtClean="0"/>
              <a:t>agriculture</a:t>
            </a:r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188379" y="3065914"/>
            <a:ext cx="2443062" cy="3445015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s-ES" b="1" dirty="0" err="1" smtClean="0"/>
              <a:t>Support</a:t>
            </a:r>
            <a:r>
              <a:rPr lang="es-ES" b="1" dirty="0" smtClean="0"/>
              <a:t> </a:t>
            </a:r>
            <a:r>
              <a:rPr lang="es-ES" b="1" dirty="0" err="1" smtClean="0"/>
              <a:t>water</a:t>
            </a:r>
            <a:r>
              <a:rPr lang="es-ES" b="1" dirty="0" smtClean="0"/>
              <a:t> </a:t>
            </a:r>
            <a:r>
              <a:rPr lang="es-ES" b="1" dirty="0" err="1" smtClean="0"/>
              <a:t>conservation</a:t>
            </a:r>
            <a:r>
              <a:rPr lang="es-ES" b="1" dirty="0" smtClean="0"/>
              <a:t> and </a:t>
            </a:r>
            <a:r>
              <a:rPr lang="es-ES" b="1" dirty="0" err="1" smtClean="0"/>
              <a:t>efficiency</a:t>
            </a:r>
            <a:r>
              <a:rPr lang="es-ES" dirty="0" smtClean="0"/>
              <a:t>:</a:t>
            </a:r>
          </a:p>
          <a:p>
            <a:pPr marL="800100" lvl="1" indent="-342900" algn="l">
              <a:buFont typeface="Arial"/>
              <a:buChar char="•"/>
            </a:pPr>
            <a:r>
              <a:rPr lang="es-ES" b="1" dirty="0" err="1">
                <a:solidFill>
                  <a:srgbClr val="093266"/>
                </a:solidFill>
              </a:rPr>
              <a:t>B</a:t>
            </a:r>
            <a:r>
              <a:rPr lang="es-ES" b="1" dirty="0" err="1" smtClean="0">
                <a:solidFill>
                  <a:srgbClr val="093266"/>
                </a:solidFill>
              </a:rPr>
              <a:t>uy</a:t>
            </a:r>
            <a:r>
              <a:rPr lang="es-ES" b="1" dirty="0" smtClean="0">
                <a:solidFill>
                  <a:srgbClr val="093266"/>
                </a:solidFill>
              </a:rPr>
              <a:t> </a:t>
            </a:r>
            <a:r>
              <a:rPr lang="es-ES" b="1" dirty="0" err="1" smtClean="0">
                <a:solidFill>
                  <a:srgbClr val="093266"/>
                </a:solidFill>
              </a:rPr>
              <a:t>water</a:t>
            </a:r>
            <a:r>
              <a:rPr lang="es-ES" b="1" dirty="0" err="1">
                <a:solidFill>
                  <a:srgbClr val="093266"/>
                </a:solidFill>
              </a:rPr>
              <a:t>-</a:t>
            </a:r>
            <a:r>
              <a:rPr lang="es-ES" b="1" dirty="0" err="1" smtClean="0">
                <a:solidFill>
                  <a:srgbClr val="093266"/>
                </a:solidFill>
              </a:rPr>
              <a:t>efficient</a:t>
            </a:r>
            <a:r>
              <a:rPr lang="es-ES" b="1" dirty="0" smtClean="0">
                <a:solidFill>
                  <a:srgbClr val="093266"/>
                </a:solidFill>
              </a:rPr>
              <a:t> </a:t>
            </a:r>
            <a:r>
              <a:rPr lang="es-ES" b="1" dirty="0" err="1" smtClean="0">
                <a:solidFill>
                  <a:srgbClr val="093266"/>
                </a:solidFill>
              </a:rPr>
              <a:t>products</a:t>
            </a:r>
            <a:endParaRPr lang="es-ES" b="1" dirty="0">
              <a:solidFill>
                <a:srgbClr val="093266"/>
              </a:solidFill>
            </a:endParaRPr>
          </a:p>
          <a:p>
            <a:pPr marL="800100" lvl="1" indent="-342900" algn="l">
              <a:buFont typeface="Arial"/>
              <a:buChar char="•"/>
            </a:pPr>
            <a:r>
              <a:rPr lang="es-ES" b="1" dirty="0" err="1" smtClean="0">
                <a:solidFill>
                  <a:srgbClr val="093266"/>
                </a:solidFill>
              </a:rPr>
              <a:t>Check</a:t>
            </a:r>
            <a:r>
              <a:rPr lang="es-ES" b="1" dirty="0" smtClean="0">
                <a:solidFill>
                  <a:srgbClr val="093266"/>
                </a:solidFill>
              </a:rPr>
              <a:t> </a:t>
            </a:r>
            <a:r>
              <a:rPr lang="es-ES" b="1" dirty="0" err="1" smtClean="0">
                <a:solidFill>
                  <a:srgbClr val="093266"/>
                </a:solidFill>
              </a:rPr>
              <a:t>the</a:t>
            </a:r>
            <a:r>
              <a:rPr lang="es-ES" b="1" dirty="0" smtClean="0">
                <a:solidFill>
                  <a:srgbClr val="093266"/>
                </a:solidFill>
              </a:rPr>
              <a:t> </a:t>
            </a:r>
            <a:r>
              <a:rPr lang="es-ES" b="1" dirty="0" err="1" smtClean="0">
                <a:solidFill>
                  <a:srgbClr val="093266"/>
                </a:solidFill>
              </a:rPr>
              <a:t>supply</a:t>
            </a:r>
            <a:r>
              <a:rPr lang="es-ES" b="1" dirty="0" smtClean="0">
                <a:solidFill>
                  <a:srgbClr val="093266"/>
                </a:solidFill>
              </a:rPr>
              <a:t> </a:t>
            </a:r>
            <a:r>
              <a:rPr lang="es-ES" b="1" dirty="0" err="1" smtClean="0">
                <a:solidFill>
                  <a:srgbClr val="093266"/>
                </a:solidFill>
              </a:rPr>
              <a:t>chain</a:t>
            </a:r>
            <a:endParaRPr lang="es-ES" b="1" dirty="0" smtClean="0">
              <a:solidFill>
                <a:srgbClr val="093266"/>
              </a:solidFill>
            </a:endParaRPr>
          </a:p>
          <a:p>
            <a:pPr lvl="1" algn="l"/>
            <a:endParaRPr lang="es-ES" b="1" dirty="0"/>
          </a:p>
          <a:p>
            <a:endParaRPr lang="es-ES" b="1" dirty="0"/>
          </a:p>
        </p:txBody>
      </p:sp>
      <p:pic>
        <p:nvPicPr>
          <p:cNvPr id="6" name="Imagen 5" descr="2189SIDS-IN-NUMBERS-CLIMATE-CHANGE-EDITION_2015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65915"/>
            <a:ext cx="5731178" cy="3792085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Caribbean</a:t>
            </a:r>
            <a:r>
              <a:rPr lang="es-ES" dirty="0" smtClean="0"/>
              <a:t> </a:t>
            </a:r>
            <a:r>
              <a:rPr lang="es-ES" dirty="0" err="1" smtClean="0"/>
              <a:t>Islands</a:t>
            </a:r>
            <a:r>
              <a:rPr lang="es-ES" dirty="0" smtClean="0"/>
              <a:t> </a:t>
            </a:r>
            <a:r>
              <a:rPr lang="en-US" dirty="0" smtClean="0">
                <a:solidFill>
                  <a:srgbClr val="29C3EC"/>
                </a:solidFill>
              </a:rPr>
              <a:t>l </a:t>
            </a:r>
            <a:r>
              <a:rPr lang="en-US" dirty="0"/>
              <a:t>Islas </a:t>
            </a:r>
            <a:r>
              <a:rPr lang="en-US" dirty="0" smtClean="0"/>
              <a:t>del Caribe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683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208" y="2103098"/>
            <a:ext cx="4004139" cy="2399272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Caribbean</a:t>
            </a:r>
            <a:r>
              <a:rPr lang="es-ES" dirty="0" smtClean="0"/>
              <a:t> </a:t>
            </a:r>
            <a:r>
              <a:rPr lang="es-ES" dirty="0" err="1" smtClean="0"/>
              <a:t>Islands</a:t>
            </a:r>
            <a:r>
              <a:rPr lang="es-ES" dirty="0" smtClean="0"/>
              <a:t> </a:t>
            </a:r>
            <a:r>
              <a:rPr lang="en-US" dirty="0" smtClean="0">
                <a:solidFill>
                  <a:srgbClr val="29C3EC"/>
                </a:solidFill>
              </a:rPr>
              <a:t>l </a:t>
            </a:r>
            <a:r>
              <a:rPr lang="en-US" dirty="0"/>
              <a:t>Islas </a:t>
            </a:r>
            <a:r>
              <a:rPr lang="en-US" dirty="0" smtClean="0"/>
              <a:t>del Caribe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457200" y="1986554"/>
            <a:ext cx="41099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b="1" dirty="0">
                <a:solidFill>
                  <a:srgbClr val="29C3EC"/>
                </a:solidFill>
                <a:latin typeface="Arial"/>
                <a:cs typeface="Arial"/>
              </a:rPr>
              <a:t>Solid</a:t>
            </a:r>
            <a:r>
              <a:rPr lang="es-ES" sz="2200" dirty="0" smtClean="0"/>
              <a:t> </a:t>
            </a:r>
            <a:r>
              <a:rPr lang="es-ES" sz="2200" b="1" dirty="0" err="1">
                <a:solidFill>
                  <a:srgbClr val="29C3EC"/>
                </a:solidFill>
                <a:latin typeface="Arial"/>
                <a:cs typeface="Arial"/>
              </a:rPr>
              <a:t>Waste</a:t>
            </a:r>
            <a:r>
              <a:rPr lang="es-ES" sz="2200" b="1" dirty="0">
                <a:solidFill>
                  <a:srgbClr val="29C3EC"/>
                </a:solidFill>
                <a:latin typeface="Arial"/>
                <a:cs typeface="Arial"/>
              </a:rPr>
              <a:t> and Marine </a:t>
            </a:r>
            <a:r>
              <a:rPr lang="es-ES" sz="2200" b="1" dirty="0" err="1">
                <a:solidFill>
                  <a:srgbClr val="29C3EC"/>
                </a:solidFill>
                <a:latin typeface="Arial"/>
                <a:cs typeface="Arial"/>
              </a:rPr>
              <a:t>Litter</a:t>
            </a:r>
            <a:endParaRPr lang="es-ES" sz="2200" b="1" dirty="0">
              <a:solidFill>
                <a:srgbClr val="29C3EC"/>
              </a:solidFill>
              <a:latin typeface="Arial"/>
              <a:cs typeface="Ari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63219" y="2618577"/>
            <a:ext cx="3643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1600" b="1" dirty="0" err="1" smtClean="0">
                <a:solidFill>
                  <a:srgbClr val="093266"/>
                </a:solidFill>
                <a:latin typeface="Arial"/>
                <a:cs typeface="Arial"/>
              </a:rPr>
              <a:t>Products</a:t>
            </a:r>
            <a:r>
              <a:rPr lang="es-ES" sz="1600" b="1" dirty="0" smtClean="0">
                <a:solidFill>
                  <a:srgbClr val="093266"/>
                </a:solidFill>
                <a:latin typeface="Arial"/>
                <a:cs typeface="Arial"/>
              </a:rPr>
              <a:t>: </a:t>
            </a:r>
            <a:r>
              <a:rPr lang="es-ES" sz="1600" dirty="0" err="1" smtClean="0">
                <a:solidFill>
                  <a:srgbClr val="093266"/>
                </a:solidFill>
                <a:latin typeface="Arial"/>
                <a:cs typeface="Arial"/>
              </a:rPr>
              <a:t>Food</a:t>
            </a:r>
            <a:r>
              <a:rPr lang="es-ES" sz="1600" dirty="0" smtClean="0">
                <a:solidFill>
                  <a:srgbClr val="093266"/>
                </a:solidFill>
                <a:latin typeface="Arial"/>
                <a:cs typeface="Arial"/>
              </a:rPr>
              <a:t> </a:t>
            </a:r>
            <a:r>
              <a:rPr lang="es-ES" sz="1600" dirty="0">
                <a:solidFill>
                  <a:srgbClr val="093266"/>
                </a:solidFill>
                <a:latin typeface="Arial"/>
                <a:cs typeface="Arial"/>
              </a:rPr>
              <a:t>and </a:t>
            </a:r>
            <a:r>
              <a:rPr lang="es-ES" sz="1600" dirty="0" err="1">
                <a:solidFill>
                  <a:srgbClr val="093266"/>
                </a:solidFill>
                <a:latin typeface="Arial"/>
                <a:cs typeface="Arial"/>
              </a:rPr>
              <a:t>kitchen</a:t>
            </a:r>
            <a:r>
              <a:rPr lang="es-ES" sz="1600" dirty="0">
                <a:solidFill>
                  <a:srgbClr val="093266"/>
                </a:solidFill>
                <a:latin typeface="Arial"/>
                <a:cs typeface="Arial"/>
              </a:rPr>
              <a:t> </a:t>
            </a:r>
            <a:r>
              <a:rPr lang="es-ES" sz="1600" dirty="0" err="1">
                <a:solidFill>
                  <a:srgbClr val="093266"/>
                </a:solidFill>
                <a:latin typeface="Arial"/>
                <a:cs typeface="Arial"/>
              </a:rPr>
              <a:t>wastes</a:t>
            </a:r>
            <a:r>
              <a:rPr lang="es-ES" sz="1600" dirty="0">
                <a:solidFill>
                  <a:srgbClr val="093266"/>
                </a:solidFill>
                <a:latin typeface="Arial"/>
                <a:cs typeface="Arial"/>
              </a:rPr>
              <a:t>, </a:t>
            </a:r>
            <a:r>
              <a:rPr lang="es-ES" sz="1600" dirty="0" err="1">
                <a:solidFill>
                  <a:srgbClr val="093266"/>
                </a:solidFill>
                <a:latin typeface="Arial"/>
                <a:cs typeface="Arial"/>
              </a:rPr>
              <a:t>paper</a:t>
            </a:r>
            <a:r>
              <a:rPr lang="es-ES" sz="1600" dirty="0">
                <a:solidFill>
                  <a:srgbClr val="093266"/>
                </a:solidFill>
                <a:latin typeface="Arial"/>
                <a:cs typeface="Arial"/>
              </a:rPr>
              <a:t>, </a:t>
            </a:r>
            <a:r>
              <a:rPr lang="es-ES" sz="1600" dirty="0" err="1">
                <a:solidFill>
                  <a:srgbClr val="093266"/>
                </a:solidFill>
                <a:latin typeface="Arial"/>
                <a:cs typeface="Arial"/>
              </a:rPr>
              <a:t>glass</a:t>
            </a:r>
            <a:r>
              <a:rPr lang="es-ES" sz="1600" dirty="0">
                <a:solidFill>
                  <a:srgbClr val="093266"/>
                </a:solidFill>
                <a:latin typeface="Arial"/>
                <a:cs typeface="Arial"/>
              </a:rPr>
              <a:t>, metal and </a:t>
            </a:r>
            <a:r>
              <a:rPr lang="es-ES" sz="1600" dirty="0" err="1">
                <a:solidFill>
                  <a:srgbClr val="093266"/>
                </a:solidFill>
                <a:latin typeface="Arial"/>
                <a:cs typeface="Arial"/>
              </a:rPr>
              <a:t>plastic</a:t>
            </a:r>
            <a:r>
              <a:rPr lang="es-ES" sz="1600" dirty="0">
                <a:solidFill>
                  <a:srgbClr val="093266"/>
                </a:solidFill>
                <a:latin typeface="Arial"/>
                <a:cs typeface="Arial"/>
              </a:rPr>
              <a:t> </a:t>
            </a:r>
            <a:r>
              <a:rPr lang="es-ES" sz="1600" dirty="0" err="1">
                <a:solidFill>
                  <a:srgbClr val="093266"/>
                </a:solidFill>
                <a:latin typeface="Arial"/>
                <a:cs typeface="Arial"/>
              </a:rPr>
              <a:t>containers</a:t>
            </a:r>
            <a:r>
              <a:rPr lang="es-ES" sz="1600" dirty="0">
                <a:solidFill>
                  <a:srgbClr val="093266"/>
                </a:solidFill>
                <a:latin typeface="Arial"/>
                <a:cs typeface="Arial"/>
              </a:rPr>
              <a:t> and </a:t>
            </a:r>
            <a:r>
              <a:rPr lang="es-ES" sz="1600" dirty="0" err="1">
                <a:solidFill>
                  <a:srgbClr val="093266"/>
                </a:solidFill>
                <a:latin typeface="Arial"/>
                <a:cs typeface="Arial"/>
              </a:rPr>
              <a:t>packaging</a:t>
            </a:r>
            <a:r>
              <a:rPr lang="es-ES" sz="1600" dirty="0">
                <a:solidFill>
                  <a:srgbClr val="093266"/>
                </a:solidFill>
                <a:latin typeface="Arial"/>
                <a:cs typeface="Arial"/>
              </a:rPr>
              <a:t>, </a:t>
            </a:r>
            <a:r>
              <a:rPr lang="es-ES" sz="1600" dirty="0" err="1">
                <a:solidFill>
                  <a:srgbClr val="093266"/>
                </a:solidFill>
                <a:latin typeface="Arial"/>
                <a:cs typeface="Arial"/>
              </a:rPr>
              <a:t>construction</a:t>
            </a:r>
            <a:r>
              <a:rPr lang="es-ES" sz="1600" dirty="0">
                <a:solidFill>
                  <a:srgbClr val="093266"/>
                </a:solidFill>
                <a:latin typeface="Arial"/>
                <a:cs typeface="Arial"/>
              </a:rPr>
              <a:t> </a:t>
            </a:r>
            <a:r>
              <a:rPr lang="es-ES" sz="1600" dirty="0" err="1">
                <a:solidFill>
                  <a:srgbClr val="093266"/>
                </a:solidFill>
                <a:latin typeface="Arial"/>
                <a:cs typeface="Arial"/>
              </a:rPr>
              <a:t>wastes</a:t>
            </a:r>
            <a:r>
              <a:rPr lang="es-ES" sz="1600" dirty="0">
                <a:solidFill>
                  <a:srgbClr val="093266"/>
                </a:solidFill>
                <a:latin typeface="Arial"/>
                <a:cs typeface="Arial"/>
              </a:rPr>
              <a:t>, </a:t>
            </a:r>
            <a:r>
              <a:rPr lang="es-ES" sz="1600" dirty="0" err="1">
                <a:solidFill>
                  <a:srgbClr val="093266"/>
                </a:solidFill>
                <a:latin typeface="Arial"/>
                <a:cs typeface="Arial"/>
              </a:rPr>
              <a:t>clothing</a:t>
            </a:r>
            <a:r>
              <a:rPr lang="es-ES" sz="1600" dirty="0">
                <a:solidFill>
                  <a:srgbClr val="093266"/>
                </a:solidFill>
                <a:latin typeface="Arial"/>
                <a:cs typeface="Arial"/>
              </a:rPr>
              <a:t>, and </a:t>
            </a:r>
            <a:r>
              <a:rPr lang="es-ES" sz="1600" dirty="0" err="1">
                <a:solidFill>
                  <a:srgbClr val="093266"/>
                </a:solidFill>
                <a:latin typeface="Arial"/>
                <a:cs typeface="Arial"/>
              </a:rPr>
              <a:t>hazardous</a:t>
            </a:r>
            <a:r>
              <a:rPr lang="es-ES" sz="1600" dirty="0">
                <a:solidFill>
                  <a:srgbClr val="093266"/>
                </a:solidFill>
                <a:latin typeface="Arial"/>
                <a:cs typeface="Arial"/>
              </a:rPr>
              <a:t> </a:t>
            </a:r>
            <a:r>
              <a:rPr lang="es-ES" sz="1600" dirty="0" err="1">
                <a:solidFill>
                  <a:srgbClr val="093266"/>
                </a:solidFill>
                <a:latin typeface="Arial"/>
                <a:cs typeface="Arial"/>
              </a:rPr>
              <a:t>wastes</a:t>
            </a:r>
            <a:r>
              <a:rPr lang="es-ES" sz="1600" dirty="0">
                <a:solidFill>
                  <a:srgbClr val="093266"/>
                </a:solidFill>
                <a:latin typeface="Arial"/>
                <a:cs typeface="Arial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s-ES" sz="1600" b="1" dirty="0" err="1" smtClean="0">
                <a:solidFill>
                  <a:srgbClr val="093266"/>
                </a:solidFill>
                <a:latin typeface="Arial"/>
                <a:cs typeface="Arial"/>
              </a:rPr>
              <a:t>Processes</a:t>
            </a:r>
            <a:r>
              <a:rPr lang="es-ES" sz="1600" b="1" dirty="0" smtClean="0">
                <a:solidFill>
                  <a:srgbClr val="093266"/>
                </a:solidFill>
                <a:latin typeface="Arial"/>
                <a:cs typeface="Arial"/>
              </a:rPr>
              <a:t>: </a:t>
            </a:r>
            <a:r>
              <a:rPr lang="es-ES" sz="1600" dirty="0" err="1" smtClean="0">
                <a:solidFill>
                  <a:srgbClr val="093266"/>
                </a:solidFill>
                <a:latin typeface="Arial"/>
                <a:cs typeface="Arial"/>
              </a:rPr>
              <a:t>Disposal</a:t>
            </a:r>
            <a:r>
              <a:rPr lang="es-ES" sz="1600" dirty="0" smtClean="0">
                <a:solidFill>
                  <a:srgbClr val="093266"/>
                </a:solidFill>
                <a:latin typeface="Arial"/>
                <a:cs typeface="Arial"/>
              </a:rPr>
              <a:t> </a:t>
            </a:r>
            <a:r>
              <a:rPr lang="es-ES" sz="1600" dirty="0">
                <a:solidFill>
                  <a:srgbClr val="093266"/>
                </a:solidFill>
                <a:latin typeface="Arial"/>
                <a:cs typeface="Arial"/>
              </a:rPr>
              <a:t>and </a:t>
            </a:r>
            <a:r>
              <a:rPr lang="es-ES" sz="1600" dirty="0" err="1">
                <a:solidFill>
                  <a:srgbClr val="093266"/>
                </a:solidFill>
                <a:latin typeface="Arial"/>
                <a:cs typeface="Arial"/>
              </a:rPr>
              <a:t>recycling</a:t>
            </a:r>
            <a:endParaRPr lang="es-ES" sz="1600" dirty="0">
              <a:solidFill>
                <a:srgbClr val="093266"/>
              </a:solidFill>
              <a:latin typeface="Arial"/>
              <a:cs typeface="Arial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63218" y="4594086"/>
            <a:ext cx="81611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b="1" i="1" dirty="0" smtClean="0">
                <a:solidFill>
                  <a:srgbClr val="29C3EC"/>
                </a:solidFill>
              </a:rPr>
              <a:t>Do a </a:t>
            </a:r>
            <a:r>
              <a:rPr lang="es-ES" b="1" i="1" dirty="0" err="1" smtClean="0">
                <a:solidFill>
                  <a:srgbClr val="29C3EC"/>
                </a:solidFill>
              </a:rPr>
              <a:t>product</a:t>
            </a:r>
            <a:r>
              <a:rPr lang="es-ES" b="1" i="1" dirty="0" smtClean="0">
                <a:solidFill>
                  <a:srgbClr val="29C3EC"/>
                </a:solidFill>
              </a:rPr>
              <a:t> </a:t>
            </a:r>
            <a:r>
              <a:rPr lang="es-ES" b="1" i="1" dirty="0" err="1" smtClean="0">
                <a:solidFill>
                  <a:srgbClr val="29C3EC"/>
                </a:solidFill>
              </a:rPr>
              <a:t>life</a:t>
            </a:r>
            <a:r>
              <a:rPr lang="es-ES" b="1" i="1" dirty="0" smtClean="0">
                <a:solidFill>
                  <a:srgbClr val="29C3EC"/>
                </a:solidFill>
              </a:rPr>
              <a:t> </a:t>
            </a:r>
            <a:r>
              <a:rPr lang="es-ES" b="1" i="1" dirty="0" err="1" smtClean="0">
                <a:solidFill>
                  <a:srgbClr val="29C3EC"/>
                </a:solidFill>
              </a:rPr>
              <a:t>cycle</a:t>
            </a:r>
            <a:r>
              <a:rPr lang="es-ES" b="1" i="1" dirty="0" smtClean="0">
                <a:solidFill>
                  <a:srgbClr val="29C3EC"/>
                </a:solidFill>
              </a:rPr>
              <a:t> </a:t>
            </a:r>
            <a:r>
              <a:rPr lang="es-ES" b="1" i="1" dirty="0" err="1" smtClean="0">
                <a:solidFill>
                  <a:srgbClr val="29C3EC"/>
                </a:solidFill>
              </a:rPr>
              <a:t>assessment</a:t>
            </a:r>
            <a:r>
              <a:rPr lang="es-ES" b="1" i="1" dirty="0" smtClean="0">
                <a:solidFill>
                  <a:srgbClr val="29C3EC"/>
                </a:solidFill>
              </a:rPr>
              <a:t> </a:t>
            </a:r>
            <a:r>
              <a:rPr lang="es-ES" b="1" i="1" dirty="0" err="1" smtClean="0">
                <a:solidFill>
                  <a:srgbClr val="29C3EC"/>
                </a:solidFill>
              </a:rPr>
              <a:t>before</a:t>
            </a:r>
            <a:r>
              <a:rPr lang="es-ES" b="1" i="1" dirty="0" smtClean="0">
                <a:solidFill>
                  <a:srgbClr val="29C3EC"/>
                </a:solidFill>
              </a:rPr>
              <a:t> </a:t>
            </a:r>
            <a:r>
              <a:rPr lang="es-ES" b="1" i="1" dirty="0" err="1" smtClean="0">
                <a:solidFill>
                  <a:srgbClr val="29C3EC"/>
                </a:solidFill>
              </a:rPr>
              <a:t>buying</a:t>
            </a:r>
            <a:endParaRPr lang="es-ES" b="1" i="1" dirty="0" smtClean="0">
              <a:solidFill>
                <a:srgbClr val="29C3EC"/>
              </a:solidFill>
            </a:endParaRPr>
          </a:p>
          <a:p>
            <a:endParaRPr lang="es-ES" b="1" i="1" dirty="0" smtClean="0">
              <a:solidFill>
                <a:srgbClr val="29C3EC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s-ES" dirty="0" err="1" smtClean="0">
                <a:solidFill>
                  <a:srgbClr val="093266"/>
                </a:solidFill>
              </a:rPr>
              <a:t>Require</a:t>
            </a:r>
            <a:r>
              <a:rPr lang="es-ES" dirty="0" smtClean="0">
                <a:solidFill>
                  <a:srgbClr val="093266"/>
                </a:solidFill>
              </a:rPr>
              <a:t> </a:t>
            </a:r>
            <a:r>
              <a:rPr lang="es-ES" dirty="0" err="1" smtClean="0">
                <a:solidFill>
                  <a:srgbClr val="093266"/>
                </a:solidFill>
              </a:rPr>
              <a:t>environmentally</a:t>
            </a:r>
            <a:r>
              <a:rPr lang="es-ES" dirty="0" smtClean="0">
                <a:solidFill>
                  <a:srgbClr val="093266"/>
                </a:solidFill>
              </a:rPr>
              <a:t> </a:t>
            </a:r>
            <a:r>
              <a:rPr lang="es-ES" dirty="0" err="1" smtClean="0">
                <a:solidFill>
                  <a:srgbClr val="093266"/>
                </a:solidFill>
              </a:rPr>
              <a:t>preferable</a:t>
            </a:r>
            <a:r>
              <a:rPr lang="es-ES" dirty="0" smtClean="0">
                <a:solidFill>
                  <a:srgbClr val="093266"/>
                </a:solidFill>
              </a:rPr>
              <a:t> </a:t>
            </a:r>
            <a:r>
              <a:rPr lang="es-ES" dirty="0" err="1" smtClean="0">
                <a:solidFill>
                  <a:srgbClr val="093266"/>
                </a:solidFill>
              </a:rPr>
              <a:t>materials</a:t>
            </a:r>
            <a:r>
              <a:rPr lang="es-ES" dirty="0" smtClean="0">
                <a:solidFill>
                  <a:srgbClr val="093266"/>
                </a:solidFill>
              </a:rPr>
              <a:t>/</a:t>
            </a:r>
            <a:r>
              <a:rPr lang="es-ES" dirty="0" err="1" smtClean="0">
                <a:solidFill>
                  <a:srgbClr val="093266"/>
                </a:solidFill>
              </a:rPr>
              <a:t>components</a:t>
            </a:r>
            <a:r>
              <a:rPr lang="es-ES" dirty="0" smtClean="0">
                <a:solidFill>
                  <a:srgbClr val="093266"/>
                </a:solidFill>
              </a:rPr>
              <a:t>/</a:t>
            </a:r>
            <a:r>
              <a:rPr lang="es-ES" dirty="0" err="1" smtClean="0">
                <a:solidFill>
                  <a:srgbClr val="093266"/>
                </a:solidFill>
              </a:rPr>
              <a:t>chemicals</a:t>
            </a:r>
            <a:endParaRPr lang="es-ES" dirty="0" smtClean="0">
              <a:solidFill>
                <a:srgbClr val="093266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s-ES" dirty="0" err="1" smtClean="0">
                <a:solidFill>
                  <a:srgbClr val="093266"/>
                </a:solidFill>
              </a:rPr>
              <a:t>Change</a:t>
            </a:r>
            <a:r>
              <a:rPr lang="es-ES" dirty="0" smtClean="0">
                <a:solidFill>
                  <a:srgbClr val="093266"/>
                </a:solidFill>
              </a:rPr>
              <a:t> </a:t>
            </a:r>
            <a:r>
              <a:rPr lang="es-ES" dirty="0" err="1" smtClean="0">
                <a:solidFill>
                  <a:srgbClr val="093266"/>
                </a:solidFill>
              </a:rPr>
              <a:t>plastic</a:t>
            </a:r>
            <a:r>
              <a:rPr lang="es-ES" dirty="0" smtClean="0">
                <a:solidFill>
                  <a:srgbClr val="093266"/>
                </a:solidFill>
              </a:rPr>
              <a:t>/</a:t>
            </a:r>
            <a:r>
              <a:rPr lang="es-ES" dirty="0" err="1" smtClean="0">
                <a:solidFill>
                  <a:srgbClr val="093266"/>
                </a:solidFill>
              </a:rPr>
              <a:t>disposable</a:t>
            </a:r>
            <a:r>
              <a:rPr lang="es-ES" dirty="0" smtClean="0">
                <a:solidFill>
                  <a:srgbClr val="093266"/>
                </a:solidFill>
              </a:rPr>
              <a:t> </a:t>
            </a:r>
            <a:r>
              <a:rPr lang="es-ES" dirty="0" err="1" smtClean="0">
                <a:solidFill>
                  <a:srgbClr val="093266"/>
                </a:solidFill>
              </a:rPr>
              <a:t>goods</a:t>
            </a:r>
            <a:r>
              <a:rPr lang="es-ES" dirty="0" smtClean="0">
                <a:solidFill>
                  <a:srgbClr val="093266"/>
                </a:solidFill>
              </a:rPr>
              <a:t> </a:t>
            </a:r>
            <a:r>
              <a:rPr lang="es-ES" dirty="0" err="1" smtClean="0">
                <a:solidFill>
                  <a:srgbClr val="093266"/>
                </a:solidFill>
              </a:rPr>
              <a:t>for</a:t>
            </a:r>
            <a:r>
              <a:rPr lang="es-ES" dirty="0" smtClean="0">
                <a:solidFill>
                  <a:srgbClr val="093266"/>
                </a:solidFill>
              </a:rPr>
              <a:t> </a:t>
            </a:r>
            <a:r>
              <a:rPr lang="es-ES" dirty="0" err="1" smtClean="0">
                <a:solidFill>
                  <a:srgbClr val="093266"/>
                </a:solidFill>
              </a:rPr>
              <a:t>permanent</a:t>
            </a:r>
            <a:r>
              <a:rPr lang="es-ES" dirty="0" smtClean="0">
                <a:solidFill>
                  <a:srgbClr val="093266"/>
                </a:solidFill>
              </a:rPr>
              <a:t>/reusable </a:t>
            </a:r>
            <a:r>
              <a:rPr lang="es-ES" dirty="0" err="1" smtClean="0">
                <a:solidFill>
                  <a:srgbClr val="093266"/>
                </a:solidFill>
              </a:rPr>
              <a:t>ones</a:t>
            </a:r>
            <a:endParaRPr lang="es-ES" dirty="0" smtClean="0">
              <a:solidFill>
                <a:srgbClr val="093266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s-ES" dirty="0" smtClean="0">
                <a:solidFill>
                  <a:srgbClr val="093266"/>
                </a:solidFill>
              </a:rPr>
              <a:t>Control </a:t>
            </a:r>
            <a:r>
              <a:rPr lang="es-ES" dirty="0" err="1" smtClean="0">
                <a:solidFill>
                  <a:srgbClr val="093266"/>
                </a:solidFill>
              </a:rPr>
              <a:t>amount</a:t>
            </a:r>
            <a:r>
              <a:rPr lang="es-ES" dirty="0" smtClean="0">
                <a:solidFill>
                  <a:srgbClr val="093266"/>
                </a:solidFill>
              </a:rPr>
              <a:t> of </a:t>
            </a:r>
            <a:r>
              <a:rPr lang="es-ES" dirty="0" err="1" smtClean="0">
                <a:solidFill>
                  <a:srgbClr val="093266"/>
                </a:solidFill>
              </a:rPr>
              <a:t>packaging</a:t>
            </a:r>
            <a:endParaRPr lang="es-ES" dirty="0" smtClean="0">
              <a:solidFill>
                <a:srgbClr val="093266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s-ES" dirty="0" err="1" smtClean="0">
                <a:solidFill>
                  <a:srgbClr val="093266"/>
                </a:solidFill>
              </a:rPr>
              <a:t>Require</a:t>
            </a:r>
            <a:r>
              <a:rPr lang="es-ES" dirty="0" smtClean="0">
                <a:solidFill>
                  <a:srgbClr val="093266"/>
                </a:solidFill>
              </a:rPr>
              <a:t> </a:t>
            </a:r>
            <a:r>
              <a:rPr lang="es-ES" dirty="0" err="1" smtClean="0">
                <a:solidFill>
                  <a:srgbClr val="093266"/>
                </a:solidFill>
              </a:rPr>
              <a:t>disposal</a:t>
            </a:r>
            <a:r>
              <a:rPr lang="es-ES" dirty="0" smtClean="0">
                <a:solidFill>
                  <a:srgbClr val="093266"/>
                </a:solidFill>
              </a:rPr>
              <a:t> </a:t>
            </a:r>
            <a:r>
              <a:rPr lang="es-ES" dirty="0" err="1" smtClean="0">
                <a:solidFill>
                  <a:srgbClr val="093266"/>
                </a:solidFill>
              </a:rPr>
              <a:t>or</a:t>
            </a:r>
            <a:r>
              <a:rPr lang="es-ES" dirty="0" smtClean="0">
                <a:solidFill>
                  <a:srgbClr val="093266"/>
                </a:solidFill>
              </a:rPr>
              <a:t> </a:t>
            </a:r>
            <a:r>
              <a:rPr lang="es-ES" dirty="0" err="1" smtClean="0">
                <a:solidFill>
                  <a:srgbClr val="093266"/>
                </a:solidFill>
              </a:rPr>
              <a:t>recycling</a:t>
            </a:r>
            <a:r>
              <a:rPr lang="es-ES" dirty="0" smtClean="0">
                <a:solidFill>
                  <a:srgbClr val="093266"/>
                </a:solidFill>
              </a:rPr>
              <a:t> </a:t>
            </a:r>
            <a:r>
              <a:rPr lang="es-ES" dirty="0" err="1" smtClean="0">
                <a:solidFill>
                  <a:srgbClr val="093266"/>
                </a:solidFill>
              </a:rPr>
              <a:t>service</a:t>
            </a:r>
            <a:r>
              <a:rPr lang="es-ES" dirty="0" smtClean="0">
                <a:solidFill>
                  <a:srgbClr val="093266"/>
                </a:solidFill>
              </a:rPr>
              <a:t> </a:t>
            </a:r>
            <a:r>
              <a:rPr lang="es-ES" dirty="0" err="1" smtClean="0">
                <a:solidFill>
                  <a:srgbClr val="093266"/>
                </a:solidFill>
              </a:rPr>
              <a:t>to</a:t>
            </a:r>
            <a:r>
              <a:rPr lang="es-ES" dirty="0" smtClean="0">
                <a:solidFill>
                  <a:srgbClr val="093266"/>
                </a:solidFill>
              </a:rPr>
              <a:t> </a:t>
            </a:r>
            <a:r>
              <a:rPr lang="es-ES" dirty="0" err="1" smtClean="0">
                <a:solidFill>
                  <a:srgbClr val="093266"/>
                </a:solidFill>
              </a:rPr>
              <a:t>your</a:t>
            </a:r>
            <a:r>
              <a:rPr lang="es-ES" dirty="0" smtClean="0">
                <a:solidFill>
                  <a:srgbClr val="093266"/>
                </a:solidFill>
              </a:rPr>
              <a:t> </a:t>
            </a:r>
            <a:r>
              <a:rPr lang="es-ES" dirty="0" err="1" smtClean="0">
                <a:solidFill>
                  <a:srgbClr val="093266"/>
                </a:solidFill>
              </a:rPr>
              <a:t>suppliers</a:t>
            </a:r>
            <a:endParaRPr lang="es-ES" dirty="0" smtClean="0">
              <a:solidFill>
                <a:srgbClr val="093266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is-IS" dirty="0" smtClean="0">
                <a:solidFill>
                  <a:srgbClr val="093266"/>
                </a:solidFill>
              </a:rPr>
              <a:t>…. </a:t>
            </a:r>
            <a:r>
              <a:rPr lang="es-ES" dirty="0" smtClean="0">
                <a:solidFill>
                  <a:srgbClr val="093266"/>
                </a:solidFill>
              </a:rPr>
              <a:t>F</a:t>
            </a:r>
            <a:r>
              <a:rPr lang="is-IS" dirty="0" smtClean="0">
                <a:solidFill>
                  <a:srgbClr val="093266"/>
                </a:solidFill>
              </a:rPr>
              <a:t>rom waste to energy</a:t>
            </a:r>
            <a:endParaRPr lang="es-ES" dirty="0" smtClean="0">
              <a:solidFill>
                <a:srgbClr val="0932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4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534504" y="4680888"/>
            <a:ext cx="8222973" cy="1829517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Economic Impact Opportunity:</a:t>
            </a:r>
          </a:p>
          <a:p>
            <a:pPr marL="285750" indent="-285750">
              <a:buFontTx/>
              <a:buChar char="-"/>
            </a:pPr>
            <a:r>
              <a:rPr lang="en-AU" dirty="0" smtClean="0"/>
              <a:t>More than 64,000 people are directly employed in small-scale fisheries and aquaculture, </a:t>
            </a:r>
          </a:p>
          <a:p>
            <a:pPr marL="285750" indent="-285750">
              <a:buFontTx/>
              <a:buChar char="-"/>
            </a:pPr>
            <a:r>
              <a:rPr lang="en-AU" dirty="0" smtClean="0"/>
              <a:t>Approx. 200,000 people working indirectly in fishing related activities including: processing, retail, boat construction and net repair. </a:t>
            </a:r>
          </a:p>
          <a:p>
            <a:pPr marL="285750" indent="-285750">
              <a:buFontTx/>
              <a:buChar char="-"/>
            </a:pPr>
            <a:r>
              <a:rPr lang="en-AU" dirty="0" smtClean="0"/>
              <a:t>Main fish producing countries in the Caribbean: Guyana (31% of total production), Suriname (21%), the Bahamas (11%) and Trinidad and Tobago (7%) </a:t>
            </a:r>
          </a:p>
          <a:p>
            <a:pPr marL="285750" indent="-285750">
              <a:buFontTx/>
              <a:buChar char="-"/>
            </a:pPr>
            <a:endParaRPr lang="es-ES" dirty="0"/>
          </a:p>
          <a:p>
            <a:endParaRPr lang="es-ES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57200" y="2021167"/>
            <a:ext cx="4103758" cy="992155"/>
          </a:xfrm>
        </p:spPr>
        <p:txBody>
          <a:bodyPr>
            <a:normAutofit lnSpcReduction="10000"/>
          </a:bodyPr>
          <a:lstStyle/>
          <a:p>
            <a:r>
              <a:rPr lang="es-ES" sz="2400" b="1" dirty="0" smtClean="0"/>
              <a:t>Un-</a:t>
            </a:r>
            <a:r>
              <a:rPr lang="es-ES" sz="2400" b="1" dirty="0" err="1" smtClean="0"/>
              <a:t>sustainable</a:t>
            </a:r>
            <a:r>
              <a:rPr lang="es-ES" sz="2400" b="1" dirty="0" smtClean="0"/>
              <a:t> Fishing</a:t>
            </a:r>
          </a:p>
          <a:p>
            <a:r>
              <a:rPr lang="es-ES" sz="1600" b="1" dirty="0" err="1" smtClean="0">
                <a:solidFill>
                  <a:srgbClr val="093266"/>
                </a:solidFill>
              </a:rPr>
              <a:t>Overfishing</a:t>
            </a:r>
            <a:r>
              <a:rPr lang="es-ES" sz="1600" b="1" dirty="0" smtClean="0">
                <a:solidFill>
                  <a:srgbClr val="093266"/>
                </a:solidFill>
              </a:rPr>
              <a:t>, </a:t>
            </a:r>
            <a:r>
              <a:rPr lang="es-ES" sz="1600" b="1" dirty="0" err="1" smtClean="0">
                <a:solidFill>
                  <a:srgbClr val="093266"/>
                </a:solidFill>
              </a:rPr>
              <a:t>destructive</a:t>
            </a:r>
            <a:r>
              <a:rPr lang="es-ES" sz="1600" b="1" dirty="0" smtClean="0">
                <a:solidFill>
                  <a:srgbClr val="093266"/>
                </a:solidFill>
              </a:rPr>
              <a:t> </a:t>
            </a:r>
            <a:r>
              <a:rPr lang="es-ES" sz="1600" b="1" dirty="0" err="1" smtClean="0">
                <a:solidFill>
                  <a:srgbClr val="093266"/>
                </a:solidFill>
              </a:rPr>
              <a:t>fishing</a:t>
            </a:r>
            <a:r>
              <a:rPr lang="es-ES" sz="1600" b="1" dirty="0" smtClean="0">
                <a:solidFill>
                  <a:srgbClr val="093266"/>
                </a:solidFill>
              </a:rPr>
              <a:t> </a:t>
            </a:r>
            <a:r>
              <a:rPr lang="es-ES" sz="1600" b="1" dirty="0" err="1" smtClean="0">
                <a:solidFill>
                  <a:srgbClr val="093266"/>
                </a:solidFill>
              </a:rPr>
              <a:t>practices</a:t>
            </a:r>
            <a:r>
              <a:rPr lang="es-ES" sz="1600" b="1" dirty="0" smtClean="0">
                <a:solidFill>
                  <a:srgbClr val="093266"/>
                </a:solidFill>
              </a:rPr>
              <a:t>, </a:t>
            </a:r>
            <a:r>
              <a:rPr lang="es-ES" sz="1600" b="1" dirty="0" err="1" smtClean="0">
                <a:solidFill>
                  <a:srgbClr val="093266"/>
                </a:solidFill>
              </a:rPr>
              <a:t>poor</a:t>
            </a:r>
            <a:r>
              <a:rPr lang="es-ES" sz="1600" b="1" dirty="0" smtClean="0">
                <a:solidFill>
                  <a:srgbClr val="093266"/>
                </a:solidFill>
              </a:rPr>
              <a:t> </a:t>
            </a:r>
            <a:r>
              <a:rPr lang="es-ES" sz="1600" b="1" dirty="0" err="1" smtClean="0">
                <a:solidFill>
                  <a:srgbClr val="093266"/>
                </a:solidFill>
              </a:rPr>
              <a:t>fishing</a:t>
            </a:r>
            <a:r>
              <a:rPr lang="es-ES" sz="1600" b="1" dirty="0" smtClean="0">
                <a:solidFill>
                  <a:srgbClr val="093266"/>
                </a:solidFill>
              </a:rPr>
              <a:t> </a:t>
            </a:r>
            <a:r>
              <a:rPr lang="es-ES" sz="1600" b="1" dirty="0" err="1" smtClean="0">
                <a:solidFill>
                  <a:srgbClr val="093266"/>
                </a:solidFill>
              </a:rPr>
              <a:t>management</a:t>
            </a:r>
            <a:endParaRPr lang="es-ES" sz="1600" b="1" dirty="0">
              <a:solidFill>
                <a:srgbClr val="093266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Caribbean</a:t>
            </a:r>
            <a:r>
              <a:rPr lang="es-ES" dirty="0" smtClean="0"/>
              <a:t> </a:t>
            </a:r>
            <a:r>
              <a:rPr lang="es-ES" dirty="0" err="1" smtClean="0"/>
              <a:t>Islands</a:t>
            </a:r>
            <a:r>
              <a:rPr lang="es-ES" dirty="0" smtClean="0"/>
              <a:t> </a:t>
            </a:r>
            <a:r>
              <a:rPr lang="en-US" dirty="0" smtClean="0">
                <a:solidFill>
                  <a:srgbClr val="29C3EC"/>
                </a:solidFill>
              </a:rPr>
              <a:t>l </a:t>
            </a:r>
            <a:r>
              <a:rPr lang="en-US" dirty="0"/>
              <a:t>Islas </a:t>
            </a:r>
            <a:r>
              <a:rPr lang="en-US" dirty="0" smtClean="0"/>
              <a:t>del Caribe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457200" y="3215292"/>
            <a:ext cx="4026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000" b="1" i="1" dirty="0" err="1">
                <a:solidFill>
                  <a:srgbClr val="29C3EC"/>
                </a:solidFill>
                <a:latin typeface="Arial"/>
                <a:cs typeface="Arial"/>
              </a:rPr>
              <a:t>Buy</a:t>
            </a:r>
            <a:r>
              <a:rPr lang="es-ES" sz="2000" b="1" i="1" dirty="0">
                <a:solidFill>
                  <a:srgbClr val="29C3EC"/>
                </a:solidFill>
                <a:latin typeface="Arial"/>
                <a:cs typeface="Arial"/>
              </a:rPr>
              <a:t> </a:t>
            </a:r>
            <a:r>
              <a:rPr lang="es-ES" sz="2000" b="1" i="1" dirty="0" err="1">
                <a:solidFill>
                  <a:srgbClr val="29C3EC"/>
                </a:solidFill>
                <a:latin typeface="Arial"/>
                <a:cs typeface="Arial"/>
              </a:rPr>
              <a:t>sustainable</a:t>
            </a:r>
            <a:r>
              <a:rPr lang="es-ES" sz="2000" b="1" i="1" dirty="0">
                <a:solidFill>
                  <a:srgbClr val="29C3EC"/>
                </a:solidFill>
                <a:latin typeface="Arial"/>
                <a:cs typeface="Arial"/>
              </a:rPr>
              <a:t> </a:t>
            </a:r>
            <a:r>
              <a:rPr lang="es-ES" sz="2000" b="1" i="1" dirty="0" err="1" smtClean="0">
                <a:solidFill>
                  <a:srgbClr val="29C3EC"/>
                </a:solidFill>
                <a:latin typeface="Arial"/>
                <a:cs typeface="Arial"/>
              </a:rPr>
              <a:t>seafood</a:t>
            </a:r>
            <a:endParaRPr lang="es-ES" sz="2000" b="1" i="1" dirty="0">
              <a:solidFill>
                <a:srgbClr val="29C3EC"/>
              </a:solidFill>
              <a:latin typeface="Arial"/>
              <a:cs typeface="Arial"/>
            </a:endParaRPr>
          </a:p>
          <a:p>
            <a:pPr marL="342900" indent="-342900">
              <a:buFontTx/>
              <a:buChar char="-"/>
            </a:pPr>
            <a:r>
              <a:rPr lang="es-ES" sz="2000" dirty="0" err="1" smtClean="0">
                <a:solidFill>
                  <a:srgbClr val="093266"/>
                </a:solidFill>
                <a:latin typeface="Arial"/>
                <a:cs typeface="Arial"/>
              </a:rPr>
              <a:t>From</a:t>
            </a:r>
            <a:r>
              <a:rPr lang="es-ES" sz="2000" dirty="0" smtClean="0">
                <a:solidFill>
                  <a:srgbClr val="093266"/>
                </a:solidFill>
                <a:latin typeface="Arial"/>
                <a:cs typeface="Arial"/>
              </a:rPr>
              <a:t> </a:t>
            </a:r>
            <a:r>
              <a:rPr lang="es-ES" sz="2000" dirty="0" err="1" smtClean="0">
                <a:solidFill>
                  <a:srgbClr val="093266"/>
                </a:solidFill>
                <a:latin typeface="Arial"/>
                <a:cs typeface="Arial"/>
              </a:rPr>
              <a:t>companies</a:t>
            </a:r>
            <a:r>
              <a:rPr lang="es-ES" sz="2000" dirty="0" smtClean="0">
                <a:solidFill>
                  <a:srgbClr val="093266"/>
                </a:solidFill>
                <a:latin typeface="Arial"/>
                <a:cs typeface="Arial"/>
              </a:rPr>
              <a:t> </a:t>
            </a:r>
            <a:r>
              <a:rPr lang="es-ES" sz="2000" dirty="0" err="1" smtClean="0">
                <a:solidFill>
                  <a:srgbClr val="093266"/>
                </a:solidFill>
                <a:latin typeface="Arial"/>
                <a:cs typeface="Arial"/>
              </a:rPr>
              <a:t>following</a:t>
            </a:r>
            <a:r>
              <a:rPr lang="es-ES" sz="2000" dirty="0" smtClean="0">
                <a:solidFill>
                  <a:srgbClr val="093266"/>
                </a:solidFill>
                <a:latin typeface="Arial"/>
                <a:cs typeface="Arial"/>
              </a:rPr>
              <a:t> </a:t>
            </a:r>
            <a:r>
              <a:rPr lang="es-ES" sz="2000" dirty="0" err="1" smtClean="0">
                <a:solidFill>
                  <a:srgbClr val="093266"/>
                </a:solidFill>
                <a:latin typeface="Arial"/>
                <a:cs typeface="Arial"/>
              </a:rPr>
              <a:t>your</a:t>
            </a:r>
            <a:r>
              <a:rPr lang="es-ES" sz="2000" dirty="0" smtClean="0">
                <a:solidFill>
                  <a:srgbClr val="093266"/>
                </a:solidFill>
                <a:latin typeface="Arial"/>
                <a:cs typeface="Arial"/>
              </a:rPr>
              <a:t> </a:t>
            </a:r>
            <a:r>
              <a:rPr lang="es-ES" sz="2000" dirty="0" err="1" smtClean="0">
                <a:solidFill>
                  <a:srgbClr val="093266"/>
                </a:solidFill>
                <a:latin typeface="Arial"/>
                <a:cs typeface="Arial"/>
              </a:rPr>
              <a:t>regulations</a:t>
            </a:r>
            <a:endParaRPr lang="es-ES" sz="2000" dirty="0" smtClean="0">
              <a:solidFill>
                <a:srgbClr val="093266"/>
              </a:solidFill>
              <a:latin typeface="Arial"/>
              <a:cs typeface="Arial"/>
            </a:endParaRPr>
          </a:p>
          <a:p>
            <a:pPr marL="342900" indent="-342900">
              <a:buFontTx/>
              <a:buChar char="-"/>
            </a:pPr>
            <a:r>
              <a:rPr lang="es-ES" sz="2000" dirty="0" err="1" smtClean="0">
                <a:solidFill>
                  <a:srgbClr val="093266"/>
                </a:solidFill>
                <a:latin typeface="Arial"/>
                <a:cs typeface="Arial"/>
              </a:rPr>
              <a:t>Certifications</a:t>
            </a:r>
            <a:endParaRPr lang="es-ES" sz="2000" dirty="0" smtClean="0">
              <a:solidFill>
                <a:srgbClr val="093266"/>
              </a:solidFill>
              <a:latin typeface="Arial"/>
              <a:cs typeface="Arial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645" y="2021167"/>
            <a:ext cx="4440833" cy="249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0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Caribbean</a:t>
            </a:r>
            <a:r>
              <a:rPr lang="es-ES" dirty="0" smtClean="0"/>
              <a:t> </a:t>
            </a:r>
            <a:r>
              <a:rPr lang="es-ES" dirty="0" err="1" smtClean="0"/>
              <a:t>Islands</a:t>
            </a:r>
            <a:r>
              <a:rPr lang="es-ES" dirty="0" smtClean="0"/>
              <a:t> </a:t>
            </a:r>
            <a:r>
              <a:rPr lang="en-US" dirty="0" smtClean="0">
                <a:solidFill>
                  <a:srgbClr val="29C3EC"/>
                </a:solidFill>
              </a:rPr>
              <a:t>l </a:t>
            </a:r>
            <a:r>
              <a:rPr lang="en-US" dirty="0"/>
              <a:t>Islas </a:t>
            </a:r>
            <a:r>
              <a:rPr lang="en-US" dirty="0" smtClean="0"/>
              <a:t>del Caribe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457200" y="2538226"/>
            <a:ext cx="8218994" cy="863165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/>
              <a:buChar char="•"/>
            </a:pPr>
            <a:r>
              <a:rPr lang="en-AU" sz="2200" dirty="0" smtClean="0">
                <a:solidFill>
                  <a:srgbClr val="093266"/>
                </a:solidFill>
              </a:rPr>
              <a:t>Depend on fossil fuels to meet their energy </a:t>
            </a:r>
            <a:r>
              <a:rPr lang="en-AU" sz="2200" dirty="0" smtClean="0">
                <a:solidFill>
                  <a:srgbClr val="093266"/>
                </a:solidFill>
              </a:rPr>
              <a:t>needs</a:t>
            </a:r>
            <a:endParaRPr lang="en-AU" sz="2200" dirty="0" smtClean="0">
              <a:solidFill>
                <a:srgbClr val="09326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AU" sz="2200" dirty="0" smtClean="0">
                <a:solidFill>
                  <a:srgbClr val="093266"/>
                </a:solidFill>
              </a:rPr>
              <a:t>Only 3% of the energy mix in the Caribbean is renewable </a:t>
            </a:r>
            <a:r>
              <a:rPr lang="en-AU" sz="2200" dirty="0" smtClean="0">
                <a:solidFill>
                  <a:srgbClr val="093266"/>
                </a:solidFill>
              </a:rPr>
              <a:t>energy</a:t>
            </a:r>
            <a:endParaRPr lang="en-AU" sz="2200" dirty="0" smtClean="0">
              <a:solidFill>
                <a:srgbClr val="093266"/>
              </a:solidFill>
            </a:endParaRPr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57200" y="2021168"/>
            <a:ext cx="6400800" cy="529875"/>
          </a:xfrm>
        </p:spPr>
        <p:txBody>
          <a:bodyPr/>
          <a:lstStyle/>
          <a:p>
            <a:r>
              <a:rPr lang="es-ES" b="1" dirty="0" err="1" smtClean="0"/>
              <a:t>Dependant</a:t>
            </a:r>
            <a:r>
              <a:rPr lang="es-ES" b="1" dirty="0" smtClean="0"/>
              <a:t> </a:t>
            </a:r>
            <a:r>
              <a:rPr lang="es-ES" b="1" dirty="0" err="1" smtClean="0"/>
              <a:t>on</a:t>
            </a:r>
            <a:r>
              <a:rPr lang="es-ES" b="1" dirty="0" smtClean="0"/>
              <a:t> </a:t>
            </a:r>
            <a:r>
              <a:rPr lang="es-ES" b="1" dirty="0" err="1" smtClean="0"/>
              <a:t>fossil</a:t>
            </a:r>
            <a:r>
              <a:rPr lang="es-ES" b="1" dirty="0" smtClean="0"/>
              <a:t> </a:t>
            </a:r>
            <a:r>
              <a:rPr lang="es-ES" b="1" dirty="0" err="1" smtClean="0"/>
              <a:t>fuels</a:t>
            </a:r>
            <a:endParaRPr lang="es-ES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457200" y="3644108"/>
            <a:ext cx="4026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000" b="1" i="1" dirty="0" err="1" smtClean="0">
                <a:solidFill>
                  <a:srgbClr val="29C3EC"/>
                </a:solidFill>
                <a:latin typeface="Arial"/>
                <a:cs typeface="Arial"/>
              </a:rPr>
              <a:t>Support</a:t>
            </a:r>
            <a:r>
              <a:rPr lang="es-ES" sz="2000" b="1" i="1" dirty="0" smtClean="0">
                <a:solidFill>
                  <a:srgbClr val="29C3EC"/>
                </a:solidFill>
                <a:latin typeface="Arial"/>
                <a:cs typeface="Arial"/>
              </a:rPr>
              <a:t> </a:t>
            </a:r>
            <a:r>
              <a:rPr lang="es-ES" sz="2000" b="1" i="1" dirty="0" err="1" smtClean="0">
                <a:solidFill>
                  <a:srgbClr val="29C3EC"/>
                </a:solidFill>
                <a:latin typeface="Arial"/>
                <a:cs typeface="Arial"/>
              </a:rPr>
              <a:t>renewable</a:t>
            </a:r>
            <a:r>
              <a:rPr lang="es-ES" sz="2000" b="1" i="1" dirty="0" smtClean="0">
                <a:solidFill>
                  <a:srgbClr val="29C3EC"/>
                </a:solidFill>
                <a:latin typeface="Arial"/>
                <a:cs typeface="Arial"/>
              </a:rPr>
              <a:t> </a:t>
            </a:r>
            <a:r>
              <a:rPr lang="es-ES" sz="2000" b="1" i="1" dirty="0" err="1" smtClean="0">
                <a:solidFill>
                  <a:srgbClr val="29C3EC"/>
                </a:solidFill>
                <a:latin typeface="Arial"/>
                <a:cs typeface="Arial"/>
              </a:rPr>
              <a:t>energies</a:t>
            </a:r>
            <a:endParaRPr lang="es-ES" sz="2000" b="1" i="1" dirty="0">
              <a:solidFill>
                <a:srgbClr val="29C3EC"/>
              </a:solidFill>
              <a:latin typeface="Arial"/>
              <a:cs typeface="Arial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640" y="3821412"/>
            <a:ext cx="3974247" cy="264481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52223" y="4281685"/>
            <a:ext cx="3831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93266"/>
                </a:solidFill>
                <a:latin typeface="Arial"/>
                <a:cs typeface="Arial"/>
              </a:rPr>
              <a:t>- </a:t>
            </a:r>
            <a:r>
              <a:rPr lang="es-ES" sz="2000" dirty="0" err="1" smtClean="0">
                <a:solidFill>
                  <a:srgbClr val="093266"/>
                </a:solidFill>
                <a:latin typeface="Arial"/>
                <a:cs typeface="Arial"/>
              </a:rPr>
              <a:t>Transition</a:t>
            </a:r>
            <a:r>
              <a:rPr lang="es-ES" sz="2000" dirty="0" smtClean="0">
                <a:solidFill>
                  <a:srgbClr val="093266"/>
                </a:solidFill>
                <a:latin typeface="Arial"/>
                <a:cs typeface="Arial"/>
              </a:rPr>
              <a:t> </a:t>
            </a:r>
            <a:r>
              <a:rPr lang="es-ES" sz="2000" dirty="0" err="1" smtClean="0">
                <a:solidFill>
                  <a:srgbClr val="093266"/>
                </a:solidFill>
                <a:latin typeface="Arial"/>
                <a:cs typeface="Arial"/>
              </a:rPr>
              <a:t>to</a:t>
            </a:r>
            <a:r>
              <a:rPr lang="es-ES" sz="2000" dirty="0" smtClean="0">
                <a:solidFill>
                  <a:srgbClr val="093266"/>
                </a:solidFill>
                <a:latin typeface="Arial"/>
                <a:cs typeface="Arial"/>
              </a:rPr>
              <a:t> use of </a:t>
            </a:r>
            <a:r>
              <a:rPr lang="es-ES" sz="2000" dirty="0" err="1" smtClean="0">
                <a:solidFill>
                  <a:srgbClr val="093266"/>
                </a:solidFill>
                <a:latin typeface="Arial"/>
                <a:cs typeface="Arial"/>
              </a:rPr>
              <a:t>renewable</a:t>
            </a:r>
            <a:r>
              <a:rPr lang="es-ES" sz="2000" dirty="0" smtClean="0">
                <a:solidFill>
                  <a:srgbClr val="093266"/>
                </a:solidFill>
                <a:latin typeface="Arial"/>
                <a:cs typeface="Arial"/>
              </a:rPr>
              <a:t> </a:t>
            </a:r>
            <a:r>
              <a:rPr lang="es-ES" sz="2000" dirty="0" err="1" smtClean="0">
                <a:solidFill>
                  <a:srgbClr val="093266"/>
                </a:solidFill>
                <a:latin typeface="Arial"/>
                <a:cs typeface="Arial"/>
              </a:rPr>
              <a:t>energies</a:t>
            </a:r>
            <a:r>
              <a:rPr lang="es-ES" sz="2000" dirty="0" smtClean="0">
                <a:solidFill>
                  <a:srgbClr val="093266"/>
                </a:solidFill>
                <a:latin typeface="Arial"/>
                <a:cs typeface="Arial"/>
              </a:rPr>
              <a:t> </a:t>
            </a:r>
          </a:p>
          <a:p>
            <a:r>
              <a:rPr lang="es-ES" sz="2000" dirty="0" smtClean="0">
                <a:solidFill>
                  <a:srgbClr val="093266"/>
                </a:solidFill>
                <a:latin typeface="Arial"/>
                <a:cs typeface="Arial"/>
              </a:rPr>
              <a:t>- </a:t>
            </a:r>
            <a:r>
              <a:rPr lang="es-ES" sz="2000" dirty="0" err="1" smtClean="0">
                <a:solidFill>
                  <a:srgbClr val="093266"/>
                </a:solidFill>
                <a:latin typeface="Arial"/>
                <a:cs typeface="Arial"/>
              </a:rPr>
              <a:t>Buy</a:t>
            </a:r>
            <a:r>
              <a:rPr lang="es-ES" sz="2000" dirty="0" smtClean="0">
                <a:solidFill>
                  <a:srgbClr val="093266"/>
                </a:solidFill>
                <a:latin typeface="Arial"/>
                <a:cs typeface="Arial"/>
              </a:rPr>
              <a:t> </a:t>
            </a:r>
            <a:r>
              <a:rPr lang="es-ES" sz="2000" dirty="0" err="1" smtClean="0">
                <a:solidFill>
                  <a:srgbClr val="093266"/>
                </a:solidFill>
                <a:latin typeface="Arial"/>
                <a:cs typeface="Arial"/>
              </a:rPr>
              <a:t>products</a:t>
            </a:r>
            <a:r>
              <a:rPr lang="es-ES" sz="2000" dirty="0" smtClean="0">
                <a:solidFill>
                  <a:srgbClr val="093266"/>
                </a:solidFill>
                <a:latin typeface="Arial"/>
                <a:cs typeface="Arial"/>
              </a:rPr>
              <a:t> </a:t>
            </a:r>
            <a:r>
              <a:rPr lang="es-ES" sz="2000" dirty="0" err="1" smtClean="0">
                <a:solidFill>
                  <a:srgbClr val="093266"/>
                </a:solidFill>
                <a:latin typeface="Arial"/>
                <a:cs typeface="Arial"/>
              </a:rPr>
              <a:t>that</a:t>
            </a:r>
            <a:r>
              <a:rPr lang="es-ES" sz="2000" dirty="0" smtClean="0">
                <a:solidFill>
                  <a:srgbClr val="093266"/>
                </a:solidFill>
                <a:latin typeface="Arial"/>
                <a:cs typeface="Arial"/>
              </a:rPr>
              <a:t> use </a:t>
            </a:r>
            <a:r>
              <a:rPr lang="es-ES" sz="2000" dirty="0" err="1" smtClean="0">
                <a:solidFill>
                  <a:srgbClr val="093266"/>
                </a:solidFill>
                <a:latin typeface="Arial"/>
                <a:cs typeface="Arial"/>
              </a:rPr>
              <a:t>renewable</a:t>
            </a:r>
            <a:r>
              <a:rPr lang="es-ES" sz="2000" dirty="0" smtClean="0">
                <a:solidFill>
                  <a:srgbClr val="093266"/>
                </a:solidFill>
                <a:latin typeface="Arial"/>
                <a:cs typeface="Arial"/>
              </a:rPr>
              <a:t> </a:t>
            </a:r>
            <a:r>
              <a:rPr lang="es-ES" sz="2000" dirty="0" err="1" smtClean="0">
                <a:solidFill>
                  <a:srgbClr val="093266"/>
                </a:solidFill>
                <a:latin typeface="Arial"/>
                <a:cs typeface="Arial"/>
              </a:rPr>
              <a:t>energies</a:t>
            </a:r>
            <a:endParaRPr lang="es-ES" sz="2000" dirty="0">
              <a:solidFill>
                <a:srgbClr val="09326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3475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51" y="1417638"/>
            <a:ext cx="8598453" cy="5440362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15317075"/>
              </p:ext>
            </p:extLst>
          </p:nvPr>
        </p:nvGraphicFramePr>
        <p:xfrm>
          <a:off x="2857500" y="2970695"/>
          <a:ext cx="3721100" cy="2429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BU005259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918" y="2789582"/>
            <a:ext cx="753284" cy="673100"/>
          </a:xfrm>
          <a:prstGeom prst="rect">
            <a:avLst/>
          </a:prstGeom>
        </p:spPr>
      </p:pic>
      <p:pic>
        <p:nvPicPr>
          <p:cNvPr id="9" name="Imagen 8" descr="200235995-001.png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  <a14:imgEffect>
                      <a14:brightnessContrast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0" y="4593037"/>
            <a:ext cx="677702" cy="677702"/>
          </a:xfrm>
          <a:prstGeom prst="rect">
            <a:avLst/>
          </a:prstGeom>
        </p:spPr>
      </p:pic>
      <p:pic>
        <p:nvPicPr>
          <p:cNvPr id="10" name="Imagen 9" descr="200387759-001.png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6998" y="2667479"/>
            <a:ext cx="468037" cy="1243641"/>
          </a:xfrm>
          <a:prstGeom prst="rect">
            <a:avLst/>
          </a:prstGeom>
        </p:spPr>
      </p:pic>
      <p:pic>
        <p:nvPicPr>
          <p:cNvPr id="11" name="Imagen 10" descr="LS012494.png"/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6717"/>
                    </a14:imgEffect>
                    <a14:imgEffect>
                      <a14:saturation sat="0"/>
                    </a14:imgEffect>
                    <a14:imgEffect>
                      <a14:brightnessContrast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451" y="4593037"/>
            <a:ext cx="673149" cy="706979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Caribbean</a:t>
            </a:r>
            <a:r>
              <a:rPr lang="es-ES" dirty="0" smtClean="0"/>
              <a:t> </a:t>
            </a:r>
            <a:r>
              <a:rPr lang="es-ES" dirty="0" err="1" smtClean="0"/>
              <a:t>Islands</a:t>
            </a:r>
            <a:r>
              <a:rPr lang="es-ES" dirty="0" smtClean="0"/>
              <a:t> </a:t>
            </a:r>
            <a:r>
              <a:rPr lang="en-US" dirty="0" smtClean="0">
                <a:solidFill>
                  <a:srgbClr val="29C3EC"/>
                </a:solidFill>
              </a:rPr>
              <a:t>l </a:t>
            </a:r>
            <a:r>
              <a:rPr lang="en-US" dirty="0"/>
              <a:t>Islas </a:t>
            </a:r>
            <a:r>
              <a:rPr lang="en-US" dirty="0" smtClean="0"/>
              <a:t>del Caribe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318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20000</TotalTime>
  <Words>1033</Words>
  <Application>Microsoft Macintosh PowerPoint</Application>
  <PresentationFormat>Presentación en pantalla (4:3)</PresentationFormat>
  <Paragraphs>190</Paragraphs>
  <Slides>20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Office Theme</vt:lpstr>
      <vt:lpstr>Nuevos Desafíos de Compras Públicas Sostenibles en América Latina y  el Caribe</vt:lpstr>
      <vt:lpstr>Contenido l Content</vt:lpstr>
      <vt:lpstr>Caribbean Islands l Islas caribeñas </vt:lpstr>
      <vt:lpstr>Caribbean Islands l Islas caribeñas </vt:lpstr>
      <vt:lpstr>Caribbean Islands l Islas del Caribe</vt:lpstr>
      <vt:lpstr>Caribbean Islands l Islas del Caribe</vt:lpstr>
      <vt:lpstr>Caribbean Islands l Islas del Caribe</vt:lpstr>
      <vt:lpstr>Caribbean Islands l Islas del Caribe</vt:lpstr>
      <vt:lpstr>Caribbean Islands l Islas del Caribe</vt:lpstr>
      <vt:lpstr>Re-thinking Public Procurement l Re-pensar Compras Públicas</vt:lpstr>
      <vt:lpstr>Re-thinking Public Procurement l Re-pensar Compras Públicas</vt:lpstr>
      <vt:lpstr>Re-thinking Public Procurement l Re-pensar Compras Públicas</vt:lpstr>
      <vt:lpstr>Re-thinking Public Procurement l Re-pensar Compras Públicas</vt:lpstr>
      <vt:lpstr>Re-thinking Public Procurement l Re-pensar Compras Públicas</vt:lpstr>
      <vt:lpstr>Innovation l Innovación</vt:lpstr>
      <vt:lpstr>Innovation l Innovación</vt:lpstr>
      <vt:lpstr>Interlink with “smart” urban infrastructure l Relación con infraestructura urbana “inteligente”</vt:lpstr>
      <vt:lpstr>Growing expectations on Public Private Partnerships (PPP) l Crecientes expectativas en las Asociaciones Público Privadas (APP)</vt:lpstr>
      <vt:lpstr>What can you do to implement SPP? l ¿Qué puedo hacer para implementar CPS?</vt:lpstr>
      <vt:lpstr> Marina Ruete   marina.ruete@iisd.org  </vt:lpstr>
    </vt:vector>
  </TitlesOfParts>
  <Company>Joshua David 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 Layton</dc:creator>
  <cp:lastModifiedBy>marina</cp:lastModifiedBy>
  <cp:revision>139</cp:revision>
  <dcterms:created xsi:type="dcterms:W3CDTF">2015-05-08T01:12:20Z</dcterms:created>
  <dcterms:modified xsi:type="dcterms:W3CDTF">2016-11-29T05:14:36Z</dcterms:modified>
</cp:coreProperties>
</file>