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67" r:id="rId3"/>
    <p:sldId id="269" r:id="rId4"/>
    <p:sldId id="272" r:id="rId5"/>
    <p:sldId id="284" r:id="rId6"/>
    <p:sldId id="268" r:id="rId7"/>
    <p:sldId id="262" r:id="rId8"/>
    <p:sldId id="257" r:id="rId9"/>
    <p:sldId id="259" r:id="rId10"/>
    <p:sldId id="271" r:id="rId11"/>
    <p:sldId id="260" r:id="rId12"/>
    <p:sldId id="280" r:id="rId13"/>
    <p:sldId id="263" r:id="rId14"/>
    <p:sldId id="258" r:id="rId15"/>
    <p:sldId id="265" r:id="rId16"/>
    <p:sldId id="264" r:id="rId17"/>
    <p:sldId id="266" r:id="rId18"/>
    <p:sldId id="277" r:id="rId19"/>
    <p:sldId id="273"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0" d="100"/>
          <a:sy n="120" d="100"/>
        </p:scale>
        <p:origin x="-13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A26D0-C95C-C948-8EC8-D6EC77A850D2}" type="datetimeFigureOut">
              <a:rPr lang="en-US" smtClean="0"/>
              <a:t>6/11/16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F71A8-73D7-4349-926E-A8EF3098930C}" type="slidenum">
              <a:rPr lang="en-US" smtClean="0"/>
              <a:t>‹#›</a:t>
            </a:fld>
            <a:endParaRPr lang="en-US"/>
          </a:p>
        </p:txBody>
      </p:sp>
    </p:spTree>
    <p:extLst>
      <p:ext uri="{BB962C8B-B14F-4D97-AF65-F5344CB8AC3E}">
        <p14:creationId xmlns:p14="http://schemas.microsoft.com/office/powerpoint/2010/main" val="253517452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Cycles:  preparation/adoption; implementation/execution;  reporting/analysis    Expectations of better</a:t>
            </a:r>
            <a:r>
              <a:rPr lang="en-US" baseline="0" dirty="0" smtClean="0"/>
              <a:t> budgeting decisions, more enabled execution, more complete, useful timely reports     Data to see what works and what doesn’t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BDFAF71-CFBA-5E4A-9D5D-4D5563FD792C}" type="slidenum">
              <a:rPr lang="en-US" smtClean="0"/>
              <a:t>3</a:t>
            </a:fld>
            <a:endParaRPr lang="en-US"/>
          </a:p>
        </p:txBody>
      </p:sp>
    </p:spTree>
    <p:extLst>
      <p:ext uri="{BB962C8B-B14F-4D97-AF65-F5344CB8AC3E}">
        <p14:creationId xmlns:p14="http://schemas.microsoft.com/office/powerpoint/2010/main" val="3827560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the roman empires created plans for aqueducts, since the Ottoman empire</a:t>
            </a:r>
            <a:r>
              <a:rPr lang="en-US" baseline="0" dirty="0" smtClean="0"/>
              <a:t> choose routing based on where it was less expensive to build roads</a:t>
            </a:r>
          </a:p>
          <a:p>
            <a:r>
              <a:rPr lang="en-US" baseline="0" dirty="0" smtClean="0"/>
              <a:t>PFM is the technical means to show how wealth is invested and for whose good. </a:t>
            </a:r>
          </a:p>
        </p:txBody>
      </p:sp>
      <p:sp>
        <p:nvSpPr>
          <p:cNvPr id="4" name="Slide Number Placeholder 3"/>
          <p:cNvSpPr>
            <a:spLocks noGrp="1"/>
          </p:cNvSpPr>
          <p:nvPr>
            <p:ph type="sldNum" sz="quarter" idx="10"/>
          </p:nvPr>
        </p:nvSpPr>
        <p:spPr/>
        <p:txBody>
          <a:bodyPr/>
          <a:lstStyle/>
          <a:p>
            <a:fld id="{B60BCA75-3E3E-4772-8886-AF800A25F4F1}" type="slidenum">
              <a:rPr lang="en-US" smtClean="0"/>
              <a:pPr/>
              <a:t>4</a:t>
            </a:fld>
            <a:endParaRPr lang="en-US"/>
          </a:p>
        </p:txBody>
      </p:sp>
    </p:spTree>
    <p:extLst>
      <p:ext uri="{BB962C8B-B14F-4D97-AF65-F5344CB8AC3E}">
        <p14:creationId xmlns:p14="http://schemas.microsoft.com/office/powerpoint/2010/main" val="3470748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Good budgeting is important from both the domestic and international perspective. </a:t>
            </a:r>
            <a:r>
              <a:rPr lang="en-GB" sz="1200" kern="1200" dirty="0" smtClean="0">
                <a:solidFill>
                  <a:schemeClr val="tx1"/>
                </a:solidFill>
                <a:effectLst/>
                <a:latin typeface="+mn-lt"/>
                <a:ea typeface="+mn-ea"/>
                <a:cs typeface="+mn-cs"/>
              </a:rPr>
              <a:t>One of the foremost contemporary budget process observers and writers,  </a:t>
            </a:r>
            <a:r>
              <a:rPr lang="en-GB" sz="1200" kern="1200" dirty="0" err="1" smtClean="0">
                <a:solidFill>
                  <a:schemeClr val="tx1"/>
                </a:solidFill>
                <a:effectLst/>
                <a:latin typeface="+mn-lt"/>
                <a:ea typeface="+mn-ea"/>
                <a:cs typeface="+mn-cs"/>
              </a:rPr>
              <a:t>Schiavo</a:t>
            </a:r>
            <a:r>
              <a:rPr lang="en-GB" sz="1200" kern="1200" dirty="0" smtClean="0">
                <a:solidFill>
                  <a:schemeClr val="tx1"/>
                </a:solidFill>
                <a:effectLst/>
                <a:latin typeface="+mn-lt"/>
                <a:ea typeface="+mn-ea"/>
                <a:cs typeface="+mn-cs"/>
              </a:rPr>
              <a:t>-Campo (2007) tells us that “In public expenditure management, a lack of predictability of financial resources undermines strategic prioritization and makes it difficult for public officials to plan for the provision of services (and gives them an excellent alibi for non-performance, to boot).  Predictability of government expenditure in the aggregate and in the various sectors is also needed as a signpost to guide the private sector in making its own production, marketing, and investment decisions.”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0BCA75-3E3E-4772-8886-AF800A25F4F1}"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Legal</a:t>
            </a:r>
            <a:r>
              <a:rPr lang="en-US" baseline="0" dirty="0" smtClean="0"/>
              <a:t> Framework:  1. clarity on stakeholder responsibilities</a:t>
            </a:r>
          </a:p>
          <a:p>
            <a:r>
              <a:rPr lang="en-US" baseline="0" dirty="0" smtClean="0"/>
              <a:t>b. National and int. trade obligations – CARICOM, WTO </a:t>
            </a:r>
            <a:r>
              <a:rPr lang="en-US" baseline="0" dirty="0" err="1" smtClean="0"/>
              <a:t>etc</a:t>
            </a:r>
            <a:r>
              <a:rPr lang="en-US" baseline="0" dirty="0" smtClean="0"/>
              <a:t>   3.  specific penalties for non-compliance   4.  support for decentralization   5. standard bidding requirements, documents    6. public access to info, including requirements, methods, conditions   7. Ecological considerations   8.  complaints mechanism and process</a:t>
            </a:r>
          </a:p>
          <a:p>
            <a:r>
              <a:rPr lang="en-US" baseline="0" dirty="0" err="1" smtClean="0"/>
              <a:t>Instit</a:t>
            </a:r>
            <a:r>
              <a:rPr lang="en-US" baseline="0" dirty="0" smtClean="0"/>
              <a:t> FW 1. solid org structures and job descriptions  2.  specific career stream [e.g. in procurement] 3. training for staff AND others who participate 4.trng strategy 5 </a:t>
            </a:r>
            <a:r>
              <a:rPr lang="en-US" baseline="0" dirty="0" err="1" smtClean="0"/>
              <a:t>trng</a:t>
            </a:r>
            <a:r>
              <a:rPr lang="en-US" baseline="0" dirty="0" smtClean="0"/>
              <a:t> program     </a:t>
            </a:r>
          </a:p>
          <a:p>
            <a:r>
              <a:rPr lang="en-US" baseline="0" dirty="0" smtClean="0"/>
              <a:t>Operations FW:  1.  unit to monitor [e.g. all procurement for functional and normative standards] 2.  establish flow and collection, maintenance of statistics  3.  understanding [and use of] operations, method, new tools/tech for all staff in line and central ministries – and among vendors</a:t>
            </a:r>
          </a:p>
          <a:p>
            <a:r>
              <a:rPr lang="en-US" baseline="0" dirty="0" smtClean="0"/>
              <a:t>4. Prohibition of any direct procurement w/o central supervision of regulatory body   5. </a:t>
            </a:r>
            <a:r>
              <a:rPr lang="en-US" baseline="0" dirty="0" err="1" smtClean="0"/>
              <a:t>capactiy</a:t>
            </a:r>
            <a:r>
              <a:rPr lang="en-US" baseline="0" dirty="0" smtClean="0"/>
              <a:t> in central and line ministries   6.  rules for statutory bodies</a:t>
            </a:r>
          </a:p>
          <a:p>
            <a:r>
              <a:rPr lang="en-US" baseline="0" dirty="0" smtClean="0"/>
              <a:t>TECHNOLOGICAL FW  1. Strategic plan for moving to desired future [for each level central, line, any ancillary]  b. IT procurement strategy  c.  Instruments to process reports, disseminate info  d. set of functional, standardized computer </a:t>
            </a:r>
            <a:r>
              <a:rPr lang="en-US" baseline="0" dirty="0" err="1" smtClean="0"/>
              <a:t>hw</a:t>
            </a:r>
            <a:r>
              <a:rPr lang="en-US" baseline="0" dirty="0" smtClean="0"/>
              <a:t> and </a:t>
            </a:r>
            <a:r>
              <a:rPr lang="en-US" baseline="0" dirty="0" err="1" smtClean="0"/>
              <a:t>sw</a:t>
            </a:r>
            <a:r>
              <a:rPr lang="en-US" baseline="0" dirty="0" smtClean="0"/>
              <a:t> compatible  5. publication of winners, with details of bid</a:t>
            </a:r>
          </a:p>
        </p:txBody>
      </p:sp>
      <p:sp>
        <p:nvSpPr>
          <p:cNvPr id="4" name="Slide Number Placeholder 3"/>
          <p:cNvSpPr>
            <a:spLocks noGrp="1"/>
          </p:cNvSpPr>
          <p:nvPr>
            <p:ph type="sldNum" sz="quarter" idx="10"/>
          </p:nvPr>
        </p:nvSpPr>
        <p:spPr/>
        <p:txBody>
          <a:bodyPr/>
          <a:lstStyle/>
          <a:p>
            <a:fld id="{D8FF71A8-73D7-4349-926E-A8EF3098930C}" type="slidenum">
              <a:rPr lang="en-US" smtClean="0"/>
              <a:t>8</a:t>
            </a:fld>
            <a:endParaRPr lang="en-US"/>
          </a:p>
        </p:txBody>
      </p:sp>
    </p:spTree>
    <p:extLst>
      <p:ext uri="{BB962C8B-B14F-4D97-AF65-F5344CB8AC3E}">
        <p14:creationId xmlns:p14="http://schemas.microsoft.com/office/powerpoint/2010/main" val="1233773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 They are the same!</a:t>
            </a:r>
            <a:endParaRPr lang="en-US" dirty="0"/>
          </a:p>
        </p:txBody>
      </p:sp>
      <p:sp>
        <p:nvSpPr>
          <p:cNvPr id="4" name="Slide Number Placeholder 3"/>
          <p:cNvSpPr>
            <a:spLocks noGrp="1"/>
          </p:cNvSpPr>
          <p:nvPr>
            <p:ph type="sldNum" sz="quarter" idx="10"/>
          </p:nvPr>
        </p:nvSpPr>
        <p:spPr/>
        <p:txBody>
          <a:bodyPr/>
          <a:lstStyle/>
          <a:p>
            <a:fld id="{D8FF71A8-73D7-4349-926E-A8EF3098930C}" type="slidenum">
              <a:rPr lang="en-US" smtClean="0"/>
              <a:t>9</a:t>
            </a:fld>
            <a:endParaRPr lang="en-US"/>
          </a:p>
        </p:txBody>
      </p:sp>
    </p:spTree>
    <p:extLst>
      <p:ext uri="{BB962C8B-B14F-4D97-AF65-F5344CB8AC3E}">
        <p14:creationId xmlns:p14="http://schemas.microsoft.com/office/powerpoint/2010/main" val="274946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US" smtClean="0"/>
              <a:t>June 2013</a:t>
            </a:r>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PFM                                                                    Eileen Browne, IMF Panel of Experts</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r>
              <a:rPr lang="en-US" smtClean="0"/>
              <a:t>June 2013</a:t>
            </a:r>
            <a:endParaRPr lang="en-US"/>
          </a:p>
        </p:txBody>
      </p:sp>
      <p:sp>
        <p:nvSpPr>
          <p:cNvPr id="4" name="Footer Placeholder 3"/>
          <p:cNvSpPr>
            <a:spLocks noGrp="1"/>
          </p:cNvSpPr>
          <p:nvPr>
            <p:ph type="ftr" sz="quarter" idx="11"/>
          </p:nvPr>
        </p:nvSpPr>
        <p:spPr/>
        <p:txBody>
          <a:bodyPr/>
          <a:lstStyle/>
          <a:p>
            <a:r>
              <a:rPr lang="en-US" smtClean="0"/>
              <a:t>PFM                                                                    Eileen Browne, IMF Panel of Experts</a:t>
            </a:r>
            <a:endParaRPr lang="en-US"/>
          </a:p>
        </p:txBody>
      </p:sp>
      <p:sp>
        <p:nvSpPr>
          <p:cNvPr id="5" name="Slide Number Placeholder 4"/>
          <p:cNvSpPr>
            <a:spLocks noGrp="1"/>
          </p:cNvSpPr>
          <p:nvPr>
            <p:ph type="sldNum" sz="quarter" idx="12"/>
          </p:nvPr>
        </p:nvSpPr>
        <p:spPr/>
        <p:txBody>
          <a:bodyPr/>
          <a:lstStyle/>
          <a:p>
            <a:fld id="{AF40A1F8-0B75-41D2-9378-4678B96C204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r>
              <a:rPr lang="en-US" smtClean="0"/>
              <a:t>June 2013</a:t>
            </a:r>
            <a:endParaRPr lang="en-US"/>
          </a:p>
        </p:txBody>
      </p:sp>
      <p:sp>
        <p:nvSpPr>
          <p:cNvPr id="3" name="Footer Placeholder 2"/>
          <p:cNvSpPr>
            <a:spLocks noGrp="1"/>
          </p:cNvSpPr>
          <p:nvPr>
            <p:ph type="ftr" sz="quarter" idx="11"/>
          </p:nvPr>
        </p:nvSpPr>
        <p:spPr/>
        <p:txBody>
          <a:bodyPr/>
          <a:lstStyle/>
          <a:p>
            <a:r>
              <a:rPr lang="en-US" smtClean="0"/>
              <a:t>PFM                                                                    Eileen Browne, IMF Panel of Experts</a:t>
            </a:r>
            <a:endParaRPr lang="en-US"/>
          </a:p>
        </p:txBody>
      </p:sp>
      <p:sp>
        <p:nvSpPr>
          <p:cNvPr id="4" name="Slide Number Placeholder 3"/>
          <p:cNvSpPr>
            <a:spLocks noGrp="1"/>
          </p:cNvSpPr>
          <p:nvPr>
            <p:ph type="sldNum" sz="quarter" idx="12"/>
          </p:nvPr>
        </p:nvSpPr>
        <p:spPr/>
        <p:txBody>
          <a:bodyPr/>
          <a:lstStyle/>
          <a:p>
            <a:fld id="{AF40A1F8-0B75-41D2-9378-4678B96C204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June 2013</a:t>
            </a:r>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smtClean="0"/>
              <a:t>PFM                                                                    Eileen Browne, IMF Panel of Experts</a:t>
            </a:r>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June 2013</a:t>
            </a:r>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r>
              <a:rPr lang="en-US" smtClean="0"/>
              <a:t>June 2013</a:t>
            </a:r>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r>
              <a:rPr lang="en-US" smtClean="0"/>
              <a:t>June 2013</a:t>
            </a:r>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r>
              <a:rPr lang="en-US" smtClean="0"/>
              <a:t>June 2013</a:t>
            </a:r>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r>
              <a:rPr lang="en-US" smtClean="0"/>
              <a:t>June 2013</a:t>
            </a:r>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smtClean="0"/>
              <a:t>PFM                                                                    Eileen Browne, IMF Panel of Experts</a:t>
            </a:r>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r>
              <a:rPr lang="en-US" smtClean="0"/>
              <a:t>June 2013</a:t>
            </a:r>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smtClean="0"/>
              <a:t>PFM                                                                    Eileen Browne, IMF Panel of Experts</a:t>
            </a:r>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AF40A1F8-0B75-41D2-9378-4678B96C204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r>
              <a:rPr lang="en-US" smtClean="0"/>
              <a:t>June 2013</a:t>
            </a:r>
            <a:endParaRPr lang="en-US"/>
          </a:p>
        </p:txBody>
      </p:sp>
      <p:sp>
        <p:nvSpPr>
          <p:cNvPr id="8" name="Footer Placeholder 7"/>
          <p:cNvSpPr>
            <a:spLocks noGrp="1"/>
          </p:cNvSpPr>
          <p:nvPr>
            <p:ph type="ftr" sz="quarter" idx="11"/>
          </p:nvPr>
        </p:nvSpPr>
        <p:spPr/>
        <p:txBody>
          <a:bodyPr/>
          <a:lstStyle/>
          <a:p>
            <a:r>
              <a:rPr lang="en-US" smtClean="0"/>
              <a:t>PFM                                                                    Eileen Browne, IMF Panel of Experts</a:t>
            </a:r>
            <a:endParaRPr lang="en-US"/>
          </a:p>
        </p:txBody>
      </p:sp>
      <p:sp>
        <p:nvSpPr>
          <p:cNvPr id="9" name="Slide Number Placeholder 8"/>
          <p:cNvSpPr>
            <a:spLocks noGrp="1"/>
          </p:cNvSpPr>
          <p:nvPr>
            <p:ph type="sldNum" sz="quarter" idx="12"/>
          </p:nvPr>
        </p:nvSpPr>
        <p:spPr/>
        <p:txBody>
          <a:bodyPr/>
          <a:lstStyle/>
          <a:p>
            <a:fld id="{AF40A1F8-0B75-41D2-9378-4678B96C204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PFM                                                                    Eileen Browne, IMF Panel of Experts</a:t>
            </a:r>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AF40A1F8-0B75-41D2-9378-4678B96C2043}" type="slidenum">
              <a:rPr lang="en-US" smtClean="0"/>
              <a:pPr/>
              <a:t>‹#›</a:t>
            </a:fld>
            <a:endParaRPr lang="en-US"/>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r>
              <a:rPr lang="en-US" smtClean="0"/>
              <a:t>June 2013</a:t>
            </a:r>
            <a:endParaRPr lang="en-US"/>
          </a:p>
        </p:txBody>
      </p:sp>
      <p:sp>
        <p:nvSpPr>
          <p:cNvPr id="6" name="Footer Placeholder 5"/>
          <p:cNvSpPr>
            <a:spLocks noGrp="1"/>
          </p:cNvSpPr>
          <p:nvPr>
            <p:ph type="ftr" sz="quarter" idx="11"/>
          </p:nvPr>
        </p:nvSpPr>
        <p:spPr/>
        <p:txBody>
          <a:bodyPr/>
          <a:lstStyle/>
          <a:p>
            <a:r>
              <a:rPr lang="en-US" smtClean="0"/>
              <a:t>PFM                                                                    Eileen Browne, IMF Panel of Experts</a:t>
            </a:r>
            <a:endParaRPr lang="en-US"/>
          </a:p>
        </p:txBody>
      </p:sp>
      <p:sp>
        <p:nvSpPr>
          <p:cNvPr id="7" name="Slide Number Placeholder 6"/>
          <p:cNvSpPr>
            <a:spLocks noGrp="1"/>
          </p:cNvSpPr>
          <p:nvPr>
            <p:ph type="sldNum" sz="quarter" idx="12"/>
          </p:nvPr>
        </p:nvSpPr>
        <p:spPr/>
        <p:txBody>
          <a:bodyPr/>
          <a:lstStyle/>
          <a:p>
            <a:fld id="{AF40A1F8-0B75-41D2-9378-4678B96C204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r>
              <a:rPr lang="en-US" smtClean="0"/>
              <a:t>June 2013</a:t>
            </a:r>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smtClean="0"/>
              <a:t>PFM                                                                    Eileen Browne, IMF Panel of Experts</a:t>
            </a:r>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AF40A1F8-0B75-41D2-9378-4678B96C20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Lst>
  <p:hf hdr="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0885" y="4624668"/>
            <a:ext cx="7408315" cy="933450"/>
          </a:xfrm>
        </p:spPr>
        <p:txBody>
          <a:bodyPr>
            <a:normAutofit fontScale="90000"/>
          </a:bodyPr>
          <a:lstStyle/>
          <a:p>
            <a:r>
              <a:rPr lang="en-US" dirty="0" smtClean="0"/>
              <a:t>Modern Procurement:  </a:t>
            </a:r>
            <a:br>
              <a:rPr lang="en-US" dirty="0" smtClean="0"/>
            </a:br>
            <a:r>
              <a:rPr lang="en-US" dirty="0" smtClean="0"/>
              <a:t>Key Strategic Element of Interwoven PFM Reform</a:t>
            </a:r>
            <a:endParaRPr lang="en-US" dirty="0"/>
          </a:p>
        </p:txBody>
      </p:sp>
      <p:sp>
        <p:nvSpPr>
          <p:cNvPr id="3" name="Subtitle 2"/>
          <p:cNvSpPr>
            <a:spLocks noGrp="1"/>
          </p:cNvSpPr>
          <p:nvPr>
            <p:ph type="subTitle" idx="1"/>
          </p:nvPr>
        </p:nvSpPr>
        <p:spPr/>
        <p:txBody>
          <a:bodyPr/>
          <a:lstStyle/>
          <a:p>
            <a:r>
              <a:rPr lang="en-US" dirty="0" smtClean="0"/>
              <a:t>No longer merely transactional, procurement process is major contributor to Whole-of-Government Modernization + Improvement</a:t>
            </a:r>
            <a:endParaRPr lang="en-US"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4294967295"/>
          </p:nvPr>
        </p:nvSpPr>
        <p:spPr>
          <a:xfrm>
            <a:off x="8594725" y="5648325"/>
            <a:ext cx="549275" cy="396875"/>
          </a:xfrm>
        </p:spPr>
        <p:txBody>
          <a:bodyPr/>
          <a:lstStyle/>
          <a:p>
            <a:fld id="{AF40A1F8-0B75-41D2-9378-4678B96C2043}" type="slidenum">
              <a:rPr lang="en-US" smtClean="0"/>
              <a:pPr/>
              <a:t>1</a:t>
            </a:fld>
            <a:endParaRPr lang="en-US"/>
          </a:p>
        </p:txBody>
      </p:sp>
    </p:spTree>
    <p:extLst>
      <p:ext uri="{BB962C8B-B14F-4D97-AF65-F5344CB8AC3E}">
        <p14:creationId xmlns:p14="http://schemas.microsoft.com/office/powerpoint/2010/main" val="958403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555" y="2571750"/>
            <a:ext cx="45719" cy="1162050"/>
          </a:xfrm>
        </p:spPr>
        <p:txBody>
          <a:bodyPr/>
          <a:lstStyle/>
          <a:p>
            <a:r>
              <a:rPr lang="en-US" dirty="0" smtClean="0"/>
              <a:t>Procurement</a:t>
            </a:r>
            <a:endParaRPr lang="en-US" dirty="0"/>
          </a:p>
        </p:txBody>
      </p:sp>
      <p:sp>
        <p:nvSpPr>
          <p:cNvPr id="3" name="Text Placeholder 2"/>
          <p:cNvSpPr>
            <a:spLocks noGrp="1"/>
          </p:cNvSpPr>
          <p:nvPr>
            <p:ph type="body" sz="half" idx="2"/>
          </p:nvPr>
        </p:nvSpPr>
        <p:spPr>
          <a:xfrm flipH="1">
            <a:off x="426812" y="3733800"/>
            <a:ext cx="1052305" cy="2392363"/>
          </a:xfrm>
        </p:spPr>
        <p:txBody>
          <a:bodyPr>
            <a:normAutofit/>
          </a:bodyPr>
          <a:lstStyle/>
          <a:p>
            <a:r>
              <a:rPr lang="en-US" dirty="0" smtClean="0"/>
              <a:t>PROCUREMENT CONFERENCE</a:t>
            </a:r>
          </a:p>
          <a:p>
            <a:r>
              <a:rPr lang="en-US" dirty="0" smtClean="0"/>
              <a:t>BARBADOS   JUNE 2016</a:t>
            </a:r>
            <a:endParaRPr lang="en-US" dirty="0"/>
          </a:p>
        </p:txBody>
      </p:sp>
      <p:sp>
        <p:nvSpPr>
          <p:cNvPr id="6" name="Slide Number Placeholder 5"/>
          <p:cNvSpPr>
            <a:spLocks noGrp="1"/>
          </p:cNvSpPr>
          <p:nvPr>
            <p:ph type="sldNum" sz="quarter" idx="4294967295"/>
          </p:nvPr>
        </p:nvSpPr>
        <p:spPr>
          <a:xfrm>
            <a:off x="8531788" y="5648960"/>
            <a:ext cx="548640" cy="396240"/>
          </a:xfrm>
          <a:prstGeom prst="bracketPair">
            <a:avLst>
              <a:gd name="adj" fmla="val 17949"/>
            </a:avLst>
          </a:prstGeom>
        </p:spPr>
        <p:txBody>
          <a:bodyPr/>
          <a:lstStyle/>
          <a:p>
            <a:fld id="{AF40A1F8-0B75-41D2-9378-4678B96C2043}" type="slidenum">
              <a:rPr lang="en-US" smtClean="0"/>
              <a:pPr/>
              <a:t>10</a:t>
            </a:fld>
            <a:endParaRPr lang="en-US"/>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741862883"/>
              </p:ext>
            </p:extLst>
          </p:nvPr>
        </p:nvGraphicFramePr>
        <p:xfrm>
          <a:off x="304799" y="-1821277"/>
          <a:ext cx="7772400" cy="1339027"/>
        </p:xfrm>
        <a:graphic>
          <a:graphicData uri="http://schemas.openxmlformats.org/drawingml/2006/table">
            <a:tbl>
              <a:tblPr firstRow="1" bandRow="1">
                <a:tableStyleId>{5C22544A-7EE6-4342-B048-85BDC9FD1C3A}</a:tableStyleId>
              </a:tblPr>
              <a:tblGrid>
                <a:gridCol w="1943100"/>
                <a:gridCol w="1943100"/>
                <a:gridCol w="1943100"/>
                <a:gridCol w="1943100"/>
              </a:tblGrid>
              <a:tr h="1339027">
                <a:tc>
                  <a:txBody>
                    <a:bodyPr/>
                    <a:lstStyle/>
                    <a:p>
                      <a:r>
                        <a:rPr lang="en-US" dirty="0" smtClean="0"/>
                        <a:t>LEGAL FRAMEWORK</a:t>
                      </a:r>
                      <a:endParaRPr lang="en-US" dirty="0"/>
                    </a:p>
                  </a:txBody>
                  <a:tcPr/>
                </a:tc>
                <a:tc>
                  <a:txBody>
                    <a:bodyPr/>
                    <a:lstStyle/>
                    <a:p>
                      <a:r>
                        <a:rPr lang="en-US" dirty="0" smtClean="0"/>
                        <a:t>INSTITUTIONAL FRAMEWORK</a:t>
                      </a:r>
                      <a:endParaRPr lang="en-US" dirty="0"/>
                    </a:p>
                  </a:txBody>
                  <a:tcPr/>
                </a:tc>
                <a:tc>
                  <a:txBody>
                    <a:bodyPr/>
                    <a:lstStyle/>
                    <a:p>
                      <a:r>
                        <a:rPr lang="en-US" dirty="0" smtClean="0"/>
                        <a:t>PROFESSIONAL TRANING AND STANDARDS</a:t>
                      </a:r>
                      <a:endParaRPr lang="en-US" dirty="0"/>
                    </a:p>
                  </a:txBody>
                  <a:tcPr/>
                </a:tc>
                <a:tc>
                  <a:txBody>
                    <a:bodyPr/>
                    <a:lstStyle/>
                    <a:p>
                      <a:r>
                        <a:rPr lang="en-US" dirty="0" smtClean="0"/>
                        <a:t>IT FRAMEWORK</a:t>
                      </a:r>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36815469"/>
              </p:ext>
            </p:extLst>
          </p:nvPr>
        </p:nvGraphicFramePr>
        <p:xfrm>
          <a:off x="1700852" y="617565"/>
          <a:ext cx="7222084" cy="5015069"/>
        </p:xfrm>
        <a:graphic>
          <a:graphicData uri="http://schemas.openxmlformats.org/drawingml/2006/table">
            <a:tbl>
              <a:tblPr firstRow="1" bandRow="1">
                <a:tableStyleId>{5C22544A-7EE6-4342-B048-85BDC9FD1C3A}</a:tableStyleId>
              </a:tblPr>
              <a:tblGrid>
                <a:gridCol w="1524000"/>
                <a:gridCol w="1694821"/>
                <a:gridCol w="1672046"/>
                <a:gridCol w="2331217"/>
              </a:tblGrid>
              <a:tr h="1174590">
                <a:tc>
                  <a:txBody>
                    <a:bodyPr/>
                    <a:lstStyle/>
                    <a:p>
                      <a:r>
                        <a:rPr lang="en-US" dirty="0" smtClean="0"/>
                        <a:t>LEGAL    FRAMEWORK</a:t>
                      </a:r>
                    </a:p>
                  </a:txBody>
                  <a:tcPr/>
                </a:tc>
                <a:tc>
                  <a:txBody>
                    <a:bodyPr/>
                    <a:lstStyle/>
                    <a:p>
                      <a:r>
                        <a:rPr lang="en-US" dirty="0" smtClean="0"/>
                        <a:t>INSTITUTIONAL FRAMEWORK</a:t>
                      </a:r>
                      <a:endParaRPr lang="en-US" dirty="0"/>
                    </a:p>
                  </a:txBody>
                  <a:tcPr/>
                </a:tc>
                <a:tc>
                  <a:txBody>
                    <a:bodyPr/>
                    <a:lstStyle/>
                    <a:p>
                      <a:r>
                        <a:rPr lang="en-US" dirty="0" smtClean="0"/>
                        <a:t>OPERATIONS  FRAMEWORK</a:t>
                      </a:r>
                      <a:endParaRPr lang="en-US" dirty="0"/>
                    </a:p>
                  </a:txBody>
                  <a:tcPr/>
                </a:tc>
                <a:tc>
                  <a:txBody>
                    <a:bodyPr/>
                    <a:lstStyle/>
                    <a:p>
                      <a:r>
                        <a:rPr lang="en-US" dirty="0" smtClean="0"/>
                        <a:t>IT      FRAMEWORK</a:t>
                      </a:r>
                      <a:endParaRPr lang="en-US" dirty="0"/>
                    </a:p>
                  </a:txBody>
                  <a:tcPr/>
                </a:tc>
              </a:tr>
              <a:tr h="1174590">
                <a:tc>
                  <a:txBody>
                    <a:bodyPr/>
                    <a:lstStyle/>
                    <a:p>
                      <a:r>
                        <a:rPr lang="en-US" dirty="0" smtClean="0"/>
                        <a:t>CLEAR POLICY</a:t>
                      </a:r>
                      <a:endParaRPr lang="en-US" dirty="0"/>
                    </a:p>
                  </a:txBody>
                  <a:tcPr/>
                </a:tc>
                <a:tc>
                  <a:txBody>
                    <a:bodyPr/>
                    <a:lstStyle/>
                    <a:p>
                      <a:r>
                        <a:rPr lang="en-US" dirty="0" smtClean="0"/>
                        <a:t>CLEAR ROLES</a:t>
                      </a:r>
                      <a:endParaRPr lang="en-US" dirty="0"/>
                    </a:p>
                  </a:txBody>
                  <a:tcPr/>
                </a:tc>
                <a:tc>
                  <a:txBody>
                    <a:bodyPr/>
                    <a:lstStyle/>
                    <a:p>
                      <a:r>
                        <a:rPr lang="en-US" dirty="0" smtClean="0"/>
                        <a:t>CAREER LADDER</a:t>
                      </a:r>
                      <a:endParaRPr lang="en-US" dirty="0"/>
                    </a:p>
                  </a:txBody>
                  <a:tcPr/>
                </a:tc>
                <a:tc>
                  <a:txBody>
                    <a:bodyPr/>
                    <a:lstStyle/>
                    <a:p>
                      <a:r>
                        <a:rPr lang="en-US" dirty="0" smtClean="0"/>
                        <a:t>FRAMEWORK</a:t>
                      </a:r>
                      <a:endParaRPr lang="en-US" dirty="0"/>
                    </a:p>
                  </a:txBody>
                  <a:tcPr/>
                </a:tc>
              </a:tr>
              <a:tr h="1174590">
                <a:tc>
                  <a:txBody>
                    <a:bodyPr/>
                    <a:lstStyle/>
                    <a:p>
                      <a:r>
                        <a:rPr lang="en-US" dirty="0" smtClean="0"/>
                        <a:t>CLEAR RULES</a:t>
                      </a:r>
                      <a:endParaRPr lang="en-US" dirty="0"/>
                    </a:p>
                  </a:txBody>
                  <a:tcPr/>
                </a:tc>
                <a:tc>
                  <a:txBody>
                    <a:bodyPr/>
                    <a:lstStyle/>
                    <a:p>
                      <a:r>
                        <a:rPr lang="en-US" dirty="0" smtClean="0"/>
                        <a:t>DEVELOPMENT OF RELATIONSHIPS</a:t>
                      </a:r>
                      <a:endParaRPr lang="en-US" dirty="0"/>
                    </a:p>
                  </a:txBody>
                  <a:tcPr/>
                </a:tc>
                <a:tc>
                  <a:txBody>
                    <a:bodyPr/>
                    <a:lstStyle/>
                    <a:p>
                      <a:r>
                        <a:rPr lang="en-US" dirty="0" smtClean="0"/>
                        <a:t>DEFINITION OF CHANGING SKILL NEEDS</a:t>
                      </a:r>
                      <a:endParaRPr lang="en-US" dirty="0"/>
                    </a:p>
                  </a:txBody>
                  <a:tcPr/>
                </a:tc>
                <a:tc>
                  <a:txBody>
                    <a:bodyPr/>
                    <a:lstStyle/>
                    <a:p>
                      <a:r>
                        <a:rPr lang="en-US" dirty="0" smtClean="0"/>
                        <a:t>STRATEGY</a:t>
                      </a:r>
                      <a:endParaRPr lang="en-US" dirty="0"/>
                    </a:p>
                  </a:txBody>
                  <a:tcPr/>
                </a:tc>
              </a:tr>
              <a:tr h="1174590">
                <a:tc>
                  <a:txBody>
                    <a:bodyPr/>
                    <a:lstStyle/>
                    <a:p>
                      <a:r>
                        <a:rPr lang="en-US" dirty="0" smtClean="0"/>
                        <a:t>CLEAR SANCTIONS</a:t>
                      </a:r>
                      <a:endParaRPr lang="en-US" dirty="0"/>
                    </a:p>
                  </a:txBody>
                  <a:tcPr/>
                </a:tc>
                <a:tc>
                  <a:txBody>
                    <a:bodyPr/>
                    <a:lstStyle/>
                    <a:p>
                      <a:r>
                        <a:rPr lang="en-US" dirty="0" smtClean="0"/>
                        <a:t>CLEAR CALENDAR OF EXPECTATIONS</a:t>
                      </a:r>
                      <a:endParaRPr lang="en-US" dirty="0"/>
                    </a:p>
                  </a:txBody>
                  <a:tcPr/>
                </a:tc>
                <a:tc>
                  <a:txBody>
                    <a:bodyPr/>
                    <a:lstStyle/>
                    <a:p>
                      <a:r>
                        <a:rPr lang="en-US" dirty="0" smtClean="0"/>
                        <a:t>TRAINING PROGAM, ALL LEVELS</a:t>
                      </a:r>
                      <a:endParaRPr lang="en-US" dirty="0"/>
                    </a:p>
                  </a:txBody>
                  <a:tcPr/>
                </a:tc>
                <a:tc>
                  <a:txBody>
                    <a:bodyPr/>
                    <a:lstStyle/>
                    <a:p>
                      <a:r>
                        <a:rPr lang="en-US" dirty="0" smtClean="0"/>
                        <a:t>EQUIPMENT, S/W</a:t>
                      </a:r>
                      <a:endParaRPr lang="en-US" dirty="0"/>
                    </a:p>
                  </a:txBody>
                  <a:tcPr/>
                </a:tc>
              </a:tr>
            </a:tbl>
          </a:graphicData>
        </a:graphic>
      </p:graphicFrame>
    </p:spTree>
    <p:extLst>
      <p:ext uri="{BB962C8B-B14F-4D97-AF65-F5344CB8AC3E}">
        <p14:creationId xmlns:p14="http://schemas.microsoft.com/office/powerpoint/2010/main" val="22740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 all PFM modernization, procurement is good </a:t>
            </a:r>
            <a:r>
              <a:rPr lang="en-US" dirty="0" smtClean="0"/>
              <a:t>when:</a:t>
            </a:r>
            <a:endParaRPr lang="en-US" dirty="0"/>
          </a:p>
        </p:txBody>
      </p:sp>
      <p:sp>
        <p:nvSpPr>
          <p:cNvPr id="3" name="Content Placeholder 2"/>
          <p:cNvSpPr>
            <a:spLocks noGrp="1"/>
          </p:cNvSpPr>
          <p:nvPr>
            <p:ph idx="1"/>
          </p:nvPr>
        </p:nvSpPr>
        <p:spPr/>
        <p:txBody>
          <a:bodyPr>
            <a:noAutofit/>
          </a:bodyPr>
          <a:lstStyle/>
          <a:p>
            <a:r>
              <a:rPr lang="en-US" sz="1800" dirty="0" smtClean="0"/>
              <a:t>Government policy is clearly reflected in the law, regulation and rules</a:t>
            </a:r>
          </a:p>
          <a:p>
            <a:r>
              <a:rPr lang="en-US" sz="1800" dirty="0" smtClean="0"/>
              <a:t>When the processes, procedures and timeframes are clear and fair</a:t>
            </a:r>
          </a:p>
          <a:p>
            <a:r>
              <a:rPr lang="en-US" sz="1800" dirty="0" smtClean="0"/>
              <a:t>When they are user friendly</a:t>
            </a:r>
          </a:p>
          <a:p>
            <a:r>
              <a:rPr lang="en-US" sz="1800" dirty="0" smtClean="0"/>
              <a:t>When they are monitored</a:t>
            </a:r>
          </a:p>
          <a:p>
            <a:r>
              <a:rPr lang="en-US" sz="1800" dirty="0" smtClean="0"/>
              <a:t>When Staff Capacity is developed and maintained</a:t>
            </a:r>
          </a:p>
          <a:p>
            <a:r>
              <a:rPr lang="en-US" sz="1800" dirty="0" smtClean="0"/>
              <a:t>When transition is collaborative and the benefits to each stakeholder explained</a:t>
            </a:r>
          </a:p>
          <a:p>
            <a:r>
              <a:rPr lang="en-US" sz="1800" dirty="0" smtClean="0"/>
              <a:t>When exceptions are rare and explained.  And where sanctions for disregard or non-compliance are uniformly and timely applied</a:t>
            </a:r>
            <a:endParaRPr lang="en-US" sz="1800"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11</a:t>
            </a:fld>
            <a:endParaRPr lang="en-US"/>
          </a:p>
        </p:txBody>
      </p:sp>
    </p:spTree>
    <p:extLst>
      <p:ext uri="{BB962C8B-B14F-4D97-AF65-F5344CB8AC3E}">
        <p14:creationId xmlns:p14="http://schemas.microsoft.com/office/powerpoint/2010/main" val="360146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BROADEST COVERAGE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more public resources covered by procurement rules and processes, the more potential for government savings through efficiencies</a:t>
            </a:r>
          </a:p>
          <a:p>
            <a:endParaRPr lang="en-US" dirty="0"/>
          </a:p>
          <a:p>
            <a:r>
              <a:rPr lang="en-US" dirty="0" smtClean="0"/>
              <a:t>The broader the coverage, the fewer opportunities for conflict of interest</a:t>
            </a:r>
          </a:p>
          <a:p>
            <a:endParaRPr lang="en-US" dirty="0"/>
          </a:p>
          <a:p>
            <a:r>
              <a:rPr lang="en-US" dirty="0" smtClean="0"/>
              <a:t>The broader the coverage, the fewer opportunities for corruption</a:t>
            </a:r>
          </a:p>
          <a:p>
            <a:endParaRPr lang="en-US" dirty="0"/>
          </a:p>
          <a:p>
            <a:r>
              <a:rPr lang="en-US" dirty="0" smtClean="0"/>
              <a:t>The fewest exceptions make the strongest process</a:t>
            </a:r>
            <a:endParaRPr lang="en-US" dirty="0"/>
          </a:p>
        </p:txBody>
      </p:sp>
      <p:sp>
        <p:nvSpPr>
          <p:cNvPr id="4" name="Date Placeholder 3"/>
          <p:cNvSpPr>
            <a:spLocks noGrp="1"/>
          </p:cNvSpPr>
          <p:nvPr>
            <p:ph type="dt" sz="half" idx="10"/>
          </p:nvPr>
        </p:nvSpPr>
        <p:spPr>
          <a:xfrm rot="16200000">
            <a:off x="7701209" y="1805939"/>
            <a:ext cx="2438399" cy="45719"/>
          </a:xfrm>
        </p:spPr>
        <p:txBody>
          <a:bodyPr/>
          <a:lstStyle/>
          <a:p>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12</a:t>
            </a:fld>
            <a:endParaRPr lang="en-US"/>
          </a:p>
        </p:txBody>
      </p:sp>
    </p:spTree>
    <p:extLst>
      <p:ext uri="{BB962C8B-B14F-4D97-AF65-F5344CB8AC3E}">
        <p14:creationId xmlns:p14="http://schemas.microsoft.com/office/powerpoint/2010/main" val="2944311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PFM Modernization benefits from Procurement in specific ways</a:t>
            </a:r>
            <a:endParaRPr lang="en-US" dirty="0"/>
          </a:p>
        </p:txBody>
      </p:sp>
      <p:sp>
        <p:nvSpPr>
          <p:cNvPr id="3" name="Content Placeholder 2"/>
          <p:cNvSpPr>
            <a:spLocks noGrp="1"/>
          </p:cNvSpPr>
          <p:nvPr>
            <p:ph idx="1"/>
          </p:nvPr>
        </p:nvSpPr>
        <p:spPr/>
        <p:txBody>
          <a:bodyPr/>
          <a:lstStyle/>
          <a:p>
            <a:pPr marL="0" indent="0">
              <a:buNone/>
            </a:pPr>
            <a:r>
              <a:rPr lang="en-US" dirty="0"/>
              <a:t>Procurement has the most detailed data on which efficiency and effectiveness analysis can lead to improved management and better budget choices.</a:t>
            </a:r>
          </a:p>
          <a:p>
            <a:pPr marL="0" indent="0">
              <a:buNone/>
            </a:pPr>
            <a:r>
              <a:rPr lang="en-US" dirty="0"/>
              <a:t>Procurement has the most direct means of avoiding conflict of interest in purchasing</a:t>
            </a:r>
          </a:p>
          <a:p>
            <a:pPr marL="0" indent="0">
              <a:buNone/>
            </a:pPr>
            <a:r>
              <a:rPr lang="en-US" dirty="0"/>
              <a:t>Procurement reports can show vendor participation in various ways</a:t>
            </a:r>
            <a:r>
              <a:rPr lang="en-US" dirty="0" smtClean="0"/>
              <a:t>. As well as document timeliness, fairness, etc.</a:t>
            </a:r>
          </a:p>
          <a:p>
            <a:pPr marL="0" indent="0">
              <a:buNone/>
            </a:pPr>
            <a:r>
              <a:rPr lang="en-US" dirty="0" smtClean="0"/>
              <a:t>In fact, as Procurement becomes more inclusive – coverage depth and few exceptions make it stronger – it has increased ability to contribute to each key phase of PFM.</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13</a:t>
            </a:fld>
            <a:endParaRPr lang="en-US"/>
          </a:p>
        </p:txBody>
      </p:sp>
    </p:spTree>
    <p:extLst>
      <p:ext uri="{BB962C8B-B14F-4D97-AF65-F5344CB8AC3E}">
        <p14:creationId xmlns:p14="http://schemas.microsoft.com/office/powerpoint/2010/main" val="298205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497106"/>
          </a:xfrm>
        </p:spPr>
        <p:txBody>
          <a:bodyPr/>
          <a:lstStyle/>
          <a:p>
            <a:r>
              <a:rPr lang="en-US" dirty="0" smtClean="0"/>
              <a:t>Modern Procurement can increase success of  each part of the budget cycle   </a:t>
            </a:r>
            <a:endParaRPr lang="en-US" dirty="0"/>
          </a:p>
        </p:txBody>
      </p:sp>
      <p:sp>
        <p:nvSpPr>
          <p:cNvPr id="3" name="Content Placeholder 2"/>
          <p:cNvSpPr>
            <a:spLocks noGrp="1"/>
          </p:cNvSpPr>
          <p:nvPr>
            <p:ph idx="1"/>
          </p:nvPr>
        </p:nvSpPr>
        <p:spPr>
          <a:xfrm>
            <a:off x="201706" y="2604151"/>
            <a:ext cx="7556313" cy="3522012"/>
          </a:xfrm>
        </p:spPr>
        <p:txBody>
          <a:bodyPr>
            <a:normAutofit fontScale="92500" lnSpcReduction="20000"/>
          </a:bodyPr>
          <a:lstStyle/>
          <a:p>
            <a:endParaRPr lang="en-US" dirty="0" smtClean="0"/>
          </a:p>
          <a:p>
            <a:r>
              <a:rPr lang="en-US" dirty="0"/>
              <a:t>Budget </a:t>
            </a:r>
            <a:r>
              <a:rPr lang="en-US" dirty="0" smtClean="0"/>
              <a:t>Preparation may seem like an odd place to expect a contribution from Procurement, but in fact, Procurement can make the budget much more realistic.  </a:t>
            </a:r>
            <a:endParaRPr lang="en-US" dirty="0"/>
          </a:p>
          <a:p>
            <a:pPr lvl="1"/>
            <a:r>
              <a:rPr lang="en-US" dirty="0"/>
              <a:t>Budget is </a:t>
            </a:r>
            <a:r>
              <a:rPr lang="en-US" dirty="0" smtClean="0"/>
              <a:t>an estimate of how much it will cost for government to fund the activities is considers most important.  It is based on a competition of scarce resources among stakeholders.</a:t>
            </a:r>
          </a:p>
          <a:p>
            <a:pPr lvl="1"/>
            <a:r>
              <a:rPr lang="en-US" dirty="0" smtClean="0"/>
              <a:t>The budget bids which are the basis of the competition are based on proposers’ estimates of how much things will cost.</a:t>
            </a:r>
          </a:p>
          <a:p>
            <a:pPr lvl="1"/>
            <a:r>
              <a:rPr lang="en-US" dirty="0" smtClean="0"/>
              <a:t>Some budget bids are nebulous; others so realistic they bust the program and the budget when discovered long after accepted </a:t>
            </a:r>
          </a:p>
          <a:p>
            <a:pPr lvl="1"/>
            <a:r>
              <a:rPr lang="en-US" dirty="0" smtClean="0"/>
              <a:t>Procurement can check the realism of estimates</a:t>
            </a:r>
          </a:p>
          <a:p>
            <a:endParaRPr lang="en-US" dirty="0"/>
          </a:p>
          <a:p>
            <a:endParaRPr lang="en-US" dirty="0" smtClean="0"/>
          </a:p>
          <a:p>
            <a:endParaRPr lang="en-US" dirty="0"/>
          </a:p>
          <a:p>
            <a:pPr lvl="1"/>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14</a:t>
            </a:fld>
            <a:endParaRPr lang="en-US"/>
          </a:p>
        </p:txBody>
      </p:sp>
    </p:spTree>
    <p:extLst>
      <p:ext uri="{BB962C8B-B14F-4D97-AF65-F5344CB8AC3E}">
        <p14:creationId xmlns:p14="http://schemas.microsoft.com/office/powerpoint/2010/main" val="1087665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497106"/>
          </a:xfrm>
        </p:spPr>
        <p:txBody>
          <a:bodyPr/>
          <a:lstStyle/>
          <a:p>
            <a:r>
              <a:rPr lang="en-US" dirty="0" smtClean="0"/>
              <a:t>Modern Procurement can increase success of  each part of the budget cycle   </a:t>
            </a:r>
            <a:endParaRPr lang="en-US" dirty="0"/>
          </a:p>
        </p:txBody>
      </p:sp>
      <p:sp>
        <p:nvSpPr>
          <p:cNvPr id="3" name="Content Placeholder 2"/>
          <p:cNvSpPr>
            <a:spLocks noGrp="1"/>
          </p:cNvSpPr>
          <p:nvPr>
            <p:ph idx="1"/>
          </p:nvPr>
        </p:nvSpPr>
        <p:spPr>
          <a:xfrm>
            <a:off x="201706" y="2604151"/>
            <a:ext cx="7556313" cy="3522012"/>
          </a:xfrm>
        </p:spPr>
        <p:txBody>
          <a:bodyPr>
            <a:normAutofit fontScale="92500" lnSpcReduction="10000"/>
          </a:bodyPr>
          <a:lstStyle/>
          <a:p>
            <a:pPr marL="0" indent="0">
              <a:buNone/>
            </a:pPr>
            <a:r>
              <a:rPr lang="en-US" dirty="0" smtClean="0"/>
              <a:t>Budget Implementation is the time everyone recognizes a clear role for Procurement.  And complains about it.</a:t>
            </a:r>
            <a:endParaRPr lang="en-US" dirty="0"/>
          </a:p>
          <a:p>
            <a:pPr lvl="1"/>
            <a:r>
              <a:rPr lang="en-US" dirty="0" smtClean="0"/>
              <a:t>Development of spending plans can have time expectations checked by Procurement for accuracy [costing, too!]</a:t>
            </a:r>
            <a:endParaRPr lang="en-US" dirty="0"/>
          </a:p>
          <a:p>
            <a:pPr lvl="1"/>
            <a:r>
              <a:rPr lang="en-US" dirty="0" smtClean="0"/>
              <a:t>A modern procurement process will make purchases transparent, timely, conflict-of-interest-free, and efficient.  And record them in a way that allows use with other PFM data for analysis.</a:t>
            </a:r>
          </a:p>
          <a:p>
            <a:pPr lvl="1"/>
            <a:r>
              <a:rPr lang="en-US" dirty="0" smtClean="0"/>
              <a:t>Only </a:t>
            </a:r>
            <a:r>
              <a:rPr lang="en-US" dirty="0"/>
              <a:t>Procurement Reports provide the detail needed for the analysis of effectiveness and efficiency </a:t>
            </a:r>
            <a:endParaRPr lang="en-US" dirty="0" smtClean="0"/>
          </a:p>
          <a:p>
            <a:r>
              <a:rPr lang="en-US" b="1" dirty="0" smtClean="0"/>
              <a:t>The broader the coverage, the more efficiency gains.  The fewer the exceptions, the better the system operates and vice verse.</a:t>
            </a:r>
          </a:p>
          <a:p>
            <a:endParaRPr lang="en-US" dirty="0"/>
          </a:p>
          <a:p>
            <a:pPr lvl="1"/>
            <a:endParaRPr lang="en-US" dirty="0"/>
          </a:p>
          <a:p>
            <a:endParaRPr lang="en-US" dirty="0"/>
          </a:p>
          <a:p>
            <a:endParaRPr lang="en-US" dirty="0" smtClean="0"/>
          </a:p>
          <a:p>
            <a:endParaRPr lang="en-US" dirty="0"/>
          </a:p>
          <a:p>
            <a:pPr lvl="1"/>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15</a:t>
            </a:fld>
            <a:endParaRPr lang="en-US"/>
          </a:p>
        </p:txBody>
      </p:sp>
    </p:spTree>
    <p:extLst>
      <p:ext uri="{BB962C8B-B14F-4D97-AF65-F5344CB8AC3E}">
        <p14:creationId xmlns:p14="http://schemas.microsoft.com/office/powerpoint/2010/main" val="2751634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497106"/>
          </a:xfrm>
        </p:spPr>
        <p:txBody>
          <a:bodyPr/>
          <a:lstStyle/>
          <a:p>
            <a:r>
              <a:rPr lang="en-US" dirty="0" smtClean="0"/>
              <a:t>Modern Procurement can increase success of  each part of the budget cycle   </a:t>
            </a:r>
            <a:endParaRPr lang="en-US" dirty="0"/>
          </a:p>
        </p:txBody>
      </p:sp>
      <p:sp>
        <p:nvSpPr>
          <p:cNvPr id="3" name="Content Placeholder 2"/>
          <p:cNvSpPr>
            <a:spLocks noGrp="1"/>
          </p:cNvSpPr>
          <p:nvPr>
            <p:ph idx="1"/>
          </p:nvPr>
        </p:nvSpPr>
        <p:spPr>
          <a:xfrm>
            <a:off x="201706" y="2604151"/>
            <a:ext cx="7556313" cy="3522012"/>
          </a:xfrm>
        </p:spPr>
        <p:txBody>
          <a:bodyPr>
            <a:normAutofit lnSpcReduction="10000"/>
          </a:bodyPr>
          <a:lstStyle/>
          <a:p>
            <a:pPr marL="0" indent="0">
              <a:buNone/>
            </a:pPr>
            <a:r>
              <a:rPr lang="en-US" dirty="0" smtClean="0"/>
              <a:t>Budget Reporting is the traditional place that Procurement roles are played to give a historical view of what happened.</a:t>
            </a:r>
            <a:endParaRPr lang="en-US" dirty="0"/>
          </a:p>
          <a:p>
            <a:pPr lvl="1"/>
            <a:r>
              <a:rPr lang="en-US" dirty="0" smtClean="0"/>
              <a:t>Only </a:t>
            </a:r>
            <a:r>
              <a:rPr lang="en-US" dirty="0"/>
              <a:t>Procurement Reports provide the detail needed for the analysis of effectiveness and efficiency </a:t>
            </a:r>
            <a:endParaRPr lang="en-US" dirty="0" smtClean="0"/>
          </a:p>
          <a:p>
            <a:pPr lvl="3"/>
            <a:r>
              <a:rPr lang="en-US" dirty="0"/>
              <a:t>Budget is global resource allocation</a:t>
            </a:r>
          </a:p>
          <a:p>
            <a:pPr lvl="3"/>
            <a:r>
              <a:rPr lang="en-US" dirty="0"/>
              <a:t>Treasury Accounting provides detail by like kinds of </a:t>
            </a:r>
            <a:r>
              <a:rPr lang="en-US" dirty="0" smtClean="0"/>
              <a:t>purchases</a:t>
            </a:r>
          </a:p>
          <a:p>
            <a:pPr lvl="3"/>
            <a:r>
              <a:rPr lang="en-US" dirty="0" smtClean="0"/>
              <a:t>Procurement provides the detailed level vital to improving performance and comparing types of purchases for value</a:t>
            </a:r>
          </a:p>
          <a:p>
            <a:pPr lvl="1"/>
            <a:r>
              <a:rPr lang="en-US" dirty="0" smtClean="0"/>
              <a:t>Routine review of purchasing results with line agency staff may inform their future budget recommendations, choices</a:t>
            </a:r>
            <a:endParaRPr lang="en-US" dirty="0"/>
          </a:p>
          <a:p>
            <a:pPr lvl="2"/>
            <a:endParaRPr lang="en-US" dirty="0"/>
          </a:p>
          <a:p>
            <a:pPr lvl="1"/>
            <a:endParaRPr lang="en-US" dirty="0"/>
          </a:p>
          <a:p>
            <a:endParaRPr lang="en-US" dirty="0"/>
          </a:p>
          <a:p>
            <a:endParaRPr lang="en-US" dirty="0" smtClean="0"/>
          </a:p>
          <a:p>
            <a:endParaRPr lang="en-US" dirty="0"/>
          </a:p>
          <a:p>
            <a:pPr lvl="1"/>
            <a:endParaRPr lang="en-US" dirty="0"/>
          </a:p>
          <a:p>
            <a:pPr marL="0" indent="0">
              <a:buNone/>
            </a:pP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16</a:t>
            </a:fld>
            <a:endParaRPr lang="en-US"/>
          </a:p>
        </p:txBody>
      </p:sp>
    </p:spTree>
    <p:extLst>
      <p:ext uri="{BB962C8B-B14F-4D97-AF65-F5344CB8AC3E}">
        <p14:creationId xmlns:p14="http://schemas.microsoft.com/office/powerpoint/2010/main" val="71185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procurement processes – dual importance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a:t>Procurement is now considered an interdependent element of government-as-whole </a:t>
            </a:r>
            <a:r>
              <a:rPr lang="en-US" dirty="0" smtClean="0"/>
              <a:t>reform.  Budget process and treasury improvements are diminished if procurement is inadequate; they cannot achieve optimum results without strategic procurement systems.</a:t>
            </a:r>
          </a:p>
          <a:p>
            <a:r>
              <a:rPr lang="en-US" dirty="0" smtClean="0"/>
              <a:t>Studies in various countries, large and small, developed and developing show procurement is important to the country for its own sake:  </a:t>
            </a:r>
          </a:p>
          <a:p>
            <a:pPr marL="457200" lvl="2" indent="0">
              <a:buNone/>
            </a:pPr>
            <a:r>
              <a:rPr lang="en-US" dirty="0" smtClean="0"/>
              <a:t>PROCURMENTS BY GOVERNMENTS ACCOUNT FOR $1.7 TRILLION ANNUALLY [per World Trade Organization]</a:t>
            </a:r>
          </a:p>
          <a:p>
            <a:pPr marL="457200" lvl="2" indent="0">
              <a:buNone/>
            </a:pPr>
            <a:r>
              <a:rPr lang="en-US" dirty="0" smtClean="0"/>
              <a:t>While developing countries average procurements </a:t>
            </a:r>
            <a:r>
              <a:rPr lang="en-US" dirty="0" err="1" smtClean="0"/>
              <a:t>equalling</a:t>
            </a:r>
            <a:r>
              <a:rPr lang="en-US" dirty="0" smtClean="0"/>
              <a:t> 10% GDP, it is not uncommon for developing country procurements to equal 15 -20 % of GDP.</a:t>
            </a:r>
            <a:endParaRPr lang="en-US" dirty="0"/>
          </a:p>
          <a:p>
            <a:pPr marL="457200" lvl="2" indent="0">
              <a:buNone/>
            </a:pPr>
            <a:endParaRPr lang="en-US" dirty="0"/>
          </a:p>
          <a:p>
            <a:r>
              <a:rPr lang="en-US" dirty="0"/>
              <a:t>Good procurement processes set example and require constantly improving business </a:t>
            </a:r>
            <a:r>
              <a:rPr lang="en-US" dirty="0" smtClean="0"/>
              <a:t>practices throughout government.</a:t>
            </a:r>
            <a:endParaRPr lang="en-US" dirty="0"/>
          </a:p>
          <a:p>
            <a:endParaRPr lang="en-US"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17</a:t>
            </a:fld>
            <a:endParaRPr lang="en-US"/>
          </a:p>
        </p:txBody>
      </p:sp>
    </p:spTree>
    <p:extLst>
      <p:ext uri="{BB962C8B-B14F-4D97-AF65-F5344CB8AC3E}">
        <p14:creationId xmlns:p14="http://schemas.microsoft.com/office/powerpoint/2010/main" val="2665450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GOOD PROCUREMENT ALLOWS EFFECTIVE, ACCOUNTABLE  USE OF GOVERNMENT RESOURCES</a:t>
            </a:r>
          </a:p>
        </p:txBody>
      </p:sp>
      <p:sp>
        <p:nvSpPr>
          <p:cNvPr id="3" name="Content Placeholder 2"/>
          <p:cNvSpPr>
            <a:spLocks noGrp="1"/>
          </p:cNvSpPr>
          <p:nvPr>
            <p:ph idx="1"/>
          </p:nvPr>
        </p:nvSpPr>
        <p:spPr/>
        <p:txBody>
          <a:bodyPr>
            <a:normAutofit fontScale="70000" lnSpcReduction="20000"/>
          </a:bodyPr>
          <a:lstStyle/>
          <a:p>
            <a:r>
              <a:rPr lang="en-US" sz="3200" dirty="0"/>
              <a:t>FOUR MAJOR REQUIREMENTS FOR GOOD PROCUREMENT </a:t>
            </a:r>
          </a:p>
          <a:p>
            <a:endParaRPr lang="en-US" dirty="0"/>
          </a:p>
          <a:p>
            <a:r>
              <a:rPr lang="en-US" dirty="0"/>
              <a:t>1.  SOLID LEGAL FRAMEWORK</a:t>
            </a:r>
          </a:p>
          <a:p>
            <a:pPr marL="114300" indent="0">
              <a:buNone/>
            </a:pPr>
            <a:endParaRPr lang="en-US" dirty="0"/>
          </a:p>
          <a:p>
            <a:r>
              <a:rPr lang="en-US" dirty="0"/>
              <a:t>2.  PROCUREMENT OPERATIONS FRAMEWORK</a:t>
            </a:r>
          </a:p>
          <a:p>
            <a:endParaRPr lang="en-US" dirty="0"/>
          </a:p>
          <a:p>
            <a:r>
              <a:rPr lang="en-US" dirty="0"/>
              <a:t>3.  INSTITUTIONAL FRAMEWORK AND CAPACTIY</a:t>
            </a:r>
          </a:p>
          <a:p>
            <a:endParaRPr lang="en-US" dirty="0"/>
          </a:p>
          <a:p>
            <a:r>
              <a:rPr lang="en-US" dirty="0"/>
              <a:t>4.  PROCURMENT TECHNOLOGICAL FRAMEWORK</a:t>
            </a:r>
          </a:p>
          <a:p>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18</a:t>
            </a:fld>
            <a:endParaRPr lang="en-US"/>
          </a:p>
        </p:txBody>
      </p:sp>
    </p:spTree>
    <p:extLst>
      <p:ext uri="{BB962C8B-B14F-4D97-AF65-F5344CB8AC3E}">
        <p14:creationId xmlns:p14="http://schemas.microsoft.com/office/powerpoint/2010/main" val="15548572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 reduces the potential for corruption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Corruption prevents government from knowing that it is getting the best value for the money it spends</a:t>
            </a:r>
          </a:p>
          <a:p>
            <a:r>
              <a:rPr lang="en-US" dirty="0"/>
              <a:t>In some countries, governments place restrictions on procurement to try to encourage the development of domestic industry</a:t>
            </a:r>
          </a:p>
          <a:p>
            <a:pPr lvl="1"/>
            <a:r>
              <a:rPr lang="en-US" dirty="0"/>
              <a:t>Protectionism can also take the form of tariffs on imports</a:t>
            </a:r>
          </a:p>
          <a:p>
            <a:pPr lvl="1"/>
            <a:r>
              <a:rPr lang="en-US" dirty="0"/>
              <a:t>Developing and small countries often have limited domestic production capacity</a:t>
            </a:r>
          </a:p>
          <a:p>
            <a:pPr lvl="1"/>
            <a:r>
              <a:rPr lang="en-US" dirty="0"/>
              <a:t>If development of domestic industry is desired, there are more transparent ways to do it. E.g. make subsidy explicit, transparent grant; tax credits; etc.  </a:t>
            </a:r>
          </a:p>
          <a:p>
            <a:pPr lvl="1"/>
            <a:r>
              <a:rPr lang="en-US" dirty="0"/>
              <a:t>Efficiency in one part of the government finance system, encourages it in all parts; conversely, subsidy disguised as well-considered purchases destroy faith in fair operations</a:t>
            </a:r>
          </a:p>
          <a:p>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19</a:t>
            </a:fld>
            <a:endParaRPr lang="en-US"/>
          </a:p>
        </p:txBody>
      </p:sp>
    </p:spTree>
    <p:extLst>
      <p:ext uri="{BB962C8B-B14F-4D97-AF65-F5344CB8AC3E}">
        <p14:creationId xmlns:p14="http://schemas.microsoft.com/office/powerpoint/2010/main" val="749057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 throughout the world are requiring themselves to improve</a:t>
            </a:r>
            <a:endParaRPr lang="en-US" dirty="0"/>
          </a:p>
        </p:txBody>
      </p:sp>
      <p:sp>
        <p:nvSpPr>
          <p:cNvPr id="3" name="Content Placeholder 2"/>
          <p:cNvSpPr>
            <a:spLocks noGrp="1"/>
          </p:cNvSpPr>
          <p:nvPr>
            <p:ph idx="1"/>
          </p:nvPr>
        </p:nvSpPr>
        <p:spPr>
          <a:xfrm>
            <a:off x="498474" y="2471474"/>
            <a:ext cx="7556313" cy="3654689"/>
          </a:xfrm>
        </p:spPr>
        <p:txBody>
          <a:bodyPr/>
          <a:lstStyle/>
          <a:p>
            <a:r>
              <a:rPr lang="en-US" dirty="0" smtClean="0"/>
              <a:t>Demands on Government increase</a:t>
            </a:r>
          </a:p>
          <a:p>
            <a:r>
              <a:rPr lang="en-US" dirty="0" smtClean="0"/>
              <a:t>Monetary pressures on Government demand best value for resources used</a:t>
            </a:r>
          </a:p>
          <a:p>
            <a:r>
              <a:rPr lang="en-US" dirty="0" smtClean="0"/>
              <a:t>Global pressure for transparency to rid Government of corruption is ceaseless</a:t>
            </a:r>
          </a:p>
          <a:p>
            <a:r>
              <a:rPr lang="en-US" dirty="0" smtClean="0"/>
              <a:t>Government’s have adopted strategic approaches to transform themselves</a:t>
            </a:r>
          </a:p>
          <a:p>
            <a:r>
              <a:rPr lang="en-US" dirty="0" smtClean="0"/>
              <a:t>Procurement is significantly affected.</a:t>
            </a:r>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2</a:t>
            </a:fld>
            <a:endParaRPr lang="en-US"/>
          </a:p>
        </p:txBody>
      </p:sp>
    </p:spTree>
    <p:extLst>
      <p:ext uri="{BB962C8B-B14F-4D97-AF65-F5344CB8AC3E}">
        <p14:creationId xmlns:p14="http://schemas.microsoft.com/office/powerpoint/2010/main" val="22382961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rid of corruption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 estimates of the cost to countries of corruption soar each time more inclusive methodologies are used</a:t>
            </a:r>
          </a:p>
          <a:p>
            <a:endParaRPr lang="en-US" dirty="0"/>
          </a:p>
          <a:p>
            <a:r>
              <a:rPr lang="en-US" dirty="0" smtClean="0"/>
              <a:t>Investment projects are the largest single expenditures, subject to fewer internal controls than others, therefore failing to include Investment projects in Procurement Processes opens the door to waste and corruption [that those procurement processes prevent and/or expose</a:t>
            </a:r>
          </a:p>
          <a:p>
            <a:endParaRPr lang="en-US" dirty="0"/>
          </a:p>
          <a:p>
            <a:r>
              <a:rPr lang="en-US" dirty="0" smtClean="0"/>
              <a:t>Some experts insist that waste is largest in government spending when investment projects are not properly planned.  They say Procurement Review of proposed expenditures may be the biggest savings.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20</a:t>
            </a:fld>
            <a:endParaRPr lang="en-US"/>
          </a:p>
        </p:txBody>
      </p:sp>
    </p:spTree>
    <p:extLst>
      <p:ext uri="{BB962C8B-B14F-4D97-AF65-F5344CB8AC3E}">
        <p14:creationId xmlns:p14="http://schemas.microsoft.com/office/powerpoint/2010/main" val="3274211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GOVERNMENT PROCURMENTS TOTAL $1.7 TRILLION/YEAR</a:t>
            </a:r>
            <a:endParaRPr lang="en-US" dirty="0"/>
          </a:p>
        </p:txBody>
      </p:sp>
      <p:sp>
        <p:nvSpPr>
          <p:cNvPr id="8" name="Text Placeholder 7"/>
          <p:cNvSpPr>
            <a:spLocks noGrp="1"/>
          </p:cNvSpPr>
          <p:nvPr>
            <p:ph type="body" idx="1"/>
          </p:nvPr>
        </p:nvSpPr>
        <p:spPr>
          <a:xfrm>
            <a:off x="722313" y="609600"/>
            <a:ext cx="7862999" cy="5639174"/>
          </a:xfrm>
        </p:spPr>
        <p:txBody>
          <a:bodyPr>
            <a:normAutofit lnSpcReduction="10000"/>
          </a:bodyPr>
          <a:lstStyle/>
          <a:p>
            <a:r>
              <a:rPr lang="en-US" dirty="0" smtClean="0"/>
              <a:t>ALL ELEMENTS OF THE PFM CYCLE ARE INTER-DEPENDENT</a:t>
            </a:r>
          </a:p>
          <a:p>
            <a:endParaRPr lang="en-US" dirty="0"/>
          </a:p>
          <a:p>
            <a:pPr lvl="1"/>
            <a:r>
              <a:rPr lang="en-US" dirty="0" smtClean="0"/>
              <a:t>WITHOUT REALISTIC ESTIMATES, NO BUDGET CAN BE EXECUTED</a:t>
            </a:r>
          </a:p>
          <a:p>
            <a:pPr lvl="1"/>
            <a:endParaRPr lang="en-US" dirty="0"/>
          </a:p>
          <a:p>
            <a:pPr lvl="1"/>
            <a:r>
              <a:rPr lang="en-US" dirty="0" smtClean="0"/>
              <a:t>WITHOUT COMPETETIVE PROCUREMENT PROCESSES, GOVERNMENT WILL NOT GET THE BEST USE OF RESOURCES</a:t>
            </a:r>
          </a:p>
          <a:p>
            <a:pPr lvl="1"/>
            <a:endParaRPr lang="en-US" dirty="0"/>
          </a:p>
          <a:p>
            <a:pPr lvl="1"/>
            <a:r>
              <a:rPr lang="en-US" dirty="0" smtClean="0"/>
              <a:t>WITHOUT A CLEAR, FAIR, USER-FRIENDLY PROCESS, PROCUREMENT DELAYS WILL DELAY PROJECTS AND OTHER VITAL GOVERNMENT SERVICES</a:t>
            </a:r>
          </a:p>
          <a:p>
            <a:pPr lvl="1"/>
            <a:endParaRPr lang="en-US" dirty="0" smtClean="0"/>
          </a:p>
          <a:p>
            <a:pPr lvl="1"/>
            <a:endParaRPr lang="en-US" dirty="0"/>
          </a:p>
          <a:p>
            <a:pPr lvl="1"/>
            <a:endParaRPr lang="en-US" dirty="0" smtClean="0"/>
          </a:p>
          <a:p>
            <a:pPr lvl="1"/>
            <a:endParaRPr lang="en-US" dirty="0"/>
          </a:p>
          <a:p>
            <a:pPr lvl="1"/>
            <a:endParaRPr lang="en-US" dirty="0" smtClean="0"/>
          </a:p>
          <a:p>
            <a:pPr lvl="1"/>
            <a:r>
              <a:rPr lang="en-US" dirty="0" smtClean="0"/>
              <a:t>PROCUREMENT RECORDS [AND THE EXPERTISE OF ITS ESTIMATES] PROVIDE A CHECK AND BALANCE AT EVERY STEP OF THE EXPENDITURE CYCLE</a:t>
            </a:r>
          </a:p>
          <a:p>
            <a:pPr lvl="1"/>
            <a:endParaRPr lang="en-US" dirty="0"/>
          </a:p>
          <a:p>
            <a:pPr lvl="1"/>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21</a:t>
            </a:fld>
            <a:endParaRPr lang="en-US"/>
          </a:p>
        </p:txBody>
      </p:sp>
    </p:spTree>
    <p:extLst>
      <p:ext uri="{BB962C8B-B14F-4D97-AF65-F5344CB8AC3E}">
        <p14:creationId xmlns:p14="http://schemas.microsoft.com/office/powerpoint/2010/main" val="11822370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New approaches require collaboration, interdependence</a:t>
            </a:r>
            <a:endParaRPr lang="en-US" dirty="0"/>
          </a:p>
        </p:txBody>
      </p:sp>
      <p:sp>
        <p:nvSpPr>
          <p:cNvPr id="9" name="Text Placeholder 8"/>
          <p:cNvSpPr>
            <a:spLocks noGrp="1"/>
          </p:cNvSpPr>
          <p:nvPr>
            <p:ph type="body" idx="1"/>
          </p:nvPr>
        </p:nvSpPr>
        <p:spPr/>
        <p:txBody>
          <a:bodyPr/>
          <a:lstStyle/>
          <a:p>
            <a:r>
              <a:rPr lang="en-US" dirty="0" smtClean="0"/>
              <a:t>Old </a:t>
            </a:r>
            <a:endParaRPr lang="en-US" dirty="0"/>
          </a:p>
        </p:txBody>
      </p:sp>
      <p:sp>
        <p:nvSpPr>
          <p:cNvPr id="10" name="Content Placeholder 9"/>
          <p:cNvSpPr>
            <a:spLocks noGrp="1"/>
          </p:cNvSpPr>
          <p:nvPr>
            <p:ph sz="half" idx="2"/>
          </p:nvPr>
        </p:nvSpPr>
        <p:spPr/>
        <p:txBody>
          <a:bodyPr>
            <a:normAutofit fontScale="92500" lnSpcReduction="20000"/>
          </a:bodyPr>
          <a:lstStyle/>
          <a:p>
            <a:r>
              <a:rPr lang="en-US" dirty="0" smtClean="0"/>
              <a:t>Silos</a:t>
            </a:r>
          </a:p>
          <a:p>
            <a:r>
              <a:rPr lang="en-US" dirty="0" smtClean="0"/>
              <a:t>Competitors</a:t>
            </a:r>
          </a:p>
          <a:p>
            <a:r>
              <a:rPr lang="en-US" dirty="0" smtClean="0"/>
              <a:t>Opaque discretion</a:t>
            </a:r>
          </a:p>
          <a:p>
            <a:r>
              <a:rPr lang="en-US" dirty="0" smtClean="0"/>
              <a:t>Incomplete records</a:t>
            </a:r>
          </a:p>
          <a:p>
            <a:r>
              <a:rPr lang="en-US" dirty="0" smtClean="0"/>
              <a:t>Timeliness?</a:t>
            </a:r>
          </a:p>
          <a:p>
            <a:r>
              <a:rPr lang="en-US" dirty="0" smtClean="0"/>
              <a:t>Little transparency during consideration of budget or execution</a:t>
            </a:r>
          </a:p>
          <a:p>
            <a:r>
              <a:rPr lang="en-US" dirty="0" smtClean="0"/>
              <a:t>Ex post audits [if?]</a:t>
            </a:r>
            <a:endParaRPr lang="en-US" dirty="0"/>
          </a:p>
        </p:txBody>
      </p:sp>
      <p:sp>
        <p:nvSpPr>
          <p:cNvPr id="11" name="Text Placeholder 10"/>
          <p:cNvSpPr>
            <a:spLocks noGrp="1"/>
          </p:cNvSpPr>
          <p:nvPr>
            <p:ph type="body" sz="quarter" idx="3"/>
          </p:nvPr>
        </p:nvSpPr>
        <p:spPr/>
        <p:txBody>
          <a:bodyPr/>
          <a:lstStyle/>
          <a:p>
            <a:r>
              <a:rPr lang="en-US" dirty="0" smtClean="0"/>
              <a:t>Modern PFM</a:t>
            </a:r>
            <a:endParaRPr lang="en-US" dirty="0"/>
          </a:p>
        </p:txBody>
      </p:sp>
      <p:sp>
        <p:nvSpPr>
          <p:cNvPr id="12" name="Content Placeholder 11"/>
          <p:cNvSpPr>
            <a:spLocks noGrp="1"/>
          </p:cNvSpPr>
          <p:nvPr>
            <p:ph sz="quarter" idx="4"/>
          </p:nvPr>
        </p:nvSpPr>
        <p:spPr/>
        <p:txBody>
          <a:bodyPr>
            <a:normAutofit fontScale="70000" lnSpcReduction="20000"/>
          </a:bodyPr>
          <a:lstStyle/>
          <a:p>
            <a:r>
              <a:rPr lang="en-US" b="1" dirty="0" smtClean="0"/>
              <a:t>Inter-connected </a:t>
            </a:r>
            <a:r>
              <a:rPr lang="en-US" dirty="0" smtClean="0"/>
              <a:t>elements in each cycle:  budget prep, implementation, reporting</a:t>
            </a:r>
          </a:p>
          <a:p>
            <a:r>
              <a:rPr lang="en-US" dirty="0" smtClean="0"/>
              <a:t>New </a:t>
            </a:r>
            <a:r>
              <a:rPr lang="en-US" b="1" dirty="0" smtClean="0"/>
              <a:t>collaboration</a:t>
            </a:r>
            <a:r>
              <a:rPr lang="en-US" dirty="0" smtClean="0"/>
              <a:t> with line agencies as well as MoF</a:t>
            </a:r>
          </a:p>
          <a:p>
            <a:r>
              <a:rPr lang="en-US" dirty="0" smtClean="0"/>
              <a:t>New </a:t>
            </a:r>
            <a:r>
              <a:rPr lang="en-US" b="1" dirty="0" smtClean="0"/>
              <a:t>recognition </a:t>
            </a:r>
            <a:r>
              <a:rPr lang="en-US" dirty="0" smtClean="0"/>
              <a:t>of vendor needs, </a:t>
            </a:r>
            <a:r>
              <a:rPr lang="en-US" dirty="0" err="1" smtClean="0"/>
              <a:t>esp</a:t>
            </a:r>
            <a:r>
              <a:rPr lang="en-US" dirty="0" smtClean="0"/>
              <a:t> in E-procure</a:t>
            </a:r>
          </a:p>
          <a:p>
            <a:r>
              <a:rPr lang="en-US" dirty="0" smtClean="0"/>
              <a:t>New emphasis on continuing improvement means constant </a:t>
            </a:r>
            <a:r>
              <a:rPr lang="en-US" b="1" dirty="0" smtClean="0"/>
              <a:t>new skills acquisition &amp; transfer</a:t>
            </a:r>
          </a:p>
          <a:p>
            <a:r>
              <a:rPr lang="en-US" dirty="0" smtClean="0"/>
              <a:t>Required </a:t>
            </a:r>
            <a:r>
              <a:rPr lang="en-US" b="1" dirty="0" smtClean="0"/>
              <a:t>transparency, accountability</a:t>
            </a:r>
          </a:p>
          <a:p>
            <a:r>
              <a:rPr lang="en-US" dirty="0" smtClean="0"/>
              <a:t>Recognition of need for </a:t>
            </a:r>
            <a:r>
              <a:rPr lang="en-US" b="1" dirty="0" smtClean="0"/>
              <a:t>responsiveness/result</a:t>
            </a:r>
            <a:r>
              <a:rPr lang="en-US" dirty="0" smtClean="0"/>
              <a:t>s</a:t>
            </a:r>
          </a:p>
          <a:p>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3</a:t>
            </a:fld>
            <a:endParaRPr lang="en-US"/>
          </a:p>
        </p:txBody>
      </p:sp>
    </p:spTree>
    <p:extLst>
      <p:ext uri="{BB962C8B-B14F-4D97-AF65-F5344CB8AC3E}">
        <p14:creationId xmlns:p14="http://schemas.microsoft.com/office/powerpoint/2010/main" val="124410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782762"/>
          </a:xfrm>
        </p:spPr>
        <p:txBody>
          <a:bodyPr>
            <a:normAutofit/>
          </a:bodyPr>
          <a:lstStyle/>
          <a:p>
            <a:r>
              <a:rPr lang="en-US" dirty="0" smtClean="0"/>
              <a:t>Public Finance Management</a:t>
            </a:r>
            <a:br>
              <a:rPr lang="en-US" dirty="0" smtClean="0"/>
            </a:br>
            <a:r>
              <a:rPr lang="en-US" dirty="0"/>
              <a:t> </a:t>
            </a:r>
            <a:r>
              <a:rPr lang="en-US" i="1" dirty="0"/>
              <a:t>What is it? Is it important?</a:t>
            </a:r>
            <a:br>
              <a:rPr lang="en-US" i="1" dirty="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1">
              <a:buNone/>
            </a:pPr>
            <a:r>
              <a:rPr lang="en-US" dirty="0" smtClean="0"/>
              <a:t>The rules by which some people manage a lot of other peoples’ money</a:t>
            </a:r>
          </a:p>
          <a:p>
            <a:pPr lvl="1">
              <a:buNone/>
            </a:pPr>
            <a:endParaRPr lang="en-US" dirty="0"/>
          </a:p>
          <a:p>
            <a:pPr lvl="1">
              <a:buNone/>
            </a:pPr>
            <a:r>
              <a:rPr lang="en-US" dirty="0" smtClean="0"/>
              <a:t>A representation by which much of the world judges the seriousness of a government and the risk associated with it</a:t>
            </a:r>
          </a:p>
          <a:p>
            <a:pPr lvl="1">
              <a:buNone/>
            </a:pPr>
            <a:endParaRPr lang="en-US" dirty="0"/>
          </a:p>
          <a:p>
            <a:pPr lvl="1">
              <a:buNone/>
            </a:pPr>
            <a:r>
              <a:rPr lang="en-US" dirty="0" smtClean="0"/>
              <a:t>                          A tool to create stability and economic progress</a:t>
            </a:r>
          </a:p>
          <a:p>
            <a:pPr lvl="1">
              <a:buNone/>
            </a:pPr>
            <a:endParaRPr lang="en-US" dirty="0"/>
          </a:p>
          <a:p>
            <a:pPr lvl="1">
              <a:buNone/>
            </a:pP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4</a:t>
            </a:fld>
            <a:endParaRPr lang="en-US"/>
          </a:p>
        </p:txBody>
      </p:sp>
      <p:pic>
        <p:nvPicPr>
          <p:cNvPr id="1026" name="Picture 2" descr="C:\Users\owner\AppData\Local\Microsoft\Windows\Temporary Internet Files\Content.IE5\AKDEGYM7\MC900230347[1].wmf"/>
          <p:cNvPicPr>
            <a:picLocks noChangeAspect="1" noChangeArrowheads="1"/>
          </p:cNvPicPr>
          <p:nvPr/>
        </p:nvPicPr>
        <p:blipFill>
          <a:blip r:embed="rId3" cstate="print"/>
          <a:srcRect/>
          <a:stretch>
            <a:fillRect/>
          </a:stretch>
        </p:blipFill>
        <p:spPr bwMode="auto">
          <a:xfrm>
            <a:off x="457201" y="3581400"/>
            <a:ext cx="1905000" cy="3048000"/>
          </a:xfrm>
          <a:prstGeom prst="rect">
            <a:avLst/>
          </a:prstGeom>
          <a:noFill/>
        </p:spPr>
      </p:pic>
    </p:spTree>
    <p:extLst>
      <p:ext uri="{BB962C8B-B14F-4D97-AF65-F5344CB8AC3E}">
        <p14:creationId xmlns:p14="http://schemas.microsoft.com/office/powerpoint/2010/main" val="387480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PFM IMPORT</a:t>
            </a:r>
            <a:endParaRPr lang="en-US" dirty="0"/>
          </a:p>
        </p:txBody>
      </p:sp>
      <p:sp>
        <p:nvSpPr>
          <p:cNvPr id="3" name="Content Placeholder 2"/>
          <p:cNvSpPr>
            <a:spLocks noGrp="1"/>
          </p:cNvSpPr>
          <p:nvPr>
            <p:ph idx="1"/>
          </p:nvPr>
        </p:nvSpPr>
        <p:spPr>
          <a:xfrm>
            <a:off x="457200" y="1295400"/>
            <a:ext cx="8229600" cy="5029200"/>
          </a:xfrm>
        </p:spPr>
        <p:txBody>
          <a:bodyPr>
            <a:normAutofit fontScale="40000" lnSpcReduction="20000"/>
          </a:bodyPr>
          <a:lstStyle/>
          <a:p>
            <a:r>
              <a:rPr lang="en-US" sz="4500" dirty="0" smtClean="0"/>
              <a:t>Domestically, it shows </a:t>
            </a:r>
            <a:r>
              <a:rPr lang="en-US" sz="4500" i="1" dirty="0" smtClean="0"/>
              <a:t>who</a:t>
            </a:r>
            <a:r>
              <a:rPr lang="en-US" sz="4500" dirty="0" smtClean="0"/>
              <a:t> will receive </a:t>
            </a:r>
            <a:r>
              <a:rPr lang="en-US" sz="4500" i="1" dirty="0" smtClean="0"/>
              <a:t>what</a:t>
            </a:r>
            <a:r>
              <a:rPr lang="en-US" sz="4500" dirty="0" smtClean="0"/>
              <a:t> services from </a:t>
            </a:r>
            <a:r>
              <a:rPr lang="en-US" sz="4500" i="1" dirty="0" smtClean="0"/>
              <a:t>which</a:t>
            </a:r>
            <a:r>
              <a:rPr lang="en-US" sz="4500" dirty="0" smtClean="0"/>
              <a:t> part of government and </a:t>
            </a:r>
            <a:r>
              <a:rPr lang="en-US" sz="4500" i="1" dirty="0" smtClean="0"/>
              <a:t>how</a:t>
            </a:r>
            <a:r>
              <a:rPr lang="en-US" sz="4500" dirty="0" smtClean="0"/>
              <a:t> they will be paid for.</a:t>
            </a:r>
          </a:p>
          <a:p>
            <a:pPr>
              <a:buNone/>
            </a:pPr>
            <a:endParaRPr lang="en-US" sz="4500" dirty="0" smtClean="0"/>
          </a:p>
          <a:p>
            <a:r>
              <a:rPr lang="en-US" sz="4500" dirty="0" smtClean="0"/>
              <a:t> Internationally, good PFM encourages foreign direct investment and attract international grants, while bad practices and results often label the country as a bad risk.</a:t>
            </a:r>
          </a:p>
          <a:p>
            <a:pPr>
              <a:buNone/>
            </a:pPr>
            <a:endParaRPr lang="en-US" sz="4500" dirty="0" smtClean="0"/>
          </a:p>
          <a:p>
            <a:r>
              <a:rPr lang="en-US" sz="4500" dirty="0" smtClean="0"/>
              <a:t>Poor PFM—characterized by unreliable reporting, unclear decision-making criteria, unchecked spending and ill-advised borrowing—leads to lack of accountability, lack of predictability and lack of confidence in the government.</a:t>
            </a:r>
          </a:p>
          <a:p>
            <a:pPr>
              <a:buNone/>
            </a:pPr>
            <a:endParaRPr lang="en-US" sz="4500" dirty="0" smtClean="0"/>
          </a:p>
          <a:p>
            <a:pPr marL="114300" indent="0">
              <a:buNone/>
            </a:pPr>
            <a:r>
              <a:rPr lang="en-US" sz="4500" dirty="0" smtClean="0"/>
              <a:t> In extreme cases, it can also lead to domestic and regional instability</a:t>
            </a:r>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June 20163</a:t>
            </a:r>
            <a:endParaRPr lang="en-US" dirty="0"/>
          </a:p>
        </p:txBody>
      </p:sp>
      <p:sp>
        <p:nvSpPr>
          <p:cNvPr id="5" name="Footer Placeholder 4"/>
          <p:cNvSpPr>
            <a:spLocks noGrp="1"/>
          </p:cNvSpPr>
          <p:nvPr>
            <p:ph type="ftr" sz="quarter" idx="11"/>
          </p:nvPr>
        </p:nvSpPr>
        <p:spPr/>
        <p:txBody>
          <a:bodyPr/>
          <a:lstStyle/>
          <a:p>
            <a:r>
              <a:rPr lang="en-US" dirty="0" err="1" smtClean="0"/>
              <a:t>Procuurement</a:t>
            </a:r>
            <a:r>
              <a:rPr lang="en-US" dirty="0" smtClean="0"/>
              <a:t> and PFM13                                                                    Eileen Browne</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5</a:t>
            </a:fld>
            <a:endParaRPr lang="en-US"/>
          </a:p>
        </p:txBody>
      </p:sp>
    </p:spTree>
    <p:extLst>
      <p:ext uri="{BB962C8B-B14F-4D97-AF65-F5344CB8AC3E}">
        <p14:creationId xmlns:p14="http://schemas.microsoft.com/office/powerpoint/2010/main" val="410418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116106"/>
          </a:xfrm>
        </p:spPr>
        <p:txBody>
          <a:bodyPr/>
          <a:lstStyle/>
          <a:p>
            <a:r>
              <a:rPr lang="en-US" dirty="0"/>
              <a:t>How important is procurement in good </a:t>
            </a:r>
            <a:r>
              <a:rPr lang="en-US" dirty="0" smtClean="0"/>
              <a:t>PFM ?</a:t>
            </a:r>
            <a:endParaRPr lang="en-US" dirty="0"/>
          </a:p>
        </p:txBody>
      </p:sp>
      <p:sp>
        <p:nvSpPr>
          <p:cNvPr id="3" name="Content Placeholder 2"/>
          <p:cNvSpPr>
            <a:spLocks noGrp="1"/>
          </p:cNvSpPr>
          <p:nvPr>
            <p:ph idx="1"/>
          </p:nvPr>
        </p:nvSpPr>
        <p:spPr/>
        <p:txBody>
          <a:bodyPr>
            <a:normAutofit/>
          </a:bodyPr>
          <a:lstStyle/>
          <a:p>
            <a:r>
              <a:rPr lang="en-US" dirty="0" smtClean="0"/>
              <a:t>In addition to being on average 20% GDP and $1.7Trillion/year worldwide….</a:t>
            </a:r>
            <a:endParaRPr lang="en-US" dirty="0"/>
          </a:p>
          <a:p>
            <a:r>
              <a:rPr lang="en-US" dirty="0" smtClean="0"/>
              <a:t>What </a:t>
            </a:r>
            <a:r>
              <a:rPr lang="en-US" dirty="0"/>
              <a:t>role is optimum in Budget Preparation?</a:t>
            </a:r>
          </a:p>
          <a:p>
            <a:pPr lvl="1"/>
            <a:r>
              <a:rPr lang="en-US" dirty="0"/>
              <a:t>At line ministries and agencies and statutory bodies</a:t>
            </a:r>
          </a:p>
          <a:p>
            <a:pPr lvl="1"/>
            <a:r>
              <a:rPr lang="en-US" dirty="0"/>
              <a:t>At central budget organ of Ministry of Finance</a:t>
            </a:r>
          </a:p>
          <a:p>
            <a:pPr lvl="1"/>
            <a:endParaRPr lang="en-US" dirty="0"/>
          </a:p>
          <a:p>
            <a:r>
              <a:rPr lang="en-US" dirty="0"/>
              <a:t>How does good procurement affect Budget Execution?</a:t>
            </a:r>
          </a:p>
          <a:p>
            <a:pPr lvl="1"/>
            <a:r>
              <a:rPr lang="en-US" dirty="0"/>
              <a:t>Good and services in operational budgets</a:t>
            </a:r>
          </a:p>
          <a:p>
            <a:pPr lvl="1"/>
            <a:r>
              <a:rPr lang="en-US" dirty="0"/>
              <a:t>Realistic capital project implementation</a:t>
            </a:r>
          </a:p>
          <a:p>
            <a:pPr lvl="1"/>
            <a:r>
              <a:rPr lang="en-US" dirty="0"/>
              <a:t>Newer sector involvement such as </a:t>
            </a:r>
            <a:r>
              <a:rPr lang="en-US" dirty="0" err="1"/>
              <a:t>utlities</a:t>
            </a:r>
            <a:endParaRPr lang="en-US" dirty="0"/>
          </a:p>
          <a:p>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smtClean="0"/>
              <a:t>PFM                                                                    Eileen Browne, IMF Panel of Experts</a:t>
            </a:r>
            <a:endParaRPr lang="en-US"/>
          </a:p>
        </p:txBody>
      </p:sp>
      <p:sp>
        <p:nvSpPr>
          <p:cNvPr id="6" name="Slide Number Placeholder 5"/>
          <p:cNvSpPr>
            <a:spLocks noGrp="1"/>
          </p:cNvSpPr>
          <p:nvPr>
            <p:ph type="sldNum" sz="quarter" idx="12"/>
          </p:nvPr>
        </p:nvSpPr>
        <p:spPr/>
        <p:txBody>
          <a:bodyPr/>
          <a:lstStyle/>
          <a:p>
            <a:fld id="{AF40A1F8-0B75-41D2-9378-4678B96C2043}" type="slidenum">
              <a:rPr lang="en-US" smtClean="0"/>
              <a:pPr/>
              <a:t>6</a:t>
            </a:fld>
            <a:endParaRPr lang="en-US"/>
          </a:p>
        </p:txBody>
      </p:sp>
    </p:spTree>
    <p:extLst>
      <p:ext uri="{BB962C8B-B14F-4D97-AF65-F5344CB8AC3E}">
        <p14:creationId xmlns:p14="http://schemas.microsoft.com/office/powerpoint/2010/main" val="1756410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PFM Modernization Depends on Procurement to avoid disaster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Good procurement cannot assure a good budget outcome nor can it guarantee most efficient use of resources, but inadequate or worse procurement can ruin or cripple even good budget allocations:</a:t>
            </a:r>
          </a:p>
          <a:p>
            <a:r>
              <a:rPr lang="en-US" dirty="0" smtClean="0"/>
              <a:t>Procurement rules so complex and lengthy that projects are delayed </a:t>
            </a:r>
          </a:p>
          <a:p>
            <a:r>
              <a:rPr lang="en-US" dirty="0" smtClean="0"/>
              <a:t>Procurement practices so unstable that key goods cannot be guaranteed to arrive as needed</a:t>
            </a:r>
          </a:p>
          <a:p>
            <a:r>
              <a:rPr lang="en-US" dirty="0" smtClean="0"/>
              <a:t>Waste or fraud due to conflict or interest, unreliable bidders, unsuitable goods, faulty contract provisions</a:t>
            </a:r>
            <a:endParaRPr lang="en-US"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7</a:t>
            </a:fld>
            <a:endParaRPr lang="en-US"/>
          </a:p>
        </p:txBody>
      </p:sp>
    </p:spTree>
    <p:extLst>
      <p:ext uri="{BB962C8B-B14F-4D97-AF65-F5344CB8AC3E}">
        <p14:creationId xmlns:p14="http://schemas.microsoft.com/office/powerpoint/2010/main" val="336275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 of Whole-of-Government Reform</a:t>
            </a:r>
            <a:endParaRPr lang="en-US" dirty="0"/>
          </a:p>
        </p:txBody>
      </p:sp>
      <p:sp>
        <p:nvSpPr>
          <p:cNvPr id="3" name="Content Placeholder 2"/>
          <p:cNvSpPr>
            <a:spLocks noGrp="1"/>
          </p:cNvSpPr>
          <p:nvPr>
            <p:ph idx="1"/>
          </p:nvPr>
        </p:nvSpPr>
        <p:spPr>
          <a:xfrm>
            <a:off x="498474" y="1800401"/>
            <a:ext cx="7556313" cy="4623183"/>
          </a:xfrm>
        </p:spPr>
        <p:txBody>
          <a:bodyPr>
            <a:normAutofit/>
          </a:bodyPr>
          <a:lstStyle/>
          <a:p>
            <a:r>
              <a:rPr lang="en-US" dirty="0" smtClean="0"/>
              <a:t>Policy informs use of resources</a:t>
            </a:r>
          </a:p>
          <a:p>
            <a:r>
              <a:rPr lang="en-US" dirty="0" smtClean="0"/>
              <a:t>Legal framework, based on policy should contain clear, understandable law and regulations.</a:t>
            </a:r>
          </a:p>
          <a:p>
            <a:r>
              <a:rPr lang="en-US" dirty="0" smtClean="0"/>
              <a:t>Institutional frameworks must clearly delineate responsibilities, authorities</a:t>
            </a:r>
          </a:p>
          <a:p>
            <a:r>
              <a:rPr lang="en-US" dirty="0" smtClean="0"/>
              <a:t>Operational Framework must create procedures and tools, including sanctions for avoidance or disregard, to effect </a:t>
            </a:r>
            <a:endParaRPr lang="en-US" dirty="0"/>
          </a:p>
          <a:p>
            <a:pPr lvl="1"/>
            <a:r>
              <a:rPr lang="en-US" dirty="0" smtClean="0"/>
              <a:t>Creation of a well trained workforce requires both skills training [and recruitment] and collaborative relationships [including training] all others at each level</a:t>
            </a:r>
          </a:p>
          <a:p>
            <a:r>
              <a:rPr lang="en-US" dirty="0" smtClean="0"/>
              <a:t>Technological Framework – all 5 elements</a:t>
            </a:r>
          </a:p>
          <a:p>
            <a:pPr lvl="1"/>
            <a:endParaRPr lang="en-US" dirty="0" smtClean="0"/>
          </a:p>
          <a:p>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June 2016</a:t>
            </a:r>
            <a:endParaRPr lang="en-US" dirty="0"/>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8</a:t>
            </a:fld>
            <a:endParaRPr lang="en-US"/>
          </a:p>
        </p:txBody>
      </p:sp>
    </p:spTree>
    <p:extLst>
      <p:ext uri="{BB962C8B-B14F-4D97-AF65-F5344CB8AC3E}">
        <p14:creationId xmlns:p14="http://schemas.microsoft.com/office/powerpoint/2010/main" val="110376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Requirements for good procurement practice</a:t>
            </a:r>
            <a:endParaRPr lang="en-US" dirty="0"/>
          </a:p>
        </p:txBody>
      </p:sp>
      <p:sp>
        <p:nvSpPr>
          <p:cNvPr id="3" name="Content Placeholder 2"/>
          <p:cNvSpPr>
            <a:spLocks noGrp="1"/>
          </p:cNvSpPr>
          <p:nvPr>
            <p:ph idx="1"/>
          </p:nvPr>
        </p:nvSpPr>
        <p:spPr/>
        <p:txBody>
          <a:bodyPr>
            <a:normAutofit lnSpcReduction="10000"/>
          </a:bodyPr>
          <a:lstStyle/>
          <a:p>
            <a:r>
              <a:rPr lang="en-US" dirty="0"/>
              <a:t>Policy informs use of resources</a:t>
            </a:r>
          </a:p>
          <a:p>
            <a:r>
              <a:rPr lang="en-US" dirty="0"/>
              <a:t>Legal framework, based on policy should contain clear, understandable law and regulations.</a:t>
            </a:r>
          </a:p>
          <a:p>
            <a:r>
              <a:rPr lang="en-US" dirty="0"/>
              <a:t>Institutional frameworks must clearly delineate responsibilities, authorities</a:t>
            </a:r>
          </a:p>
          <a:p>
            <a:r>
              <a:rPr lang="en-US" dirty="0"/>
              <a:t>Operational Framework must create procedures and tools, including sanctions for avoidance or disregard, to effect </a:t>
            </a:r>
          </a:p>
          <a:p>
            <a:pPr lvl="1"/>
            <a:r>
              <a:rPr lang="en-US" dirty="0"/>
              <a:t>Creation of a well trained workforce requires both skills training [and recruitment] and collaborative relationships [including training] all others at each level</a:t>
            </a:r>
          </a:p>
          <a:p>
            <a:r>
              <a:rPr lang="en-US" dirty="0"/>
              <a:t>Technological Framework – all 5 elements</a:t>
            </a:r>
          </a:p>
          <a:p>
            <a:endParaRPr lang="en-US" dirty="0"/>
          </a:p>
        </p:txBody>
      </p:sp>
      <p:sp>
        <p:nvSpPr>
          <p:cNvPr id="4" name="Date Placeholder 3"/>
          <p:cNvSpPr>
            <a:spLocks noGrp="1"/>
          </p:cNvSpPr>
          <p:nvPr>
            <p:ph type="dt" sz="half" idx="10"/>
          </p:nvPr>
        </p:nvSpPr>
        <p:spPr/>
        <p:txBody>
          <a:bodyPr/>
          <a:lstStyle/>
          <a:p>
            <a:r>
              <a:rPr lang="en-US" smtClean="0"/>
              <a:t>June 2013</a:t>
            </a:r>
            <a:endParaRPr lang="en-US"/>
          </a:p>
        </p:txBody>
      </p:sp>
      <p:sp>
        <p:nvSpPr>
          <p:cNvPr id="5" name="Footer Placeholder 4"/>
          <p:cNvSpPr>
            <a:spLocks noGrp="1"/>
          </p:cNvSpPr>
          <p:nvPr>
            <p:ph type="ftr" sz="quarter" idx="11"/>
          </p:nvPr>
        </p:nvSpPr>
        <p:spPr/>
        <p:txBody>
          <a:bodyPr/>
          <a:lstStyle/>
          <a:p>
            <a:r>
              <a:rPr lang="en-US" dirty="0" smtClean="0"/>
              <a:t>Procurement and PFM                                                               Eileen Browne, IMF Panel of Experts</a:t>
            </a:r>
            <a:endParaRPr lang="en-US" dirty="0"/>
          </a:p>
        </p:txBody>
      </p:sp>
      <p:sp>
        <p:nvSpPr>
          <p:cNvPr id="6" name="Slide Number Placeholder 5"/>
          <p:cNvSpPr>
            <a:spLocks noGrp="1"/>
          </p:cNvSpPr>
          <p:nvPr>
            <p:ph type="sldNum" sz="quarter" idx="12"/>
          </p:nvPr>
        </p:nvSpPr>
        <p:spPr/>
        <p:txBody>
          <a:bodyPr/>
          <a:lstStyle/>
          <a:p>
            <a:fld id="{AF40A1F8-0B75-41D2-9378-4678B96C2043}" type="slidenum">
              <a:rPr lang="en-US" smtClean="0"/>
              <a:pPr/>
              <a:t>9</a:t>
            </a:fld>
            <a:endParaRPr lang="en-US"/>
          </a:p>
        </p:txBody>
      </p:sp>
    </p:spTree>
    <p:extLst>
      <p:ext uri="{BB962C8B-B14F-4D97-AF65-F5344CB8AC3E}">
        <p14:creationId xmlns:p14="http://schemas.microsoft.com/office/powerpoint/2010/main" val="31910896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161</TotalTime>
  <Words>2340</Words>
  <Application>Microsoft Macintosh PowerPoint</Application>
  <PresentationFormat>On-screen Show (4:3)</PresentationFormat>
  <Paragraphs>254</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Advantage</vt:lpstr>
      <vt:lpstr>Modern Procurement:   Key Strategic Element of Interwoven PFM Reform</vt:lpstr>
      <vt:lpstr>Governments throughout the world are requiring themselves to improve</vt:lpstr>
      <vt:lpstr>New approaches require collaboration, interdependence</vt:lpstr>
      <vt:lpstr>Public Finance Management  What is it? Is it important? </vt:lpstr>
      <vt:lpstr>PFM IMPORT</vt:lpstr>
      <vt:lpstr>How important is procurement in good PFM ?</vt:lpstr>
      <vt:lpstr>PFM Modernization Depends on Procurement to avoid disaster</vt:lpstr>
      <vt:lpstr>Basic Concepts of Whole-of-Government Reform</vt:lpstr>
      <vt:lpstr>Basic Requirements for good procurement practice</vt:lpstr>
      <vt:lpstr>Procurement</vt:lpstr>
      <vt:lpstr>Like all PFM modernization, procurement is good when:</vt:lpstr>
      <vt:lpstr>BROADEST COVERAGE </vt:lpstr>
      <vt:lpstr>PFM Modernization benefits from Procurement in specific ways</vt:lpstr>
      <vt:lpstr>Modern Procurement can increase success of  each part of the budget cycle   </vt:lpstr>
      <vt:lpstr>Modern Procurement can increase success of  each part of the budget cycle   </vt:lpstr>
      <vt:lpstr>Modern Procurement can increase success of  each part of the budget cycle   </vt:lpstr>
      <vt:lpstr>Good procurement processes – dual importance</vt:lpstr>
      <vt:lpstr>GOOD PROCUREMENT ALLOWS EFFECTIVE, ACCOUNTABLE  USE OF GOVERNMENT RESOURCES</vt:lpstr>
      <vt:lpstr>Transparency reduces the potential for corruption</vt:lpstr>
      <vt:lpstr>Getting rid of corruption</vt:lpstr>
      <vt:lpstr>GOVERNMENT PROCURMENTS TOTAL $1.7 TRILLION/YEAR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Procurement:   Key Strategic Element of Interwoven PFM Reform</dc:title>
  <dc:creator>Eileen Browne</dc:creator>
  <cp:lastModifiedBy>Eileen Browne</cp:lastModifiedBy>
  <cp:revision>16</cp:revision>
  <dcterms:created xsi:type="dcterms:W3CDTF">2016-06-11T13:33:26Z</dcterms:created>
  <dcterms:modified xsi:type="dcterms:W3CDTF">2016-06-11T23:37:14Z</dcterms:modified>
</cp:coreProperties>
</file>