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85" r:id="rId4"/>
    <p:sldId id="284" r:id="rId5"/>
    <p:sldId id="266" r:id="rId6"/>
    <p:sldId id="271" r:id="rId7"/>
    <p:sldId id="287" r:id="rId8"/>
    <p:sldId id="281" r:id="rId9"/>
    <p:sldId id="282" r:id="rId10"/>
    <p:sldId id="289" r:id="rId11"/>
    <p:sldId id="290" r:id="rId12"/>
    <p:sldId id="291" r:id="rId13"/>
    <p:sldId id="292" r:id="rId14"/>
    <p:sldId id="280" r:id="rId15"/>
    <p:sldId id="269" r:id="rId16"/>
    <p:sldId id="267" r:id="rId17"/>
    <p:sldId id="268" r:id="rId18"/>
    <p:sldId id="262" r:id="rId19"/>
    <p:sldId id="278" r:id="rId20"/>
    <p:sldId id="293" r:id="rId21"/>
    <p:sldId id="276" r:id="rId22"/>
    <p:sldId id="258" r:id="rId23"/>
    <p:sldId id="274" r:id="rId24"/>
    <p:sldId id="275" r:id="rId25"/>
    <p:sldId id="286" r:id="rId26"/>
    <p:sldId id="283" r:id="rId27"/>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kasta Guzmán" initials="YG" lastIdx="5" clrIdx="0">
    <p:extLst/>
  </p:cmAuthor>
  <p:cmAuthor id="2" name="Jorge  Rodriguez" initials="JR" lastIdx="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100"/>
    <a:srgbClr val="D2E8AE"/>
    <a:srgbClr val="9EC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58" d="100"/>
          <a:sy n="58" d="100"/>
        </p:scale>
        <p:origin x="-924" y="-11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jcalderon\Desktop\Ultimo%20Abraham\Libro2.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jcalderon\Desktop\Denny%20Capellan\QueryCUBO-RPE.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2.xlsx"/><Relationship Id="rId1" Type="http://schemas.openxmlformats.org/officeDocument/2006/relationships/themeOverride" Target="../theme/themeOverride1.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jcalderon\Desktop\Ultimo%20Abraham\Informaciones%20despacho%209%20marzo%202016.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chartUserShapes" Target="../drawings/drawing1.xml"/><Relationship Id="rId1" Type="http://schemas.openxmlformats.org/officeDocument/2006/relationships/oleObject" Target="file:///C:\Users\jcalderon\Desktop\Ultimo%20Abraham\Informaciones%20despacho%209%20marzo%202016.xlsx" TargetMode="Externa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chartUserShapes" Target="../drawings/drawing2.xml"/><Relationship Id="rId1" Type="http://schemas.openxmlformats.org/officeDocument/2006/relationships/oleObject" Target="file:///C:\Users\jcalderon\Desktop\Ultimo%20Abraham\Informaciones%20despacho%209%20marzo%202016.xlsx" TargetMode="Externa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chartUserShapes" Target="../drawings/drawing3.xml"/><Relationship Id="rId1" Type="http://schemas.openxmlformats.org/officeDocument/2006/relationships/oleObject" Target="file:///C:\Users\jcalderon\Desktop\Ultimo%20Abraham\Informaciones%20despacho%209%20marzo%202016.xlsx" TargetMode="Externa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chartUserShapes" Target="../drawings/drawing4.xml"/><Relationship Id="rId1" Type="http://schemas.openxmlformats.org/officeDocument/2006/relationships/oleObject" Target="file:///C:\Users\jcalderon\Desktop\Ultimo%20Abraham\Informaciones%20despacho%209%20marzo%202016.xlsx" TargetMode="Externa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Libro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D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465584109025E-2"/>
          <c:y val="0.19532651027115228"/>
          <c:w val="0.94571432666231403"/>
          <c:h val="0.66393773041784998"/>
        </c:manualLayout>
      </c:layout>
      <c:barChart>
        <c:barDir val="col"/>
        <c:grouping val="clustered"/>
        <c:varyColors val="0"/>
        <c:ser>
          <c:idx val="0"/>
          <c:order val="0"/>
          <c:tx>
            <c:strRef>
              <c:f>Proveedores!$AB$39</c:f>
              <c:strCache>
                <c:ptCount val="1"/>
                <c:pt idx="0">
                  <c:v>Mujeres</c:v>
                </c:pt>
              </c:strCache>
            </c:strRef>
          </c:tx>
          <c:spPr>
            <a:solidFill>
              <a:schemeClr val="accent1">
                <a:alpha val="85000"/>
              </a:schemeClr>
            </a:solidFill>
            <a:ln w="9525" cap="flat" cmpd="sng" algn="ctr">
              <a:solidFill>
                <a:schemeClr val="accent1">
                  <a:lumMod val="75000"/>
                </a:schemeClr>
              </a:solidFill>
              <a:round/>
            </a:ln>
            <a:effectLst/>
          </c:spPr>
          <c:invertIfNegative val="0"/>
          <c:dPt>
            <c:idx val="0"/>
            <c:invertIfNegative val="0"/>
            <c:bubble3D val="0"/>
            <c:spPr>
              <a:solidFill>
                <a:schemeClr val="accent1">
                  <a:lumMod val="60000"/>
                  <a:lumOff val="40000"/>
                </a:schemeClr>
              </a:solidFill>
              <a:ln w="9525" cap="flat" cmpd="sng" algn="ctr">
                <a:solidFill>
                  <a:schemeClr val="accent1">
                    <a:lumMod val="75000"/>
                  </a:schemeClr>
                </a:solidFill>
                <a:round/>
              </a:ln>
              <a:effectLst/>
            </c:spPr>
          </c:dPt>
          <c:dPt>
            <c:idx val="1"/>
            <c:invertIfNegative val="0"/>
            <c:bubble3D val="0"/>
            <c:spPr>
              <a:solidFill>
                <a:schemeClr val="accent1">
                  <a:lumMod val="60000"/>
                  <a:lumOff val="40000"/>
                </a:schemeClr>
              </a:solidFill>
              <a:ln w="9525" cap="flat" cmpd="sng" algn="ctr">
                <a:solidFill>
                  <a:schemeClr val="accent1">
                    <a:lumMod val="75000"/>
                  </a:schemeClr>
                </a:solidFill>
                <a:round/>
              </a:ln>
              <a:effectLst/>
            </c:spPr>
          </c:dPt>
          <c:dPt>
            <c:idx val="2"/>
            <c:invertIfNegative val="0"/>
            <c:bubble3D val="0"/>
            <c:spPr>
              <a:solidFill>
                <a:schemeClr val="accent1">
                  <a:lumMod val="60000"/>
                  <a:lumOff val="40000"/>
                </a:schemeClr>
              </a:solidFill>
              <a:ln w="9525" cap="flat" cmpd="sng" algn="ctr">
                <a:solidFill>
                  <a:schemeClr val="accent1">
                    <a:lumMod val="75000"/>
                  </a:schemeClr>
                </a:solidFill>
                <a:round/>
              </a:ln>
              <a:effectLst/>
            </c:spPr>
          </c:dPt>
          <c:dPt>
            <c:idx val="3"/>
            <c:invertIfNegative val="0"/>
            <c:bubble3D val="0"/>
            <c:spPr>
              <a:solidFill>
                <a:schemeClr val="accent1">
                  <a:lumMod val="60000"/>
                  <a:lumOff val="40000"/>
                </a:schemeClr>
              </a:solidFill>
              <a:ln w="9525" cap="flat" cmpd="sng" algn="ctr">
                <a:solidFill>
                  <a:schemeClr val="accent1">
                    <a:lumMod val="75000"/>
                  </a:schemeClr>
                </a:solidFill>
                <a:round/>
              </a:ln>
              <a:effectLst/>
            </c:spPr>
          </c:dPt>
          <c:dPt>
            <c:idx val="4"/>
            <c:invertIfNegative val="0"/>
            <c:bubble3D val="0"/>
            <c:spPr>
              <a:solidFill>
                <a:schemeClr val="accent1">
                  <a:lumMod val="60000"/>
                  <a:lumOff val="40000"/>
                </a:schemeClr>
              </a:solidFill>
              <a:ln w="9525" cap="flat" cmpd="sng" algn="ctr">
                <a:solidFill>
                  <a:schemeClr val="accent1">
                    <a:lumMod val="75000"/>
                  </a:schemeClr>
                </a:solidFill>
                <a:round/>
              </a:ln>
              <a:effectLst/>
            </c:spPr>
          </c:dPt>
          <c:dPt>
            <c:idx val="5"/>
            <c:invertIfNegative val="0"/>
            <c:bubble3D val="0"/>
            <c:spPr>
              <a:solidFill>
                <a:schemeClr val="accent1">
                  <a:lumMod val="60000"/>
                  <a:lumOff val="40000"/>
                </a:schemeClr>
              </a:solidFill>
              <a:ln w="9525" cap="flat" cmpd="sng" algn="ctr">
                <a:solidFill>
                  <a:schemeClr val="accent1">
                    <a:lumMod val="75000"/>
                  </a:schemeClr>
                </a:solidFill>
                <a:round/>
              </a:ln>
              <a:effectLst/>
            </c:spPr>
          </c:dPt>
          <c:dPt>
            <c:idx val="6"/>
            <c:invertIfNegative val="0"/>
            <c:bubble3D val="0"/>
            <c:spPr>
              <a:solidFill>
                <a:schemeClr val="accent1">
                  <a:lumMod val="60000"/>
                  <a:lumOff val="40000"/>
                </a:schemeClr>
              </a:solidFill>
              <a:ln w="9525" cap="flat" cmpd="sng" algn="ctr">
                <a:solidFill>
                  <a:schemeClr val="accent1">
                    <a:lumMod val="75000"/>
                  </a:schemeClr>
                </a:solidFill>
                <a:round/>
              </a:ln>
              <a:effectLst/>
            </c:spPr>
          </c:dPt>
          <c:dPt>
            <c:idx val="7"/>
            <c:invertIfNegative val="0"/>
            <c:bubble3D val="0"/>
            <c:spPr>
              <a:solidFill>
                <a:schemeClr val="accent1">
                  <a:lumMod val="60000"/>
                  <a:lumOff val="40000"/>
                </a:schemeClr>
              </a:solidFill>
              <a:ln w="9525" cap="flat" cmpd="sng" algn="ctr">
                <a:solidFill>
                  <a:schemeClr val="accent1">
                    <a:lumMod val="75000"/>
                  </a:schemeClr>
                </a:solidFill>
                <a:round/>
              </a:ln>
              <a:effectLst/>
            </c:spPr>
          </c:dPt>
          <c:dPt>
            <c:idx val="8"/>
            <c:invertIfNegative val="0"/>
            <c:bubble3D val="0"/>
            <c:spPr>
              <a:solidFill>
                <a:schemeClr val="accent1">
                  <a:lumMod val="75000"/>
                </a:schemeClr>
              </a:solidFill>
              <a:ln w="9525" cap="flat" cmpd="sng" algn="ctr">
                <a:solidFill>
                  <a:schemeClr val="accent1">
                    <a:lumMod val="75000"/>
                  </a:schemeClr>
                </a:solidFill>
                <a:round/>
              </a:ln>
              <a:effectLst/>
            </c:spPr>
          </c:dPt>
          <c:dPt>
            <c:idx val="9"/>
            <c:invertIfNegative val="0"/>
            <c:bubble3D val="0"/>
            <c:spPr>
              <a:solidFill>
                <a:schemeClr val="accent1">
                  <a:lumMod val="75000"/>
                </a:schemeClr>
              </a:solidFill>
              <a:ln w="9525" cap="flat" cmpd="sng" algn="ctr">
                <a:solidFill>
                  <a:schemeClr val="accent1">
                    <a:lumMod val="75000"/>
                  </a:schemeClr>
                </a:solidFill>
                <a:round/>
              </a:ln>
              <a:effectLst/>
            </c:spPr>
          </c:dPt>
          <c:dPt>
            <c:idx val="10"/>
            <c:invertIfNegative val="0"/>
            <c:bubble3D val="0"/>
            <c:spPr>
              <a:solidFill>
                <a:schemeClr val="accent1">
                  <a:lumMod val="75000"/>
                </a:schemeClr>
              </a:solidFill>
              <a:ln w="9525" cap="flat" cmpd="sng" algn="ctr">
                <a:solidFill>
                  <a:schemeClr val="accent1">
                    <a:lumMod val="75000"/>
                  </a:schemeClr>
                </a:solidFill>
                <a:round/>
              </a:ln>
              <a:effectLst/>
            </c:spPr>
          </c:dPt>
          <c:dPt>
            <c:idx val="11"/>
            <c:invertIfNegative val="0"/>
            <c:bubble3D val="0"/>
            <c:spPr>
              <a:solidFill>
                <a:schemeClr val="accent1">
                  <a:lumMod val="75000"/>
                </a:schemeClr>
              </a:solidFill>
              <a:ln w="9525" cap="flat" cmpd="sng" algn="ctr">
                <a:solidFill>
                  <a:schemeClr val="accent1">
                    <a:lumMod val="75000"/>
                  </a:schemeClr>
                </a:solidFill>
                <a:round/>
              </a:ln>
              <a:effectLst/>
            </c:spPr>
          </c:dPt>
          <c:dPt>
            <c:idx val="12"/>
            <c:invertIfNegative val="0"/>
            <c:bubble3D val="0"/>
            <c:spPr>
              <a:solidFill>
                <a:schemeClr val="accent1">
                  <a:lumMod val="75000"/>
                </a:schemeClr>
              </a:solidFill>
              <a:ln w="9525" cap="flat" cmpd="sng" algn="ctr">
                <a:solidFill>
                  <a:schemeClr val="accent1">
                    <a:lumMod val="75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s-D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Proveedores!$AC$38:$AO$38</c:f>
              <c:strCache>
                <c:ptCount val="13"/>
                <c:pt idx="0">
                  <c:v>2005</c:v>
                </c:pt>
                <c:pt idx="1">
                  <c:v>2006</c:v>
                </c:pt>
                <c:pt idx="2">
                  <c:v>2007</c:v>
                </c:pt>
                <c:pt idx="3">
                  <c:v>2008</c:v>
                </c:pt>
                <c:pt idx="4">
                  <c:v>2009</c:v>
                </c:pt>
                <c:pt idx="5">
                  <c:v>2010</c:v>
                </c:pt>
                <c:pt idx="6">
                  <c:v>2011</c:v>
                </c:pt>
                <c:pt idx="7">
                  <c:v>Ene-Ago 2012</c:v>
                </c:pt>
                <c:pt idx="8">
                  <c:v>Sept-Dic 2012</c:v>
                </c:pt>
                <c:pt idx="9">
                  <c:v>2013</c:v>
                </c:pt>
                <c:pt idx="10">
                  <c:v>2014</c:v>
                </c:pt>
                <c:pt idx="11">
                  <c:v>2015</c:v>
                </c:pt>
                <c:pt idx="12">
                  <c:v>2016</c:v>
                </c:pt>
              </c:strCache>
            </c:strRef>
          </c:cat>
          <c:val>
            <c:numRef>
              <c:f>Proveedores!$AC$39:$AO$39</c:f>
              <c:numCache>
                <c:formatCode>General</c:formatCode>
                <c:ptCount val="13"/>
                <c:pt idx="0" formatCode="_(* #,##0_);_(* \(#,##0\);_(* &quot;-&quot;??_);_(@_)">
                  <c:v>92</c:v>
                </c:pt>
                <c:pt idx="1">
                  <c:v>281</c:v>
                </c:pt>
                <c:pt idx="2">
                  <c:v>457</c:v>
                </c:pt>
                <c:pt idx="3">
                  <c:v>156</c:v>
                </c:pt>
                <c:pt idx="4">
                  <c:v>436</c:v>
                </c:pt>
                <c:pt idx="5">
                  <c:v>472</c:v>
                </c:pt>
                <c:pt idx="6">
                  <c:v>610</c:v>
                </c:pt>
                <c:pt idx="7">
                  <c:v>436</c:v>
                </c:pt>
                <c:pt idx="8" formatCode="_(* #,##0_);_(* \(#,##0\);_(* &quot;-&quot;??_);_(@_)">
                  <c:v>1095</c:v>
                </c:pt>
                <c:pt idx="9" formatCode="_(* #,##0_);_(* \(#,##0\);_(* &quot;-&quot;??_);_(@_)">
                  <c:v>3490</c:v>
                </c:pt>
                <c:pt idx="10" formatCode="_(* #,##0_);_(* \(#,##0\);_(* &quot;-&quot;??_);_(@_)">
                  <c:v>3303</c:v>
                </c:pt>
                <c:pt idx="11" formatCode="_(* #,##0_);_(* \(#,##0\);_(* &quot;-&quot;??_);_(@_)">
                  <c:v>2479</c:v>
                </c:pt>
                <c:pt idx="12" formatCode="_(* #,##0_);_(* \(#,##0\);_(* &quot;-&quot;??_);_(@_)">
                  <c:v>282</c:v>
                </c:pt>
              </c:numCache>
            </c:numRef>
          </c:val>
        </c:ser>
        <c:dLbls>
          <c:dLblPos val="outEnd"/>
          <c:showLegendKey val="0"/>
          <c:showVal val="1"/>
          <c:showCatName val="0"/>
          <c:showSerName val="0"/>
          <c:showPercent val="0"/>
          <c:showBubbleSize val="0"/>
        </c:dLbls>
        <c:gapWidth val="65"/>
        <c:axId val="48549888"/>
        <c:axId val="90648576"/>
      </c:barChart>
      <c:catAx>
        <c:axId val="485498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es-DO"/>
          </a:p>
        </c:txPr>
        <c:crossAx val="90648576"/>
        <c:crosses val="autoZero"/>
        <c:auto val="1"/>
        <c:lblAlgn val="ctr"/>
        <c:lblOffset val="100"/>
        <c:noMultiLvlLbl val="0"/>
      </c:catAx>
      <c:valAx>
        <c:axId val="90648576"/>
        <c:scaling>
          <c:orientation val="minMax"/>
        </c:scaling>
        <c:delete val="1"/>
        <c:axPos val="l"/>
        <c:numFmt formatCode="_(* #,##0_);_(* \(#,##0\);_(* &quot;-&quot;??_);_(@_)" sourceLinked="1"/>
        <c:majorTickMark val="none"/>
        <c:minorTickMark val="none"/>
        <c:tickLblPos val="nextTo"/>
        <c:crossAx val="4854988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D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D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s-DO" dirty="0" smtClean="0"/>
              <a:t>Registro de Proveedores</a:t>
            </a:r>
            <a:endParaRPr lang="es-DO" dirty="0"/>
          </a:p>
        </c:rich>
      </c:tx>
      <c:layout/>
      <c:overlay val="0"/>
      <c:spPr>
        <a:noFill/>
        <a:ln>
          <a:noFill/>
        </a:ln>
        <a:effectLst/>
      </c:spPr>
    </c:title>
    <c:autoTitleDeleted val="0"/>
    <c:plotArea>
      <c:layout>
        <c:manualLayout>
          <c:layoutTarget val="inner"/>
          <c:xMode val="edge"/>
          <c:yMode val="edge"/>
          <c:x val="1.6880973377052966E-2"/>
          <c:y val="4.6426867630420202E-3"/>
          <c:w val="0.94694551224354784"/>
          <c:h val="0.84122815515347371"/>
        </c:manualLayout>
      </c:layout>
      <c:barChart>
        <c:barDir val="col"/>
        <c:grouping val="clustered"/>
        <c:varyColors val="0"/>
        <c:ser>
          <c:idx val="0"/>
          <c:order val="0"/>
          <c:tx>
            <c:strRef>
              <c:f>Hoja1!$E$44</c:f>
              <c:strCache>
                <c:ptCount val="1"/>
                <c:pt idx="0">
                  <c:v>Proveedores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1">
                  <a:lumMod val="40000"/>
                  <a:lumOff val="60000"/>
                </a:schemeClr>
              </a:solidFill>
              <a:ln>
                <a:noFill/>
              </a:ln>
              <a:effectLst>
                <a:outerShdw blurRad="76200" dir="18900000" sy="23000" kx="-1200000" algn="bl" rotWithShape="0">
                  <a:prstClr val="black">
                    <a:alpha val="20000"/>
                  </a:prstClr>
                </a:outerShdw>
              </a:effectLst>
            </c:spPr>
          </c:dPt>
          <c:dLbls>
            <c:dLbl>
              <c:idx val="0"/>
              <c:layout>
                <c:manualLayout>
                  <c:x val="0"/>
                  <c:y val="-1.3928060289126071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D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Hoja1!$F$43:$K$43</c:f>
              <c:strCache>
                <c:ptCount val="6"/>
                <c:pt idx="0">
                  <c:v>2005-Ago 2012</c:v>
                </c:pt>
                <c:pt idx="1">
                  <c:v>Sept-Dic 2012</c:v>
                </c:pt>
                <c:pt idx="2">
                  <c:v>2013</c:v>
                </c:pt>
                <c:pt idx="3">
                  <c:v>2014</c:v>
                </c:pt>
                <c:pt idx="4">
                  <c:v>2015</c:v>
                </c:pt>
                <c:pt idx="5">
                  <c:v>2016</c:v>
                </c:pt>
              </c:strCache>
            </c:strRef>
          </c:cat>
          <c:val>
            <c:numRef>
              <c:f>Hoja1!$F$44:$K$44</c:f>
              <c:numCache>
                <c:formatCode>_(* #,##0_);_(* \(#,##0\);_(* "-"??_);_(@_)</c:formatCode>
                <c:ptCount val="6"/>
                <c:pt idx="0">
                  <c:v>19800</c:v>
                </c:pt>
                <c:pt idx="1">
                  <c:v>5114</c:v>
                </c:pt>
                <c:pt idx="2">
                  <c:v>13503</c:v>
                </c:pt>
                <c:pt idx="3">
                  <c:v>11493</c:v>
                </c:pt>
                <c:pt idx="4">
                  <c:v>8758</c:v>
                </c:pt>
                <c:pt idx="5">
                  <c:v>1357</c:v>
                </c:pt>
              </c:numCache>
            </c:numRef>
          </c:val>
        </c:ser>
        <c:dLbls>
          <c:dLblPos val="outEnd"/>
          <c:showLegendKey val="0"/>
          <c:showVal val="1"/>
          <c:showCatName val="0"/>
          <c:showSerName val="0"/>
          <c:showPercent val="0"/>
          <c:showBubbleSize val="0"/>
        </c:dLbls>
        <c:gapWidth val="41"/>
        <c:axId val="45671552"/>
        <c:axId val="45887872"/>
      </c:barChart>
      <c:catAx>
        <c:axId val="45671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DO"/>
          </a:p>
        </c:txPr>
        <c:crossAx val="45887872"/>
        <c:crosses val="autoZero"/>
        <c:auto val="1"/>
        <c:lblAlgn val="ctr"/>
        <c:lblOffset val="100"/>
        <c:noMultiLvlLbl val="0"/>
      </c:catAx>
      <c:valAx>
        <c:axId val="45887872"/>
        <c:scaling>
          <c:orientation val="minMax"/>
        </c:scaling>
        <c:delete val="1"/>
        <c:axPos val="l"/>
        <c:numFmt formatCode="_(* #,##0_);_(* \(#,##0\);_(* &quot;-&quot;??_);_(@_)" sourceLinked="1"/>
        <c:majorTickMark val="none"/>
        <c:minorTickMark val="none"/>
        <c:tickLblPos val="nextTo"/>
        <c:crossAx val="4567155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D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D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Hoja1!$I$12</c:f>
              <c:strCache>
                <c:ptCount val="1"/>
                <c:pt idx="0">
                  <c:v>2005-Agosto 2012</c:v>
                </c:pt>
              </c:strCache>
            </c:strRef>
          </c:tx>
          <c:explosion val="37"/>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dPt>
          <c:dLbls>
            <c:dLbl>
              <c:idx val="0"/>
              <c:layout>
                <c:manualLayout>
                  <c:x val="2.927832279161826E-2"/>
                  <c:y val="5.0454662756968159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
              <c:layout>
                <c:manualLayout>
                  <c:x val="1.7575835807409321E-2"/>
                  <c:y val="8.7316220430890268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2"/>
              <c:layout>
                <c:manualLayout>
                  <c:x val="-4.2317778925175339E-2"/>
                  <c:y val="-2.8097848281763191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3"/>
              <c:layout>
                <c:manualLayout>
                  <c:x val="4.3092487414483023E-2"/>
                  <c:y val="-1.8926542833851898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4.2452024439568033E-2"/>
                  <c:y val="-4.8475285908529245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5"/>
              <c:layout>
                <c:manualLayout>
                  <c:x val="3.2485370681123865E-2"/>
                  <c:y val="-2.6864548288438199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6"/>
              <c:layout>
                <c:manualLayout>
                  <c:x val="3.1617292715459738E-2"/>
                  <c:y val="-3.4998073707873265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7"/>
              <c:layout>
                <c:manualLayout>
                  <c:x val="7.2958134331569197E-2"/>
                  <c:y val="2.2287699218813645E-3"/>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8"/>
              <c:layout>
                <c:manualLayout>
                  <c:x val="6.3247493653457221E-2"/>
                  <c:y val="-2.411596856753772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9"/>
              <c:layout>
                <c:manualLayout>
                  <c:x val="6.425401230583877E-2"/>
                  <c:y val="-8.137966665948361E-2"/>
                </c:manualLayout>
              </c:layout>
              <c:dLblPos val="bestFit"/>
              <c:showLegendKey val="0"/>
              <c:showVal val="1"/>
              <c:showCatName val="1"/>
              <c:showSerName val="0"/>
              <c:showPercent val="0"/>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DO"/>
              </a:p>
            </c:txPr>
            <c:dLblPos val="ctr"/>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Hoja1!$H$13:$H$22</c:f>
              <c:strCache>
                <c:ptCount val="10"/>
                <c:pt idx="0">
                  <c:v>Construccion y edificacion</c:v>
                </c:pt>
                <c:pt idx="1">
                  <c:v>Consultoria</c:v>
                </c:pt>
                <c:pt idx="2">
                  <c:v>Alimentos y bebidas</c:v>
                </c:pt>
                <c:pt idx="3">
                  <c:v>Publicidad</c:v>
                </c:pt>
                <c:pt idx="4">
                  <c:v>Inmuebles</c:v>
                </c:pt>
                <c:pt idx="5">
                  <c:v>Ferreteria y pintura</c:v>
                </c:pt>
                <c:pt idx="6">
                  <c:v>Servicio de mantenimiento y limpieza</c:v>
                </c:pt>
                <c:pt idx="7">
                  <c:v>Suministro de oficina</c:v>
                </c:pt>
                <c:pt idx="8">
                  <c:v>Textiles, indumentaria, otros artículos personales</c:v>
                </c:pt>
                <c:pt idx="9">
                  <c:v>Protocolo</c:v>
                </c:pt>
              </c:strCache>
            </c:strRef>
          </c:cat>
          <c:val>
            <c:numRef>
              <c:f>Hoja1!$I$13:$I$22</c:f>
              <c:numCache>
                <c:formatCode>General</c:formatCode>
                <c:ptCount val="10"/>
                <c:pt idx="0">
                  <c:v>843</c:v>
                </c:pt>
                <c:pt idx="1">
                  <c:v>491</c:v>
                </c:pt>
                <c:pt idx="2">
                  <c:v>550</c:v>
                </c:pt>
                <c:pt idx="3">
                  <c:v>328</c:v>
                </c:pt>
                <c:pt idx="4">
                  <c:v>212</c:v>
                </c:pt>
                <c:pt idx="5">
                  <c:v>258</c:v>
                </c:pt>
                <c:pt idx="6">
                  <c:v>196</c:v>
                </c:pt>
                <c:pt idx="7">
                  <c:v>313</c:v>
                </c:pt>
                <c:pt idx="8">
                  <c:v>286</c:v>
                </c:pt>
                <c:pt idx="9">
                  <c:v>253</c:v>
                </c:pt>
              </c:numCache>
            </c:numRef>
          </c:val>
        </c:ser>
        <c:ser>
          <c:idx val="1"/>
          <c:order val="1"/>
          <c:tx>
            <c:strRef>
              <c:f>Hoja1!$J$12</c:f>
              <c:strCache>
                <c:ptCount val="1"/>
                <c:pt idx="0">
                  <c:v>Septiembre 2012 -Febrero 2016</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D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Hoja1!$H$13:$H$22</c:f>
              <c:strCache>
                <c:ptCount val="10"/>
                <c:pt idx="0">
                  <c:v>Construccion y edificacion</c:v>
                </c:pt>
                <c:pt idx="1">
                  <c:v>Consultoria</c:v>
                </c:pt>
                <c:pt idx="2">
                  <c:v>Alimentos y bebidas</c:v>
                </c:pt>
                <c:pt idx="3">
                  <c:v>Publicidad</c:v>
                </c:pt>
                <c:pt idx="4">
                  <c:v>Inmuebles</c:v>
                </c:pt>
                <c:pt idx="5">
                  <c:v>Ferreteria y pintura</c:v>
                </c:pt>
                <c:pt idx="6">
                  <c:v>Servicio de mantenimiento y limpieza</c:v>
                </c:pt>
                <c:pt idx="7">
                  <c:v>Suministro de oficina</c:v>
                </c:pt>
                <c:pt idx="8">
                  <c:v>Textiles, indumentaria, otros artículos personales</c:v>
                </c:pt>
                <c:pt idx="9">
                  <c:v>Protocolo</c:v>
                </c:pt>
              </c:strCache>
            </c:strRef>
          </c:cat>
          <c:val>
            <c:numRef>
              <c:f>Hoja1!$J$13:$J$22</c:f>
              <c:numCache>
                <c:formatCode>General</c:formatCode>
                <c:ptCount val="10"/>
                <c:pt idx="0">
                  <c:v>4936</c:v>
                </c:pt>
                <c:pt idx="1">
                  <c:v>1947</c:v>
                </c:pt>
                <c:pt idx="2">
                  <c:v>1388</c:v>
                </c:pt>
                <c:pt idx="3">
                  <c:v>898</c:v>
                </c:pt>
                <c:pt idx="4">
                  <c:v>861</c:v>
                </c:pt>
                <c:pt idx="5">
                  <c:v>681</c:v>
                </c:pt>
                <c:pt idx="6">
                  <c:v>704</c:v>
                </c:pt>
                <c:pt idx="7">
                  <c:v>607</c:v>
                </c:pt>
                <c:pt idx="8">
                  <c:v>598</c:v>
                </c:pt>
                <c:pt idx="9">
                  <c:v>588</c:v>
                </c:pt>
              </c:numCache>
            </c:numRef>
          </c:val>
        </c:ser>
        <c:ser>
          <c:idx val="2"/>
          <c:order val="2"/>
          <c:tx>
            <c:strRef>
              <c:f>Hoja1!$K$12</c:f>
              <c:strCache>
                <c:ptCount val="1"/>
                <c:pt idx="0">
                  <c:v>Total general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D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Hoja1!$H$13:$H$22</c:f>
              <c:strCache>
                <c:ptCount val="10"/>
                <c:pt idx="0">
                  <c:v>Construccion y edificacion</c:v>
                </c:pt>
                <c:pt idx="1">
                  <c:v>Consultoria</c:v>
                </c:pt>
                <c:pt idx="2">
                  <c:v>Alimentos y bebidas</c:v>
                </c:pt>
                <c:pt idx="3">
                  <c:v>Publicidad</c:v>
                </c:pt>
                <c:pt idx="4">
                  <c:v>Inmuebles</c:v>
                </c:pt>
                <c:pt idx="5">
                  <c:v>Ferreteria y pintura</c:v>
                </c:pt>
                <c:pt idx="6">
                  <c:v>Servicio de mantenimiento y limpieza</c:v>
                </c:pt>
                <c:pt idx="7">
                  <c:v>Suministro de oficina</c:v>
                </c:pt>
                <c:pt idx="8">
                  <c:v>Textiles, indumentaria, otros artículos personales</c:v>
                </c:pt>
                <c:pt idx="9">
                  <c:v>Protocolo</c:v>
                </c:pt>
              </c:strCache>
            </c:strRef>
          </c:cat>
          <c:val>
            <c:numRef>
              <c:f>Hoja1!$K$13:$K$22</c:f>
              <c:numCache>
                <c:formatCode>General</c:formatCode>
                <c:ptCount val="10"/>
                <c:pt idx="0">
                  <c:v>5779</c:v>
                </c:pt>
                <c:pt idx="1">
                  <c:v>2438</c:v>
                </c:pt>
                <c:pt idx="2">
                  <c:v>1938</c:v>
                </c:pt>
                <c:pt idx="3">
                  <c:v>1226</c:v>
                </c:pt>
                <c:pt idx="4">
                  <c:v>1073</c:v>
                </c:pt>
                <c:pt idx="5">
                  <c:v>939</c:v>
                </c:pt>
                <c:pt idx="6">
                  <c:v>900</c:v>
                </c:pt>
                <c:pt idx="7">
                  <c:v>920</c:v>
                </c:pt>
                <c:pt idx="8">
                  <c:v>884</c:v>
                </c:pt>
                <c:pt idx="9">
                  <c:v>841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D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D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D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DO" noProof="0" dirty="0" smtClean="0"/>
              <a:t>Rubros</a:t>
            </a:r>
            <a:r>
              <a:rPr lang="en-US" baseline="0" dirty="0" smtClean="0"/>
              <a:t> mas </a:t>
            </a:r>
            <a:r>
              <a:rPr lang="es-DO" baseline="0" noProof="0" dirty="0" smtClean="0"/>
              <a:t>Contratados</a:t>
            </a:r>
            <a:endParaRPr lang="es-DO" noProof="0" dirty="0"/>
          </a:p>
        </c:rich>
      </c:tx>
      <c:layout>
        <c:manualLayout>
          <c:xMode val="edge"/>
          <c:yMode val="edge"/>
          <c:x val="0.34829191287226685"/>
          <c:y val="1.959026453329242E-2"/>
        </c:manualLayout>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947129663372845E-2"/>
          <c:y val="0.20230939272751364"/>
          <c:w val="0.52776480159928341"/>
          <c:h val="0.79582066511626293"/>
        </c:manualLayout>
      </c:layout>
      <c:pie3DChart>
        <c:varyColors val="1"/>
        <c:ser>
          <c:idx val="0"/>
          <c:order val="0"/>
          <c:tx>
            <c:strRef>
              <c:f>'Montos contratos MIC mujeres'!$F$8</c:f>
              <c:strCache>
                <c:ptCount val="1"/>
                <c:pt idx="0">
                  <c:v>Monto Contratos</c:v>
                </c:pt>
              </c:strCache>
            </c:strRef>
          </c:tx>
          <c:explosion val="73"/>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dPt>
          <c:dLbls>
            <c:dLbl>
              <c:idx val="0"/>
              <c:layout>
                <c:manualLayout>
                  <c:x val="-0.16884764922521614"/>
                  <c:y val="-7.815745027805647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fld id="{D15A4F93-0F9B-48DB-87AA-58D8D758F7DE}" type="VALUE">
                      <a:rPr lang="en-US">
                        <a:solidFill>
                          <a:schemeClr val="bg1"/>
                        </a:solidFill>
                      </a:rPr>
                      <a:pPr>
                        <a:defRPr sz="1000" b="1" i="0" u="none" strike="noStrike" kern="1200" baseline="0">
                          <a:solidFill>
                            <a:schemeClr val="tx1"/>
                          </a:solidFill>
                          <a:latin typeface="+mn-lt"/>
                          <a:ea typeface="+mn-ea"/>
                          <a:cs typeface="+mn-cs"/>
                        </a:defRPr>
                      </a:pPr>
                      <a:t>[VALUE]</a:t>
                    </a:fld>
                    <a:r>
                      <a:rPr lang="en-US" baseline="0" dirty="0">
                        <a:solidFill>
                          <a:schemeClr val="bg1"/>
                        </a:solidFill>
                      </a:rPr>
                      <a:t>, </a:t>
                    </a:r>
                    <a:fld id="{5B892A02-F24C-4CAB-8C32-2B22D259FC4C}" type="PERCENTAGE">
                      <a:rPr lang="en-US" baseline="0">
                        <a:solidFill>
                          <a:schemeClr val="bg1"/>
                        </a:solidFill>
                      </a:rPr>
                      <a:pPr>
                        <a:defRPr sz="1000" b="1" i="0" u="none" strike="noStrike" kern="1200" baseline="0">
                          <a:solidFill>
                            <a:schemeClr val="tx1"/>
                          </a:solidFill>
                          <a:latin typeface="+mn-lt"/>
                          <a:ea typeface="+mn-ea"/>
                          <a:cs typeface="+mn-cs"/>
                        </a:defRPr>
                      </a:pPr>
                      <a:t>[PERCENTAGE]</a:t>
                    </a:fld>
                    <a:endParaRPr lang="en-US" baseline="0" dirty="0">
                      <a:solidFill>
                        <a:schemeClr val="bg1"/>
                      </a:solidFill>
                    </a:endParaRPr>
                  </a:p>
                </c:rich>
              </c:tx>
              <c:spPr>
                <a:noFill/>
                <a:ln>
                  <a:noFill/>
                </a:ln>
                <a:effectLst>
                  <a:outerShdw blurRad="50800" dist="38100" dir="2700000" algn="tl" rotWithShape="0">
                    <a:prstClr val="black">
                      <a:alpha val="40000"/>
                    </a:prstClr>
                  </a:outerShdw>
                </a:effectLst>
              </c:spPr>
              <c:dLblPos val="bestFit"/>
              <c:showLegendKey val="0"/>
              <c:showVal val="1"/>
              <c:showCatName val="0"/>
              <c:showSerName val="0"/>
              <c:showPercent val="1"/>
              <c:showBubbleSize val="0"/>
              <c:extLst>
                <c:ext xmlns:c15="http://schemas.microsoft.com/office/drawing/2012/chart" uri="{CE6537A1-D6FC-4f65-9D91-7224C49458BB}">
                  <c15:layout>
                    <c:manualLayout>
                      <c:w val="0.1668226419071997"/>
                      <c:h val="0.1791203018459846"/>
                    </c:manualLayout>
                  </c15:layout>
                  <c15:dlblFieldTable/>
                  <c15:showDataLabelsRange val="0"/>
                </c:ext>
              </c:extLst>
            </c:dLbl>
            <c:dLbl>
              <c:idx val="1"/>
              <c:layout>
                <c:manualLayout>
                  <c:x val="1.6682252759293785E-3"/>
                  <c:y val="3.5862494738602153E-2"/>
                </c:manualLayout>
              </c:layout>
              <c:dLblPos val="bestFit"/>
              <c:showLegendKey val="0"/>
              <c:showVal val="1"/>
              <c:showCatName val="0"/>
              <c:showSerName val="0"/>
              <c:showPercent val="1"/>
              <c:showBubbleSize val="0"/>
              <c:extLst>
                <c:ext xmlns:c15="http://schemas.microsoft.com/office/drawing/2012/chart" uri="{CE6537A1-D6FC-4f65-9D91-7224C49458BB}">
                  <c15:layout/>
                </c:ext>
              </c:extLst>
            </c:dLbl>
            <c:dLbl>
              <c:idx val="2"/>
              <c:layout>
                <c:manualLayout>
                  <c:x val="7.0831721704424583E-4"/>
                  <c:y val="1.5880657752280988E-3"/>
                </c:manualLayout>
              </c:layout>
              <c:dLblPos val="bestFit"/>
              <c:showLegendKey val="0"/>
              <c:showVal val="1"/>
              <c:showCatName val="0"/>
              <c:showSerName val="0"/>
              <c:showPercent val="1"/>
              <c:showBubbleSize val="0"/>
              <c:extLst>
                <c:ext xmlns:c15="http://schemas.microsoft.com/office/drawing/2012/chart" uri="{CE6537A1-D6FC-4f65-9D91-7224C49458BB}">
                  <c15:layout/>
                </c:ext>
              </c:extLst>
            </c:dLbl>
            <c:dLbl>
              <c:idx val="3"/>
              <c:layout>
                <c:manualLayout>
                  <c:x val="-5.1870670173616825E-3"/>
                  <c:y val="2.2488141206460848E-2"/>
                </c:manualLayout>
              </c:layout>
              <c:dLblPos val="bestFit"/>
              <c:showLegendKey val="0"/>
              <c:showVal val="1"/>
              <c:showCatName val="0"/>
              <c:showSerName val="0"/>
              <c:showPercent val="1"/>
              <c:showBubbleSize val="0"/>
              <c:extLst>
                <c:ext xmlns:c15="http://schemas.microsoft.com/office/drawing/2012/chart" uri="{CE6537A1-D6FC-4f65-9D91-7224C49458BB}">
                  <c15:layout/>
                </c:ext>
              </c:extLst>
            </c:dLbl>
            <c:dLbl>
              <c:idx val="4"/>
              <c:layout>
                <c:manualLayout>
                  <c:x val="-2.0325686748063426E-2"/>
                  <c:y val="1.2703013037674508E-3"/>
                </c:manualLayout>
              </c:layout>
              <c:dLblPos val="bestFit"/>
              <c:showLegendKey val="0"/>
              <c:showVal val="1"/>
              <c:showCatName val="0"/>
              <c:showSerName val="0"/>
              <c:showPercent val="1"/>
              <c:showBubbleSize val="0"/>
              <c:extLst>
                <c:ext xmlns:c15="http://schemas.microsoft.com/office/drawing/2012/chart" uri="{CE6537A1-D6FC-4f65-9D91-7224C49458BB}">
                  <c15:layout/>
                </c:ext>
              </c:extLst>
            </c:dLbl>
            <c:dLbl>
              <c:idx val="5"/>
              <c:layout>
                <c:manualLayout>
                  <c:x val="-2.2463402202218472E-2"/>
                  <c:y val="-1.4639358761384353E-2"/>
                </c:manualLayout>
              </c:layout>
              <c:dLblPos val="bestFit"/>
              <c:showLegendKey val="0"/>
              <c:showVal val="1"/>
              <c:showCatName val="0"/>
              <c:showSerName val="0"/>
              <c:showPercent val="1"/>
              <c:showBubbleSize val="0"/>
              <c:extLst>
                <c:ext xmlns:c15="http://schemas.microsoft.com/office/drawing/2012/chart" uri="{CE6537A1-D6FC-4f65-9D91-7224C49458BB}">
                  <c15:layout/>
                </c:ext>
              </c:extLst>
            </c:dLbl>
            <c:dLbl>
              <c:idx val="6"/>
              <c:layout>
                <c:manualLayout>
                  <c:x val="-1.6069485663928684E-2"/>
                  <c:y val="-5.877280874286072E-2"/>
                </c:manualLayout>
              </c:layout>
              <c:dLblPos val="bestFit"/>
              <c:showLegendKey val="0"/>
              <c:showVal val="1"/>
              <c:showCatName val="0"/>
              <c:showSerName val="0"/>
              <c:showPercent val="1"/>
              <c:showBubbleSize val="0"/>
              <c:extLst>
                <c:ext xmlns:c15="http://schemas.microsoft.com/office/drawing/2012/chart" uri="{CE6537A1-D6FC-4f65-9D91-7224C49458BB}">
                  <c15:layout/>
                </c:ext>
              </c:extLst>
            </c:dLbl>
            <c:dLbl>
              <c:idx val="7"/>
              <c:layout>
                <c:manualLayout>
                  <c:x val="6.271593490063522E-2"/>
                  <c:y val="-0.109865048455299"/>
                </c:manualLayout>
              </c:layout>
              <c:dLblPos val="bestFit"/>
              <c:showLegendKey val="0"/>
              <c:showVal val="1"/>
              <c:showCatName val="0"/>
              <c:showSerName val="0"/>
              <c:showPercent val="1"/>
              <c:showBubbleSize val="0"/>
              <c:extLst>
                <c:ext xmlns:c15="http://schemas.microsoft.com/office/drawing/2012/chart" uri="{CE6537A1-D6FC-4f65-9D91-7224C49458BB}">
                  <c15:layout/>
                </c:ext>
              </c:extLst>
            </c:dLbl>
            <c:dLbl>
              <c:idx val="8"/>
              <c:layout>
                <c:manualLayout>
                  <c:x val="0.14602807981659022"/>
                  <c:y val="-4.5170724006172717E-2"/>
                </c:manualLayout>
              </c:layout>
              <c:dLblPos val="bestFit"/>
              <c:showLegendKey val="0"/>
              <c:showVal val="1"/>
              <c:showCatName val="0"/>
              <c:showSerName val="0"/>
              <c:showPercent val="1"/>
              <c:showBubbleSize val="0"/>
              <c:extLst>
                <c:ext xmlns:c15="http://schemas.microsoft.com/office/drawing/2012/chart" uri="{CE6537A1-D6FC-4f65-9D91-7224C49458BB}">
                  <c15:layout/>
                </c:ext>
              </c:extLst>
            </c:dLbl>
            <c:dLbl>
              <c:idx val="9"/>
              <c:layout>
                <c:manualLayout>
                  <c:x val="0.17146889979528546"/>
                  <c:y val="2.2089422452985331E-2"/>
                </c:manualLayout>
              </c:layout>
              <c:dLblPos val="bestFit"/>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DO"/>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'Montos contratos MIC mujeres'!$E$9:$E$18</c:f>
              <c:strCache>
                <c:ptCount val="10"/>
                <c:pt idx="0">
                  <c:v>Construccion y edificacion</c:v>
                </c:pt>
                <c:pt idx="1">
                  <c:v>Alimentos y bebidas</c:v>
                </c:pt>
                <c:pt idx="2">
                  <c:v>Combustibles y lubricantes</c:v>
                </c:pt>
                <c:pt idx="3">
                  <c:v>Producto medico, farmacia, laboratorio</c:v>
                </c:pt>
                <c:pt idx="4">
                  <c:v>Equipos e insumos de informática</c:v>
                </c:pt>
                <c:pt idx="5">
                  <c:v>Materiales educativos</c:v>
                </c:pt>
                <c:pt idx="6">
                  <c:v>Servicio de Mantenimiento y Reparación de Vehículos</c:v>
                </c:pt>
                <c:pt idx="7">
                  <c:v>Muebles y mobiliario</c:v>
                </c:pt>
                <c:pt idx="8">
                  <c:v>Textiles, indumentaria, otros artículos personales</c:v>
                </c:pt>
                <c:pt idx="9">
                  <c:v>Vigilancia y seguridad</c:v>
                </c:pt>
              </c:strCache>
            </c:strRef>
          </c:cat>
          <c:val>
            <c:numRef>
              <c:f>'Montos contratos MIC mujeres'!$F$9:$F$18</c:f>
              <c:numCache>
                <c:formatCode>_(* #,##0_);_(* \(#,##0\);_(* "-"??_);_(@_)</c:formatCode>
                <c:ptCount val="10"/>
                <c:pt idx="0">
                  <c:v>122949282977.35001</c:v>
                </c:pt>
                <c:pt idx="1">
                  <c:v>17687608149.630001</c:v>
                </c:pt>
                <c:pt idx="2">
                  <c:v>12211666576.469999</c:v>
                </c:pt>
                <c:pt idx="3">
                  <c:v>10472095377.439997</c:v>
                </c:pt>
                <c:pt idx="4">
                  <c:v>8835788527.7000046</c:v>
                </c:pt>
                <c:pt idx="5">
                  <c:v>8502061195.670001</c:v>
                </c:pt>
                <c:pt idx="6">
                  <c:v>3882674256.8000078</c:v>
                </c:pt>
                <c:pt idx="7">
                  <c:v>4360293505</c:v>
                </c:pt>
                <c:pt idx="8">
                  <c:v>3510372403.8099999</c:v>
                </c:pt>
                <c:pt idx="9">
                  <c:v>3287705804.6000013</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5017499007775204"/>
          <c:y val="3.6381510041987773E-2"/>
          <c:w val="0.3402057313731886"/>
          <c:h val="0.9464539124246160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DO"/>
        </a:p>
      </c:txPr>
    </c:legend>
    <c:plotVisOnly val="1"/>
    <c:dispBlanksAs val="gap"/>
    <c:showDLblsOverMax val="0"/>
  </c:chart>
  <c:spPr>
    <a:noFill/>
    <a:ln w="9525" cap="flat" cmpd="sng" algn="ctr">
      <a:noFill/>
      <a:round/>
    </a:ln>
    <a:effectLst/>
  </c:spPr>
  <c:txPr>
    <a:bodyPr/>
    <a:lstStyle/>
    <a:p>
      <a:pPr>
        <a:defRPr/>
      </a:pPr>
      <a:endParaRPr lang="es-D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D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DO" dirty="0" smtClean="0"/>
              <a:t>Mecanismos</a:t>
            </a:r>
            <a:r>
              <a:rPr lang="es-DO" baseline="0" dirty="0" smtClean="0"/>
              <a:t> de Resolución de </a:t>
            </a:r>
            <a:r>
              <a:rPr lang="es-DO" baseline="0" noProof="0" dirty="0" smtClean="0"/>
              <a:t>Conflictos</a:t>
            </a:r>
            <a:r>
              <a:rPr lang="es-DO" baseline="0" dirty="0" smtClean="0"/>
              <a:t> en sede administrativa </a:t>
            </a:r>
            <a:endParaRPr lang="es-DO" dirty="0"/>
          </a:p>
        </c:rich>
      </c:tx>
      <c:overlay val="0"/>
      <c:spPr>
        <a:noFill/>
        <a:ln>
          <a:noFill/>
        </a:ln>
        <a:effectLst/>
      </c:spPr>
    </c:title>
    <c:autoTitleDeleted val="0"/>
    <c:plotArea>
      <c:layout/>
      <c:barChart>
        <c:barDir val="bar"/>
        <c:grouping val="stacked"/>
        <c:varyColors val="0"/>
        <c:ser>
          <c:idx val="0"/>
          <c:order val="0"/>
          <c:tx>
            <c:strRef>
              <c:f>Resumen!$B$24</c:f>
              <c:strCache>
                <c:ptCount val="1"/>
                <c:pt idx="0">
                  <c:v>Solicitud de inhabilitacion de Registro de Proveedor</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D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Resumen!$C$3:$F$3</c:f>
              <c:numCache>
                <c:formatCode>General</c:formatCode>
                <c:ptCount val="4"/>
                <c:pt idx="0">
                  <c:v>2012</c:v>
                </c:pt>
                <c:pt idx="1">
                  <c:v>2013</c:v>
                </c:pt>
                <c:pt idx="2">
                  <c:v>2014</c:v>
                </c:pt>
                <c:pt idx="3">
                  <c:v>2015</c:v>
                </c:pt>
              </c:numCache>
            </c:numRef>
          </c:cat>
          <c:val>
            <c:numRef>
              <c:f>Resumen!$C$24:$F$24</c:f>
              <c:numCache>
                <c:formatCode>General</c:formatCode>
                <c:ptCount val="4"/>
                <c:pt idx="0">
                  <c:v>6</c:v>
                </c:pt>
                <c:pt idx="1">
                  <c:v>4</c:v>
                </c:pt>
                <c:pt idx="2">
                  <c:v>3</c:v>
                </c:pt>
                <c:pt idx="3">
                  <c:v>7</c:v>
                </c:pt>
              </c:numCache>
            </c:numRef>
          </c:val>
        </c:ser>
        <c:ser>
          <c:idx val="1"/>
          <c:order val="1"/>
          <c:tx>
            <c:strRef>
              <c:f>Resumen!$B$25</c:f>
              <c:strCache>
                <c:ptCount val="1"/>
                <c:pt idx="0">
                  <c:v>Solicitud de investigacion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D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Resumen!$C$3:$F$3</c:f>
              <c:numCache>
                <c:formatCode>General</c:formatCode>
                <c:ptCount val="4"/>
                <c:pt idx="0">
                  <c:v>2012</c:v>
                </c:pt>
                <c:pt idx="1">
                  <c:v>2013</c:v>
                </c:pt>
                <c:pt idx="2">
                  <c:v>2014</c:v>
                </c:pt>
                <c:pt idx="3">
                  <c:v>2015</c:v>
                </c:pt>
              </c:numCache>
            </c:numRef>
          </c:cat>
          <c:val>
            <c:numRef>
              <c:f>Resumen!$C$25:$F$25</c:f>
              <c:numCache>
                <c:formatCode>General</c:formatCode>
                <c:ptCount val="4"/>
                <c:pt idx="0">
                  <c:v>1</c:v>
                </c:pt>
                <c:pt idx="1">
                  <c:v>12</c:v>
                </c:pt>
                <c:pt idx="2">
                  <c:v>11</c:v>
                </c:pt>
                <c:pt idx="3">
                  <c:v>9</c:v>
                </c:pt>
              </c:numCache>
            </c:numRef>
          </c:val>
        </c:ser>
        <c:ser>
          <c:idx val="2"/>
          <c:order val="2"/>
          <c:tx>
            <c:strRef>
              <c:f>Resumen!$B$26</c:f>
              <c:strCache>
                <c:ptCount val="1"/>
                <c:pt idx="0">
                  <c:v>Medida cautelar</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D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Resumen!$C$3:$F$3</c:f>
              <c:numCache>
                <c:formatCode>General</c:formatCode>
                <c:ptCount val="4"/>
                <c:pt idx="0">
                  <c:v>2012</c:v>
                </c:pt>
                <c:pt idx="1">
                  <c:v>2013</c:v>
                </c:pt>
                <c:pt idx="2">
                  <c:v>2014</c:v>
                </c:pt>
                <c:pt idx="3">
                  <c:v>2015</c:v>
                </c:pt>
              </c:numCache>
            </c:numRef>
          </c:cat>
          <c:val>
            <c:numRef>
              <c:f>Resumen!$C$26:$F$26</c:f>
              <c:numCache>
                <c:formatCode>General</c:formatCode>
                <c:ptCount val="4"/>
                <c:pt idx="0">
                  <c:v>5</c:v>
                </c:pt>
                <c:pt idx="1">
                  <c:v>26</c:v>
                </c:pt>
                <c:pt idx="2">
                  <c:v>34</c:v>
                </c:pt>
                <c:pt idx="3">
                  <c:v>20</c:v>
                </c:pt>
              </c:numCache>
            </c:numRef>
          </c:val>
        </c:ser>
        <c:ser>
          <c:idx val="3"/>
          <c:order val="3"/>
          <c:tx>
            <c:strRef>
              <c:f>Resumen!$B$27</c:f>
              <c:strCache>
                <c:ptCount val="1"/>
                <c:pt idx="0">
                  <c:v>Recurso jerarquico</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D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Resumen!$C$3:$F$3</c:f>
              <c:numCache>
                <c:formatCode>General</c:formatCode>
                <c:ptCount val="4"/>
                <c:pt idx="0">
                  <c:v>2012</c:v>
                </c:pt>
                <c:pt idx="1">
                  <c:v>2013</c:v>
                </c:pt>
                <c:pt idx="2">
                  <c:v>2014</c:v>
                </c:pt>
                <c:pt idx="3">
                  <c:v>2015</c:v>
                </c:pt>
              </c:numCache>
            </c:numRef>
          </c:cat>
          <c:val>
            <c:numRef>
              <c:f>Resumen!$C$27:$F$27</c:f>
              <c:numCache>
                <c:formatCode>General</c:formatCode>
                <c:ptCount val="4"/>
                <c:pt idx="0">
                  <c:v>4</c:v>
                </c:pt>
                <c:pt idx="1">
                  <c:v>31</c:v>
                </c:pt>
                <c:pt idx="2">
                  <c:v>32</c:v>
                </c:pt>
                <c:pt idx="3">
                  <c:v>39</c:v>
                </c:pt>
              </c:numCache>
            </c:numRef>
          </c:val>
        </c:ser>
        <c:dLbls>
          <c:showLegendKey val="0"/>
          <c:showVal val="1"/>
          <c:showCatName val="0"/>
          <c:showSerName val="0"/>
          <c:showPercent val="0"/>
          <c:showBubbleSize val="0"/>
        </c:dLbls>
        <c:gapWidth val="75"/>
        <c:overlap val="100"/>
        <c:axId val="6078464"/>
        <c:axId val="6080000"/>
      </c:barChart>
      <c:catAx>
        <c:axId val="607846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DO"/>
          </a:p>
        </c:txPr>
        <c:crossAx val="6080000"/>
        <c:crosses val="autoZero"/>
        <c:auto val="1"/>
        <c:lblAlgn val="ctr"/>
        <c:lblOffset val="100"/>
        <c:noMultiLvlLbl val="0"/>
      </c:catAx>
      <c:valAx>
        <c:axId val="6080000"/>
        <c:scaling>
          <c:orientation val="minMax"/>
          <c:max val="120"/>
        </c:scaling>
        <c:delete val="1"/>
        <c:axPos val="b"/>
        <c:numFmt formatCode="General" sourceLinked="1"/>
        <c:majorTickMark val="none"/>
        <c:minorTickMark val="none"/>
        <c:tickLblPos val="nextTo"/>
        <c:crossAx val="60784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s-DO"/>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s-D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D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DO" dirty="0" smtClean="0">
                <a:solidFill>
                  <a:schemeClr val="tx1"/>
                </a:solidFill>
              </a:rPr>
              <a:t>Capacitaci</a:t>
            </a:r>
            <a:r>
              <a:rPr lang="es-DO" sz="1800" b="1" i="0" u="none" strike="noStrike" baseline="0" dirty="0" smtClean="0">
                <a:solidFill>
                  <a:schemeClr val="tx1"/>
                </a:solidFill>
                <a:effectLst/>
              </a:rPr>
              <a:t>ó</a:t>
            </a:r>
            <a:r>
              <a:rPr lang="es-DO" dirty="0" smtClean="0">
                <a:solidFill>
                  <a:schemeClr val="tx1"/>
                </a:solidFill>
              </a:rPr>
              <a:t>n</a:t>
            </a:r>
            <a:endParaRPr lang="es-DO" dirty="0">
              <a:solidFill>
                <a:schemeClr val="tx1"/>
              </a:solidFill>
            </a:endParaRPr>
          </a:p>
        </c:rich>
      </c:tx>
      <c:layout>
        <c:manualLayout>
          <c:xMode val="edge"/>
          <c:yMode val="edge"/>
          <c:x val="0.51678708312044297"/>
          <c:y val="3.75154603575312E-2"/>
        </c:manualLayout>
      </c:layout>
      <c:overlay val="0"/>
      <c:spPr>
        <a:noFill/>
        <a:ln>
          <a:noFill/>
        </a:ln>
        <a:effectLst/>
      </c:spPr>
    </c:title>
    <c:autoTitleDeleted val="0"/>
    <c:plotArea>
      <c:layout/>
      <c:barChart>
        <c:barDir val="bar"/>
        <c:grouping val="stacked"/>
        <c:varyColors val="0"/>
        <c:ser>
          <c:idx val="0"/>
          <c:order val="0"/>
          <c:tx>
            <c:strRef>
              <c:f>Resumen!$B$5</c:f>
              <c:strCache>
                <c:ptCount val="1"/>
                <c:pt idx="0">
                  <c:v>Servidores Publicos</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D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Resumen!$C$3:$F$3</c:f>
              <c:numCache>
                <c:formatCode>General</c:formatCode>
                <c:ptCount val="4"/>
                <c:pt idx="0">
                  <c:v>2012</c:v>
                </c:pt>
                <c:pt idx="1">
                  <c:v>2013</c:v>
                </c:pt>
                <c:pt idx="2">
                  <c:v>2014</c:v>
                </c:pt>
                <c:pt idx="3">
                  <c:v>2015</c:v>
                </c:pt>
              </c:numCache>
            </c:numRef>
          </c:cat>
          <c:val>
            <c:numRef>
              <c:f>Resumen!$C$5:$F$5</c:f>
              <c:numCache>
                <c:formatCode>_(* #,##0_);_(* \(#,##0\);_(* "-"??_);_(@_)</c:formatCode>
                <c:ptCount val="4"/>
                <c:pt idx="0">
                  <c:v>0</c:v>
                </c:pt>
                <c:pt idx="1">
                  <c:v>3136</c:v>
                </c:pt>
                <c:pt idx="2">
                  <c:v>2567</c:v>
                </c:pt>
                <c:pt idx="3">
                  <c:v>4657</c:v>
                </c:pt>
              </c:numCache>
            </c:numRef>
          </c:val>
        </c:ser>
        <c:ser>
          <c:idx val="1"/>
          <c:order val="1"/>
          <c:tx>
            <c:strRef>
              <c:f>Resumen!$B$6</c:f>
              <c:strCache>
                <c:ptCount val="1"/>
                <c:pt idx="0">
                  <c:v>Proveedores</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layout>
                <c:manualLayout>
                  <c:x val="7.085347413636868E-2"/>
                  <c:y val="4.078432380035789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3.9362586466913684E-17"/>
                  <c:y val="-6.2745113539012257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D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Resumen!$C$3:$F$3</c:f>
              <c:numCache>
                <c:formatCode>General</c:formatCode>
                <c:ptCount val="4"/>
                <c:pt idx="0">
                  <c:v>2012</c:v>
                </c:pt>
                <c:pt idx="1">
                  <c:v>2013</c:v>
                </c:pt>
                <c:pt idx="2">
                  <c:v>2014</c:v>
                </c:pt>
                <c:pt idx="3">
                  <c:v>2015</c:v>
                </c:pt>
              </c:numCache>
            </c:numRef>
          </c:cat>
          <c:val>
            <c:numRef>
              <c:f>Resumen!$C$6:$F$6</c:f>
              <c:numCache>
                <c:formatCode>_(* #,##0_);_(* \(#,##0\);_(* "-"??_);_(@_)</c:formatCode>
                <c:ptCount val="4"/>
                <c:pt idx="0">
                  <c:v>120</c:v>
                </c:pt>
                <c:pt idx="1">
                  <c:v>735</c:v>
                </c:pt>
                <c:pt idx="2">
                  <c:v>1158</c:v>
                </c:pt>
                <c:pt idx="3">
                  <c:v>2999</c:v>
                </c:pt>
              </c:numCache>
            </c:numRef>
          </c:val>
        </c:ser>
        <c:ser>
          <c:idx val="2"/>
          <c:order val="2"/>
          <c:tx>
            <c:strRef>
              <c:f>Resumen!$B$7</c:f>
              <c:strCache>
                <c:ptCount val="1"/>
                <c:pt idx="0">
                  <c:v>Sociedad Civil</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D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Resumen!$C$3:$F$3</c:f>
              <c:numCache>
                <c:formatCode>General</c:formatCode>
                <c:ptCount val="4"/>
                <c:pt idx="0">
                  <c:v>2012</c:v>
                </c:pt>
                <c:pt idx="1">
                  <c:v>2013</c:v>
                </c:pt>
                <c:pt idx="2">
                  <c:v>2014</c:v>
                </c:pt>
                <c:pt idx="3">
                  <c:v>2015</c:v>
                </c:pt>
              </c:numCache>
            </c:numRef>
          </c:cat>
          <c:val>
            <c:numRef>
              <c:f>Resumen!$C$7:$F$7</c:f>
              <c:numCache>
                <c:formatCode>_(* #,##0_);_(* \(#,##0\);_(* "-"??_);_(@_)</c:formatCode>
                <c:ptCount val="4"/>
                <c:pt idx="0">
                  <c:v>0</c:v>
                </c:pt>
                <c:pt idx="1">
                  <c:v>37</c:v>
                </c:pt>
                <c:pt idx="2">
                  <c:v>442</c:v>
                </c:pt>
                <c:pt idx="3">
                  <c:v>220</c:v>
                </c:pt>
              </c:numCache>
            </c:numRef>
          </c:val>
        </c:ser>
        <c:dLbls>
          <c:dLblPos val="ctr"/>
          <c:showLegendKey val="0"/>
          <c:showVal val="1"/>
          <c:showCatName val="0"/>
          <c:showSerName val="0"/>
          <c:showPercent val="0"/>
          <c:showBubbleSize val="0"/>
        </c:dLbls>
        <c:gapWidth val="150"/>
        <c:overlap val="100"/>
        <c:axId val="7894912"/>
        <c:axId val="7896448"/>
      </c:barChart>
      <c:catAx>
        <c:axId val="789491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DO"/>
          </a:p>
        </c:txPr>
        <c:crossAx val="7896448"/>
        <c:crosses val="autoZero"/>
        <c:auto val="1"/>
        <c:lblAlgn val="ctr"/>
        <c:lblOffset val="100"/>
        <c:noMultiLvlLbl val="0"/>
      </c:catAx>
      <c:valAx>
        <c:axId val="7896448"/>
        <c:scaling>
          <c:orientation val="minMax"/>
        </c:scaling>
        <c:delete val="1"/>
        <c:axPos val="b"/>
        <c:numFmt formatCode="_(* #,##0_);_(* \(#,##0\);_(* &quot;-&quot;??_);_(@_)" sourceLinked="1"/>
        <c:majorTickMark val="none"/>
        <c:minorTickMark val="none"/>
        <c:tickLblPos val="nextTo"/>
        <c:crossAx val="789491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DO"/>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s-DO"/>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D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DO" dirty="0">
                <a:solidFill>
                  <a:schemeClr val="tx1"/>
                </a:solidFill>
              </a:rPr>
              <a:t>Asistencia </a:t>
            </a:r>
            <a:r>
              <a:rPr lang="es-DO" dirty="0" smtClean="0">
                <a:solidFill>
                  <a:schemeClr val="tx1"/>
                </a:solidFill>
              </a:rPr>
              <a:t>T</a:t>
            </a:r>
            <a:r>
              <a:rPr lang="es-DO" sz="1800" b="1" i="0" u="none" strike="noStrike" baseline="0" dirty="0" smtClean="0">
                <a:solidFill>
                  <a:schemeClr val="tx1"/>
                </a:solidFill>
                <a:effectLst/>
              </a:rPr>
              <a:t>é</a:t>
            </a:r>
            <a:r>
              <a:rPr lang="es-DO" dirty="0" smtClean="0">
                <a:solidFill>
                  <a:schemeClr val="tx1"/>
                </a:solidFill>
              </a:rPr>
              <a:t>cnica</a:t>
            </a:r>
            <a:endParaRPr lang="es-DO" dirty="0">
              <a:solidFill>
                <a:schemeClr val="tx1"/>
              </a:solidFill>
            </a:endParaRPr>
          </a:p>
        </c:rich>
      </c:tx>
      <c:layout>
        <c:manualLayout>
          <c:xMode val="edge"/>
          <c:yMode val="edge"/>
          <c:x val="0.32693988672316943"/>
          <c:y val="5.6273190536296799E-2"/>
        </c:manualLayout>
      </c:layout>
      <c:overlay val="0"/>
      <c:spPr>
        <a:noFill/>
        <a:ln>
          <a:noFill/>
        </a:ln>
        <a:effectLst/>
      </c:spPr>
    </c:title>
    <c:autoTitleDeleted val="0"/>
    <c:plotArea>
      <c:layout/>
      <c:barChart>
        <c:barDir val="bar"/>
        <c:grouping val="stacked"/>
        <c:varyColors val="0"/>
        <c:ser>
          <c:idx val="0"/>
          <c:order val="0"/>
          <c:tx>
            <c:strRef>
              <c:f>Resumen!$B$9</c:f>
              <c:strCache>
                <c:ptCount val="1"/>
                <c:pt idx="0">
                  <c:v>Asistencia Tecnica:</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D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Resumen!$D$3:$F$3</c:f>
              <c:numCache>
                <c:formatCode>General</c:formatCode>
                <c:ptCount val="3"/>
                <c:pt idx="0">
                  <c:v>2013</c:v>
                </c:pt>
                <c:pt idx="1">
                  <c:v>2014</c:v>
                </c:pt>
                <c:pt idx="2">
                  <c:v>2015</c:v>
                </c:pt>
              </c:numCache>
            </c:numRef>
          </c:cat>
          <c:val>
            <c:numRef>
              <c:f>Resumen!$D$9:$F$9</c:f>
              <c:numCache>
                <c:formatCode>_(* #,##0_);_(* \(#,##0\);_(* "-"??_);_(@_)</c:formatCode>
                <c:ptCount val="3"/>
                <c:pt idx="0">
                  <c:v>7017</c:v>
                </c:pt>
                <c:pt idx="1">
                  <c:v>29653</c:v>
                </c:pt>
                <c:pt idx="2">
                  <c:v>40329</c:v>
                </c:pt>
              </c:numCache>
            </c:numRef>
          </c:val>
        </c:ser>
        <c:dLbls>
          <c:dLblPos val="ctr"/>
          <c:showLegendKey val="0"/>
          <c:showVal val="1"/>
          <c:showCatName val="0"/>
          <c:showSerName val="0"/>
          <c:showPercent val="0"/>
          <c:showBubbleSize val="0"/>
        </c:dLbls>
        <c:gapWidth val="150"/>
        <c:overlap val="100"/>
        <c:axId val="7941504"/>
        <c:axId val="7948544"/>
      </c:barChart>
      <c:catAx>
        <c:axId val="794150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DO"/>
          </a:p>
        </c:txPr>
        <c:crossAx val="7948544"/>
        <c:crosses val="autoZero"/>
        <c:auto val="1"/>
        <c:lblAlgn val="ctr"/>
        <c:lblOffset val="100"/>
        <c:noMultiLvlLbl val="0"/>
      </c:catAx>
      <c:valAx>
        <c:axId val="7948544"/>
        <c:scaling>
          <c:orientation val="minMax"/>
        </c:scaling>
        <c:delete val="1"/>
        <c:axPos val="b"/>
        <c:numFmt formatCode="_(* #,##0_);_(* \(#,##0\);_(* &quot;-&quot;??_);_(@_)" sourceLinked="1"/>
        <c:majorTickMark val="none"/>
        <c:minorTickMark val="none"/>
        <c:tickLblPos val="nextTo"/>
        <c:crossAx val="7941504"/>
        <c:crosses val="autoZero"/>
        <c:crossBetween val="between"/>
      </c:valAx>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s-DO"/>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D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DO" dirty="0" smtClean="0"/>
              <a:t>Plan Anual de Compras</a:t>
            </a:r>
            <a:endParaRPr lang="es-DO" dirty="0"/>
          </a:p>
        </c:rich>
      </c:tx>
      <c:overlay val="0"/>
      <c:spPr>
        <a:noFill/>
        <a:ln>
          <a:noFill/>
        </a:ln>
        <a:effectLst/>
      </c:spPr>
    </c:title>
    <c:autoTitleDeleted val="0"/>
    <c:plotArea>
      <c:layout/>
      <c:barChart>
        <c:barDir val="col"/>
        <c:grouping val="clustered"/>
        <c:varyColors val="0"/>
        <c:ser>
          <c:idx val="0"/>
          <c:order val="0"/>
          <c:tx>
            <c:strRef>
              <c:f>Resumen!$B$14</c:f>
              <c:strCache>
                <c:ptCount val="1"/>
                <c:pt idx="0">
                  <c:v>PACC Cantidad de procesos cargados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D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Resumen!$C$3:$F$3</c:f>
              <c:numCache>
                <c:formatCode>General</c:formatCode>
                <c:ptCount val="4"/>
                <c:pt idx="0">
                  <c:v>2012</c:v>
                </c:pt>
                <c:pt idx="1">
                  <c:v>2013</c:v>
                </c:pt>
                <c:pt idx="2">
                  <c:v>2014</c:v>
                </c:pt>
                <c:pt idx="3">
                  <c:v>2015</c:v>
                </c:pt>
              </c:numCache>
            </c:numRef>
          </c:cat>
          <c:val>
            <c:numRef>
              <c:f>Resumen!$C$14:$F$14</c:f>
              <c:numCache>
                <c:formatCode>_(* #,##0_);_(* \(#,##0\);_(* "-"??_);_(@_)</c:formatCode>
                <c:ptCount val="4"/>
                <c:pt idx="0">
                  <c:v>5681</c:v>
                </c:pt>
                <c:pt idx="1">
                  <c:v>8360</c:v>
                </c:pt>
                <c:pt idx="2">
                  <c:v>11041</c:v>
                </c:pt>
                <c:pt idx="3">
                  <c:v>8727</c:v>
                </c:pt>
              </c:numCache>
            </c:numRef>
          </c:val>
        </c:ser>
        <c:dLbls>
          <c:dLblPos val="ctr"/>
          <c:showLegendKey val="0"/>
          <c:showVal val="1"/>
          <c:showCatName val="0"/>
          <c:showSerName val="0"/>
          <c:showPercent val="0"/>
          <c:showBubbleSize val="0"/>
        </c:dLbls>
        <c:gapWidth val="150"/>
        <c:axId val="7960064"/>
        <c:axId val="7975296"/>
      </c:barChart>
      <c:catAx>
        <c:axId val="79600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DO"/>
          </a:p>
        </c:txPr>
        <c:crossAx val="7975296"/>
        <c:crosses val="autoZero"/>
        <c:auto val="1"/>
        <c:lblAlgn val="ctr"/>
        <c:lblOffset val="100"/>
        <c:noMultiLvlLbl val="0"/>
      </c:catAx>
      <c:valAx>
        <c:axId val="7975296"/>
        <c:scaling>
          <c:orientation val="minMax"/>
        </c:scaling>
        <c:delete val="1"/>
        <c:axPos val="l"/>
        <c:numFmt formatCode="_(* #,##0_);_(* \(#,##0\);_(* &quot;-&quot;??_);_(@_)" sourceLinked="1"/>
        <c:majorTickMark val="none"/>
        <c:minorTickMark val="none"/>
        <c:tickLblPos val="nextTo"/>
        <c:crossAx val="796006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DO"/>
          </a:p>
        </c:txPr>
      </c:dTable>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s-DO"/>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D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DO" dirty="0" smtClean="0"/>
              <a:t>Rueda</a:t>
            </a:r>
            <a:r>
              <a:rPr lang="es-DO" baseline="0" dirty="0" smtClean="0"/>
              <a:t> de Negocios</a:t>
            </a:r>
            <a:endParaRPr lang="es-DO" dirty="0"/>
          </a:p>
        </c:rich>
      </c:tx>
      <c:overlay val="0"/>
      <c:spPr>
        <a:noFill/>
        <a:ln>
          <a:noFill/>
        </a:ln>
        <a:effectLst/>
      </c:spPr>
    </c:title>
    <c:autoTitleDeleted val="0"/>
    <c:plotArea>
      <c:layout/>
      <c:barChart>
        <c:barDir val="col"/>
        <c:grouping val="clustered"/>
        <c:varyColors val="0"/>
        <c:ser>
          <c:idx val="0"/>
          <c:order val="0"/>
          <c:tx>
            <c:strRef>
              <c:f>Resumen!$B$17</c:f>
              <c:strCache>
                <c:ptCount val="1"/>
                <c:pt idx="0">
                  <c:v>Instituciones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D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Resumen!$E$3:$F$3</c:f>
              <c:numCache>
                <c:formatCode>General</c:formatCode>
                <c:ptCount val="2"/>
                <c:pt idx="0">
                  <c:v>2014</c:v>
                </c:pt>
                <c:pt idx="1">
                  <c:v>2015</c:v>
                </c:pt>
              </c:numCache>
            </c:numRef>
          </c:cat>
          <c:val>
            <c:numRef>
              <c:f>Resumen!$E$17:$F$17</c:f>
              <c:numCache>
                <c:formatCode>_(* #,##0_);_(* \(#,##0\);_(* "-"??_);_(@_)</c:formatCode>
                <c:ptCount val="2"/>
                <c:pt idx="0">
                  <c:v>6</c:v>
                </c:pt>
                <c:pt idx="1">
                  <c:v>53</c:v>
                </c:pt>
              </c:numCache>
            </c:numRef>
          </c:val>
        </c:ser>
        <c:ser>
          <c:idx val="1"/>
          <c:order val="1"/>
          <c:tx>
            <c:strRef>
              <c:f>Resumen!$B$18</c:f>
              <c:strCache>
                <c:ptCount val="1"/>
                <c:pt idx="0">
                  <c:v>Mipymes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D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Resumen!$E$3:$F$3</c:f>
              <c:numCache>
                <c:formatCode>General</c:formatCode>
                <c:ptCount val="2"/>
                <c:pt idx="0">
                  <c:v>2014</c:v>
                </c:pt>
                <c:pt idx="1">
                  <c:v>2015</c:v>
                </c:pt>
              </c:numCache>
            </c:numRef>
          </c:cat>
          <c:val>
            <c:numRef>
              <c:f>Resumen!$E$18:$F$18</c:f>
              <c:numCache>
                <c:formatCode>_(* #,##0_);_(* \(#,##0\);_(* "-"??_);_(@_)</c:formatCode>
                <c:ptCount val="2"/>
                <c:pt idx="0">
                  <c:v>97</c:v>
                </c:pt>
                <c:pt idx="1">
                  <c:v>324</c:v>
                </c:pt>
              </c:numCache>
            </c:numRef>
          </c:val>
        </c:ser>
        <c:ser>
          <c:idx val="2"/>
          <c:order val="2"/>
          <c:tx>
            <c:strRef>
              <c:f>Resumen!$B$19</c:f>
              <c:strCache>
                <c:ptCount val="1"/>
                <c:pt idx="0">
                  <c:v>Entrevistas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D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Resumen!$E$3:$F$3</c:f>
              <c:numCache>
                <c:formatCode>General</c:formatCode>
                <c:ptCount val="2"/>
                <c:pt idx="0">
                  <c:v>2014</c:v>
                </c:pt>
                <c:pt idx="1">
                  <c:v>2015</c:v>
                </c:pt>
              </c:numCache>
            </c:numRef>
          </c:cat>
          <c:val>
            <c:numRef>
              <c:f>Resumen!$E$19:$F$19</c:f>
              <c:numCache>
                <c:formatCode>_(* #,##0_);_(* \(#,##0\);_(* "-"??_);_(@_)</c:formatCode>
                <c:ptCount val="2"/>
                <c:pt idx="0">
                  <c:v>280</c:v>
                </c:pt>
                <c:pt idx="1">
                  <c:v>2860</c:v>
                </c:pt>
              </c:numCache>
            </c:numRef>
          </c:val>
        </c:ser>
        <c:dLbls>
          <c:dLblPos val="ctr"/>
          <c:showLegendKey val="0"/>
          <c:showVal val="1"/>
          <c:showCatName val="0"/>
          <c:showSerName val="0"/>
          <c:showPercent val="0"/>
          <c:showBubbleSize val="0"/>
        </c:dLbls>
        <c:gapWidth val="150"/>
        <c:axId val="45974272"/>
        <c:axId val="45975808"/>
      </c:barChart>
      <c:catAx>
        <c:axId val="459742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DO"/>
          </a:p>
        </c:txPr>
        <c:crossAx val="45975808"/>
        <c:crosses val="autoZero"/>
        <c:auto val="1"/>
        <c:lblAlgn val="ctr"/>
        <c:lblOffset val="100"/>
        <c:noMultiLvlLbl val="0"/>
      </c:catAx>
      <c:valAx>
        <c:axId val="45975808"/>
        <c:scaling>
          <c:orientation val="minMax"/>
        </c:scaling>
        <c:delete val="1"/>
        <c:axPos val="l"/>
        <c:numFmt formatCode="_(* #,##0_);_(* \(#,##0\);_(* &quot;-&quot;??_);_(@_)" sourceLinked="1"/>
        <c:majorTickMark val="none"/>
        <c:minorTickMark val="none"/>
        <c:tickLblPos val="nextTo"/>
        <c:crossAx val="459742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DO"/>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s-DO"/>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D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DO"/>
        </a:p>
      </c:txPr>
    </c:title>
    <c:autoTitleDeleted val="0"/>
    <c:plotArea>
      <c:layout/>
      <c:barChart>
        <c:barDir val="col"/>
        <c:grouping val="clustered"/>
        <c:varyColors val="0"/>
        <c:ser>
          <c:idx val="0"/>
          <c:order val="0"/>
          <c:tx>
            <c:strRef>
              <c:f>Hoja1!$E$25</c:f>
              <c:strCache>
                <c:ptCount val="1"/>
                <c:pt idx="0">
                  <c:v>Procesos difundidos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1">
                  <a:lumMod val="40000"/>
                  <a:lumOff val="60000"/>
                </a:schemeClr>
              </a:solidFill>
              <a:ln>
                <a:noFill/>
              </a:ln>
              <a:effectLst>
                <a:outerShdw blurRad="76200" dir="18900000" sy="23000" kx="-1200000" algn="bl" rotWithShape="0">
                  <a:prstClr val="black">
                    <a:alpha val="2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D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Hoja1!$F$24:$J$24</c:f>
              <c:strCache>
                <c:ptCount val="5"/>
                <c:pt idx="0">
                  <c:v>2010-Ago 2012</c:v>
                </c:pt>
                <c:pt idx="1">
                  <c:v>Sept-Dic 2012</c:v>
                </c:pt>
                <c:pt idx="2">
                  <c:v>2013</c:v>
                </c:pt>
                <c:pt idx="3">
                  <c:v>2014</c:v>
                </c:pt>
                <c:pt idx="4">
                  <c:v>2015</c:v>
                </c:pt>
              </c:strCache>
            </c:strRef>
          </c:cat>
          <c:val>
            <c:numRef>
              <c:f>Hoja1!$F$25:$J$25</c:f>
              <c:numCache>
                <c:formatCode>_(* #,##0_);_(* \(#,##0\);_(* "-"??_);_(@_)</c:formatCode>
                <c:ptCount val="5"/>
                <c:pt idx="0">
                  <c:v>5189</c:v>
                </c:pt>
                <c:pt idx="1">
                  <c:v>3755</c:v>
                </c:pt>
                <c:pt idx="2">
                  <c:v>58321</c:v>
                </c:pt>
                <c:pt idx="3">
                  <c:v>72299</c:v>
                </c:pt>
                <c:pt idx="4">
                  <c:v>75367</c:v>
                </c:pt>
              </c:numCache>
            </c:numRef>
          </c:val>
        </c:ser>
        <c:dLbls>
          <c:dLblPos val="outEnd"/>
          <c:showLegendKey val="0"/>
          <c:showVal val="1"/>
          <c:showCatName val="0"/>
          <c:showSerName val="0"/>
          <c:showPercent val="0"/>
          <c:showBubbleSize val="0"/>
        </c:dLbls>
        <c:gapWidth val="41"/>
        <c:axId val="45615744"/>
        <c:axId val="45631360"/>
      </c:barChart>
      <c:catAx>
        <c:axId val="456157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DO"/>
          </a:p>
        </c:txPr>
        <c:crossAx val="45631360"/>
        <c:crosses val="autoZero"/>
        <c:auto val="1"/>
        <c:lblAlgn val="ctr"/>
        <c:lblOffset val="100"/>
        <c:noMultiLvlLbl val="0"/>
      </c:catAx>
      <c:valAx>
        <c:axId val="45631360"/>
        <c:scaling>
          <c:orientation val="minMax"/>
        </c:scaling>
        <c:delete val="1"/>
        <c:axPos val="l"/>
        <c:numFmt formatCode="_(* #,##0_);_(* \(#,##0\);_(* &quot;-&quot;??_);_(@_)" sourceLinked="1"/>
        <c:majorTickMark val="none"/>
        <c:minorTickMark val="none"/>
        <c:tickLblPos val="nextTo"/>
        <c:crossAx val="4561574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D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6-04-03T23:02:26.736" idx="4">
    <p:pos x="10" y="10"/>
    <p:text>Nos aumentaron el tiempo de la presentacion a 20 minutos, talvez la linea del tiempo les ayude a entender la evolucion gradual  en el Sistema de compras, no tengo inconvenientes con eliminarlo.</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6-04-03T23:54:37.469" idx="7">
    <p:pos x="10" y="10"/>
    <p:text>Agregamos capacitar en las acciones de lugar</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4-03T21:27:40.594" idx="3">
    <p:pos x="10" y="10"/>
    <p:text/>
    <p:extLst>
      <p:ext uri="{C676402C-5697-4E1C-873F-D02D1690AC5C}">
        <p15:threadingInfo xmlns:p15="http://schemas.microsoft.com/office/powerpoint/2012/main" timeZoneBias="240"/>
      </p:ext>
    </p:extLst>
  </p:cm>
  <p:cm authorId="1" dt="2016-04-03T21:27:41.110" idx="4">
    <p:pos x="146" y="146"/>
    <p:text>Que video van a incluir?</p:text>
    <p:extLst>
      <p:ext uri="{C676402C-5697-4E1C-873F-D02D1690AC5C}">
        <p15:threadingInfo xmlns:p15="http://schemas.microsoft.com/office/powerpoint/2012/main" timeZoneBias="240"/>
      </p:ext>
    </p:extLst>
  </p:cm>
  <p:cm authorId="1" dt="2016-04-03T21:28:23.189" idx="5">
    <p:pos x="146" y="282"/>
    <p:text>Y el piloto de compras verdes?</p:text>
    <p:extLst>
      <p:ext uri="{C676402C-5697-4E1C-873F-D02D1690AC5C}">
        <p15:threadingInfo xmlns:p15="http://schemas.microsoft.com/office/powerpoint/2012/main" timeZoneBias="240">
          <p15:parentCm authorId="1" idx="4"/>
        </p15:threadingInfo>
      </p:ext>
    </p:extLst>
  </p:cm>
  <p:cm authorId="2" dt="2016-04-03T23:33:01.784" idx="5">
    <p:pos x="146" y="418"/>
    <p:text>Estabamos pensando poner el video de OJALA , El piloto se encuentra en el Slide 21, Especificaciones Técnicas para  Piloto  de Compras publicas sostenibles para adquisición de equipos de Tecnología)</p:text>
    <p:extLst>
      <p:ext uri="{C676402C-5697-4E1C-873F-D02D1690AC5C}">
        <p15:threadingInfo xmlns:p15="http://schemas.microsoft.com/office/powerpoint/2012/main" timeZoneBias="240">
          <p15:parentCm authorId="1" idx="4"/>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119E6-5B7F-4B88-A20D-DBCA76BDFCF2}" type="doc">
      <dgm:prSet loTypeId="urn:microsoft.com/office/officeart/2005/8/layout/hChevron3" loCatId="process" qsTypeId="urn:microsoft.com/office/officeart/2005/8/quickstyle/simple5" qsCatId="simple" csTypeId="urn:microsoft.com/office/officeart/2005/8/colors/colorful4" csCatId="colorful" phldr="1"/>
      <dgm:spPr/>
    </dgm:pt>
    <dgm:pt modelId="{0913F376-3817-4DBA-8629-3A649E9A7001}">
      <dgm:prSet phldrT="[Texto]"/>
      <dgm:spPr/>
      <dgm:t>
        <a:bodyPr/>
        <a:lstStyle/>
        <a:p>
          <a:r>
            <a:rPr lang="es-DO" b="1" dirty="0" smtClean="0">
              <a:solidFill>
                <a:schemeClr val="tx1"/>
              </a:solidFill>
            </a:rPr>
            <a:t>Mejorar su Productividad</a:t>
          </a:r>
          <a:endParaRPr lang="es-DO" b="1" dirty="0">
            <a:solidFill>
              <a:schemeClr val="tx1"/>
            </a:solidFill>
          </a:endParaRPr>
        </a:p>
      </dgm:t>
    </dgm:pt>
    <dgm:pt modelId="{B6DBF06B-9E8D-450B-9458-1839741FB71C}" type="parTrans" cxnId="{FC1A806D-E293-4441-A9AD-4C47AD6C4676}">
      <dgm:prSet/>
      <dgm:spPr/>
      <dgm:t>
        <a:bodyPr/>
        <a:lstStyle/>
        <a:p>
          <a:endParaRPr lang="es-DO"/>
        </a:p>
      </dgm:t>
    </dgm:pt>
    <dgm:pt modelId="{D43176D2-C3A6-4283-B0B7-6189CD16F978}" type="sibTrans" cxnId="{FC1A806D-E293-4441-A9AD-4C47AD6C4676}">
      <dgm:prSet/>
      <dgm:spPr/>
      <dgm:t>
        <a:bodyPr/>
        <a:lstStyle/>
        <a:p>
          <a:endParaRPr lang="es-DO"/>
        </a:p>
      </dgm:t>
    </dgm:pt>
    <dgm:pt modelId="{7B224CD2-56DC-4944-852C-B24FFFC75BD6}">
      <dgm:prSet phldrT="[Texto]"/>
      <dgm:spPr/>
      <dgm:t>
        <a:bodyPr/>
        <a:lstStyle/>
        <a:p>
          <a:r>
            <a:rPr lang="es-DO" dirty="0" smtClean="0">
              <a:solidFill>
                <a:schemeClr val="tx1"/>
              </a:solidFill>
            </a:rPr>
            <a:t>Modernización Tecnológica</a:t>
          </a:r>
          <a:endParaRPr lang="es-DO" dirty="0">
            <a:solidFill>
              <a:schemeClr val="tx1"/>
            </a:solidFill>
          </a:endParaRPr>
        </a:p>
      </dgm:t>
    </dgm:pt>
    <dgm:pt modelId="{8F583A02-9713-431A-8B07-C3C53C3815EC}" type="parTrans" cxnId="{A1365DC9-0A59-49A0-A99B-005B93A3849A}">
      <dgm:prSet/>
      <dgm:spPr/>
      <dgm:t>
        <a:bodyPr/>
        <a:lstStyle/>
        <a:p>
          <a:endParaRPr lang="es-DO"/>
        </a:p>
      </dgm:t>
    </dgm:pt>
    <dgm:pt modelId="{445949D4-03C9-4F26-B15F-D5712C63CCF8}" type="sibTrans" cxnId="{A1365DC9-0A59-49A0-A99B-005B93A3849A}">
      <dgm:prSet/>
      <dgm:spPr/>
      <dgm:t>
        <a:bodyPr/>
        <a:lstStyle/>
        <a:p>
          <a:endParaRPr lang="es-DO"/>
        </a:p>
      </dgm:t>
    </dgm:pt>
    <dgm:pt modelId="{CC9A9F10-EF10-4CA0-A729-0F84779240E3}">
      <dgm:prSet phldrT="[Texto]"/>
      <dgm:spPr/>
      <dgm:t>
        <a:bodyPr/>
        <a:lstStyle/>
        <a:p>
          <a:r>
            <a:rPr lang="es-DO" dirty="0" smtClean="0">
              <a:solidFill>
                <a:schemeClr val="tx1"/>
              </a:solidFill>
            </a:rPr>
            <a:t>Acceso a Financiamiento</a:t>
          </a:r>
          <a:endParaRPr lang="es-DO" dirty="0">
            <a:solidFill>
              <a:schemeClr val="tx1"/>
            </a:solidFill>
          </a:endParaRPr>
        </a:p>
      </dgm:t>
    </dgm:pt>
    <dgm:pt modelId="{500416A2-738A-4862-B4A1-420754B35433}" type="parTrans" cxnId="{FAA24E57-0CE1-4607-9C1C-9D6550B23A89}">
      <dgm:prSet/>
      <dgm:spPr/>
      <dgm:t>
        <a:bodyPr/>
        <a:lstStyle/>
        <a:p>
          <a:endParaRPr lang="es-DO"/>
        </a:p>
      </dgm:t>
    </dgm:pt>
    <dgm:pt modelId="{B736E222-4ECA-4BAB-B5D7-8087D8480275}" type="sibTrans" cxnId="{FAA24E57-0CE1-4607-9C1C-9D6550B23A89}">
      <dgm:prSet/>
      <dgm:spPr/>
      <dgm:t>
        <a:bodyPr/>
        <a:lstStyle/>
        <a:p>
          <a:endParaRPr lang="es-DO"/>
        </a:p>
      </dgm:t>
    </dgm:pt>
    <dgm:pt modelId="{A9E25A02-AA7D-4ADE-A2AF-C917E2AD7DFA}">
      <dgm:prSet phldrT="[Texto]"/>
      <dgm:spPr/>
      <dgm:t>
        <a:bodyPr/>
        <a:lstStyle/>
        <a:p>
          <a:r>
            <a:rPr lang="es-DO" dirty="0" smtClean="0"/>
            <a:t>Formalización</a:t>
          </a:r>
          <a:endParaRPr lang="es-DO" dirty="0"/>
        </a:p>
      </dgm:t>
    </dgm:pt>
    <dgm:pt modelId="{1FBA1E20-E46C-4752-A035-0080BC130264}" type="parTrans" cxnId="{CE5D4D0E-AF0A-41A8-8F1F-93E74B2124FB}">
      <dgm:prSet/>
      <dgm:spPr/>
      <dgm:t>
        <a:bodyPr/>
        <a:lstStyle/>
        <a:p>
          <a:endParaRPr lang="es-DO"/>
        </a:p>
      </dgm:t>
    </dgm:pt>
    <dgm:pt modelId="{25F143D8-3760-495E-920A-2B83034D6CF3}" type="sibTrans" cxnId="{CE5D4D0E-AF0A-41A8-8F1F-93E74B2124FB}">
      <dgm:prSet/>
      <dgm:spPr/>
      <dgm:t>
        <a:bodyPr/>
        <a:lstStyle/>
        <a:p>
          <a:endParaRPr lang="es-DO"/>
        </a:p>
      </dgm:t>
    </dgm:pt>
    <dgm:pt modelId="{262AD96D-94AF-48AE-B2B8-CFA3298E9279}" type="pres">
      <dgm:prSet presAssocID="{4A2119E6-5B7F-4B88-A20D-DBCA76BDFCF2}" presName="Name0" presStyleCnt="0">
        <dgm:presLayoutVars>
          <dgm:dir/>
          <dgm:resizeHandles val="exact"/>
        </dgm:presLayoutVars>
      </dgm:prSet>
      <dgm:spPr/>
    </dgm:pt>
    <dgm:pt modelId="{C30EF725-9F3D-4306-B8A6-14CD26085D39}" type="pres">
      <dgm:prSet presAssocID="{0913F376-3817-4DBA-8629-3A649E9A7001}" presName="parTxOnly" presStyleLbl="node1" presStyleIdx="0" presStyleCnt="4">
        <dgm:presLayoutVars>
          <dgm:bulletEnabled val="1"/>
        </dgm:presLayoutVars>
      </dgm:prSet>
      <dgm:spPr/>
      <dgm:t>
        <a:bodyPr/>
        <a:lstStyle/>
        <a:p>
          <a:endParaRPr lang="es-DO"/>
        </a:p>
      </dgm:t>
    </dgm:pt>
    <dgm:pt modelId="{74FAAC17-F71F-449E-AA7C-F5F5762D9A38}" type="pres">
      <dgm:prSet presAssocID="{D43176D2-C3A6-4283-B0B7-6189CD16F978}" presName="parSpace" presStyleCnt="0"/>
      <dgm:spPr/>
    </dgm:pt>
    <dgm:pt modelId="{974CCAA0-8EA1-4B52-8B96-7955E4E99342}" type="pres">
      <dgm:prSet presAssocID="{7B224CD2-56DC-4944-852C-B24FFFC75BD6}" presName="parTxOnly" presStyleLbl="node1" presStyleIdx="1" presStyleCnt="4">
        <dgm:presLayoutVars>
          <dgm:bulletEnabled val="1"/>
        </dgm:presLayoutVars>
      </dgm:prSet>
      <dgm:spPr/>
      <dgm:t>
        <a:bodyPr/>
        <a:lstStyle/>
        <a:p>
          <a:endParaRPr lang="es-DO"/>
        </a:p>
      </dgm:t>
    </dgm:pt>
    <dgm:pt modelId="{997157B1-B303-4710-B1B1-0107B2580171}" type="pres">
      <dgm:prSet presAssocID="{445949D4-03C9-4F26-B15F-D5712C63CCF8}" presName="parSpace" presStyleCnt="0"/>
      <dgm:spPr/>
    </dgm:pt>
    <dgm:pt modelId="{7A8B747E-53B4-4F4B-AF0B-7C0DB3C7C0BB}" type="pres">
      <dgm:prSet presAssocID="{CC9A9F10-EF10-4CA0-A729-0F84779240E3}" presName="parTxOnly" presStyleLbl="node1" presStyleIdx="2" presStyleCnt="4">
        <dgm:presLayoutVars>
          <dgm:bulletEnabled val="1"/>
        </dgm:presLayoutVars>
      </dgm:prSet>
      <dgm:spPr/>
      <dgm:t>
        <a:bodyPr/>
        <a:lstStyle/>
        <a:p>
          <a:endParaRPr lang="es-DO"/>
        </a:p>
      </dgm:t>
    </dgm:pt>
    <dgm:pt modelId="{BE488016-6DF4-48C4-B956-C73FD92FC5C9}" type="pres">
      <dgm:prSet presAssocID="{B736E222-4ECA-4BAB-B5D7-8087D8480275}" presName="parSpace" presStyleCnt="0"/>
      <dgm:spPr/>
    </dgm:pt>
    <dgm:pt modelId="{09B6B90F-9DD2-45E2-925F-2DB01FF0EF3C}" type="pres">
      <dgm:prSet presAssocID="{A9E25A02-AA7D-4ADE-A2AF-C917E2AD7DFA}" presName="parTxOnly" presStyleLbl="node1" presStyleIdx="3" presStyleCnt="4">
        <dgm:presLayoutVars>
          <dgm:bulletEnabled val="1"/>
        </dgm:presLayoutVars>
      </dgm:prSet>
      <dgm:spPr/>
      <dgm:t>
        <a:bodyPr/>
        <a:lstStyle/>
        <a:p>
          <a:endParaRPr lang="es-DO"/>
        </a:p>
      </dgm:t>
    </dgm:pt>
  </dgm:ptLst>
  <dgm:cxnLst>
    <dgm:cxn modelId="{425A0D0B-7477-49C4-A7F3-9D3C6B84BAB1}" type="presOf" srcId="{A9E25A02-AA7D-4ADE-A2AF-C917E2AD7DFA}" destId="{09B6B90F-9DD2-45E2-925F-2DB01FF0EF3C}" srcOrd="0" destOrd="0" presId="urn:microsoft.com/office/officeart/2005/8/layout/hChevron3"/>
    <dgm:cxn modelId="{CE5D4D0E-AF0A-41A8-8F1F-93E74B2124FB}" srcId="{4A2119E6-5B7F-4B88-A20D-DBCA76BDFCF2}" destId="{A9E25A02-AA7D-4ADE-A2AF-C917E2AD7DFA}" srcOrd="3" destOrd="0" parTransId="{1FBA1E20-E46C-4752-A035-0080BC130264}" sibTransId="{25F143D8-3760-495E-920A-2B83034D6CF3}"/>
    <dgm:cxn modelId="{A1365DC9-0A59-49A0-A99B-005B93A3849A}" srcId="{4A2119E6-5B7F-4B88-A20D-DBCA76BDFCF2}" destId="{7B224CD2-56DC-4944-852C-B24FFFC75BD6}" srcOrd="1" destOrd="0" parTransId="{8F583A02-9713-431A-8B07-C3C53C3815EC}" sibTransId="{445949D4-03C9-4F26-B15F-D5712C63CCF8}"/>
    <dgm:cxn modelId="{FAA24E57-0CE1-4607-9C1C-9D6550B23A89}" srcId="{4A2119E6-5B7F-4B88-A20D-DBCA76BDFCF2}" destId="{CC9A9F10-EF10-4CA0-A729-0F84779240E3}" srcOrd="2" destOrd="0" parTransId="{500416A2-738A-4862-B4A1-420754B35433}" sibTransId="{B736E222-4ECA-4BAB-B5D7-8087D8480275}"/>
    <dgm:cxn modelId="{7C7F308E-9386-4F67-A931-90BB774B2761}" type="presOf" srcId="{CC9A9F10-EF10-4CA0-A729-0F84779240E3}" destId="{7A8B747E-53B4-4F4B-AF0B-7C0DB3C7C0BB}" srcOrd="0" destOrd="0" presId="urn:microsoft.com/office/officeart/2005/8/layout/hChevron3"/>
    <dgm:cxn modelId="{F68C3AB8-495E-4FC6-A9E3-505305FAC870}" type="presOf" srcId="{0913F376-3817-4DBA-8629-3A649E9A7001}" destId="{C30EF725-9F3D-4306-B8A6-14CD26085D39}" srcOrd="0" destOrd="0" presId="urn:microsoft.com/office/officeart/2005/8/layout/hChevron3"/>
    <dgm:cxn modelId="{F3BFEFC5-669D-40BB-9C04-A4FE7D372B67}" type="presOf" srcId="{7B224CD2-56DC-4944-852C-B24FFFC75BD6}" destId="{974CCAA0-8EA1-4B52-8B96-7955E4E99342}" srcOrd="0" destOrd="0" presId="urn:microsoft.com/office/officeart/2005/8/layout/hChevron3"/>
    <dgm:cxn modelId="{FC1A806D-E293-4441-A9AD-4C47AD6C4676}" srcId="{4A2119E6-5B7F-4B88-A20D-DBCA76BDFCF2}" destId="{0913F376-3817-4DBA-8629-3A649E9A7001}" srcOrd="0" destOrd="0" parTransId="{B6DBF06B-9E8D-450B-9458-1839741FB71C}" sibTransId="{D43176D2-C3A6-4283-B0B7-6189CD16F978}"/>
    <dgm:cxn modelId="{E05A257A-0725-4B10-AB28-0E098443736C}" type="presOf" srcId="{4A2119E6-5B7F-4B88-A20D-DBCA76BDFCF2}" destId="{262AD96D-94AF-48AE-B2B8-CFA3298E9279}" srcOrd="0" destOrd="0" presId="urn:microsoft.com/office/officeart/2005/8/layout/hChevron3"/>
    <dgm:cxn modelId="{E11009E6-41F1-42AB-A8EA-3D7DE1EF4302}" type="presParOf" srcId="{262AD96D-94AF-48AE-B2B8-CFA3298E9279}" destId="{C30EF725-9F3D-4306-B8A6-14CD26085D39}" srcOrd="0" destOrd="0" presId="urn:microsoft.com/office/officeart/2005/8/layout/hChevron3"/>
    <dgm:cxn modelId="{B97A56B9-C275-4239-9691-817A6FE6BD5D}" type="presParOf" srcId="{262AD96D-94AF-48AE-B2B8-CFA3298E9279}" destId="{74FAAC17-F71F-449E-AA7C-F5F5762D9A38}" srcOrd="1" destOrd="0" presId="urn:microsoft.com/office/officeart/2005/8/layout/hChevron3"/>
    <dgm:cxn modelId="{00D8D61C-A7DD-474B-AA39-5AD4D6E51ACD}" type="presParOf" srcId="{262AD96D-94AF-48AE-B2B8-CFA3298E9279}" destId="{974CCAA0-8EA1-4B52-8B96-7955E4E99342}" srcOrd="2" destOrd="0" presId="urn:microsoft.com/office/officeart/2005/8/layout/hChevron3"/>
    <dgm:cxn modelId="{1349DD1D-395C-4631-9608-021F27700DA6}" type="presParOf" srcId="{262AD96D-94AF-48AE-B2B8-CFA3298E9279}" destId="{997157B1-B303-4710-B1B1-0107B2580171}" srcOrd="3" destOrd="0" presId="urn:microsoft.com/office/officeart/2005/8/layout/hChevron3"/>
    <dgm:cxn modelId="{C824A776-5F80-4EB7-BD47-2F27E1792F9D}" type="presParOf" srcId="{262AD96D-94AF-48AE-B2B8-CFA3298E9279}" destId="{7A8B747E-53B4-4F4B-AF0B-7C0DB3C7C0BB}" srcOrd="4" destOrd="0" presId="urn:microsoft.com/office/officeart/2005/8/layout/hChevron3"/>
    <dgm:cxn modelId="{FB9E91EB-C019-405D-913A-469F67B7AB02}" type="presParOf" srcId="{262AD96D-94AF-48AE-B2B8-CFA3298E9279}" destId="{BE488016-6DF4-48C4-B956-C73FD92FC5C9}" srcOrd="5" destOrd="0" presId="urn:microsoft.com/office/officeart/2005/8/layout/hChevron3"/>
    <dgm:cxn modelId="{53601DE2-1A90-4746-BD9A-D6802B2DF0FA}" type="presParOf" srcId="{262AD96D-94AF-48AE-B2B8-CFA3298E9279}" destId="{09B6B90F-9DD2-45E2-925F-2DB01FF0EF3C}"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E59DDA-13B0-4FCF-9F31-A3B899AA02DF}" type="doc">
      <dgm:prSet loTypeId="urn:microsoft.com/office/officeart/2005/8/layout/pyramid1" loCatId="pyramid" qsTypeId="urn:microsoft.com/office/officeart/2005/8/quickstyle/3d4" qsCatId="3D" csTypeId="urn:microsoft.com/office/officeart/2005/8/colors/accent1_2" csCatId="accent1" phldr="1"/>
      <dgm:spPr/>
    </dgm:pt>
    <dgm:pt modelId="{CEB8896E-1D29-4C34-96F8-DFCB8A4BC102}">
      <dgm:prSet phldrT="[Text]" custT="1"/>
      <dgm:spPr>
        <a:solidFill>
          <a:srgbClr val="509100"/>
        </a:solidFill>
      </dgm:spPr>
      <dgm:t>
        <a:bodyPr/>
        <a:lstStyle/>
        <a:p>
          <a:r>
            <a:rPr lang="es-ES_tradnl" sz="1100" b="0" dirty="0" smtClean="0"/>
            <a:t>Constitución de la República</a:t>
          </a:r>
          <a:endParaRPr lang="es-DO" sz="1100" b="0" dirty="0"/>
        </a:p>
      </dgm:t>
    </dgm:pt>
    <dgm:pt modelId="{4D8A6611-BB75-440D-99A2-2E38746A6720}" type="parTrans" cxnId="{C750EC64-4C42-4489-A0F9-1E62B36562EA}">
      <dgm:prSet/>
      <dgm:spPr/>
      <dgm:t>
        <a:bodyPr/>
        <a:lstStyle/>
        <a:p>
          <a:endParaRPr lang="es-DO" sz="2800"/>
        </a:p>
      </dgm:t>
    </dgm:pt>
    <dgm:pt modelId="{93E1ECCC-8E9D-430E-B66E-E8D59885A15B}" type="sibTrans" cxnId="{C750EC64-4C42-4489-A0F9-1E62B36562EA}">
      <dgm:prSet/>
      <dgm:spPr/>
      <dgm:t>
        <a:bodyPr/>
        <a:lstStyle/>
        <a:p>
          <a:endParaRPr lang="es-DO" sz="2800"/>
        </a:p>
      </dgm:t>
    </dgm:pt>
    <dgm:pt modelId="{FF59FF01-2917-4A3F-AE4F-49C6449239A0}">
      <dgm:prSet custT="1"/>
      <dgm:spPr>
        <a:solidFill>
          <a:srgbClr val="509100"/>
        </a:solidFill>
      </dgm:spPr>
      <dgm:t>
        <a:bodyPr/>
        <a:lstStyle/>
        <a:p>
          <a:r>
            <a:rPr lang="es-ES_tradnl" sz="1200" dirty="0" smtClean="0"/>
            <a:t>Ley No. 1-12 de Estrategia Nacional de Desarrollo (END) 2010-2030.  </a:t>
          </a:r>
          <a:endParaRPr lang="es-DO" sz="1200" dirty="0"/>
        </a:p>
      </dgm:t>
    </dgm:pt>
    <dgm:pt modelId="{68534404-1EA2-41F6-B448-2CD85D76B821}" type="parTrans" cxnId="{6ECAB6D2-C58D-43A6-947F-198534DC0E99}">
      <dgm:prSet/>
      <dgm:spPr/>
      <dgm:t>
        <a:bodyPr/>
        <a:lstStyle/>
        <a:p>
          <a:endParaRPr lang="es-DO" sz="2800"/>
        </a:p>
      </dgm:t>
    </dgm:pt>
    <dgm:pt modelId="{1101FAED-D501-49F7-9AA8-6B8BDA2FD64D}" type="sibTrans" cxnId="{6ECAB6D2-C58D-43A6-947F-198534DC0E99}">
      <dgm:prSet/>
      <dgm:spPr/>
      <dgm:t>
        <a:bodyPr/>
        <a:lstStyle/>
        <a:p>
          <a:endParaRPr lang="es-DO" sz="2800"/>
        </a:p>
      </dgm:t>
    </dgm:pt>
    <dgm:pt modelId="{263953AF-6E11-4E45-882E-D17AF273EE5B}">
      <dgm:prSet custT="1"/>
      <dgm:spPr>
        <a:solidFill>
          <a:schemeClr val="accent2"/>
        </a:solidFill>
      </dgm:spPr>
      <dgm:t>
        <a:bodyPr/>
        <a:lstStyle/>
        <a:p>
          <a:r>
            <a:rPr lang="es-ES_tradnl" sz="1200" dirty="0" smtClean="0"/>
            <a:t>Ley No. 340-06 Sobre Compras y Contrataciones y sus modificaciones y su reglamento de aplicación aprobado mediante Decreto 543-12.</a:t>
          </a:r>
          <a:endParaRPr lang="es-DO" sz="1200" dirty="0"/>
        </a:p>
      </dgm:t>
    </dgm:pt>
    <dgm:pt modelId="{19DBF4B9-87E8-41EF-A459-F7D064F823B4}" type="parTrans" cxnId="{1291BF00-96CC-486E-9AFF-7EE7DAF19DC1}">
      <dgm:prSet/>
      <dgm:spPr/>
      <dgm:t>
        <a:bodyPr/>
        <a:lstStyle/>
        <a:p>
          <a:endParaRPr lang="es-DO" sz="2800"/>
        </a:p>
      </dgm:t>
    </dgm:pt>
    <dgm:pt modelId="{A11AC34F-32FC-47A4-BDC0-C3ED342D9BAE}" type="sibTrans" cxnId="{1291BF00-96CC-486E-9AFF-7EE7DAF19DC1}">
      <dgm:prSet/>
      <dgm:spPr/>
      <dgm:t>
        <a:bodyPr/>
        <a:lstStyle/>
        <a:p>
          <a:endParaRPr lang="es-DO" sz="2800"/>
        </a:p>
      </dgm:t>
    </dgm:pt>
    <dgm:pt modelId="{52FCB866-CFA1-41BB-B28B-89D466BFF9D6}">
      <dgm:prSet custT="1"/>
      <dgm:spPr>
        <a:solidFill>
          <a:schemeClr val="accent1">
            <a:lumMod val="60000"/>
            <a:lumOff val="40000"/>
          </a:schemeClr>
        </a:solidFill>
      </dgm:spPr>
      <dgm:t>
        <a:bodyPr/>
        <a:lstStyle/>
        <a:p>
          <a:pPr algn="l"/>
          <a:r>
            <a:rPr lang="es-ES_tradnl" sz="1200" dirty="0" smtClean="0"/>
            <a:t>Ley 488-08 “Régimen Regulatorio para el Desarrollo y Competitividad de las Micro, Pequeñas y Medianas Empresas (</a:t>
          </a:r>
          <a:r>
            <a:rPr lang="es-ES_tradnl" sz="1200" dirty="0" err="1" smtClean="0"/>
            <a:t>Mipymes</a:t>
          </a:r>
          <a:r>
            <a:rPr lang="es-ES_tradnl" sz="1200" dirty="0" smtClean="0"/>
            <a:t>) </a:t>
          </a:r>
          <a:endParaRPr lang="es-DO" sz="1200" dirty="0"/>
        </a:p>
      </dgm:t>
    </dgm:pt>
    <dgm:pt modelId="{03209428-CEE0-4EA2-8F97-31D790AEA77C}" type="parTrans" cxnId="{BA996239-EEB5-4682-B44B-C88EBD0D9C9E}">
      <dgm:prSet/>
      <dgm:spPr/>
      <dgm:t>
        <a:bodyPr/>
        <a:lstStyle/>
        <a:p>
          <a:endParaRPr lang="es-DO" sz="2800"/>
        </a:p>
      </dgm:t>
    </dgm:pt>
    <dgm:pt modelId="{A015D880-4963-4C90-B44D-DFC64D308401}" type="sibTrans" cxnId="{BA996239-EEB5-4682-B44B-C88EBD0D9C9E}">
      <dgm:prSet/>
      <dgm:spPr/>
      <dgm:t>
        <a:bodyPr/>
        <a:lstStyle/>
        <a:p>
          <a:endParaRPr lang="es-DO" sz="2800"/>
        </a:p>
      </dgm:t>
    </dgm:pt>
    <dgm:pt modelId="{AC7D1B98-9223-44F1-BEB9-D38952DF6DB5}">
      <dgm:prSet custT="1"/>
      <dgm:spPr>
        <a:solidFill>
          <a:schemeClr val="accent1">
            <a:lumMod val="60000"/>
            <a:lumOff val="40000"/>
          </a:schemeClr>
        </a:solidFill>
      </dgm:spPr>
      <dgm:t>
        <a:bodyPr/>
        <a:lstStyle/>
        <a:p>
          <a:pPr algn="l"/>
          <a:r>
            <a:rPr lang="es-ES_tradnl" sz="1200" dirty="0" smtClean="0"/>
            <a:t>Decreto 164-13 sobre Compras a </a:t>
          </a:r>
          <a:r>
            <a:rPr lang="es-ES_tradnl" sz="1200" dirty="0" err="1" smtClean="0"/>
            <a:t>Mipymes</a:t>
          </a:r>
          <a:r>
            <a:rPr lang="es-ES_tradnl" sz="1200" dirty="0" smtClean="0"/>
            <a:t> – Mujeres de Producción Nacional y Compras Territoriales.. Decretos 188-14 y 183-15 de Comisión de Veedurías</a:t>
          </a:r>
        </a:p>
      </dgm:t>
    </dgm:pt>
    <dgm:pt modelId="{0D47E534-3187-478E-8ED9-0B77FCE3FBC0}" type="parTrans" cxnId="{14F62D85-8025-4E95-8854-4B5CDAF87384}">
      <dgm:prSet/>
      <dgm:spPr/>
      <dgm:t>
        <a:bodyPr/>
        <a:lstStyle/>
        <a:p>
          <a:endParaRPr lang="es-DO" sz="2800"/>
        </a:p>
      </dgm:t>
    </dgm:pt>
    <dgm:pt modelId="{2F45D9A4-0AED-42CE-AEE0-CD7FDF8CC02C}" type="sibTrans" cxnId="{14F62D85-8025-4E95-8854-4B5CDAF87384}">
      <dgm:prSet/>
      <dgm:spPr/>
      <dgm:t>
        <a:bodyPr/>
        <a:lstStyle/>
        <a:p>
          <a:endParaRPr lang="es-DO" sz="2800"/>
        </a:p>
      </dgm:t>
    </dgm:pt>
    <dgm:pt modelId="{D374E243-2B94-45C7-B04E-80687E290CDC}">
      <dgm:prSet custT="1"/>
      <dgm:spPr>
        <a:solidFill>
          <a:schemeClr val="accent1">
            <a:lumMod val="60000"/>
            <a:lumOff val="40000"/>
          </a:schemeClr>
        </a:solidFill>
      </dgm:spPr>
      <dgm:t>
        <a:bodyPr/>
        <a:lstStyle/>
        <a:p>
          <a:r>
            <a:rPr lang="es-ES_tradnl" sz="1200" dirty="0" smtClean="0"/>
            <a:t>Resolución No. 11-2011 de la Dirección General de Contrataciones Públicas sobre política para el ahorro y eficiencia energética.</a:t>
          </a:r>
          <a:endParaRPr lang="es-DO" sz="1200" dirty="0"/>
        </a:p>
      </dgm:t>
    </dgm:pt>
    <dgm:pt modelId="{D5D0502F-84D3-4613-A62D-EBF4F541507C}" type="parTrans" cxnId="{0B3DF288-02CE-4E5D-9B54-3D13967D57A7}">
      <dgm:prSet/>
      <dgm:spPr/>
      <dgm:t>
        <a:bodyPr/>
        <a:lstStyle/>
        <a:p>
          <a:endParaRPr lang="es-DO" sz="2800"/>
        </a:p>
      </dgm:t>
    </dgm:pt>
    <dgm:pt modelId="{B9186551-BE6C-4ED5-BC6D-0A61FF1D4746}" type="sibTrans" cxnId="{0B3DF288-02CE-4E5D-9B54-3D13967D57A7}">
      <dgm:prSet/>
      <dgm:spPr/>
      <dgm:t>
        <a:bodyPr/>
        <a:lstStyle/>
        <a:p>
          <a:endParaRPr lang="es-DO" sz="2800"/>
        </a:p>
      </dgm:t>
    </dgm:pt>
    <dgm:pt modelId="{8FA9B03A-9E42-48A7-9D99-AB5E084C0045}">
      <dgm:prSet custT="1"/>
      <dgm:spPr>
        <a:solidFill>
          <a:schemeClr val="accent2"/>
        </a:solidFill>
      </dgm:spPr>
      <dgm:t>
        <a:bodyPr/>
        <a:lstStyle/>
        <a:p>
          <a:r>
            <a:rPr lang="es-ES_tradnl" sz="1200" dirty="0" smtClean="0"/>
            <a:t>Ley 64-00 sobre Medio Ambiente y Recursos Naturales (capítulo IX de los incentivos por buen manejo ambiental)</a:t>
          </a:r>
          <a:endParaRPr lang="es-DO" sz="1200" dirty="0"/>
        </a:p>
      </dgm:t>
    </dgm:pt>
    <dgm:pt modelId="{0AB11098-A0B1-4FD3-9E23-52CD90893DC7}" type="sibTrans" cxnId="{ACD156FE-3803-493A-B6A6-0FDE957F7CA9}">
      <dgm:prSet/>
      <dgm:spPr/>
      <dgm:t>
        <a:bodyPr/>
        <a:lstStyle/>
        <a:p>
          <a:endParaRPr lang="es-DO" sz="2800"/>
        </a:p>
      </dgm:t>
    </dgm:pt>
    <dgm:pt modelId="{27C8C92A-6DD1-4BEE-9F02-B76DD18D1E07}" type="parTrans" cxnId="{ACD156FE-3803-493A-B6A6-0FDE957F7CA9}">
      <dgm:prSet/>
      <dgm:spPr/>
      <dgm:t>
        <a:bodyPr/>
        <a:lstStyle/>
        <a:p>
          <a:endParaRPr lang="es-DO" sz="2800"/>
        </a:p>
      </dgm:t>
    </dgm:pt>
    <dgm:pt modelId="{D1BCCA65-C21F-4437-9679-C40A7C2DED9C}">
      <dgm:prSet custT="1"/>
      <dgm:spPr>
        <a:solidFill>
          <a:schemeClr val="accent2"/>
        </a:solidFill>
      </dgm:spPr>
      <dgm:t>
        <a:bodyPr/>
        <a:lstStyle/>
        <a:p>
          <a:r>
            <a:rPr lang="es-ES_tradnl" sz="1200" dirty="0" smtClean="0"/>
            <a:t>Ley No. 176-07 del Distrito Nacional y los Municipios</a:t>
          </a:r>
          <a:endParaRPr lang="es-DO" sz="1200" dirty="0"/>
        </a:p>
      </dgm:t>
    </dgm:pt>
    <dgm:pt modelId="{6CD67C3C-A044-4F6F-BEB9-725323C4DD71}" type="parTrans" cxnId="{A52ADD20-992D-49A9-8C17-9916DB23C7DB}">
      <dgm:prSet/>
      <dgm:spPr/>
      <dgm:t>
        <a:bodyPr/>
        <a:lstStyle/>
        <a:p>
          <a:endParaRPr lang="es-DO" sz="2000"/>
        </a:p>
      </dgm:t>
    </dgm:pt>
    <dgm:pt modelId="{1803EDE3-B7B8-4BE3-8F1C-703540E31C64}" type="sibTrans" cxnId="{A52ADD20-992D-49A9-8C17-9916DB23C7DB}">
      <dgm:prSet/>
      <dgm:spPr/>
      <dgm:t>
        <a:bodyPr/>
        <a:lstStyle/>
        <a:p>
          <a:endParaRPr lang="es-DO" sz="2000"/>
        </a:p>
      </dgm:t>
    </dgm:pt>
    <dgm:pt modelId="{099CEC25-ABD2-4E24-A2AD-9691814CD999}" type="pres">
      <dgm:prSet presAssocID="{01E59DDA-13B0-4FCF-9F31-A3B899AA02DF}" presName="Name0" presStyleCnt="0">
        <dgm:presLayoutVars>
          <dgm:dir/>
          <dgm:animLvl val="lvl"/>
          <dgm:resizeHandles val="exact"/>
        </dgm:presLayoutVars>
      </dgm:prSet>
      <dgm:spPr/>
    </dgm:pt>
    <dgm:pt modelId="{55EA9C44-AFEA-4323-9508-E4CAD4148120}" type="pres">
      <dgm:prSet presAssocID="{CEB8896E-1D29-4C34-96F8-DFCB8A4BC102}" presName="Name8" presStyleCnt="0"/>
      <dgm:spPr/>
    </dgm:pt>
    <dgm:pt modelId="{11C9BD50-E432-4A24-A99E-7B45BF7DA2C0}" type="pres">
      <dgm:prSet presAssocID="{CEB8896E-1D29-4C34-96F8-DFCB8A4BC102}" presName="level" presStyleLbl="node1" presStyleIdx="0" presStyleCnt="8">
        <dgm:presLayoutVars>
          <dgm:chMax val="1"/>
          <dgm:bulletEnabled val="1"/>
        </dgm:presLayoutVars>
      </dgm:prSet>
      <dgm:spPr/>
      <dgm:t>
        <a:bodyPr/>
        <a:lstStyle/>
        <a:p>
          <a:endParaRPr lang="es-DO"/>
        </a:p>
      </dgm:t>
    </dgm:pt>
    <dgm:pt modelId="{DA9A3747-3F39-43CD-94BF-DAB8E105E0B7}" type="pres">
      <dgm:prSet presAssocID="{CEB8896E-1D29-4C34-96F8-DFCB8A4BC102}" presName="levelTx" presStyleLbl="revTx" presStyleIdx="0" presStyleCnt="0">
        <dgm:presLayoutVars>
          <dgm:chMax val="1"/>
          <dgm:bulletEnabled val="1"/>
        </dgm:presLayoutVars>
      </dgm:prSet>
      <dgm:spPr/>
      <dgm:t>
        <a:bodyPr/>
        <a:lstStyle/>
        <a:p>
          <a:endParaRPr lang="es-DO"/>
        </a:p>
      </dgm:t>
    </dgm:pt>
    <dgm:pt modelId="{72EF7093-D111-4217-A3A5-42D7746B4D2B}" type="pres">
      <dgm:prSet presAssocID="{FF59FF01-2917-4A3F-AE4F-49C6449239A0}" presName="Name8" presStyleCnt="0"/>
      <dgm:spPr/>
    </dgm:pt>
    <dgm:pt modelId="{0CDF09CA-A47B-405A-ADC3-EDCA97762DFF}" type="pres">
      <dgm:prSet presAssocID="{FF59FF01-2917-4A3F-AE4F-49C6449239A0}" presName="level" presStyleLbl="node1" presStyleIdx="1" presStyleCnt="8">
        <dgm:presLayoutVars>
          <dgm:chMax val="1"/>
          <dgm:bulletEnabled val="1"/>
        </dgm:presLayoutVars>
      </dgm:prSet>
      <dgm:spPr/>
      <dgm:t>
        <a:bodyPr/>
        <a:lstStyle/>
        <a:p>
          <a:endParaRPr lang="es-DO"/>
        </a:p>
      </dgm:t>
    </dgm:pt>
    <dgm:pt modelId="{3EB09D7E-4FAB-40CC-B307-F49863CCA87D}" type="pres">
      <dgm:prSet presAssocID="{FF59FF01-2917-4A3F-AE4F-49C6449239A0}" presName="levelTx" presStyleLbl="revTx" presStyleIdx="0" presStyleCnt="0">
        <dgm:presLayoutVars>
          <dgm:chMax val="1"/>
          <dgm:bulletEnabled val="1"/>
        </dgm:presLayoutVars>
      </dgm:prSet>
      <dgm:spPr/>
      <dgm:t>
        <a:bodyPr/>
        <a:lstStyle/>
        <a:p>
          <a:endParaRPr lang="es-DO"/>
        </a:p>
      </dgm:t>
    </dgm:pt>
    <dgm:pt modelId="{07AEBD28-D87B-421F-9C5C-54139FDDE000}" type="pres">
      <dgm:prSet presAssocID="{D1BCCA65-C21F-4437-9679-C40A7C2DED9C}" presName="Name8" presStyleCnt="0"/>
      <dgm:spPr/>
    </dgm:pt>
    <dgm:pt modelId="{43DD2B25-FED4-4B8D-A0D3-8782DD669C25}" type="pres">
      <dgm:prSet presAssocID="{D1BCCA65-C21F-4437-9679-C40A7C2DED9C}" presName="level" presStyleLbl="node1" presStyleIdx="2" presStyleCnt="8">
        <dgm:presLayoutVars>
          <dgm:chMax val="1"/>
          <dgm:bulletEnabled val="1"/>
        </dgm:presLayoutVars>
      </dgm:prSet>
      <dgm:spPr/>
      <dgm:t>
        <a:bodyPr/>
        <a:lstStyle/>
        <a:p>
          <a:endParaRPr lang="es-DO"/>
        </a:p>
      </dgm:t>
    </dgm:pt>
    <dgm:pt modelId="{A8C15F7F-96D7-42D5-A9F8-DEFDC8136EFC}" type="pres">
      <dgm:prSet presAssocID="{D1BCCA65-C21F-4437-9679-C40A7C2DED9C}" presName="levelTx" presStyleLbl="revTx" presStyleIdx="0" presStyleCnt="0">
        <dgm:presLayoutVars>
          <dgm:chMax val="1"/>
          <dgm:bulletEnabled val="1"/>
        </dgm:presLayoutVars>
      </dgm:prSet>
      <dgm:spPr/>
      <dgm:t>
        <a:bodyPr/>
        <a:lstStyle/>
        <a:p>
          <a:endParaRPr lang="es-DO"/>
        </a:p>
      </dgm:t>
    </dgm:pt>
    <dgm:pt modelId="{7523CC82-2ECD-4E47-A135-A734BA01E992}" type="pres">
      <dgm:prSet presAssocID="{263953AF-6E11-4E45-882E-D17AF273EE5B}" presName="Name8" presStyleCnt="0"/>
      <dgm:spPr/>
    </dgm:pt>
    <dgm:pt modelId="{26EC96C3-21B6-460B-8857-73D6776E3C77}" type="pres">
      <dgm:prSet presAssocID="{263953AF-6E11-4E45-882E-D17AF273EE5B}" presName="level" presStyleLbl="node1" presStyleIdx="3" presStyleCnt="8">
        <dgm:presLayoutVars>
          <dgm:chMax val="1"/>
          <dgm:bulletEnabled val="1"/>
        </dgm:presLayoutVars>
      </dgm:prSet>
      <dgm:spPr/>
      <dgm:t>
        <a:bodyPr/>
        <a:lstStyle/>
        <a:p>
          <a:endParaRPr lang="es-DO"/>
        </a:p>
      </dgm:t>
    </dgm:pt>
    <dgm:pt modelId="{0775F4AB-3DCE-420F-A554-F3AF9B9E6BF3}" type="pres">
      <dgm:prSet presAssocID="{263953AF-6E11-4E45-882E-D17AF273EE5B}" presName="levelTx" presStyleLbl="revTx" presStyleIdx="0" presStyleCnt="0">
        <dgm:presLayoutVars>
          <dgm:chMax val="1"/>
          <dgm:bulletEnabled val="1"/>
        </dgm:presLayoutVars>
      </dgm:prSet>
      <dgm:spPr/>
      <dgm:t>
        <a:bodyPr/>
        <a:lstStyle/>
        <a:p>
          <a:endParaRPr lang="es-DO"/>
        </a:p>
      </dgm:t>
    </dgm:pt>
    <dgm:pt modelId="{3BF4E9CE-1E8E-401D-884F-B7AC25C05BAD}" type="pres">
      <dgm:prSet presAssocID="{8FA9B03A-9E42-48A7-9D99-AB5E084C0045}" presName="Name8" presStyleCnt="0"/>
      <dgm:spPr/>
    </dgm:pt>
    <dgm:pt modelId="{3C5C4A72-B735-45B1-834A-C7C05D77968D}" type="pres">
      <dgm:prSet presAssocID="{8FA9B03A-9E42-48A7-9D99-AB5E084C0045}" presName="level" presStyleLbl="node1" presStyleIdx="4" presStyleCnt="8">
        <dgm:presLayoutVars>
          <dgm:chMax val="1"/>
          <dgm:bulletEnabled val="1"/>
        </dgm:presLayoutVars>
      </dgm:prSet>
      <dgm:spPr/>
      <dgm:t>
        <a:bodyPr/>
        <a:lstStyle/>
        <a:p>
          <a:endParaRPr lang="es-DO"/>
        </a:p>
      </dgm:t>
    </dgm:pt>
    <dgm:pt modelId="{67AE1D8F-E156-461F-9495-532269A1FCAA}" type="pres">
      <dgm:prSet presAssocID="{8FA9B03A-9E42-48A7-9D99-AB5E084C0045}" presName="levelTx" presStyleLbl="revTx" presStyleIdx="0" presStyleCnt="0">
        <dgm:presLayoutVars>
          <dgm:chMax val="1"/>
          <dgm:bulletEnabled val="1"/>
        </dgm:presLayoutVars>
      </dgm:prSet>
      <dgm:spPr/>
      <dgm:t>
        <a:bodyPr/>
        <a:lstStyle/>
        <a:p>
          <a:endParaRPr lang="es-DO"/>
        </a:p>
      </dgm:t>
    </dgm:pt>
    <dgm:pt modelId="{5645D183-5001-46F6-8F62-71B7FEE8A2E8}" type="pres">
      <dgm:prSet presAssocID="{52FCB866-CFA1-41BB-B28B-89D466BFF9D6}" presName="Name8" presStyleCnt="0"/>
      <dgm:spPr/>
    </dgm:pt>
    <dgm:pt modelId="{E1B6BCC3-A5D9-40C2-B953-E8940687902A}" type="pres">
      <dgm:prSet presAssocID="{52FCB866-CFA1-41BB-B28B-89D466BFF9D6}" presName="level" presStyleLbl="node1" presStyleIdx="5" presStyleCnt="8">
        <dgm:presLayoutVars>
          <dgm:chMax val="1"/>
          <dgm:bulletEnabled val="1"/>
        </dgm:presLayoutVars>
      </dgm:prSet>
      <dgm:spPr/>
      <dgm:t>
        <a:bodyPr/>
        <a:lstStyle/>
        <a:p>
          <a:endParaRPr lang="es-DO"/>
        </a:p>
      </dgm:t>
    </dgm:pt>
    <dgm:pt modelId="{59F5721A-AD85-4A30-834A-CB46230F6047}" type="pres">
      <dgm:prSet presAssocID="{52FCB866-CFA1-41BB-B28B-89D466BFF9D6}" presName="levelTx" presStyleLbl="revTx" presStyleIdx="0" presStyleCnt="0">
        <dgm:presLayoutVars>
          <dgm:chMax val="1"/>
          <dgm:bulletEnabled val="1"/>
        </dgm:presLayoutVars>
      </dgm:prSet>
      <dgm:spPr/>
      <dgm:t>
        <a:bodyPr/>
        <a:lstStyle/>
        <a:p>
          <a:endParaRPr lang="es-DO"/>
        </a:p>
      </dgm:t>
    </dgm:pt>
    <dgm:pt modelId="{009F6F02-3DC8-4ABC-A974-3EAA7F6E574B}" type="pres">
      <dgm:prSet presAssocID="{AC7D1B98-9223-44F1-BEB9-D38952DF6DB5}" presName="Name8" presStyleCnt="0"/>
      <dgm:spPr/>
    </dgm:pt>
    <dgm:pt modelId="{D3C96186-E00D-4363-8C80-5E330231B775}" type="pres">
      <dgm:prSet presAssocID="{AC7D1B98-9223-44F1-BEB9-D38952DF6DB5}" presName="level" presStyleLbl="node1" presStyleIdx="6" presStyleCnt="8">
        <dgm:presLayoutVars>
          <dgm:chMax val="1"/>
          <dgm:bulletEnabled val="1"/>
        </dgm:presLayoutVars>
      </dgm:prSet>
      <dgm:spPr/>
      <dgm:t>
        <a:bodyPr/>
        <a:lstStyle/>
        <a:p>
          <a:endParaRPr lang="es-DO"/>
        </a:p>
      </dgm:t>
    </dgm:pt>
    <dgm:pt modelId="{E1A28926-74C4-4A39-89F8-61B5EE60B2DB}" type="pres">
      <dgm:prSet presAssocID="{AC7D1B98-9223-44F1-BEB9-D38952DF6DB5}" presName="levelTx" presStyleLbl="revTx" presStyleIdx="0" presStyleCnt="0">
        <dgm:presLayoutVars>
          <dgm:chMax val="1"/>
          <dgm:bulletEnabled val="1"/>
        </dgm:presLayoutVars>
      </dgm:prSet>
      <dgm:spPr/>
      <dgm:t>
        <a:bodyPr/>
        <a:lstStyle/>
        <a:p>
          <a:endParaRPr lang="es-DO"/>
        </a:p>
      </dgm:t>
    </dgm:pt>
    <dgm:pt modelId="{4BF87643-1797-4C39-9349-A78EABC9DEEA}" type="pres">
      <dgm:prSet presAssocID="{D374E243-2B94-45C7-B04E-80687E290CDC}" presName="Name8" presStyleCnt="0"/>
      <dgm:spPr/>
    </dgm:pt>
    <dgm:pt modelId="{49756EC6-B36C-440E-8C76-F013CA227F3E}" type="pres">
      <dgm:prSet presAssocID="{D374E243-2B94-45C7-B04E-80687E290CDC}" presName="level" presStyleLbl="node1" presStyleIdx="7" presStyleCnt="8">
        <dgm:presLayoutVars>
          <dgm:chMax val="1"/>
          <dgm:bulletEnabled val="1"/>
        </dgm:presLayoutVars>
      </dgm:prSet>
      <dgm:spPr/>
      <dgm:t>
        <a:bodyPr/>
        <a:lstStyle/>
        <a:p>
          <a:endParaRPr lang="es-DO"/>
        </a:p>
      </dgm:t>
    </dgm:pt>
    <dgm:pt modelId="{90027A30-F7DF-495F-9999-BDE84A4718B8}" type="pres">
      <dgm:prSet presAssocID="{D374E243-2B94-45C7-B04E-80687E290CDC}" presName="levelTx" presStyleLbl="revTx" presStyleIdx="0" presStyleCnt="0">
        <dgm:presLayoutVars>
          <dgm:chMax val="1"/>
          <dgm:bulletEnabled val="1"/>
        </dgm:presLayoutVars>
      </dgm:prSet>
      <dgm:spPr/>
      <dgm:t>
        <a:bodyPr/>
        <a:lstStyle/>
        <a:p>
          <a:endParaRPr lang="es-DO"/>
        </a:p>
      </dgm:t>
    </dgm:pt>
  </dgm:ptLst>
  <dgm:cxnLst>
    <dgm:cxn modelId="{ACD156FE-3803-493A-B6A6-0FDE957F7CA9}" srcId="{01E59DDA-13B0-4FCF-9F31-A3B899AA02DF}" destId="{8FA9B03A-9E42-48A7-9D99-AB5E084C0045}" srcOrd="4" destOrd="0" parTransId="{27C8C92A-6DD1-4BEE-9F02-B76DD18D1E07}" sibTransId="{0AB11098-A0B1-4FD3-9E23-52CD90893DC7}"/>
    <dgm:cxn modelId="{0B3DF288-02CE-4E5D-9B54-3D13967D57A7}" srcId="{01E59DDA-13B0-4FCF-9F31-A3B899AA02DF}" destId="{D374E243-2B94-45C7-B04E-80687E290CDC}" srcOrd="7" destOrd="0" parTransId="{D5D0502F-84D3-4613-A62D-EBF4F541507C}" sibTransId="{B9186551-BE6C-4ED5-BC6D-0A61FF1D4746}"/>
    <dgm:cxn modelId="{12F38A6E-0E09-44CF-9FDB-5812D330489A}" type="presOf" srcId="{D1BCCA65-C21F-4437-9679-C40A7C2DED9C}" destId="{A8C15F7F-96D7-42D5-A9F8-DEFDC8136EFC}" srcOrd="1" destOrd="0" presId="urn:microsoft.com/office/officeart/2005/8/layout/pyramid1"/>
    <dgm:cxn modelId="{5907226D-2F05-4FB3-BB12-7E24667DFFD7}" type="presOf" srcId="{01E59DDA-13B0-4FCF-9F31-A3B899AA02DF}" destId="{099CEC25-ABD2-4E24-A2AD-9691814CD999}" srcOrd="0" destOrd="0" presId="urn:microsoft.com/office/officeart/2005/8/layout/pyramid1"/>
    <dgm:cxn modelId="{7B0B814D-C615-4607-B786-FBE8B74BA16A}" type="presOf" srcId="{AC7D1B98-9223-44F1-BEB9-D38952DF6DB5}" destId="{E1A28926-74C4-4A39-89F8-61B5EE60B2DB}" srcOrd="1" destOrd="0" presId="urn:microsoft.com/office/officeart/2005/8/layout/pyramid1"/>
    <dgm:cxn modelId="{79AA51DF-9117-4340-80D1-137148B7A428}" type="presOf" srcId="{D374E243-2B94-45C7-B04E-80687E290CDC}" destId="{49756EC6-B36C-440E-8C76-F013CA227F3E}" srcOrd="0" destOrd="0" presId="urn:microsoft.com/office/officeart/2005/8/layout/pyramid1"/>
    <dgm:cxn modelId="{351DE167-9328-429A-85D9-B07AAD0AA3A8}" type="presOf" srcId="{AC7D1B98-9223-44F1-BEB9-D38952DF6DB5}" destId="{D3C96186-E00D-4363-8C80-5E330231B775}" srcOrd="0" destOrd="0" presId="urn:microsoft.com/office/officeart/2005/8/layout/pyramid1"/>
    <dgm:cxn modelId="{C12E434E-F17D-4E8E-870B-942104EAE8DE}" type="presOf" srcId="{D374E243-2B94-45C7-B04E-80687E290CDC}" destId="{90027A30-F7DF-495F-9999-BDE84A4718B8}" srcOrd="1" destOrd="0" presId="urn:microsoft.com/office/officeart/2005/8/layout/pyramid1"/>
    <dgm:cxn modelId="{C750EC64-4C42-4489-A0F9-1E62B36562EA}" srcId="{01E59DDA-13B0-4FCF-9F31-A3B899AA02DF}" destId="{CEB8896E-1D29-4C34-96F8-DFCB8A4BC102}" srcOrd="0" destOrd="0" parTransId="{4D8A6611-BB75-440D-99A2-2E38746A6720}" sibTransId="{93E1ECCC-8E9D-430E-B66E-E8D59885A15B}"/>
    <dgm:cxn modelId="{E910FE20-E120-473F-A8D5-B651778053E0}" type="presOf" srcId="{8FA9B03A-9E42-48A7-9D99-AB5E084C0045}" destId="{67AE1D8F-E156-461F-9495-532269A1FCAA}" srcOrd="1" destOrd="0" presId="urn:microsoft.com/office/officeart/2005/8/layout/pyramid1"/>
    <dgm:cxn modelId="{F68A53EF-54D2-4899-8FB5-E2538701BBEA}" type="presOf" srcId="{263953AF-6E11-4E45-882E-D17AF273EE5B}" destId="{0775F4AB-3DCE-420F-A554-F3AF9B9E6BF3}" srcOrd="1" destOrd="0" presId="urn:microsoft.com/office/officeart/2005/8/layout/pyramid1"/>
    <dgm:cxn modelId="{71C886B6-55F1-462F-BA71-BBF3E373C7D9}" type="presOf" srcId="{CEB8896E-1D29-4C34-96F8-DFCB8A4BC102}" destId="{DA9A3747-3F39-43CD-94BF-DAB8E105E0B7}" srcOrd="1" destOrd="0" presId="urn:microsoft.com/office/officeart/2005/8/layout/pyramid1"/>
    <dgm:cxn modelId="{1291BF00-96CC-486E-9AFF-7EE7DAF19DC1}" srcId="{01E59DDA-13B0-4FCF-9F31-A3B899AA02DF}" destId="{263953AF-6E11-4E45-882E-D17AF273EE5B}" srcOrd="3" destOrd="0" parTransId="{19DBF4B9-87E8-41EF-A459-F7D064F823B4}" sibTransId="{A11AC34F-32FC-47A4-BDC0-C3ED342D9BAE}"/>
    <dgm:cxn modelId="{E08C4AC9-0A42-4125-A54B-5E5F134BD2BB}" type="presOf" srcId="{CEB8896E-1D29-4C34-96F8-DFCB8A4BC102}" destId="{11C9BD50-E432-4A24-A99E-7B45BF7DA2C0}" srcOrd="0" destOrd="0" presId="urn:microsoft.com/office/officeart/2005/8/layout/pyramid1"/>
    <dgm:cxn modelId="{BA996239-EEB5-4682-B44B-C88EBD0D9C9E}" srcId="{01E59DDA-13B0-4FCF-9F31-A3B899AA02DF}" destId="{52FCB866-CFA1-41BB-B28B-89D466BFF9D6}" srcOrd="5" destOrd="0" parTransId="{03209428-CEE0-4EA2-8F97-31D790AEA77C}" sibTransId="{A015D880-4963-4C90-B44D-DFC64D308401}"/>
    <dgm:cxn modelId="{6ECAB6D2-C58D-43A6-947F-198534DC0E99}" srcId="{01E59DDA-13B0-4FCF-9F31-A3B899AA02DF}" destId="{FF59FF01-2917-4A3F-AE4F-49C6449239A0}" srcOrd="1" destOrd="0" parTransId="{68534404-1EA2-41F6-B448-2CD85D76B821}" sibTransId="{1101FAED-D501-49F7-9AA8-6B8BDA2FD64D}"/>
    <dgm:cxn modelId="{FC716279-6A8C-4118-9831-813546496B3A}" type="presOf" srcId="{8FA9B03A-9E42-48A7-9D99-AB5E084C0045}" destId="{3C5C4A72-B735-45B1-834A-C7C05D77968D}" srcOrd="0" destOrd="0" presId="urn:microsoft.com/office/officeart/2005/8/layout/pyramid1"/>
    <dgm:cxn modelId="{73BB5C52-F008-4C39-9C65-27F0F2E64524}" type="presOf" srcId="{FF59FF01-2917-4A3F-AE4F-49C6449239A0}" destId="{3EB09D7E-4FAB-40CC-B307-F49863CCA87D}" srcOrd="1" destOrd="0" presId="urn:microsoft.com/office/officeart/2005/8/layout/pyramid1"/>
    <dgm:cxn modelId="{61753AAC-443A-4588-AEDF-30802B85BF9A}" type="presOf" srcId="{FF59FF01-2917-4A3F-AE4F-49C6449239A0}" destId="{0CDF09CA-A47B-405A-ADC3-EDCA97762DFF}" srcOrd="0" destOrd="0" presId="urn:microsoft.com/office/officeart/2005/8/layout/pyramid1"/>
    <dgm:cxn modelId="{14F62D85-8025-4E95-8854-4B5CDAF87384}" srcId="{01E59DDA-13B0-4FCF-9F31-A3B899AA02DF}" destId="{AC7D1B98-9223-44F1-BEB9-D38952DF6DB5}" srcOrd="6" destOrd="0" parTransId="{0D47E534-3187-478E-8ED9-0B77FCE3FBC0}" sibTransId="{2F45D9A4-0AED-42CE-AEE0-CD7FDF8CC02C}"/>
    <dgm:cxn modelId="{A52ADD20-992D-49A9-8C17-9916DB23C7DB}" srcId="{01E59DDA-13B0-4FCF-9F31-A3B899AA02DF}" destId="{D1BCCA65-C21F-4437-9679-C40A7C2DED9C}" srcOrd="2" destOrd="0" parTransId="{6CD67C3C-A044-4F6F-BEB9-725323C4DD71}" sibTransId="{1803EDE3-B7B8-4BE3-8F1C-703540E31C64}"/>
    <dgm:cxn modelId="{88E8EB76-7171-47AF-AB11-581F6F00679F}" type="presOf" srcId="{263953AF-6E11-4E45-882E-D17AF273EE5B}" destId="{26EC96C3-21B6-460B-8857-73D6776E3C77}" srcOrd="0" destOrd="0" presId="urn:microsoft.com/office/officeart/2005/8/layout/pyramid1"/>
    <dgm:cxn modelId="{85A7050D-8196-44D6-9B47-29ED39C44D29}" type="presOf" srcId="{52FCB866-CFA1-41BB-B28B-89D466BFF9D6}" destId="{59F5721A-AD85-4A30-834A-CB46230F6047}" srcOrd="1" destOrd="0" presId="urn:microsoft.com/office/officeart/2005/8/layout/pyramid1"/>
    <dgm:cxn modelId="{2255BA8B-F53C-4BA0-8E53-264D60A7C224}" type="presOf" srcId="{52FCB866-CFA1-41BB-B28B-89D466BFF9D6}" destId="{E1B6BCC3-A5D9-40C2-B953-E8940687902A}" srcOrd="0" destOrd="0" presId="urn:microsoft.com/office/officeart/2005/8/layout/pyramid1"/>
    <dgm:cxn modelId="{B1FEA3D0-27BB-4308-A418-42D6F6885AB8}" type="presOf" srcId="{D1BCCA65-C21F-4437-9679-C40A7C2DED9C}" destId="{43DD2B25-FED4-4B8D-A0D3-8782DD669C25}" srcOrd="0" destOrd="0" presId="urn:microsoft.com/office/officeart/2005/8/layout/pyramid1"/>
    <dgm:cxn modelId="{21B4EEB2-EC36-43DB-8950-1F6EB2468413}" type="presParOf" srcId="{099CEC25-ABD2-4E24-A2AD-9691814CD999}" destId="{55EA9C44-AFEA-4323-9508-E4CAD4148120}" srcOrd="0" destOrd="0" presId="urn:microsoft.com/office/officeart/2005/8/layout/pyramid1"/>
    <dgm:cxn modelId="{A21A9A78-B75E-4543-A040-3D639223549D}" type="presParOf" srcId="{55EA9C44-AFEA-4323-9508-E4CAD4148120}" destId="{11C9BD50-E432-4A24-A99E-7B45BF7DA2C0}" srcOrd="0" destOrd="0" presId="urn:microsoft.com/office/officeart/2005/8/layout/pyramid1"/>
    <dgm:cxn modelId="{997FD26C-1BC3-4E53-8649-ABFF9504C0D7}" type="presParOf" srcId="{55EA9C44-AFEA-4323-9508-E4CAD4148120}" destId="{DA9A3747-3F39-43CD-94BF-DAB8E105E0B7}" srcOrd="1" destOrd="0" presId="urn:microsoft.com/office/officeart/2005/8/layout/pyramid1"/>
    <dgm:cxn modelId="{8F1FF225-46F1-4250-B82F-C7DC599AF554}" type="presParOf" srcId="{099CEC25-ABD2-4E24-A2AD-9691814CD999}" destId="{72EF7093-D111-4217-A3A5-42D7746B4D2B}" srcOrd="1" destOrd="0" presId="urn:microsoft.com/office/officeart/2005/8/layout/pyramid1"/>
    <dgm:cxn modelId="{9184E45D-0467-406B-83D2-A77C5B6E1EF1}" type="presParOf" srcId="{72EF7093-D111-4217-A3A5-42D7746B4D2B}" destId="{0CDF09CA-A47B-405A-ADC3-EDCA97762DFF}" srcOrd="0" destOrd="0" presId="urn:microsoft.com/office/officeart/2005/8/layout/pyramid1"/>
    <dgm:cxn modelId="{0FB125A9-9E44-463A-9A15-34170CC362A9}" type="presParOf" srcId="{72EF7093-D111-4217-A3A5-42D7746B4D2B}" destId="{3EB09D7E-4FAB-40CC-B307-F49863CCA87D}" srcOrd="1" destOrd="0" presId="urn:microsoft.com/office/officeart/2005/8/layout/pyramid1"/>
    <dgm:cxn modelId="{611022EF-D9C1-411C-B786-A01D685A9028}" type="presParOf" srcId="{099CEC25-ABD2-4E24-A2AD-9691814CD999}" destId="{07AEBD28-D87B-421F-9C5C-54139FDDE000}" srcOrd="2" destOrd="0" presId="urn:microsoft.com/office/officeart/2005/8/layout/pyramid1"/>
    <dgm:cxn modelId="{ED336EBC-6A2A-45F4-8520-1A1FF52F83E4}" type="presParOf" srcId="{07AEBD28-D87B-421F-9C5C-54139FDDE000}" destId="{43DD2B25-FED4-4B8D-A0D3-8782DD669C25}" srcOrd="0" destOrd="0" presId="urn:microsoft.com/office/officeart/2005/8/layout/pyramid1"/>
    <dgm:cxn modelId="{C01551D5-18B9-47A0-997B-EB3A488FCCE4}" type="presParOf" srcId="{07AEBD28-D87B-421F-9C5C-54139FDDE000}" destId="{A8C15F7F-96D7-42D5-A9F8-DEFDC8136EFC}" srcOrd="1" destOrd="0" presId="urn:microsoft.com/office/officeart/2005/8/layout/pyramid1"/>
    <dgm:cxn modelId="{A2BE6525-9EA5-404C-B446-5B42AB3FAC29}" type="presParOf" srcId="{099CEC25-ABD2-4E24-A2AD-9691814CD999}" destId="{7523CC82-2ECD-4E47-A135-A734BA01E992}" srcOrd="3" destOrd="0" presId="urn:microsoft.com/office/officeart/2005/8/layout/pyramid1"/>
    <dgm:cxn modelId="{4C8CC4F9-3BEC-47CA-800B-F2F1E42F168F}" type="presParOf" srcId="{7523CC82-2ECD-4E47-A135-A734BA01E992}" destId="{26EC96C3-21B6-460B-8857-73D6776E3C77}" srcOrd="0" destOrd="0" presId="urn:microsoft.com/office/officeart/2005/8/layout/pyramid1"/>
    <dgm:cxn modelId="{945F5291-2F79-4364-9798-A8F77D53769C}" type="presParOf" srcId="{7523CC82-2ECD-4E47-A135-A734BA01E992}" destId="{0775F4AB-3DCE-420F-A554-F3AF9B9E6BF3}" srcOrd="1" destOrd="0" presId="urn:microsoft.com/office/officeart/2005/8/layout/pyramid1"/>
    <dgm:cxn modelId="{8A6BDD45-6793-41FA-9205-C4AAFC8C4325}" type="presParOf" srcId="{099CEC25-ABD2-4E24-A2AD-9691814CD999}" destId="{3BF4E9CE-1E8E-401D-884F-B7AC25C05BAD}" srcOrd="4" destOrd="0" presId="urn:microsoft.com/office/officeart/2005/8/layout/pyramid1"/>
    <dgm:cxn modelId="{F271C724-FB52-4CB7-AC44-4672D3AEB143}" type="presParOf" srcId="{3BF4E9CE-1E8E-401D-884F-B7AC25C05BAD}" destId="{3C5C4A72-B735-45B1-834A-C7C05D77968D}" srcOrd="0" destOrd="0" presId="urn:microsoft.com/office/officeart/2005/8/layout/pyramid1"/>
    <dgm:cxn modelId="{58D5DDDF-3901-4740-8656-3ABBDED08061}" type="presParOf" srcId="{3BF4E9CE-1E8E-401D-884F-B7AC25C05BAD}" destId="{67AE1D8F-E156-461F-9495-532269A1FCAA}" srcOrd="1" destOrd="0" presId="urn:microsoft.com/office/officeart/2005/8/layout/pyramid1"/>
    <dgm:cxn modelId="{C090048F-589A-47FD-B446-26EE19D5C476}" type="presParOf" srcId="{099CEC25-ABD2-4E24-A2AD-9691814CD999}" destId="{5645D183-5001-46F6-8F62-71B7FEE8A2E8}" srcOrd="5" destOrd="0" presId="urn:microsoft.com/office/officeart/2005/8/layout/pyramid1"/>
    <dgm:cxn modelId="{99FF67CC-FAB6-4A27-8425-1FDE19FCA562}" type="presParOf" srcId="{5645D183-5001-46F6-8F62-71B7FEE8A2E8}" destId="{E1B6BCC3-A5D9-40C2-B953-E8940687902A}" srcOrd="0" destOrd="0" presId="urn:microsoft.com/office/officeart/2005/8/layout/pyramid1"/>
    <dgm:cxn modelId="{AAE06C0F-C69F-47B3-BF2D-1AA29141FC3B}" type="presParOf" srcId="{5645D183-5001-46F6-8F62-71B7FEE8A2E8}" destId="{59F5721A-AD85-4A30-834A-CB46230F6047}" srcOrd="1" destOrd="0" presId="urn:microsoft.com/office/officeart/2005/8/layout/pyramid1"/>
    <dgm:cxn modelId="{C018FF12-1CA1-4319-8834-413C9CEF0E8D}" type="presParOf" srcId="{099CEC25-ABD2-4E24-A2AD-9691814CD999}" destId="{009F6F02-3DC8-4ABC-A974-3EAA7F6E574B}" srcOrd="6" destOrd="0" presId="urn:microsoft.com/office/officeart/2005/8/layout/pyramid1"/>
    <dgm:cxn modelId="{B0B8EBBF-550A-43B1-A91D-AF60CBAAA7EF}" type="presParOf" srcId="{009F6F02-3DC8-4ABC-A974-3EAA7F6E574B}" destId="{D3C96186-E00D-4363-8C80-5E330231B775}" srcOrd="0" destOrd="0" presId="urn:microsoft.com/office/officeart/2005/8/layout/pyramid1"/>
    <dgm:cxn modelId="{E1093561-96D3-4D6B-8B63-D029C435B4D1}" type="presParOf" srcId="{009F6F02-3DC8-4ABC-A974-3EAA7F6E574B}" destId="{E1A28926-74C4-4A39-89F8-61B5EE60B2DB}" srcOrd="1" destOrd="0" presId="urn:microsoft.com/office/officeart/2005/8/layout/pyramid1"/>
    <dgm:cxn modelId="{6B1410B2-7B7E-408E-90A3-2FECDD1528D3}" type="presParOf" srcId="{099CEC25-ABD2-4E24-A2AD-9691814CD999}" destId="{4BF87643-1797-4C39-9349-A78EABC9DEEA}" srcOrd="7" destOrd="0" presId="urn:microsoft.com/office/officeart/2005/8/layout/pyramid1"/>
    <dgm:cxn modelId="{C306C408-DE8A-4DA1-80EF-41FAB117C6F5}" type="presParOf" srcId="{4BF87643-1797-4C39-9349-A78EABC9DEEA}" destId="{49756EC6-B36C-440E-8C76-F013CA227F3E}" srcOrd="0" destOrd="0" presId="urn:microsoft.com/office/officeart/2005/8/layout/pyramid1"/>
    <dgm:cxn modelId="{B96E45AE-3EF0-4781-A3D3-73F5B8D46F1E}" type="presParOf" srcId="{4BF87643-1797-4C39-9349-A78EABC9DEEA}" destId="{90027A30-F7DF-495F-9999-BDE84A4718B8}"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7BD727-FB12-4C8E-95F2-F7845DC180E0}"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s-DO"/>
        </a:p>
      </dgm:t>
    </dgm:pt>
    <dgm:pt modelId="{E11B0B1B-B7A2-4E04-8680-4C2B828F8312}">
      <dgm:prSet phldrT="[Text]"/>
      <dgm:spPr/>
      <dgm:t>
        <a:bodyPr/>
        <a:lstStyle/>
        <a:p>
          <a:r>
            <a:rPr lang="es-DO" b="1" dirty="0" smtClean="0">
              <a:effectLst/>
            </a:rPr>
            <a:t>¿Cómo iniciar?</a:t>
          </a:r>
          <a:endParaRPr lang="es-DO" dirty="0"/>
        </a:p>
      </dgm:t>
    </dgm:pt>
    <dgm:pt modelId="{E9B1BF85-82BB-4FD0-A033-70E6CD35A515}" type="parTrans" cxnId="{149FE933-C313-445E-9A2C-97558EC96D24}">
      <dgm:prSet/>
      <dgm:spPr/>
      <dgm:t>
        <a:bodyPr/>
        <a:lstStyle/>
        <a:p>
          <a:endParaRPr lang="es-DO"/>
        </a:p>
      </dgm:t>
    </dgm:pt>
    <dgm:pt modelId="{F4196365-BED1-419B-BF17-173A020A68FA}" type="sibTrans" cxnId="{149FE933-C313-445E-9A2C-97558EC96D24}">
      <dgm:prSet/>
      <dgm:spPr/>
      <dgm:t>
        <a:bodyPr/>
        <a:lstStyle/>
        <a:p>
          <a:endParaRPr lang="es-DO"/>
        </a:p>
      </dgm:t>
    </dgm:pt>
    <dgm:pt modelId="{CBFD51EA-76FB-491A-9588-2C72B5C28672}">
      <dgm:prSet phldrT="[Text]"/>
      <dgm:spPr/>
      <dgm:t>
        <a:bodyPr/>
        <a:lstStyle/>
        <a:p>
          <a:pPr algn="just"/>
          <a:r>
            <a:rPr lang="es-DO" sz="1400" dirty="0" smtClean="0">
              <a:effectLst/>
            </a:rPr>
            <a:t>Cambiar la cultura de los actores del sistema  sobre la importancia de las CPS y su impacto económico, social, ambiental y  político.</a:t>
          </a:r>
          <a:endParaRPr lang="es-DO" sz="1400" dirty="0"/>
        </a:p>
      </dgm:t>
    </dgm:pt>
    <dgm:pt modelId="{9ABB4E6C-8D70-4E27-AF48-9B5C7C5362EC}" type="parTrans" cxnId="{ECEB2660-58AB-44B2-B1BA-4FB9468FDF3C}">
      <dgm:prSet/>
      <dgm:spPr/>
      <dgm:t>
        <a:bodyPr/>
        <a:lstStyle/>
        <a:p>
          <a:endParaRPr lang="es-DO"/>
        </a:p>
      </dgm:t>
    </dgm:pt>
    <dgm:pt modelId="{0C175783-258A-4FFE-8EAC-67EE58D2C3B0}" type="sibTrans" cxnId="{ECEB2660-58AB-44B2-B1BA-4FB9468FDF3C}">
      <dgm:prSet/>
      <dgm:spPr/>
      <dgm:t>
        <a:bodyPr/>
        <a:lstStyle/>
        <a:p>
          <a:endParaRPr lang="es-DO"/>
        </a:p>
      </dgm:t>
    </dgm:pt>
    <dgm:pt modelId="{7ADCC83A-2760-4174-A74B-6748C054AC8E}">
      <dgm:prSet phldrT="[Text]"/>
      <dgm:spPr/>
      <dgm:t>
        <a:bodyPr/>
        <a:lstStyle/>
        <a:p>
          <a:r>
            <a:rPr lang="es-DO" b="1" dirty="0" smtClean="0">
              <a:effectLst/>
            </a:rPr>
            <a:t>Necesidades Identificadas </a:t>
          </a:r>
          <a:endParaRPr lang="es-DO" dirty="0"/>
        </a:p>
      </dgm:t>
    </dgm:pt>
    <dgm:pt modelId="{C76FB24E-823D-4490-8FAA-4F6C846270D1}" type="parTrans" cxnId="{9A3D0CBE-48E0-48B1-8C40-BB087AA79B2D}">
      <dgm:prSet/>
      <dgm:spPr/>
      <dgm:t>
        <a:bodyPr/>
        <a:lstStyle/>
        <a:p>
          <a:endParaRPr lang="es-DO"/>
        </a:p>
      </dgm:t>
    </dgm:pt>
    <dgm:pt modelId="{937BB393-3DDA-4525-BBDF-416C90D458FC}" type="sibTrans" cxnId="{9A3D0CBE-48E0-48B1-8C40-BB087AA79B2D}">
      <dgm:prSet/>
      <dgm:spPr/>
      <dgm:t>
        <a:bodyPr/>
        <a:lstStyle/>
        <a:p>
          <a:endParaRPr lang="es-DO"/>
        </a:p>
      </dgm:t>
    </dgm:pt>
    <dgm:pt modelId="{D208D62A-A70F-43EC-98C6-0E011EF75AB3}">
      <dgm:prSet phldrT="[Text]"/>
      <dgm:spPr/>
      <dgm:t>
        <a:bodyPr/>
        <a:lstStyle/>
        <a:p>
          <a:r>
            <a:rPr lang="es-DO" dirty="0" smtClean="0">
              <a:effectLst/>
            </a:rPr>
            <a:t>Capacitar sobre el tema ambiental al sector público.</a:t>
          </a:r>
          <a:endParaRPr lang="es-DO" dirty="0"/>
        </a:p>
      </dgm:t>
    </dgm:pt>
    <dgm:pt modelId="{F38993BC-2E34-4975-9A13-D282CD21BBC5}" type="parTrans" cxnId="{35439248-7137-4DFF-B957-A5FEDB89B695}">
      <dgm:prSet/>
      <dgm:spPr/>
      <dgm:t>
        <a:bodyPr/>
        <a:lstStyle/>
        <a:p>
          <a:endParaRPr lang="es-DO"/>
        </a:p>
      </dgm:t>
    </dgm:pt>
    <dgm:pt modelId="{62400C6E-6DA8-463D-B336-65B8F8F2BDAC}" type="sibTrans" cxnId="{35439248-7137-4DFF-B957-A5FEDB89B695}">
      <dgm:prSet/>
      <dgm:spPr/>
      <dgm:t>
        <a:bodyPr/>
        <a:lstStyle/>
        <a:p>
          <a:endParaRPr lang="es-DO"/>
        </a:p>
      </dgm:t>
    </dgm:pt>
    <dgm:pt modelId="{FDE0471E-A13A-434C-8526-B5262C699918}">
      <dgm:prSet phldrT="[Text]"/>
      <dgm:spPr/>
      <dgm:t>
        <a:bodyPr/>
        <a:lstStyle/>
        <a:p>
          <a:r>
            <a:rPr lang="es-DO" b="1" dirty="0" smtClean="0">
              <a:effectLst/>
            </a:rPr>
            <a:t>Actores Identificados</a:t>
          </a:r>
          <a:endParaRPr lang="es-DO" dirty="0"/>
        </a:p>
      </dgm:t>
    </dgm:pt>
    <dgm:pt modelId="{CB5DD963-9044-474B-8FA0-20FCC88668B2}" type="parTrans" cxnId="{E3F20CFE-46FD-4AEC-988E-66A92B9382AE}">
      <dgm:prSet/>
      <dgm:spPr/>
      <dgm:t>
        <a:bodyPr/>
        <a:lstStyle/>
        <a:p>
          <a:endParaRPr lang="es-DO"/>
        </a:p>
      </dgm:t>
    </dgm:pt>
    <dgm:pt modelId="{0FB95B5E-F719-4D4A-A59A-56BC4E7D597E}" type="sibTrans" cxnId="{E3F20CFE-46FD-4AEC-988E-66A92B9382AE}">
      <dgm:prSet/>
      <dgm:spPr/>
      <dgm:t>
        <a:bodyPr/>
        <a:lstStyle/>
        <a:p>
          <a:endParaRPr lang="es-DO"/>
        </a:p>
      </dgm:t>
    </dgm:pt>
    <dgm:pt modelId="{34EF475F-F01E-4188-B838-EBE38C7E5066}">
      <dgm:prSet phldrT="[Text]"/>
      <dgm:spPr/>
      <dgm:t>
        <a:bodyPr/>
        <a:lstStyle/>
        <a:p>
          <a:r>
            <a:rPr lang="es-DO" dirty="0" smtClean="0">
              <a:effectLst/>
            </a:rPr>
            <a:t>Liderazgo: Dirección General de Contrataciones Públicas.</a:t>
          </a:r>
          <a:endParaRPr lang="es-DO" dirty="0"/>
        </a:p>
      </dgm:t>
    </dgm:pt>
    <dgm:pt modelId="{2B85B125-6717-4ABF-BDBE-4EDCEA08C9B3}" type="parTrans" cxnId="{7304D0A8-72CC-4FAE-892C-F0D1162F3FF4}">
      <dgm:prSet/>
      <dgm:spPr/>
      <dgm:t>
        <a:bodyPr/>
        <a:lstStyle/>
        <a:p>
          <a:endParaRPr lang="es-DO"/>
        </a:p>
      </dgm:t>
    </dgm:pt>
    <dgm:pt modelId="{26E69535-7453-4FC1-96F0-A8D1C3CB57D4}" type="sibTrans" cxnId="{7304D0A8-72CC-4FAE-892C-F0D1162F3FF4}">
      <dgm:prSet/>
      <dgm:spPr/>
      <dgm:t>
        <a:bodyPr/>
        <a:lstStyle/>
        <a:p>
          <a:endParaRPr lang="es-DO"/>
        </a:p>
      </dgm:t>
    </dgm:pt>
    <dgm:pt modelId="{ECFE7CE0-8E80-4D03-86BA-395FB64A4248}">
      <dgm:prSet custT="1"/>
      <dgm:spPr/>
      <dgm:t>
        <a:bodyPr/>
        <a:lstStyle/>
        <a:p>
          <a:pPr algn="just"/>
          <a:r>
            <a:rPr lang="es-DO" sz="1400" dirty="0" smtClean="0"/>
            <a:t>-Predicar con el ejemplo, en el Órgano </a:t>
          </a:r>
          <a:r>
            <a:rPr lang="es-DO" sz="1400" dirty="0" smtClean="0">
              <a:solidFill>
                <a:schemeClr val="tx1"/>
              </a:solidFill>
            </a:rPr>
            <a:t>Rector  y luego en toda la administración </a:t>
          </a:r>
        </a:p>
      </dgm:t>
    </dgm:pt>
    <dgm:pt modelId="{4BAE55E3-1AE1-420D-8EE9-55DF2AEEE603}" type="parTrans" cxnId="{F8358B33-7B49-4D58-A889-4F96084FBD71}">
      <dgm:prSet/>
      <dgm:spPr/>
      <dgm:t>
        <a:bodyPr/>
        <a:lstStyle/>
        <a:p>
          <a:endParaRPr lang="es-DO"/>
        </a:p>
      </dgm:t>
    </dgm:pt>
    <dgm:pt modelId="{A310350D-D134-4A18-94C9-89EFC8A88197}" type="sibTrans" cxnId="{F8358B33-7B49-4D58-A889-4F96084FBD71}">
      <dgm:prSet/>
      <dgm:spPr/>
      <dgm:t>
        <a:bodyPr/>
        <a:lstStyle/>
        <a:p>
          <a:endParaRPr lang="es-DO"/>
        </a:p>
      </dgm:t>
    </dgm:pt>
    <dgm:pt modelId="{F83ADA2C-AFAA-48CA-96C0-F30BBC14F134}">
      <dgm:prSet/>
      <dgm:spPr/>
      <dgm:t>
        <a:bodyPr/>
        <a:lstStyle/>
        <a:p>
          <a:pPr algn="just"/>
          <a:r>
            <a:rPr lang="es-DO" sz="1400" dirty="0" smtClean="0"/>
            <a:t>Implementando una cultura de reducción reutilización y reciclaje (3R)</a:t>
          </a:r>
        </a:p>
      </dgm:t>
    </dgm:pt>
    <dgm:pt modelId="{98A2A84A-C851-4804-90B1-725B5496CD6D}" type="parTrans" cxnId="{F1DEF14F-5203-40B4-813F-C8118DE7CDC1}">
      <dgm:prSet/>
      <dgm:spPr/>
      <dgm:t>
        <a:bodyPr/>
        <a:lstStyle/>
        <a:p>
          <a:endParaRPr lang="es-DO"/>
        </a:p>
      </dgm:t>
    </dgm:pt>
    <dgm:pt modelId="{06EFEED4-D32D-4304-BE19-AC53588FD90A}" type="sibTrans" cxnId="{F1DEF14F-5203-40B4-813F-C8118DE7CDC1}">
      <dgm:prSet/>
      <dgm:spPr/>
      <dgm:t>
        <a:bodyPr/>
        <a:lstStyle/>
        <a:p>
          <a:endParaRPr lang="es-DO"/>
        </a:p>
      </dgm:t>
    </dgm:pt>
    <dgm:pt modelId="{3DED1A5D-546F-4D59-9266-C9234B004E73}">
      <dgm:prSet/>
      <dgm:spPr/>
      <dgm:t>
        <a:bodyPr/>
        <a:lstStyle/>
        <a:p>
          <a:pPr algn="just"/>
          <a:r>
            <a:rPr lang="es-DO" sz="1400" dirty="0" smtClean="0"/>
            <a:t>-Desarrollo de contrataciones pilotos incorporando criterios de sostenibilidad ambiental.</a:t>
          </a:r>
        </a:p>
      </dgm:t>
    </dgm:pt>
    <dgm:pt modelId="{74F4661E-4442-410F-ABB0-6F6943CA3C6E}" type="parTrans" cxnId="{445D03AC-FCE6-482C-8417-5839D97C4551}">
      <dgm:prSet/>
      <dgm:spPr/>
      <dgm:t>
        <a:bodyPr/>
        <a:lstStyle/>
        <a:p>
          <a:endParaRPr lang="es-DO"/>
        </a:p>
      </dgm:t>
    </dgm:pt>
    <dgm:pt modelId="{F0B62C44-B07F-47CA-926D-B2963CCA774B}" type="sibTrans" cxnId="{445D03AC-FCE6-482C-8417-5839D97C4551}">
      <dgm:prSet/>
      <dgm:spPr/>
      <dgm:t>
        <a:bodyPr/>
        <a:lstStyle/>
        <a:p>
          <a:endParaRPr lang="es-DO"/>
        </a:p>
      </dgm:t>
    </dgm:pt>
    <dgm:pt modelId="{D7543945-FFDE-4DB8-B78D-38FBED2EF4E2}">
      <dgm:prSet custT="1"/>
      <dgm:spPr/>
      <dgm:t>
        <a:bodyPr/>
        <a:lstStyle/>
        <a:p>
          <a:pPr algn="just"/>
          <a:r>
            <a:rPr lang="es-DO" sz="1400" dirty="0" smtClean="0"/>
            <a:t>-Replicar en Sistema Nacional de Compras Públicas capacitando en los pilotos de CPS y la implementación de cultura 3R.</a:t>
          </a:r>
        </a:p>
      </dgm:t>
    </dgm:pt>
    <dgm:pt modelId="{EAB5663E-0D5C-457A-B9EA-3C4B394355A3}" type="parTrans" cxnId="{920A042F-83C7-41B6-973E-56909EC69BCC}">
      <dgm:prSet/>
      <dgm:spPr/>
      <dgm:t>
        <a:bodyPr/>
        <a:lstStyle/>
        <a:p>
          <a:endParaRPr lang="es-DO"/>
        </a:p>
      </dgm:t>
    </dgm:pt>
    <dgm:pt modelId="{2F64EEC7-E773-42EC-BAD2-17D2D416A197}" type="sibTrans" cxnId="{920A042F-83C7-41B6-973E-56909EC69BCC}">
      <dgm:prSet/>
      <dgm:spPr/>
      <dgm:t>
        <a:bodyPr/>
        <a:lstStyle/>
        <a:p>
          <a:endParaRPr lang="es-DO"/>
        </a:p>
      </dgm:t>
    </dgm:pt>
    <dgm:pt modelId="{AAC6CB54-0832-484D-A621-57899E26FA4C}">
      <dgm:prSet/>
      <dgm:spPr/>
      <dgm:t>
        <a:bodyPr/>
        <a:lstStyle/>
        <a:p>
          <a:r>
            <a:rPr lang="es-DO" dirty="0" smtClean="0">
              <a:effectLst/>
            </a:rPr>
            <a:t>Identificación de sectores y rubros de más fácil implementación</a:t>
          </a:r>
        </a:p>
      </dgm:t>
    </dgm:pt>
    <dgm:pt modelId="{26B65656-7328-4AD9-AA37-BBD51DCA8A5B}" type="parTrans" cxnId="{3675C0D9-1779-4201-8136-39AF0AA8A5C5}">
      <dgm:prSet/>
      <dgm:spPr/>
      <dgm:t>
        <a:bodyPr/>
        <a:lstStyle/>
        <a:p>
          <a:endParaRPr lang="es-DO"/>
        </a:p>
      </dgm:t>
    </dgm:pt>
    <dgm:pt modelId="{E4AC70AA-321A-48FB-8BBC-3B545BBBED41}" type="sibTrans" cxnId="{3675C0D9-1779-4201-8136-39AF0AA8A5C5}">
      <dgm:prSet/>
      <dgm:spPr/>
      <dgm:t>
        <a:bodyPr/>
        <a:lstStyle/>
        <a:p>
          <a:endParaRPr lang="es-DO"/>
        </a:p>
      </dgm:t>
    </dgm:pt>
    <dgm:pt modelId="{8DC1AE7A-F40E-47B4-8FBF-84869259A04F}">
      <dgm:prSet/>
      <dgm:spPr/>
      <dgm:t>
        <a:bodyPr/>
        <a:lstStyle/>
        <a:p>
          <a:r>
            <a:rPr lang="es-DO" dirty="0" smtClean="0">
              <a:effectLst/>
            </a:rPr>
            <a:t>Levantamiento de Información sobre la capacidad de mercado de proveer productos con criterio de sostenibilidad ambiental.</a:t>
          </a:r>
        </a:p>
      </dgm:t>
    </dgm:pt>
    <dgm:pt modelId="{A1A30C61-6633-4E3A-85FA-912DEFDCD1E5}" type="parTrans" cxnId="{8B3D275A-1E13-4857-BF07-62AED83C4FBB}">
      <dgm:prSet/>
      <dgm:spPr/>
      <dgm:t>
        <a:bodyPr/>
        <a:lstStyle/>
        <a:p>
          <a:endParaRPr lang="es-DO"/>
        </a:p>
      </dgm:t>
    </dgm:pt>
    <dgm:pt modelId="{82D09FD9-AE65-4D58-84B5-B620243F45B8}" type="sibTrans" cxnId="{8B3D275A-1E13-4857-BF07-62AED83C4FBB}">
      <dgm:prSet/>
      <dgm:spPr/>
      <dgm:t>
        <a:bodyPr/>
        <a:lstStyle/>
        <a:p>
          <a:endParaRPr lang="es-DO"/>
        </a:p>
      </dgm:t>
    </dgm:pt>
    <dgm:pt modelId="{FF3B04F6-A9BA-403B-8459-6C3A7C8A0115}">
      <dgm:prSet/>
      <dgm:spPr/>
      <dgm:t>
        <a:bodyPr/>
        <a:lstStyle/>
        <a:p>
          <a:r>
            <a:rPr lang="es-DO" dirty="0" smtClean="0">
              <a:effectLst/>
            </a:rPr>
            <a:t>Creación de Pliegos con criterios de evaluación basados en la sostenibilidad ambiental </a:t>
          </a:r>
        </a:p>
      </dgm:t>
    </dgm:pt>
    <dgm:pt modelId="{FB135F41-F4E3-4425-8558-270895565187}" type="parTrans" cxnId="{97896792-B4CF-4544-88A4-3E4D9D2DE97E}">
      <dgm:prSet/>
      <dgm:spPr/>
      <dgm:t>
        <a:bodyPr/>
        <a:lstStyle/>
        <a:p>
          <a:endParaRPr lang="es-DO"/>
        </a:p>
      </dgm:t>
    </dgm:pt>
    <dgm:pt modelId="{F4E6A4F0-F657-4D2B-A222-787A80B79ADF}" type="sibTrans" cxnId="{97896792-B4CF-4544-88A4-3E4D9D2DE97E}">
      <dgm:prSet/>
      <dgm:spPr/>
      <dgm:t>
        <a:bodyPr/>
        <a:lstStyle/>
        <a:p>
          <a:endParaRPr lang="es-DO"/>
        </a:p>
      </dgm:t>
    </dgm:pt>
    <dgm:pt modelId="{9FD730EB-EE96-4629-9490-2BF5404A74A0}">
      <dgm:prSet/>
      <dgm:spPr/>
      <dgm:t>
        <a:bodyPr/>
        <a:lstStyle/>
        <a:p>
          <a:r>
            <a:rPr lang="es-DO" dirty="0" smtClean="0">
              <a:effectLst/>
            </a:rPr>
            <a:t>Habilitar un sistema de acreditación de los proveedores como “Ambientalmente Amigable”.</a:t>
          </a:r>
        </a:p>
      </dgm:t>
    </dgm:pt>
    <dgm:pt modelId="{0533EC9D-0A03-4C68-A8AB-915DF17E8497}" type="parTrans" cxnId="{4F21AB08-9C67-49EE-8D24-DB3273B7AD61}">
      <dgm:prSet/>
      <dgm:spPr/>
      <dgm:t>
        <a:bodyPr/>
        <a:lstStyle/>
        <a:p>
          <a:endParaRPr lang="es-DO"/>
        </a:p>
      </dgm:t>
    </dgm:pt>
    <dgm:pt modelId="{14167910-9544-4591-A2B8-23D2271F276E}" type="sibTrans" cxnId="{4F21AB08-9C67-49EE-8D24-DB3273B7AD61}">
      <dgm:prSet/>
      <dgm:spPr/>
      <dgm:t>
        <a:bodyPr/>
        <a:lstStyle/>
        <a:p>
          <a:endParaRPr lang="es-DO"/>
        </a:p>
      </dgm:t>
    </dgm:pt>
    <dgm:pt modelId="{5C5B7869-A97A-42D7-B33B-2417F962D301}">
      <dgm:prSet/>
      <dgm:spPr/>
      <dgm:t>
        <a:bodyPr/>
        <a:lstStyle/>
        <a:p>
          <a:r>
            <a:rPr lang="es-DO" dirty="0" smtClean="0">
              <a:effectLst/>
            </a:rPr>
            <a:t>Análisis de ciclo de vida de bienes que más se consumen.      </a:t>
          </a:r>
        </a:p>
        <a:p>
          <a:r>
            <a:rPr lang="es-DO" dirty="0" smtClean="0">
              <a:effectLst/>
            </a:rPr>
            <a:t>     </a:t>
          </a:r>
        </a:p>
      </dgm:t>
    </dgm:pt>
    <dgm:pt modelId="{AEAA552C-6098-4662-9C05-B4C86CA5CFC3}" type="parTrans" cxnId="{21AC54D0-9751-441C-A72E-D9FF89B9ABB0}">
      <dgm:prSet/>
      <dgm:spPr/>
      <dgm:t>
        <a:bodyPr/>
        <a:lstStyle/>
        <a:p>
          <a:endParaRPr lang="es-DO"/>
        </a:p>
      </dgm:t>
    </dgm:pt>
    <dgm:pt modelId="{D1AE7C5A-FF54-4F85-B168-B21E8EBEF9CF}" type="sibTrans" cxnId="{21AC54D0-9751-441C-A72E-D9FF89B9ABB0}">
      <dgm:prSet/>
      <dgm:spPr/>
      <dgm:t>
        <a:bodyPr/>
        <a:lstStyle/>
        <a:p>
          <a:endParaRPr lang="es-DO"/>
        </a:p>
      </dgm:t>
    </dgm:pt>
    <dgm:pt modelId="{110D8378-5459-4EFC-AD2A-28453D1FD82D}">
      <dgm:prSet/>
      <dgm:spPr/>
      <dgm:t>
        <a:bodyPr/>
        <a:lstStyle/>
        <a:p>
          <a:r>
            <a:rPr lang="es-DO" dirty="0" smtClean="0">
              <a:effectLst/>
            </a:rPr>
            <a:t>Entidades Contratantes</a:t>
          </a:r>
        </a:p>
      </dgm:t>
    </dgm:pt>
    <dgm:pt modelId="{ABD3E5AF-2568-4617-9ADB-EB46B4187397}" type="parTrans" cxnId="{86FCA1EB-59FC-4D37-979C-2FE5DCBBF4B9}">
      <dgm:prSet/>
      <dgm:spPr/>
      <dgm:t>
        <a:bodyPr/>
        <a:lstStyle/>
        <a:p>
          <a:endParaRPr lang="es-DO"/>
        </a:p>
      </dgm:t>
    </dgm:pt>
    <dgm:pt modelId="{A47D7550-F144-4E95-994A-97F709145886}" type="sibTrans" cxnId="{86FCA1EB-59FC-4D37-979C-2FE5DCBBF4B9}">
      <dgm:prSet/>
      <dgm:spPr/>
      <dgm:t>
        <a:bodyPr/>
        <a:lstStyle/>
        <a:p>
          <a:endParaRPr lang="es-DO"/>
        </a:p>
      </dgm:t>
    </dgm:pt>
    <dgm:pt modelId="{8FB21947-C2FA-4476-9506-A4B2651A6576}">
      <dgm:prSet/>
      <dgm:spPr/>
      <dgm:t>
        <a:bodyPr/>
        <a:lstStyle/>
        <a:p>
          <a:r>
            <a:rPr lang="es-DO" dirty="0" smtClean="0">
              <a:effectLst/>
            </a:rPr>
            <a:t>Proveedores , MIPYMES y mujeres</a:t>
          </a:r>
        </a:p>
        <a:p>
          <a:r>
            <a:rPr lang="es-DO" dirty="0" smtClean="0">
              <a:effectLst/>
            </a:rPr>
            <a:t>Viceministerio de </a:t>
          </a:r>
          <a:r>
            <a:rPr lang="es-DO" dirty="0" err="1" smtClean="0">
              <a:effectLst/>
            </a:rPr>
            <a:t>Mipymes</a:t>
          </a:r>
          <a:r>
            <a:rPr lang="es-DO" dirty="0" smtClean="0">
              <a:effectLst/>
            </a:rPr>
            <a:t>.</a:t>
          </a:r>
        </a:p>
      </dgm:t>
    </dgm:pt>
    <dgm:pt modelId="{C436BBE3-95BC-4680-912A-20508A67AEF9}" type="parTrans" cxnId="{6516D9FA-21F3-4921-AFB6-DBE00AC51B22}">
      <dgm:prSet/>
      <dgm:spPr/>
      <dgm:t>
        <a:bodyPr/>
        <a:lstStyle/>
        <a:p>
          <a:endParaRPr lang="es-DO"/>
        </a:p>
      </dgm:t>
    </dgm:pt>
    <dgm:pt modelId="{8B5BF8AA-3863-4B5E-AB88-53BE0E363997}" type="sibTrans" cxnId="{6516D9FA-21F3-4921-AFB6-DBE00AC51B22}">
      <dgm:prSet/>
      <dgm:spPr/>
      <dgm:t>
        <a:bodyPr/>
        <a:lstStyle/>
        <a:p>
          <a:endParaRPr lang="es-DO"/>
        </a:p>
      </dgm:t>
    </dgm:pt>
    <dgm:pt modelId="{A27D26A2-8AA6-4E3E-B61B-62CE4F00AF8E}">
      <dgm:prSet/>
      <dgm:spPr/>
      <dgm:t>
        <a:bodyPr/>
        <a:lstStyle/>
        <a:p>
          <a:r>
            <a:rPr lang="es-DO" dirty="0" smtClean="0">
              <a:effectLst/>
            </a:rPr>
            <a:t>Ministerio de Medio Ambiente y Recursos Naturales</a:t>
          </a:r>
        </a:p>
      </dgm:t>
    </dgm:pt>
    <dgm:pt modelId="{4AB8BC72-7C8C-462B-B749-1255103EA80A}" type="parTrans" cxnId="{3F64BEBF-DC5D-47B2-8190-E711E273FAF0}">
      <dgm:prSet/>
      <dgm:spPr/>
      <dgm:t>
        <a:bodyPr/>
        <a:lstStyle/>
        <a:p>
          <a:endParaRPr lang="es-DO"/>
        </a:p>
      </dgm:t>
    </dgm:pt>
    <dgm:pt modelId="{F9271049-C393-44CB-AEFA-77E412AEEA3F}" type="sibTrans" cxnId="{3F64BEBF-DC5D-47B2-8190-E711E273FAF0}">
      <dgm:prSet/>
      <dgm:spPr/>
      <dgm:t>
        <a:bodyPr/>
        <a:lstStyle/>
        <a:p>
          <a:endParaRPr lang="es-DO"/>
        </a:p>
      </dgm:t>
    </dgm:pt>
    <dgm:pt modelId="{99143E34-02E7-4620-95DE-AFA6A342E550}">
      <dgm:prSet/>
      <dgm:spPr/>
      <dgm:t>
        <a:bodyPr/>
        <a:lstStyle/>
        <a:p>
          <a:r>
            <a:rPr lang="es-DO" dirty="0" smtClean="0">
              <a:effectLst/>
            </a:rPr>
            <a:t>Ministerio de Hacienda.</a:t>
          </a:r>
        </a:p>
      </dgm:t>
    </dgm:pt>
    <dgm:pt modelId="{D72E0EE1-D62C-46B2-9872-8B4954EDEE1F}" type="parTrans" cxnId="{04E0EFCC-BE97-488F-8B45-08582E0FD63A}">
      <dgm:prSet/>
      <dgm:spPr/>
      <dgm:t>
        <a:bodyPr/>
        <a:lstStyle/>
        <a:p>
          <a:endParaRPr lang="es-DO"/>
        </a:p>
      </dgm:t>
    </dgm:pt>
    <dgm:pt modelId="{45E354F2-6CFA-4BFB-A5EF-ADC10483E35F}" type="sibTrans" cxnId="{04E0EFCC-BE97-488F-8B45-08582E0FD63A}">
      <dgm:prSet/>
      <dgm:spPr/>
      <dgm:t>
        <a:bodyPr/>
        <a:lstStyle/>
        <a:p>
          <a:endParaRPr lang="es-DO"/>
        </a:p>
      </dgm:t>
    </dgm:pt>
    <dgm:pt modelId="{07B61C1D-EA48-41BF-82F7-8FF2AB27095A}">
      <dgm:prSet/>
      <dgm:spPr/>
      <dgm:t>
        <a:bodyPr/>
        <a:lstStyle/>
        <a:p>
          <a:r>
            <a:rPr lang="es-DO" dirty="0" smtClean="0">
              <a:effectLst/>
            </a:rPr>
            <a:t>Instituto Dominicano de Calidad</a:t>
          </a:r>
        </a:p>
      </dgm:t>
    </dgm:pt>
    <dgm:pt modelId="{A8E85FFA-27C1-4630-BFC5-D732A8A29FEB}" type="parTrans" cxnId="{F63D4BA9-F01E-4BD6-8AA2-53D9EF9AB59B}">
      <dgm:prSet/>
      <dgm:spPr/>
      <dgm:t>
        <a:bodyPr/>
        <a:lstStyle/>
        <a:p>
          <a:endParaRPr lang="es-DO"/>
        </a:p>
      </dgm:t>
    </dgm:pt>
    <dgm:pt modelId="{994238DA-12CD-4F33-8EC7-BED97DE48F0F}" type="sibTrans" cxnId="{F63D4BA9-F01E-4BD6-8AA2-53D9EF9AB59B}">
      <dgm:prSet/>
      <dgm:spPr/>
      <dgm:t>
        <a:bodyPr/>
        <a:lstStyle/>
        <a:p>
          <a:endParaRPr lang="es-DO"/>
        </a:p>
      </dgm:t>
    </dgm:pt>
    <dgm:pt modelId="{8D69AAA3-7FB4-4655-903B-80266FA4BC51}">
      <dgm:prSet/>
      <dgm:spPr/>
      <dgm:t>
        <a:bodyPr/>
        <a:lstStyle/>
        <a:p>
          <a:r>
            <a:rPr lang="es-DO" dirty="0" smtClean="0">
              <a:effectLst/>
            </a:rPr>
            <a:t>Academia.</a:t>
          </a:r>
        </a:p>
        <a:p>
          <a:endParaRPr lang="es-DO" dirty="0" smtClean="0">
            <a:effectLst/>
          </a:endParaRPr>
        </a:p>
      </dgm:t>
    </dgm:pt>
    <dgm:pt modelId="{4CBCBDE6-CEC4-4ED4-968C-1BA0407F6E85}" type="parTrans" cxnId="{B0CC7A1A-8C9E-4D77-A2D2-7F9B8AFCFFF7}">
      <dgm:prSet/>
      <dgm:spPr/>
      <dgm:t>
        <a:bodyPr/>
        <a:lstStyle/>
        <a:p>
          <a:endParaRPr lang="es-DO"/>
        </a:p>
      </dgm:t>
    </dgm:pt>
    <dgm:pt modelId="{10CDC071-D705-4414-9FAC-DA1AD6B3BE1B}" type="sibTrans" cxnId="{B0CC7A1A-8C9E-4D77-A2D2-7F9B8AFCFFF7}">
      <dgm:prSet/>
      <dgm:spPr/>
      <dgm:t>
        <a:bodyPr/>
        <a:lstStyle/>
        <a:p>
          <a:endParaRPr lang="es-DO"/>
        </a:p>
      </dgm:t>
    </dgm:pt>
    <dgm:pt modelId="{8A7E87DA-DFAE-4FEC-BC9C-36367F645B1C}" type="pres">
      <dgm:prSet presAssocID="{D87BD727-FB12-4C8E-95F2-F7845DC180E0}" presName="Name0" presStyleCnt="0">
        <dgm:presLayoutVars>
          <dgm:chMax val="5"/>
          <dgm:chPref val="5"/>
          <dgm:dir/>
          <dgm:animLvl val="lvl"/>
        </dgm:presLayoutVars>
      </dgm:prSet>
      <dgm:spPr/>
      <dgm:t>
        <a:bodyPr/>
        <a:lstStyle/>
        <a:p>
          <a:endParaRPr lang="es-DO"/>
        </a:p>
      </dgm:t>
    </dgm:pt>
    <dgm:pt modelId="{87ED6F88-FE44-4DE9-A832-077C86B51ECB}" type="pres">
      <dgm:prSet presAssocID="{E11B0B1B-B7A2-4E04-8680-4C2B828F8312}" presName="parentText1" presStyleLbl="node1" presStyleIdx="0" presStyleCnt="3">
        <dgm:presLayoutVars>
          <dgm:chMax/>
          <dgm:chPref val="3"/>
          <dgm:bulletEnabled val="1"/>
        </dgm:presLayoutVars>
      </dgm:prSet>
      <dgm:spPr/>
      <dgm:t>
        <a:bodyPr/>
        <a:lstStyle/>
        <a:p>
          <a:endParaRPr lang="es-DO"/>
        </a:p>
      </dgm:t>
    </dgm:pt>
    <dgm:pt modelId="{9654085F-3C70-4847-A305-8069467AA068}" type="pres">
      <dgm:prSet presAssocID="{E11B0B1B-B7A2-4E04-8680-4C2B828F8312}" presName="childText1" presStyleLbl="solidAlignAcc1" presStyleIdx="0" presStyleCnt="3">
        <dgm:presLayoutVars>
          <dgm:chMax val="0"/>
          <dgm:chPref val="0"/>
          <dgm:bulletEnabled val="1"/>
        </dgm:presLayoutVars>
      </dgm:prSet>
      <dgm:spPr/>
      <dgm:t>
        <a:bodyPr/>
        <a:lstStyle/>
        <a:p>
          <a:endParaRPr lang="es-DO"/>
        </a:p>
      </dgm:t>
    </dgm:pt>
    <dgm:pt modelId="{61F62E5B-1BE7-4EE4-9E0D-BCA905D73686}" type="pres">
      <dgm:prSet presAssocID="{7ADCC83A-2760-4174-A74B-6748C054AC8E}" presName="parentText2" presStyleLbl="node1" presStyleIdx="1" presStyleCnt="3">
        <dgm:presLayoutVars>
          <dgm:chMax/>
          <dgm:chPref val="3"/>
          <dgm:bulletEnabled val="1"/>
        </dgm:presLayoutVars>
      </dgm:prSet>
      <dgm:spPr/>
      <dgm:t>
        <a:bodyPr/>
        <a:lstStyle/>
        <a:p>
          <a:endParaRPr lang="es-DO"/>
        </a:p>
      </dgm:t>
    </dgm:pt>
    <dgm:pt modelId="{D8FD3176-CD56-4BF7-86DA-DB9A6FB83851}" type="pres">
      <dgm:prSet presAssocID="{7ADCC83A-2760-4174-A74B-6748C054AC8E}" presName="childText2" presStyleLbl="solidAlignAcc1" presStyleIdx="1" presStyleCnt="3">
        <dgm:presLayoutVars>
          <dgm:chMax val="0"/>
          <dgm:chPref val="0"/>
          <dgm:bulletEnabled val="1"/>
        </dgm:presLayoutVars>
      </dgm:prSet>
      <dgm:spPr/>
      <dgm:t>
        <a:bodyPr/>
        <a:lstStyle/>
        <a:p>
          <a:endParaRPr lang="es-DO"/>
        </a:p>
      </dgm:t>
    </dgm:pt>
    <dgm:pt modelId="{9B0335B3-8D87-4B6E-A6EE-C043D93E297D}" type="pres">
      <dgm:prSet presAssocID="{FDE0471E-A13A-434C-8526-B5262C699918}" presName="parentText3" presStyleLbl="node1" presStyleIdx="2" presStyleCnt="3">
        <dgm:presLayoutVars>
          <dgm:chMax/>
          <dgm:chPref val="3"/>
          <dgm:bulletEnabled val="1"/>
        </dgm:presLayoutVars>
      </dgm:prSet>
      <dgm:spPr/>
      <dgm:t>
        <a:bodyPr/>
        <a:lstStyle/>
        <a:p>
          <a:endParaRPr lang="es-DO"/>
        </a:p>
      </dgm:t>
    </dgm:pt>
    <dgm:pt modelId="{F28C8C1A-89BB-4807-BEDB-02126752A7A8}" type="pres">
      <dgm:prSet presAssocID="{FDE0471E-A13A-434C-8526-B5262C699918}" presName="childText3" presStyleLbl="solidAlignAcc1" presStyleIdx="2" presStyleCnt="3">
        <dgm:presLayoutVars>
          <dgm:chMax val="0"/>
          <dgm:chPref val="0"/>
          <dgm:bulletEnabled val="1"/>
        </dgm:presLayoutVars>
      </dgm:prSet>
      <dgm:spPr/>
      <dgm:t>
        <a:bodyPr/>
        <a:lstStyle/>
        <a:p>
          <a:endParaRPr lang="es-DO"/>
        </a:p>
      </dgm:t>
    </dgm:pt>
  </dgm:ptLst>
  <dgm:cxnLst>
    <dgm:cxn modelId="{8B3D275A-1E13-4857-BF07-62AED83C4FBB}" srcId="{7ADCC83A-2760-4174-A74B-6748C054AC8E}" destId="{8DC1AE7A-F40E-47B4-8FBF-84869259A04F}" srcOrd="2" destOrd="0" parTransId="{A1A30C61-6633-4E3A-85FA-912DEFDCD1E5}" sibTransId="{82D09FD9-AE65-4D58-84B5-B620243F45B8}"/>
    <dgm:cxn modelId="{21AC54D0-9751-441C-A72E-D9FF89B9ABB0}" srcId="{7ADCC83A-2760-4174-A74B-6748C054AC8E}" destId="{5C5B7869-A97A-42D7-B33B-2417F962D301}" srcOrd="5" destOrd="0" parTransId="{AEAA552C-6098-4662-9C05-B4C86CA5CFC3}" sibTransId="{D1AE7C5A-FF54-4F85-B168-B21E8EBEF9CF}"/>
    <dgm:cxn modelId="{1B6B90A1-B5BA-4A6D-BA22-930B67743236}" type="presOf" srcId="{8DC1AE7A-F40E-47B4-8FBF-84869259A04F}" destId="{D8FD3176-CD56-4BF7-86DA-DB9A6FB83851}" srcOrd="0" destOrd="2" presId="urn:microsoft.com/office/officeart/2009/3/layout/IncreasingArrowsProcess"/>
    <dgm:cxn modelId="{ECEB2660-58AB-44B2-B1BA-4FB9468FDF3C}" srcId="{E11B0B1B-B7A2-4E04-8680-4C2B828F8312}" destId="{CBFD51EA-76FB-491A-9588-2C72B5C28672}" srcOrd="0" destOrd="0" parTransId="{9ABB4E6C-8D70-4E27-AF48-9B5C7C5362EC}" sibTransId="{0C175783-258A-4FFE-8EAC-67EE58D2C3B0}"/>
    <dgm:cxn modelId="{82FD5081-0464-4792-833D-F30E67C10BC3}" type="presOf" srcId="{9FD730EB-EE96-4629-9490-2BF5404A74A0}" destId="{D8FD3176-CD56-4BF7-86DA-DB9A6FB83851}" srcOrd="0" destOrd="4" presId="urn:microsoft.com/office/officeart/2009/3/layout/IncreasingArrowsProcess"/>
    <dgm:cxn modelId="{5EEFB198-3F71-4D71-8FCE-22FA673D0631}" type="presOf" srcId="{D7543945-FFDE-4DB8-B78D-38FBED2EF4E2}" destId="{9654085F-3C70-4847-A305-8069467AA068}" srcOrd="0" destOrd="4" presId="urn:microsoft.com/office/officeart/2009/3/layout/IncreasingArrowsProcess"/>
    <dgm:cxn modelId="{548865C1-2D52-4C59-A9DD-0C87F9BA52B6}" type="presOf" srcId="{8FB21947-C2FA-4476-9506-A4B2651A6576}" destId="{F28C8C1A-89BB-4807-BEDB-02126752A7A8}" srcOrd="0" destOrd="2" presId="urn:microsoft.com/office/officeart/2009/3/layout/IncreasingArrowsProcess"/>
    <dgm:cxn modelId="{D3B66591-EDC5-4784-9164-4C4F640E446E}" type="presOf" srcId="{3DED1A5D-546F-4D59-9266-C9234B004E73}" destId="{9654085F-3C70-4847-A305-8069467AA068}" srcOrd="0" destOrd="3" presId="urn:microsoft.com/office/officeart/2009/3/layout/IncreasingArrowsProcess"/>
    <dgm:cxn modelId="{846DDACA-C858-4AFF-9A04-25C8FC2E93C6}" type="presOf" srcId="{8D69AAA3-7FB4-4655-903B-80266FA4BC51}" destId="{F28C8C1A-89BB-4807-BEDB-02126752A7A8}" srcOrd="0" destOrd="6" presId="urn:microsoft.com/office/officeart/2009/3/layout/IncreasingArrowsProcess"/>
    <dgm:cxn modelId="{F1DEF14F-5203-40B4-813F-C8118DE7CDC1}" srcId="{E11B0B1B-B7A2-4E04-8680-4C2B828F8312}" destId="{F83ADA2C-AFAA-48CA-96C0-F30BBC14F134}" srcOrd="2" destOrd="0" parTransId="{98A2A84A-C851-4804-90B1-725B5496CD6D}" sibTransId="{06EFEED4-D32D-4304-BE19-AC53588FD90A}"/>
    <dgm:cxn modelId="{9A3D0CBE-48E0-48B1-8C40-BB087AA79B2D}" srcId="{D87BD727-FB12-4C8E-95F2-F7845DC180E0}" destId="{7ADCC83A-2760-4174-A74B-6748C054AC8E}" srcOrd="1" destOrd="0" parTransId="{C76FB24E-823D-4490-8FAA-4F6C846270D1}" sibTransId="{937BB393-3DDA-4525-BBDF-416C90D458FC}"/>
    <dgm:cxn modelId="{F63D4BA9-F01E-4BD6-8AA2-53D9EF9AB59B}" srcId="{FDE0471E-A13A-434C-8526-B5262C699918}" destId="{07B61C1D-EA48-41BF-82F7-8FF2AB27095A}" srcOrd="5" destOrd="0" parTransId="{A8E85FFA-27C1-4630-BFC5-D732A8A29FEB}" sibTransId="{994238DA-12CD-4F33-8EC7-BED97DE48F0F}"/>
    <dgm:cxn modelId="{52C1C5CE-0417-45C9-B7CB-038C46C97D3D}" type="presOf" srcId="{7ADCC83A-2760-4174-A74B-6748C054AC8E}" destId="{61F62E5B-1BE7-4EE4-9E0D-BCA905D73686}" srcOrd="0" destOrd="0" presId="urn:microsoft.com/office/officeart/2009/3/layout/IncreasingArrowsProcess"/>
    <dgm:cxn modelId="{04E0EFCC-BE97-488F-8B45-08582E0FD63A}" srcId="{FDE0471E-A13A-434C-8526-B5262C699918}" destId="{99143E34-02E7-4620-95DE-AFA6A342E550}" srcOrd="4" destOrd="0" parTransId="{D72E0EE1-D62C-46B2-9872-8B4954EDEE1F}" sibTransId="{45E354F2-6CFA-4BFB-A5EF-ADC10483E35F}"/>
    <dgm:cxn modelId="{720D3AB7-BF5F-41A0-AF84-B5CB3B7BF960}" type="presOf" srcId="{34EF475F-F01E-4188-B838-EBE38C7E5066}" destId="{F28C8C1A-89BB-4807-BEDB-02126752A7A8}" srcOrd="0" destOrd="0" presId="urn:microsoft.com/office/officeart/2009/3/layout/IncreasingArrowsProcess"/>
    <dgm:cxn modelId="{6516D9FA-21F3-4921-AFB6-DBE00AC51B22}" srcId="{FDE0471E-A13A-434C-8526-B5262C699918}" destId="{8FB21947-C2FA-4476-9506-A4B2651A6576}" srcOrd="2" destOrd="0" parTransId="{C436BBE3-95BC-4680-912A-20508A67AEF9}" sibTransId="{8B5BF8AA-3863-4B5E-AB88-53BE0E363997}"/>
    <dgm:cxn modelId="{3675C0D9-1779-4201-8136-39AF0AA8A5C5}" srcId="{7ADCC83A-2760-4174-A74B-6748C054AC8E}" destId="{AAC6CB54-0832-484D-A621-57899E26FA4C}" srcOrd="1" destOrd="0" parTransId="{26B65656-7328-4AD9-AA37-BBD51DCA8A5B}" sibTransId="{E4AC70AA-321A-48FB-8BBC-3B545BBBED41}"/>
    <dgm:cxn modelId="{29755C14-854F-4664-A606-E5C1AA109B19}" type="presOf" srcId="{99143E34-02E7-4620-95DE-AFA6A342E550}" destId="{F28C8C1A-89BB-4807-BEDB-02126752A7A8}" srcOrd="0" destOrd="4" presId="urn:microsoft.com/office/officeart/2009/3/layout/IncreasingArrowsProcess"/>
    <dgm:cxn modelId="{AFE0BB7D-3F32-430D-85D1-084656DB9A46}" type="presOf" srcId="{FDE0471E-A13A-434C-8526-B5262C699918}" destId="{9B0335B3-8D87-4B6E-A6EE-C043D93E297D}" srcOrd="0" destOrd="0" presId="urn:microsoft.com/office/officeart/2009/3/layout/IncreasingArrowsProcess"/>
    <dgm:cxn modelId="{40DED7B7-8CE6-4C08-B8D7-C249DD019548}" type="presOf" srcId="{D208D62A-A70F-43EC-98C6-0E011EF75AB3}" destId="{D8FD3176-CD56-4BF7-86DA-DB9A6FB83851}" srcOrd="0" destOrd="0" presId="urn:microsoft.com/office/officeart/2009/3/layout/IncreasingArrowsProcess"/>
    <dgm:cxn modelId="{7304D0A8-72CC-4FAE-892C-F0D1162F3FF4}" srcId="{FDE0471E-A13A-434C-8526-B5262C699918}" destId="{34EF475F-F01E-4188-B838-EBE38C7E5066}" srcOrd="0" destOrd="0" parTransId="{2B85B125-6717-4ABF-BDBE-4EDCEA08C9B3}" sibTransId="{26E69535-7453-4FC1-96F0-A8D1C3CB57D4}"/>
    <dgm:cxn modelId="{3F64BEBF-DC5D-47B2-8190-E711E273FAF0}" srcId="{FDE0471E-A13A-434C-8526-B5262C699918}" destId="{A27D26A2-8AA6-4E3E-B61B-62CE4F00AF8E}" srcOrd="3" destOrd="0" parTransId="{4AB8BC72-7C8C-462B-B749-1255103EA80A}" sibTransId="{F9271049-C393-44CB-AEFA-77E412AEEA3F}"/>
    <dgm:cxn modelId="{1BBF5469-F30E-4A81-8BAF-64DECF1F49C3}" type="presOf" srcId="{ECFE7CE0-8E80-4D03-86BA-395FB64A4248}" destId="{9654085F-3C70-4847-A305-8069467AA068}" srcOrd="0" destOrd="1" presId="urn:microsoft.com/office/officeart/2009/3/layout/IncreasingArrowsProcess"/>
    <dgm:cxn modelId="{E3F20CFE-46FD-4AEC-988E-66A92B9382AE}" srcId="{D87BD727-FB12-4C8E-95F2-F7845DC180E0}" destId="{FDE0471E-A13A-434C-8526-B5262C699918}" srcOrd="2" destOrd="0" parTransId="{CB5DD963-9044-474B-8FA0-20FCC88668B2}" sibTransId="{0FB95B5E-F719-4D4A-A59A-56BC4E7D597E}"/>
    <dgm:cxn modelId="{A5A80574-96E9-4C28-9936-91BB3D97F905}" type="presOf" srcId="{CBFD51EA-76FB-491A-9588-2C72B5C28672}" destId="{9654085F-3C70-4847-A305-8069467AA068}" srcOrd="0" destOrd="0" presId="urn:microsoft.com/office/officeart/2009/3/layout/IncreasingArrowsProcess"/>
    <dgm:cxn modelId="{35439248-7137-4DFF-B957-A5FEDB89B695}" srcId="{7ADCC83A-2760-4174-A74B-6748C054AC8E}" destId="{D208D62A-A70F-43EC-98C6-0E011EF75AB3}" srcOrd="0" destOrd="0" parTransId="{F38993BC-2E34-4975-9A13-D282CD21BBC5}" sibTransId="{62400C6E-6DA8-463D-B336-65B8F8F2BDAC}"/>
    <dgm:cxn modelId="{97896792-B4CF-4544-88A4-3E4D9D2DE97E}" srcId="{7ADCC83A-2760-4174-A74B-6748C054AC8E}" destId="{FF3B04F6-A9BA-403B-8459-6C3A7C8A0115}" srcOrd="3" destOrd="0" parTransId="{FB135F41-F4E3-4425-8558-270895565187}" sibTransId="{F4E6A4F0-F657-4D2B-A222-787A80B79ADF}"/>
    <dgm:cxn modelId="{489E5457-5D37-4EE2-92BB-808EADF0DBBA}" type="presOf" srcId="{5C5B7869-A97A-42D7-B33B-2417F962D301}" destId="{D8FD3176-CD56-4BF7-86DA-DB9A6FB83851}" srcOrd="0" destOrd="5" presId="urn:microsoft.com/office/officeart/2009/3/layout/IncreasingArrowsProcess"/>
    <dgm:cxn modelId="{4F21AB08-9C67-49EE-8D24-DB3273B7AD61}" srcId="{7ADCC83A-2760-4174-A74B-6748C054AC8E}" destId="{9FD730EB-EE96-4629-9490-2BF5404A74A0}" srcOrd="4" destOrd="0" parTransId="{0533EC9D-0A03-4C68-A8AB-915DF17E8497}" sibTransId="{14167910-9544-4591-A2B8-23D2271F276E}"/>
    <dgm:cxn modelId="{EDC688E9-22F2-4B4F-80F5-2299E87D7DB1}" type="presOf" srcId="{AAC6CB54-0832-484D-A621-57899E26FA4C}" destId="{D8FD3176-CD56-4BF7-86DA-DB9A6FB83851}" srcOrd="0" destOrd="1" presId="urn:microsoft.com/office/officeart/2009/3/layout/IncreasingArrowsProcess"/>
    <dgm:cxn modelId="{B0CC7A1A-8C9E-4D77-A2D2-7F9B8AFCFFF7}" srcId="{FDE0471E-A13A-434C-8526-B5262C699918}" destId="{8D69AAA3-7FB4-4655-903B-80266FA4BC51}" srcOrd="6" destOrd="0" parTransId="{4CBCBDE6-CEC4-4ED4-968C-1BA0407F6E85}" sibTransId="{10CDC071-D705-4414-9FAC-DA1AD6B3BE1B}"/>
    <dgm:cxn modelId="{BF8EBE6F-BDEF-40AE-A4A4-107ABC103411}" type="presOf" srcId="{F83ADA2C-AFAA-48CA-96C0-F30BBC14F134}" destId="{9654085F-3C70-4847-A305-8069467AA068}" srcOrd="0" destOrd="2" presId="urn:microsoft.com/office/officeart/2009/3/layout/IncreasingArrowsProcess"/>
    <dgm:cxn modelId="{20274F92-4BDF-4B1B-97E1-328500E59D36}" type="presOf" srcId="{D87BD727-FB12-4C8E-95F2-F7845DC180E0}" destId="{8A7E87DA-DFAE-4FEC-BC9C-36367F645B1C}" srcOrd="0" destOrd="0" presId="urn:microsoft.com/office/officeart/2009/3/layout/IncreasingArrowsProcess"/>
    <dgm:cxn modelId="{445D03AC-FCE6-482C-8417-5839D97C4551}" srcId="{E11B0B1B-B7A2-4E04-8680-4C2B828F8312}" destId="{3DED1A5D-546F-4D59-9266-C9234B004E73}" srcOrd="3" destOrd="0" parTransId="{74F4661E-4442-410F-ABB0-6F6943CA3C6E}" sibTransId="{F0B62C44-B07F-47CA-926D-B2963CCA774B}"/>
    <dgm:cxn modelId="{F8358B33-7B49-4D58-A889-4F96084FBD71}" srcId="{E11B0B1B-B7A2-4E04-8680-4C2B828F8312}" destId="{ECFE7CE0-8E80-4D03-86BA-395FB64A4248}" srcOrd="1" destOrd="0" parTransId="{4BAE55E3-1AE1-420D-8EE9-55DF2AEEE603}" sibTransId="{A310350D-D134-4A18-94C9-89EFC8A88197}"/>
    <dgm:cxn modelId="{920A042F-83C7-41B6-973E-56909EC69BCC}" srcId="{E11B0B1B-B7A2-4E04-8680-4C2B828F8312}" destId="{D7543945-FFDE-4DB8-B78D-38FBED2EF4E2}" srcOrd="4" destOrd="0" parTransId="{EAB5663E-0D5C-457A-B9EA-3C4B394355A3}" sibTransId="{2F64EEC7-E773-42EC-BAD2-17D2D416A197}"/>
    <dgm:cxn modelId="{F5FE6889-B76D-4F51-B03D-65E3114E9A8B}" type="presOf" srcId="{FF3B04F6-A9BA-403B-8459-6C3A7C8A0115}" destId="{D8FD3176-CD56-4BF7-86DA-DB9A6FB83851}" srcOrd="0" destOrd="3" presId="urn:microsoft.com/office/officeart/2009/3/layout/IncreasingArrowsProcess"/>
    <dgm:cxn modelId="{858ACF44-5349-4B7A-B378-30E3AD5BBE85}" type="presOf" srcId="{E11B0B1B-B7A2-4E04-8680-4C2B828F8312}" destId="{87ED6F88-FE44-4DE9-A832-077C86B51ECB}" srcOrd="0" destOrd="0" presId="urn:microsoft.com/office/officeart/2009/3/layout/IncreasingArrowsProcess"/>
    <dgm:cxn modelId="{51D18DF6-89EA-442F-8B7D-5E9A56180562}" type="presOf" srcId="{A27D26A2-8AA6-4E3E-B61B-62CE4F00AF8E}" destId="{F28C8C1A-89BB-4807-BEDB-02126752A7A8}" srcOrd="0" destOrd="3" presId="urn:microsoft.com/office/officeart/2009/3/layout/IncreasingArrowsProcess"/>
    <dgm:cxn modelId="{149FE933-C313-445E-9A2C-97558EC96D24}" srcId="{D87BD727-FB12-4C8E-95F2-F7845DC180E0}" destId="{E11B0B1B-B7A2-4E04-8680-4C2B828F8312}" srcOrd="0" destOrd="0" parTransId="{E9B1BF85-82BB-4FD0-A033-70E6CD35A515}" sibTransId="{F4196365-BED1-419B-BF17-173A020A68FA}"/>
    <dgm:cxn modelId="{86FCA1EB-59FC-4D37-979C-2FE5DCBBF4B9}" srcId="{FDE0471E-A13A-434C-8526-B5262C699918}" destId="{110D8378-5459-4EFC-AD2A-28453D1FD82D}" srcOrd="1" destOrd="0" parTransId="{ABD3E5AF-2568-4617-9ADB-EB46B4187397}" sibTransId="{A47D7550-F144-4E95-994A-97F709145886}"/>
    <dgm:cxn modelId="{3DA84866-ADF6-4CAA-94B3-C1DEEBFFA981}" type="presOf" srcId="{07B61C1D-EA48-41BF-82F7-8FF2AB27095A}" destId="{F28C8C1A-89BB-4807-BEDB-02126752A7A8}" srcOrd="0" destOrd="5" presId="urn:microsoft.com/office/officeart/2009/3/layout/IncreasingArrowsProcess"/>
    <dgm:cxn modelId="{FC989684-3153-4F67-8F77-3E13F72F4179}" type="presOf" srcId="{110D8378-5459-4EFC-AD2A-28453D1FD82D}" destId="{F28C8C1A-89BB-4807-BEDB-02126752A7A8}" srcOrd="0" destOrd="1" presId="urn:microsoft.com/office/officeart/2009/3/layout/IncreasingArrowsProcess"/>
    <dgm:cxn modelId="{1869623A-853F-4274-B7E3-74FDCF056A0F}" type="presParOf" srcId="{8A7E87DA-DFAE-4FEC-BC9C-36367F645B1C}" destId="{87ED6F88-FE44-4DE9-A832-077C86B51ECB}" srcOrd="0" destOrd="0" presId="urn:microsoft.com/office/officeart/2009/3/layout/IncreasingArrowsProcess"/>
    <dgm:cxn modelId="{7A623EED-54C5-4016-AEE6-0C4631C8681F}" type="presParOf" srcId="{8A7E87DA-DFAE-4FEC-BC9C-36367F645B1C}" destId="{9654085F-3C70-4847-A305-8069467AA068}" srcOrd="1" destOrd="0" presId="urn:microsoft.com/office/officeart/2009/3/layout/IncreasingArrowsProcess"/>
    <dgm:cxn modelId="{A9A62C47-7BE1-4C6D-A47D-460CF220475D}" type="presParOf" srcId="{8A7E87DA-DFAE-4FEC-BC9C-36367F645B1C}" destId="{61F62E5B-1BE7-4EE4-9E0D-BCA905D73686}" srcOrd="2" destOrd="0" presId="urn:microsoft.com/office/officeart/2009/3/layout/IncreasingArrowsProcess"/>
    <dgm:cxn modelId="{A9E772C7-75E5-4108-95C9-9DDBAA1DFC45}" type="presParOf" srcId="{8A7E87DA-DFAE-4FEC-BC9C-36367F645B1C}" destId="{D8FD3176-CD56-4BF7-86DA-DB9A6FB83851}" srcOrd="3" destOrd="0" presId="urn:microsoft.com/office/officeart/2009/3/layout/IncreasingArrowsProcess"/>
    <dgm:cxn modelId="{9D52C1C0-FEC3-46DC-A053-5AE85A6E4E5E}" type="presParOf" srcId="{8A7E87DA-DFAE-4FEC-BC9C-36367F645B1C}" destId="{9B0335B3-8D87-4B6E-A6EE-C043D93E297D}" srcOrd="4" destOrd="0" presId="urn:microsoft.com/office/officeart/2009/3/layout/IncreasingArrowsProcess"/>
    <dgm:cxn modelId="{6C1A4258-C1B2-4470-A4A1-427B15467394}" type="presParOf" srcId="{8A7E87DA-DFAE-4FEC-BC9C-36367F645B1C}" destId="{F28C8C1A-89BB-4807-BEDB-02126752A7A8}"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EF725-9F3D-4306-B8A6-14CD26085D39}">
      <dsp:nvSpPr>
        <dsp:cNvPr id="0" name=""/>
        <dsp:cNvSpPr/>
      </dsp:nvSpPr>
      <dsp:spPr>
        <a:xfrm>
          <a:off x="2112" y="1493857"/>
          <a:ext cx="2119336" cy="847734"/>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s-DO" sz="1500" b="1" kern="1200" dirty="0" smtClean="0">
              <a:solidFill>
                <a:schemeClr val="tx1"/>
              </a:solidFill>
            </a:rPr>
            <a:t>Mejorar su Productividad</a:t>
          </a:r>
          <a:endParaRPr lang="es-DO" sz="1500" b="1" kern="1200" dirty="0">
            <a:solidFill>
              <a:schemeClr val="tx1"/>
            </a:solidFill>
          </a:endParaRPr>
        </a:p>
      </dsp:txBody>
      <dsp:txXfrm>
        <a:off x="2112" y="1493857"/>
        <a:ext cx="1907403" cy="847734"/>
      </dsp:txXfrm>
    </dsp:sp>
    <dsp:sp modelId="{974CCAA0-8EA1-4B52-8B96-7955E4E99342}">
      <dsp:nvSpPr>
        <dsp:cNvPr id="0" name=""/>
        <dsp:cNvSpPr/>
      </dsp:nvSpPr>
      <dsp:spPr>
        <a:xfrm>
          <a:off x="1697581" y="1493857"/>
          <a:ext cx="2119336" cy="847734"/>
        </a:xfrm>
        <a:prstGeom prst="chevron">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s-DO" sz="1500" kern="1200" dirty="0" smtClean="0">
              <a:solidFill>
                <a:schemeClr val="tx1"/>
              </a:solidFill>
            </a:rPr>
            <a:t>Modernización Tecnológica</a:t>
          </a:r>
          <a:endParaRPr lang="es-DO" sz="1500" kern="1200" dirty="0">
            <a:solidFill>
              <a:schemeClr val="tx1"/>
            </a:solidFill>
          </a:endParaRPr>
        </a:p>
      </dsp:txBody>
      <dsp:txXfrm>
        <a:off x="2121448" y="1493857"/>
        <a:ext cx="1271602" cy="847734"/>
      </dsp:txXfrm>
    </dsp:sp>
    <dsp:sp modelId="{7A8B747E-53B4-4F4B-AF0B-7C0DB3C7C0BB}">
      <dsp:nvSpPr>
        <dsp:cNvPr id="0" name=""/>
        <dsp:cNvSpPr/>
      </dsp:nvSpPr>
      <dsp:spPr>
        <a:xfrm>
          <a:off x="3393051" y="1493857"/>
          <a:ext cx="2119336" cy="847734"/>
        </a:xfrm>
        <a:prstGeom prst="chevron">
          <a:avLst/>
        </a:prstGeom>
        <a:gradFill rotWithShape="0">
          <a:gsLst>
            <a:gs pos="0">
              <a:schemeClr val="accent4">
                <a:hueOff val="6930462"/>
                <a:satOff val="-31979"/>
                <a:lumOff val="1177"/>
                <a:alphaOff val="0"/>
                <a:satMod val="103000"/>
                <a:lumMod val="102000"/>
                <a:tint val="94000"/>
              </a:schemeClr>
            </a:gs>
            <a:gs pos="50000">
              <a:schemeClr val="accent4">
                <a:hueOff val="6930462"/>
                <a:satOff val="-31979"/>
                <a:lumOff val="1177"/>
                <a:alphaOff val="0"/>
                <a:satMod val="110000"/>
                <a:lumMod val="100000"/>
                <a:shade val="100000"/>
              </a:schemeClr>
            </a:gs>
            <a:gs pos="100000">
              <a:schemeClr val="accent4">
                <a:hueOff val="6930462"/>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s-DO" sz="1500" kern="1200" dirty="0" smtClean="0">
              <a:solidFill>
                <a:schemeClr val="tx1"/>
              </a:solidFill>
            </a:rPr>
            <a:t>Acceso a Financiamiento</a:t>
          </a:r>
          <a:endParaRPr lang="es-DO" sz="1500" kern="1200" dirty="0">
            <a:solidFill>
              <a:schemeClr val="tx1"/>
            </a:solidFill>
          </a:endParaRPr>
        </a:p>
      </dsp:txBody>
      <dsp:txXfrm>
        <a:off x="3816918" y="1493857"/>
        <a:ext cx="1271602" cy="847734"/>
      </dsp:txXfrm>
    </dsp:sp>
    <dsp:sp modelId="{09B6B90F-9DD2-45E2-925F-2DB01FF0EF3C}">
      <dsp:nvSpPr>
        <dsp:cNvPr id="0" name=""/>
        <dsp:cNvSpPr/>
      </dsp:nvSpPr>
      <dsp:spPr>
        <a:xfrm>
          <a:off x="5088520" y="1493857"/>
          <a:ext cx="2119336" cy="847734"/>
        </a:xfrm>
        <a:prstGeom prst="chevron">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s-DO" sz="1500" kern="1200" dirty="0" smtClean="0"/>
            <a:t>Formalización</a:t>
          </a:r>
          <a:endParaRPr lang="es-DO" sz="1500" kern="1200" dirty="0"/>
        </a:p>
      </dsp:txBody>
      <dsp:txXfrm>
        <a:off x="5512387" y="1493857"/>
        <a:ext cx="1271602" cy="847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9BD50-E432-4A24-A99E-7B45BF7DA2C0}">
      <dsp:nvSpPr>
        <dsp:cNvPr id="0" name=""/>
        <dsp:cNvSpPr/>
      </dsp:nvSpPr>
      <dsp:spPr>
        <a:xfrm>
          <a:off x="4063892" y="0"/>
          <a:ext cx="1161112" cy="677333"/>
        </a:xfrm>
        <a:prstGeom prst="trapezoid">
          <a:avLst>
            <a:gd name="adj" fmla="val 85712"/>
          </a:avLst>
        </a:prstGeom>
        <a:solidFill>
          <a:srgbClr val="5091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_tradnl" sz="1100" b="0" kern="1200" dirty="0" smtClean="0"/>
            <a:t>Constitución de la República</a:t>
          </a:r>
          <a:endParaRPr lang="es-DO" sz="1100" b="0" kern="1200" dirty="0"/>
        </a:p>
      </dsp:txBody>
      <dsp:txXfrm>
        <a:off x="4063892" y="0"/>
        <a:ext cx="1161112" cy="677333"/>
      </dsp:txXfrm>
    </dsp:sp>
    <dsp:sp modelId="{0CDF09CA-A47B-405A-ADC3-EDCA97762DFF}">
      <dsp:nvSpPr>
        <dsp:cNvPr id="0" name=""/>
        <dsp:cNvSpPr/>
      </dsp:nvSpPr>
      <dsp:spPr>
        <a:xfrm>
          <a:off x="3483336" y="677333"/>
          <a:ext cx="2322224" cy="677333"/>
        </a:xfrm>
        <a:prstGeom prst="trapezoid">
          <a:avLst>
            <a:gd name="adj" fmla="val 85712"/>
          </a:avLst>
        </a:prstGeom>
        <a:solidFill>
          <a:srgbClr val="5091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Ley No. 1-12 de Estrategia Nacional de Desarrollo (END) 2010-2030.  </a:t>
          </a:r>
          <a:endParaRPr lang="es-DO" sz="1200" kern="1200" dirty="0"/>
        </a:p>
      </dsp:txBody>
      <dsp:txXfrm>
        <a:off x="3889725" y="677333"/>
        <a:ext cx="1509445" cy="677333"/>
      </dsp:txXfrm>
    </dsp:sp>
    <dsp:sp modelId="{43DD2B25-FED4-4B8D-A0D3-8782DD669C25}">
      <dsp:nvSpPr>
        <dsp:cNvPr id="0" name=""/>
        <dsp:cNvSpPr/>
      </dsp:nvSpPr>
      <dsp:spPr>
        <a:xfrm>
          <a:off x="2902780" y="1354666"/>
          <a:ext cx="3483336" cy="677333"/>
        </a:xfrm>
        <a:prstGeom prst="trapezoid">
          <a:avLst>
            <a:gd name="adj" fmla="val 85712"/>
          </a:avLst>
        </a:prstGeom>
        <a:solidFill>
          <a:schemeClr val="accent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Ley No. 176-07 del Distrito Nacional y los Municipios</a:t>
          </a:r>
          <a:endParaRPr lang="es-DO" sz="1200" kern="1200" dirty="0"/>
        </a:p>
      </dsp:txBody>
      <dsp:txXfrm>
        <a:off x="3512364" y="1354666"/>
        <a:ext cx="2264168" cy="677333"/>
      </dsp:txXfrm>
    </dsp:sp>
    <dsp:sp modelId="{26EC96C3-21B6-460B-8857-73D6776E3C77}">
      <dsp:nvSpPr>
        <dsp:cNvPr id="0" name=""/>
        <dsp:cNvSpPr/>
      </dsp:nvSpPr>
      <dsp:spPr>
        <a:xfrm>
          <a:off x="2322224" y="2032000"/>
          <a:ext cx="4644448" cy="677333"/>
        </a:xfrm>
        <a:prstGeom prst="trapezoid">
          <a:avLst>
            <a:gd name="adj" fmla="val 85712"/>
          </a:avLst>
        </a:prstGeom>
        <a:solidFill>
          <a:schemeClr val="accent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Ley No. 340-06 Sobre Compras y Contrataciones y sus modificaciones y su reglamento de aplicación aprobado mediante Decreto 543-12.</a:t>
          </a:r>
          <a:endParaRPr lang="es-DO" sz="1200" kern="1200" dirty="0"/>
        </a:p>
      </dsp:txBody>
      <dsp:txXfrm>
        <a:off x="3135002" y="2032000"/>
        <a:ext cx="3018891" cy="677333"/>
      </dsp:txXfrm>
    </dsp:sp>
    <dsp:sp modelId="{3C5C4A72-B735-45B1-834A-C7C05D77968D}">
      <dsp:nvSpPr>
        <dsp:cNvPr id="0" name=""/>
        <dsp:cNvSpPr/>
      </dsp:nvSpPr>
      <dsp:spPr>
        <a:xfrm>
          <a:off x="1741668" y="2709333"/>
          <a:ext cx="5805560" cy="677333"/>
        </a:xfrm>
        <a:prstGeom prst="trapezoid">
          <a:avLst>
            <a:gd name="adj" fmla="val 85712"/>
          </a:avLst>
        </a:prstGeom>
        <a:solidFill>
          <a:schemeClr val="accent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Ley 64-00 sobre Medio Ambiente y Recursos Naturales (capítulo IX de los incentivos por buen manejo ambiental)</a:t>
          </a:r>
          <a:endParaRPr lang="es-DO" sz="1200" kern="1200" dirty="0"/>
        </a:p>
      </dsp:txBody>
      <dsp:txXfrm>
        <a:off x="2757641" y="2709333"/>
        <a:ext cx="3773614" cy="677333"/>
      </dsp:txXfrm>
    </dsp:sp>
    <dsp:sp modelId="{E1B6BCC3-A5D9-40C2-B953-E8940687902A}">
      <dsp:nvSpPr>
        <dsp:cNvPr id="0" name=""/>
        <dsp:cNvSpPr/>
      </dsp:nvSpPr>
      <dsp:spPr>
        <a:xfrm>
          <a:off x="1161112" y="3386666"/>
          <a:ext cx="6966672" cy="677333"/>
        </a:xfrm>
        <a:prstGeom prst="trapezoid">
          <a:avLst>
            <a:gd name="adj" fmla="val 85712"/>
          </a:avLst>
        </a:prstGeom>
        <a:solidFill>
          <a:schemeClr val="accent1">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s-ES_tradnl" sz="1200" kern="1200" dirty="0" smtClean="0"/>
            <a:t>Ley 488-08 “Régimen Regulatorio para el Desarrollo y Competitividad de las Micro, Pequeñas y Medianas Empresas (</a:t>
          </a:r>
          <a:r>
            <a:rPr lang="es-ES_tradnl" sz="1200" kern="1200" dirty="0" err="1" smtClean="0"/>
            <a:t>Mipymes</a:t>
          </a:r>
          <a:r>
            <a:rPr lang="es-ES_tradnl" sz="1200" kern="1200" dirty="0" smtClean="0"/>
            <a:t>) </a:t>
          </a:r>
          <a:endParaRPr lang="es-DO" sz="1200" kern="1200" dirty="0"/>
        </a:p>
      </dsp:txBody>
      <dsp:txXfrm>
        <a:off x="2380279" y="3386666"/>
        <a:ext cx="4528337" cy="677333"/>
      </dsp:txXfrm>
    </dsp:sp>
    <dsp:sp modelId="{D3C96186-E00D-4363-8C80-5E330231B775}">
      <dsp:nvSpPr>
        <dsp:cNvPr id="0" name=""/>
        <dsp:cNvSpPr/>
      </dsp:nvSpPr>
      <dsp:spPr>
        <a:xfrm>
          <a:off x="580556" y="4064000"/>
          <a:ext cx="8127784" cy="677333"/>
        </a:xfrm>
        <a:prstGeom prst="trapezoid">
          <a:avLst>
            <a:gd name="adj" fmla="val 85712"/>
          </a:avLst>
        </a:prstGeom>
        <a:solidFill>
          <a:schemeClr val="accent1">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s-ES_tradnl" sz="1200" kern="1200" dirty="0" smtClean="0"/>
            <a:t>Decreto 164-13 sobre Compras a </a:t>
          </a:r>
          <a:r>
            <a:rPr lang="es-ES_tradnl" sz="1200" kern="1200" dirty="0" err="1" smtClean="0"/>
            <a:t>Mipymes</a:t>
          </a:r>
          <a:r>
            <a:rPr lang="es-ES_tradnl" sz="1200" kern="1200" dirty="0" smtClean="0"/>
            <a:t> – Mujeres de Producción Nacional y Compras Territoriales.. Decretos 188-14 y 183-15 de Comisión de Veedurías</a:t>
          </a:r>
        </a:p>
      </dsp:txBody>
      <dsp:txXfrm>
        <a:off x="2002918" y="4064000"/>
        <a:ext cx="5283060" cy="677333"/>
      </dsp:txXfrm>
    </dsp:sp>
    <dsp:sp modelId="{49756EC6-B36C-440E-8C76-F013CA227F3E}">
      <dsp:nvSpPr>
        <dsp:cNvPr id="0" name=""/>
        <dsp:cNvSpPr/>
      </dsp:nvSpPr>
      <dsp:spPr>
        <a:xfrm>
          <a:off x="0" y="4741333"/>
          <a:ext cx="9288897" cy="677333"/>
        </a:xfrm>
        <a:prstGeom prst="trapezoid">
          <a:avLst>
            <a:gd name="adj" fmla="val 85712"/>
          </a:avLst>
        </a:prstGeom>
        <a:solidFill>
          <a:schemeClr val="accent1">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t>Resolución No. 11-2011 de la Dirección General de Contrataciones Públicas sobre política para el ahorro y eficiencia energética.</a:t>
          </a:r>
          <a:endParaRPr lang="es-DO" sz="1200" kern="1200" dirty="0"/>
        </a:p>
      </dsp:txBody>
      <dsp:txXfrm>
        <a:off x="1625556" y="4741333"/>
        <a:ext cx="6037783" cy="6773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D6F88-FE44-4DE9-A832-077C86B51ECB}">
      <dsp:nvSpPr>
        <dsp:cNvPr id="0" name=""/>
        <dsp:cNvSpPr/>
      </dsp:nvSpPr>
      <dsp:spPr>
        <a:xfrm>
          <a:off x="34034" y="5566"/>
          <a:ext cx="11736162" cy="1709232"/>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71341" numCol="1" spcCol="1270" anchor="ctr" anchorCtr="0">
          <a:noAutofit/>
        </a:bodyPr>
        <a:lstStyle/>
        <a:p>
          <a:pPr lvl="0" algn="l" defTabSz="1422400">
            <a:lnSpc>
              <a:spcPct val="90000"/>
            </a:lnSpc>
            <a:spcBef>
              <a:spcPct val="0"/>
            </a:spcBef>
            <a:spcAft>
              <a:spcPct val="35000"/>
            </a:spcAft>
          </a:pPr>
          <a:r>
            <a:rPr lang="es-DO" sz="3200" b="1" kern="1200" dirty="0" smtClean="0">
              <a:effectLst/>
            </a:rPr>
            <a:t>¿Cómo iniciar?</a:t>
          </a:r>
          <a:endParaRPr lang="es-DO" sz="3200" kern="1200" dirty="0"/>
        </a:p>
      </dsp:txBody>
      <dsp:txXfrm>
        <a:off x="34034" y="432874"/>
        <a:ext cx="11308854" cy="854616"/>
      </dsp:txXfrm>
    </dsp:sp>
    <dsp:sp modelId="{9654085F-3C70-4847-A305-8069467AA068}">
      <dsp:nvSpPr>
        <dsp:cNvPr id="0" name=""/>
        <dsp:cNvSpPr/>
      </dsp:nvSpPr>
      <dsp:spPr>
        <a:xfrm>
          <a:off x="34034" y="1323630"/>
          <a:ext cx="3614737" cy="3292610"/>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DO" sz="1400" kern="1200" dirty="0" smtClean="0">
              <a:effectLst/>
            </a:rPr>
            <a:t>Cambiar la cultura de los actores del sistema  sobre la importancia de las CPS y su impacto económico, social, ambiental y  político.</a:t>
          </a:r>
          <a:endParaRPr lang="es-DO" sz="1400" kern="1200" dirty="0"/>
        </a:p>
        <a:p>
          <a:pPr lvl="0" algn="just" defTabSz="622300">
            <a:lnSpc>
              <a:spcPct val="90000"/>
            </a:lnSpc>
            <a:spcBef>
              <a:spcPct val="0"/>
            </a:spcBef>
            <a:spcAft>
              <a:spcPct val="35000"/>
            </a:spcAft>
          </a:pPr>
          <a:r>
            <a:rPr lang="es-DO" sz="1400" kern="1200" dirty="0" smtClean="0"/>
            <a:t>-Predicar con el ejemplo, en el Órgano </a:t>
          </a:r>
          <a:r>
            <a:rPr lang="es-DO" sz="1400" kern="1200" dirty="0" smtClean="0">
              <a:solidFill>
                <a:schemeClr val="tx1"/>
              </a:solidFill>
            </a:rPr>
            <a:t>Rector  y luego en toda la administración </a:t>
          </a:r>
        </a:p>
        <a:p>
          <a:pPr lvl="0" algn="just" defTabSz="622300">
            <a:lnSpc>
              <a:spcPct val="90000"/>
            </a:lnSpc>
            <a:spcBef>
              <a:spcPct val="0"/>
            </a:spcBef>
            <a:spcAft>
              <a:spcPct val="35000"/>
            </a:spcAft>
          </a:pPr>
          <a:r>
            <a:rPr lang="es-DO" sz="1400" kern="1200" dirty="0" smtClean="0"/>
            <a:t>Implementando una cultura de reducción reutilización y reciclaje (3R)</a:t>
          </a:r>
        </a:p>
        <a:p>
          <a:pPr lvl="0" algn="just" defTabSz="622300">
            <a:lnSpc>
              <a:spcPct val="90000"/>
            </a:lnSpc>
            <a:spcBef>
              <a:spcPct val="0"/>
            </a:spcBef>
            <a:spcAft>
              <a:spcPct val="35000"/>
            </a:spcAft>
          </a:pPr>
          <a:r>
            <a:rPr lang="es-DO" sz="1400" kern="1200" dirty="0" smtClean="0"/>
            <a:t>-Desarrollo de contrataciones pilotos incorporando criterios de sostenibilidad ambiental.</a:t>
          </a:r>
        </a:p>
        <a:p>
          <a:pPr lvl="0" algn="just" defTabSz="622300">
            <a:lnSpc>
              <a:spcPct val="90000"/>
            </a:lnSpc>
            <a:spcBef>
              <a:spcPct val="0"/>
            </a:spcBef>
            <a:spcAft>
              <a:spcPct val="35000"/>
            </a:spcAft>
          </a:pPr>
          <a:r>
            <a:rPr lang="es-DO" sz="1400" kern="1200" dirty="0" smtClean="0"/>
            <a:t>-Replicar en Sistema Nacional de Compras Públicas capacitando en los pilotos de CPS y la implementación de cultura 3R.</a:t>
          </a:r>
        </a:p>
      </dsp:txBody>
      <dsp:txXfrm>
        <a:off x="34034" y="1323630"/>
        <a:ext cx="3614737" cy="3292610"/>
      </dsp:txXfrm>
    </dsp:sp>
    <dsp:sp modelId="{61F62E5B-1BE7-4EE4-9E0D-BCA905D73686}">
      <dsp:nvSpPr>
        <dsp:cNvPr id="0" name=""/>
        <dsp:cNvSpPr/>
      </dsp:nvSpPr>
      <dsp:spPr>
        <a:xfrm>
          <a:off x="3648772" y="575310"/>
          <a:ext cx="8121424" cy="1709232"/>
        </a:xfrm>
        <a:prstGeom prst="rightArrow">
          <a:avLst>
            <a:gd name="adj1" fmla="val 50000"/>
            <a:gd name="adj2" fmla="val 50000"/>
          </a:avLst>
        </a:prstGeom>
        <a:solidFill>
          <a:schemeClr val="accent4">
            <a:hueOff val="5197847"/>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71341" numCol="1" spcCol="1270" anchor="ctr" anchorCtr="0">
          <a:noAutofit/>
        </a:bodyPr>
        <a:lstStyle/>
        <a:p>
          <a:pPr lvl="0" algn="l" defTabSz="1422400">
            <a:lnSpc>
              <a:spcPct val="90000"/>
            </a:lnSpc>
            <a:spcBef>
              <a:spcPct val="0"/>
            </a:spcBef>
            <a:spcAft>
              <a:spcPct val="35000"/>
            </a:spcAft>
          </a:pPr>
          <a:r>
            <a:rPr lang="es-DO" sz="3200" b="1" kern="1200" dirty="0" smtClean="0">
              <a:effectLst/>
            </a:rPr>
            <a:t>Necesidades Identificadas </a:t>
          </a:r>
          <a:endParaRPr lang="es-DO" sz="3200" kern="1200" dirty="0"/>
        </a:p>
      </dsp:txBody>
      <dsp:txXfrm>
        <a:off x="3648772" y="1002618"/>
        <a:ext cx="7694116" cy="854616"/>
      </dsp:txXfrm>
    </dsp:sp>
    <dsp:sp modelId="{D8FD3176-CD56-4BF7-86DA-DB9A6FB83851}">
      <dsp:nvSpPr>
        <dsp:cNvPr id="0" name=""/>
        <dsp:cNvSpPr/>
      </dsp:nvSpPr>
      <dsp:spPr>
        <a:xfrm>
          <a:off x="3648772" y="1893375"/>
          <a:ext cx="3614737" cy="3292610"/>
        </a:xfrm>
        <a:prstGeom prst="rect">
          <a:avLst/>
        </a:prstGeom>
        <a:solidFill>
          <a:schemeClr val="lt1">
            <a:hueOff val="0"/>
            <a:satOff val="0"/>
            <a:lumOff val="0"/>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DO" sz="1300" kern="1200" dirty="0" smtClean="0">
              <a:effectLst/>
            </a:rPr>
            <a:t>Capacitar sobre el tema ambiental al sector público.</a:t>
          </a:r>
          <a:endParaRPr lang="es-DO" sz="1300" kern="1200" dirty="0"/>
        </a:p>
        <a:p>
          <a:pPr lvl="0" algn="l" defTabSz="577850">
            <a:lnSpc>
              <a:spcPct val="90000"/>
            </a:lnSpc>
            <a:spcBef>
              <a:spcPct val="0"/>
            </a:spcBef>
            <a:spcAft>
              <a:spcPct val="35000"/>
            </a:spcAft>
          </a:pPr>
          <a:r>
            <a:rPr lang="es-DO" sz="1300" kern="1200" dirty="0" smtClean="0">
              <a:effectLst/>
            </a:rPr>
            <a:t>Identificación de sectores y rubros de más fácil implementación</a:t>
          </a:r>
        </a:p>
        <a:p>
          <a:pPr lvl="0" algn="l" defTabSz="577850">
            <a:lnSpc>
              <a:spcPct val="90000"/>
            </a:lnSpc>
            <a:spcBef>
              <a:spcPct val="0"/>
            </a:spcBef>
            <a:spcAft>
              <a:spcPct val="35000"/>
            </a:spcAft>
          </a:pPr>
          <a:r>
            <a:rPr lang="es-DO" sz="1300" kern="1200" dirty="0" smtClean="0">
              <a:effectLst/>
            </a:rPr>
            <a:t>Levantamiento de Información sobre la capacidad de mercado de proveer productos con criterio de sostenibilidad ambiental.</a:t>
          </a:r>
        </a:p>
        <a:p>
          <a:pPr lvl="0" algn="l" defTabSz="577850">
            <a:lnSpc>
              <a:spcPct val="90000"/>
            </a:lnSpc>
            <a:spcBef>
              <a:spcPct val="0"/>
            </a:spcBef>
            <a:spcAft>
              <a:spcPct val="35000"/>
            </a:spcAft>
          </a:pPr>
          <a:r>
            <a:rPr lang="es-DO" sz="1300" kern="1200" dirty="0" smtClean="0">
              <a:effectLst/>
            </a:rPr>
            <a:t>Creación de Pliegos con criterios de evaluación basados en la sostenibilidad ambiental </a:t>
          </a:r>
        </a:p>
        <a:p>
          <a:pPr lvl="0" algn="l" defTabSz="577850">
            <a:lnSpc>
              <a:spcPct val="90000"/>
            </a:lnSpc>
            <a:spcBef>
              <a:spcPct val="0"/>
            </a:spcBef>
            <a:spcAft>
              <a:spcPct val="35000"/>
            </a:spcAft>
          </a:pPr>
          <a:r>
            <a:rPr lang="es-DO" sz="1300" kern="1200" dirty="0" smtClean="0">
              <a:effectLst/>
            </a:rPr>
            <a:t>Habilitar un sistema de acreditación de los proveedores como “Ambientalmente Amigable”.</a:t>
          </a:r>
        </a:p>
        <a:p>
          <a:pPr lvl="0" algn="l" defTabSz="577850">
            <a:lnSpc>
              <a:spcPct val="90000"/>
            </a:lnSpc>
            <a:spcBef>
              <a:spcPct val="0"/>
            </a:spcBef>
            <a:spcAft>
              <a:spcPct val="35000"/>
            </a:spcAft>
          </a:pPr>
          <a:r>
            <a:rPr lang="es-DO" sz="1300" kern="1200" dirty="0" smtClean="0">
              <a:effectLst/>
            </a:rPr>
            <a:t>Análisis de ciclo de vida de bienes que más se consumen.      </a:t>
          </a:r>
        </a:p>
        <a:p>
          <a:pPr lvl="0" algn="l" defTabSz="577850">
            <a:lnSpc>
              <a:spcPct val="90000"/>
            </a:lnSpc>
            <a:spcBef>
              <a:spcPct val="0"/>
            </a:spcBef>
            <a:spcAft>
              <a:spcPct val="35000"/>
            </a:spcAft>
          </a:pPr>
          <a:r>
            <a:rPr lang="es-DO" sz="1300" kern="1200" dirty="0" smtClean="0">
              <a:effectLst/>
            </a:rPr>
            <a:t>     </a:t>
          </a:r>
        </a:p>
      </dsp:txBody>
      <dsp:txXfrm>
        <a:off x="3648772" y="1893375"/>
        <a:ext cx="3614737" cy="3292610"/>
      </dsp:txXfrm>
    </dsp:sp>
    <dsp:sp modelId="{9B0335B3-8D87-4B6E-A6EE-C043D93E297D}">
      <dsp:nvSpPr>
        <dsp:cNvPr id="0" name=""/>
        <dsp:cNvSpPr/>
      </dsp:nvSpPr>
      <dsp:spPr>
        <a:xfrm>
          <a:off x="7263510" y="1145054"/>
          <a:ext cx="4506686" cy="1709232"/>
        </a:xfrm>
        <a:prstGeom prst="rightArrow">
          <a:avLst>
            <a:gd name="adj1" fmla="val 50000"/>
            <a:gd name="adj2" fmla="val 50000"/>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71341" numCol="1" spcCol="1270" anchor="ctr" anchorCtr="0">
          <a:noAutofit/>
        </a:bodyPr>
        <a:lstStyle/>
        <a:p>
          <a:pPr lvl="0" algn="l" defTabSz="1422400">
            <a:lnSpc>
              <a:spcPct val="90000"/>
            </a:lnSpc>
            <a:spcBef>
              <a:spcPct val="0"/>
            </a:spcBef>
            <a:spcAft>
              <a:spcPct val="35000"/>
            </a:spcAft>
          </a:pPr>
          <a:r>
            <a:rPr lang="es-DO" sz="3200" b="1" kern="1200" dirty="0" smtClean="0">
              <a:effectLst/>
            </a:rPr>
            <a:t>Actores Identificados</a:t>
          </a:r>
          <a:endParaRPr lang="es-DO" sz="3200" kern="1200" dirty="0"/>
        </a:p>
      </dsp:txBody>
      <dsp:txXfrm>
        <a:off x="7263510" y="1572362"/>
        <a:ext cx="4079378" cy="854616"/>
      </dsp:txXfrm>
    </dsp:sp>
    <dsp:sp modelId="{F28C8C1A-89BB-4807-BEDB-02126752A7A8}">
      <dsp:nvSpPr>
        <dsp:cNvPr id="0" name=""/>
        <dsp:cNvSpPr/>
      </dsp:nvSpPr>
      <dsp:spPr>
        <a:xfrm>
          <a:off x="7263510" y="2463119"/>
          <a:ext cx="3614737" cy="3244423"/>
        </a:xfrm>
        <a:prstGeom prst="rect">
          <a:avLst/>
        </a:prstGeom>
        <a:solidFill>
          <a:schemeClr val="lt1">
            <a:hueOff val="0"/>
            <a:satOff val="0"/>
            <a:lumOff val="0"/>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DO" sz="1300" kern="1200" dirty="0" smtClean="0">
              <a:effectLst/>
            </a:rPr>
            <a:t>Liderazgo: Dirección General de Contrataciones Públicas.</a:t>
          </a:r>
          <a:endParaRPr lang="es-DO" sz="1300" kern="1200" dirty="0"/>
        </a:p>
        <a:p>
          <a:pPr lvl="0" algn="l" defTabSz="577850">
            <a:lnSpc>
              <a:spcPct val="90000"/>
            </a:lnSpc>
            <a:spcBef>
              <a:spcPct val="0"/>
            </a:spcBef>
            <a:spcAft>
              <a:spcPct val="35000"/>
            </a:spcAft>
          </a:pPr>
          <a:r>
            <a:rPr lang="es-DO" sz="1300" kern="1200" dirty="0" smtClean="0">
              <a:effectLst/>
            </a:rPr>
            <a:t>Entidades Contratantes</a:t>
          </a:r>
        </a:p>
        <a:p>
          <a:pPr lvl="0" algn="l" defTabSz="577850">
            <a:lnSpc>
              <a:spcPct val="90000"/>
            </a:lnSpc>
            <a:spcBef>
              <a:spcPct val="0"/>
            </a:spcBef>
            <a:spcAft>
              <a:spcPct val="35000"/>
            </a:spcAft>
          </a:pPr>
          <a:r>
            <a:rPr lang="es-DO" sz="1300" kern="1200" dirty="0" smtClean="0">
              <a:effectLst/>
            </a:rPr>
            <a:t>Proveedores , MIPYMES y mujeres</a:t>
          </a:r>
        </a:p>
        <a:p>
          <a:pPr lvl="0" algn="l" defTabSz="577850">
            <a:lnSpc>
              <a:spcPct val="90000"/>
            </a:lnSpc>
            <a:spcBef>
              <a:spcPct val="0"/>
            </a:spcBef>
            <a:spcAft>
              <a:spcPct val="35000"/>
            </a:spcAft>
          </a:pPr>
          <a:r>
            <a:rPr lang="es-DO" sz="1300" kern="1200" dirty="0" smtClean="0">
              <a:effectLst/>
            </a:rPr>
            <a:t>Viceministerio de </a:t>
          </a:r>
          <a:r>
            <a:rPr lang="es-DO" sz="1300" kern="1200" dirty="0" err="1" smtClean="0">
              <a:effectLst/>
            </a:rPr>
            <a:t>Mipymes</a:t>
          </a:r>
          <a:r>
            <a:rPr lang="es-DO" sz="1300" kern="1200" dirty="0" smtClean="0">
              <a:effectLst/>
            </a:rPr>
            <a:t>.</a:t>
          </a:r>
        </a:p>
        <a:p>
          <a:pPr lvl="0" algn="l" defTabSz="577850">
            <a:lnSpc>
              <a:spcPct val="90000"/>
            </a:lnSpc>
            <a:spcBef>
              <a:spcPct val="0"/>
            </a:spcBef>
            <a:spcAft>
              <a:spcPct val="35000"/>
            </a:spcAft>
          </a:pPr>
          <a:r>
            <a:rPr lang="es-DO" sz="1300" kern="1200" dirty="0" smtClean="0">
              <a:effectLst/>
            </a:rPr>
            <a:t>Ministerio de Medio Ambiente y Recursos Naturales</a:t>
          </a:r>
        </a:p>
        <a:p>
          <a:pPr lvl="0" algn="l" defTabSz="577850">
            <a:lnSpc>
              <a:spcPct val="90000"/>
            </a:lnSpc>
            <a:spcBef>
              <a:spcPct val="0"/>
            </a:spcBef>
            <a:spcAft>
              <a:spcPct val="35000"/>
            </a:spcAft>
          </a:pPr>
          <a:r>
            <a:rPr lang="es-DO" sz="1300" kern="1200" dirty="0" smtClean="0">
              <a:effectLst/>
            </a:rPr>
            <a:t>Ministerio de Hacienda.</a:t>
          </a:r>
        </a:p>
        <a:p>
          <a:pPr lvl="0" algn="l" defTabSz="577850">
            <a:lnSpc>
              <a:spcPct val="90000"/>
            </a:lnSpc>
            <a:spcBef>
              <a:spcPct val="0"/>
            </a:spcBef>
            <a:spcAft>
              <a:spcPct val="35000"/>
            </a:spcAft>
          </a:pPr>
          <a:r>
            <a:rPr lang="es-DO" sz="1300" kern="1200" dirty="0" smtClean="0">
              <a:effectLst/>
            </a:rPr>
            <a:t>Instituto Dominicano de Calidad</a:t>
          </a:r>
        </a:p>
        <a:p>
          <a:pPr lvl="0" algn="l" defTabSz="577850">
            <a:lnSpc>
              <a:spcPct val="90000"/>
            </a:lnSpc>
            <a:spcBef>
              <a:spcPct val="0"/>
            </a:spcBef>
            <a:spcAft>
              <a:spcPct val="35000"/>
            </a:spcAft>
          </a:pPr>
          <a:r>
            <a:rPr lang="es-DO" sz="1300" kern="1200" dirty="0" smtClean="0">
              <a:effectLst/>
            </a:rPr>
            <a:t>Academia.</a:t>
          </a:r>
        </a:p>
        <a:p>
          <a:pPr lvl="0" algn="l" defTabSz="577850">
            <a:lnSpc>
              <a:spcPct val="90000"/>
            </a:lnSpc>
            <a:spcBef>
              <a:spcPct val="0"/>
            </a:spcBef>
            <a:spcAft>
              <a:spcPct val="35000"/>
            </a:spcAft>
          </a:pPr>
          <a:endParaRPr lang="es-DO" sz="1300" kern="1200" dirty="0" smtClean="0">
            <a:effectLst/>
          </a:endParaRPr>
        </a:p>
      </dsp:txBody>
      <dsp:txXfrm>
        <a:off x="7263510" y="2463119"/>
        <a:ext cx="3614737" cy="324442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0.50947</cdr:x>
      <cdr:y>0.38315</cdr:y>
    </cdr:from>
    <cdr:to>
      <cdr:x>0.97163</cdr:x>
      <cdr:y>0.84865</cdr:y>
    </cdr:to>
    <cdr:sp macro="" textlink="">
      <cdr:nvSpPr>
        <cdr:cNvPr id="3" name="CuadroTexto 2"/>
        <cdr:cNvSpPr txBox="1"/>
      </cdr:nvSpPr>
      <cdr:spPr>
        <a:xfrm xmlns:a="http://schemas.openxmlformats.org/drawingml/2006/main">
          <a:off x="2863733" y="974997"/>
          <a:ext cx="2597823" cy="1184563"/>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s-DO" sz="1400" b="1" dirty="0" smtClean="0"/>
            <a:t>40 meses de trabajo:</a:t>
          </a:r>
        </a:p>
        <a:p xmlns:a="http://schemas.openxmlformats.org/drawingml/2006/main">
          <a:r>
            <a:rPr lang="es-DO" sz="1100" b="1" baseline="0" dirty="0" smtClean="0"/>
            <a:t>*16,071 </a:t>
          </a:r>
          <a:r>
            <a:rPr lang="es-DO" sz="1100" b="1" baseline="0" dirty="0"/>
            <a:t>personas </a:t>
          </a:r>
          <a:endParaRPr lang="es-DO" dirty="0"/>
        </a:p>
        <a:p xmlns:a="http://schemas.openxmlformats.org/drawingml/2006/main">
          <a:r>
            <a:rPr lang="es-DO" sz="1100" b="1" baseline="0" dirty="0" smtClean="0"/>
            <a:t>*8,517</a:t>
          </a:r>
          <a:r>
            <a:rPr lang="es-DO" sz="1100" baseline="0" dirty="0" smtClean="0"/>
            <a:t> </a:t>
          </a:r>
          <a:r>
            <a:rPr lang="es-DO" sz="1100" b="1" baseline="0" dirty="0"/>
            <a:t>mujeres</a:t>
          </a:r>
          <a:r>
            <a:rPr lang="es-DO" sz="1100" baseline="0" dirty="0"/>
            <a:t> </a:t>
          </a:r>
          <a:r>
            <a:rPr lang="es-DO" dirty="0"/>
            <a:t>(</a:t>
          </a:r>
          <a:r>
            <a:rPr lang="es-DO" sz="1100" baseline="0" dirty="0" smtClean="0"/>
            <a:t>53</a:t>
          </a:r>
          <a:r>
            <a:rPr lang="es-DO" sz="1100" baseline="0" dirty="0"/>
            <a:t>%). </a:t>
          </a:r>
        </a:p>
        <a:p xmlns:a="http://schemas.openxmlformats.org/drawingml/2006/main">
          <a:r>
            <a:rPr lang="es-DO" sz="1100" b="1" baseline="0" dirty="0" smtClean="0"/>
            <a:t>*10,360</a:t>
          </a:r>
          <a:r>
            <a:rPr lang="es-DO" sz="1100" baseline="0" dirty="0" smtClean="0"/>
            <a:t> </a:t>
          </a:r>
          <a:r>
            <a:rPr lang="es-DO" sz="1100" b="1" baseline="0" dirty="0"/>
            <a:t>servidores </a:t>
          </a:r>
          <a:r>
            <a:rPr lang="es-DO" sz="1100" b="1" baseline="0" dirty="0" smtClean="0"/>
            <a:t>públicos (64%)</a:t>
          </a:r>
        </a:p>
        <a:p xmlns:a="http://schemas.openxmlformats.org/drawingml/2006/main">
          <a:r>
            <a:rPr lang="es-DO" sz="1100" b="1" baseline="0" dirty="0" smtClean="0"/>
            <a:t>*5,012 </a:t>
          </a:r>
          <a:r>
            <a:rPr lang="es-DO" sz="1100" b="1" baseline="0" dirty="0"/>
            <a:t>proveedores </a:t>
          </a:r>
          <a:r>
            <a:rPr lang="es-DO" b="1" dirty="0" smtClean="0"/>
            <a:t>(31%)</a:t>
          </a:r>
        </a:p>
        <a:p xmlns:a="http://schemas.openxmlformats.org/drawingml/2006/main">
          <a:r>
            <a:rPr lang="es-DO" sz="1100" b="1" baseline="0" dirty="0" smtClean="0"/>
            <a:t>*699 sociedad civil</a:t>
          </a:r>
          <a:r>
            <a:rPr lang="es-DO" sz="1100" b="1" dirty="0" smtClean="0"/>
            <a:t> (4%)</a:t>
          </a:r>
          <a:endParaRPr lang="es-DO"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0.53129</cdr:x>
      <cdr:y>0.43875</cdr:y>
    </cdr:from>
    <cdr:to>
      <cdr:x>0.95158</cdr:x>
      <cdr:y>0.91876</cdr:y>
    </cdr:to>
    <cdr:sp macro="" textlink="">
      <cdr:nvSpPr>
        <cdr:cNvPr id="3" name="CuadroTexto 2"/>
        <cdr:cNvSpPr txBox="1"/>
      </cdr:nvSpPr>
      <cdr:spPr>
        <a:xfrm xmlns:a="http://schemas.openxmlformats.org/drawingml/2006/main">
          <a:off x="3225629" y="1116481"/>
          <a:ext cx="2551716" cy="1221474"/>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s-DO" sz="1400" b="1" dirty="0" smtClean="0"/>
            <a:t>40 meses de trabajo:</a:t>
          </a:r>
        </a:p>
        <a:p xmlns:a="http://schemas.openxmlformats.org/drawingml/2006/main">
          <a:r>
            <a:rPr lang="en-US" b="1" dirty="0" smtClean="0"/>
            <a:t>*</a:t>
          </a:r>
          <a:r>
            <a:rPr lang="es-DO" sz="1100" b="1" baseline="0" dirty="0" smtClean="0"/>
            <a:t>75,242 </a:t>
          </a:r>
          <a:r>
            <a:rPr lang="es-DO" sz="1100" b="1" baseline="0" dirty="0"/>
            <a:t>(98%) </a:t>
          </a:r>
          <a:r>
            <a:rPr lang="es-DO" sz="1100" baseline="0" dirty="0"/>
            <a:t>de </a:t>
          </a:r>
          <a:r>
            <a:rPr lang="es-DO" sz="1100" b="1" baseline="0" dirty="0"/>
            <a:t>consultas </a:t>
          </a:r>
          <a:r>
            <a:rPr lang="es-DO" sz="1100" b="1" baseline="0" dirty="0" smtClean="0"/>
            <a:t>telefónicas</a:t>
          </a:r>
          <a:r>
            <a:rPr lang="es-DO" sz="1100" baseline="0" dirty="0" smtClean="0"/>
            <a:t> *</a:t>
          </a:r>
          <a:r>
            <a:rPr lang="es-DO" sz="1100" b="1" baseline="0" dirty="0" smtClean="0"/>
            <a:t>1,335 </a:t>
          </a:r>
          <a:r>
            <a:rPr lang="es-DO" sz="1100" b="1" baseline="0" dirty="0"/>
            <a:t>(2%) de asistencias </a:t>
          </a:r>
          <a:r>
            <a:rPr lang="es-DO" sz="1100" b="1" baseline="0" dirty="0" smtClean="0"/>
            <a:t>presenciales</a:t>
          </a:r>
          <a:r>
            <a:rPr lang="es-DO" sz="1100" baseline="0" dirty="0" smtClean="0"/>
            <a:t> *</a:t>
          </a:r>
          <a:r>
            <a:rPr lang="es-DO" sz="1100" b="1" baseline="0" dirty="0" smtClean="0"/>
            <a:t>422 </a:t>
          </a:r>
          <a:r>
            <a:rPr lang="es-DO" sz="1100" b="1" baseline="0" dirty="0"/>
            <a:t>(1%) de consultas por correo </a:t>
          </a:r>
          <a:r>
            <a:rPr lang="es-DO" sz="1100" b="1" baseline="0" dirty="0" smtClean="0"/>
            <a:t>electrónico.</a:t>
          </a:r>
          <a:endParaRPr lang="es-DO"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0.0297</cdr:x>
      <cdr:y>0.14587</cdr:y>
    </cdr:from>
    <cdr:to>
      <cdr:x>0.48979</cdr:x>
      <cdr:y>0.5</cdr:y>
    </cdr:to>
    <cdr:sp macro="" textlink="">
      <cdr:nvSpPr>
        <cdr:cNvPr id="3" name="CuadroTexto 2"/>
        <cdr:cNvSpPr txBox="1"/>
      </cdr:nvSpPr>
      <cdr:spPr>
        <a:xfrm xmlns:a="http://schemas.openxmlformats.org/drawingml/2006/main">
          <a:off x="166945" y="439559"/>
          <a:ext cx="2586213" cy="1067123"/>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s-DO" sz="1400" b="1" dirty="0" smtClean="0"/>
            <a:t>40 meses de trabajo:</a:t>
          </a:r>
        </a:p>
        <a:p xmlns:a="http://schemas.openxmlformats.org/drawingml/2006/main">
          <a:r>
            <a:rPr lang="es-DO" sz="1100" b="1" baseline="0" dirty="0" smtClean="0"/>
            <a:t>*33,809 procesos cargados. </a:t>
          </a:r>
        </a:p>
        <a:p xmlns:a="http://schemas.openxmlformats.org/drawingml/2006/main">
          <a:r>
            <a:rPr lang="es-DO" sz="1100" b="1" baseline="0" dirty="0" smtClean="0"/>
            <a:t>*RD$250,493,005,744. montos cargados.</a:t>
          </a:r>
          <a:endParaRPr lang="es-DO" sz="1100" baseline="0" dirty="0"/>
        </a:p>
      </cdr:txBody>
    </cdr:sp>
  </cdr:relSizeAnchor>
</c:userShapes>
</file>

<file path=ppt/drawings/drawing4.xml><?xml version="1.0" encoding="utf-8"?>
<c:userShapes xmlns:c="http://schemas.openxmlformats.org/drawingml/2006/chart">
  <cdr:relSizeAnchor xmlns:cdr="http://schemas.openxmlformats.org/drawingml/2006/chartDrawing">
    <cdr:from>
      <cdr:x>0.03877</cdr:x>
      <cdr:y>0.17931</cdr:y>
    </cdr:from>
    <cdr:to>
      <cdr:x>0.53604</cdr:x>
      <cdr:y>0.56706</cdr:y>
    </cdr:to>
    <cdr:sp macro="" textlink="">
      <cdr:nvSpPr>
        <cdr:cNvPr id="3" name="CuadroTexto 2"/>
        <cdr:cNvSpPr txBox="1"/>
      </cdr:nvSpPr>
      <cdr:spPr>
        <a:xfrm xmlns:a="http://schemas.openxmlformats.org/drawingml/2006/main">
          <a:off x="236166" y="540327"/>
          <a:ext cx="3029204" cy="1168435"/>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s-DO" sz="1400" b="1" dirty="0" smtClean="0"/>
            <a:t>40 meses de trabajo:</a:t>
          </a:r>
        </a:p>
        <a:p xmlns:a="http://schemas.openxmlformats.org/drawingml/2006/main">
          <a:r>
            <a:rPr lang="es-DO" sz="1100" baseline="0" dirty="0" smtClean="0"/>
            <a:t>*</a:t>
          </a:r>
          <a:r>
            <a:rPr lang="es-DO" sz="1100" b="1" baseline="0" dirty="0" smtClean="0"/>
            <a:t>3,620 personas participaron. </a:t>
          </a:r>
        </a:p>
        <a:p xmlns:a="http://schemas.openxmlformats.org/drawingml/2006/main">
          <a:r>
            <a:rPr lang="es-DO" b="1" dirty="0"/>
            <a:t>*</a:t>
          </a:r>
          <a:r>
            <a:rPr lang="es-DO" sz="1100" b="1" baseline="0" dirty="0" smtClean="0"/>
            <a:t>3,140 </a:t>
          </a:r>
          <a:r>
            <a:rPr lang="es-DO" sz="1100" b="1" baseline="0" dirty="0"/>
            <a:t>entrevistas</a:t>
          </a:r>
          <a:r>
            <a:rPr lang="es-DO" sz="1100" b="0" baseline="0" dirty="0"/>
            <a:t> (87</a:t>
          </a:r>
          <a:r>
            <a:rPr lang="es-DO" sz="1100" b="0" baseline="0" dirty="0" smtClean="0"/>
            <a:t>%)</a:t>
          </a:r>
        </a:p>
        <a:p xmlns:a="http://schemas.openxmlformats.org/drawingml/2006/main">
          <a:r>
            <a:rPr lang="es-DO" dirty="0" smtClean="0"/>
            <a:t>*</a:t>
          </a:r>
          <a:r>
            <a:rPr lang="es-DO" sz="1100" b="1" baseline="0" dirty="0" smtClean="0"/>
            <a:t>421 </a:t>
          </a:r>
          <a:r>
            <a:rPr lang="es-DO" sz="1100" b="1" baseline="0" dirty="0"/>
            <a:t>Mipymes</a:t>
          </a:r>
          <a:r>
            <a:rPr lang="es-DO" sz="1100" b="0" baseline="0" dirty="0"/>
            <a:t> (12</a:t>
          </a:r>
          <a:r>
            <a:rPr lang="es-DO" sz="1100" b="0" baseline="0" dirty="0" smtClean="0"/>
            <a:t>%)</a:t>
          </a:r>
        </a:p>
        <a:p xmlns:a="http://schemas.openxmlformats.org/drawingml/2006/main">
          <a:r>
            <a:rPr lang="es-DO" dirty="0" smtClean="0"/>
            <a:t>*</a:t>
          </a:r>
          <a:r>
            <a:rPr lang="es-DO" sz="1100" b="1" baseline="0" dirty="0" smtClean="0"/>
            <a:t>59 </a:t>
          </a:r>
          <a:r>
            <a:rPr lang="es-DO" sz="1100" b="1" baseline="0" dirty="0"/>
            <a:t>instituciones publicas</a:t>
          </a:r>
          <a:r>
            <a:rPr lang="es-DO" sz="1100" b="0" baseline="0" dirty="0"/>
            <a:t> (2%).</a:t>
          </a:r>
          <a:endParaRPr lang="es-DO" sz="1100" baseline="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D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DO"/>
          </a:p>
        </p:txBody>
      </p:sp>
      <p:sp>
        <p:nvSpPr>
          <p:cNvPr id="4" name="Date Placeholder 3"/>
          <p:cNvSpPr>
            <a:spLocks noGrp="1"/>
          </p:cNvSpPr>
          <p:nvPr>
            <p:ph type="dt" sz="half" idx="10"/>
          </p:nvPr>
        </p:nvSpPr>
        <p:spPr/>
        <p:txBody>
          <a:bodyPr/>
          <a:lstStyle/>
          <a:p>
            <a:fld id="{7FFC046A-98F0-47AF-838D-C5DD71E7734F}" type="datetimeFigureOut">
              <a:rPr lang="es-DO" smtClean="0"/>
              <a:t>20/4/16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0F5FD4DF-7C75-4D27-BB6A-6EE8B317440A}" type="slidenum">
              <a:rPr lang="es-DO" smtClean="0"/>
              <a:t>‹Nº›</a:t>
            </a:fld>
            <a:endParaRPr lang="es-DO"/>
          </a:p>
        </p:txBody>
      </p:sp>
    </p:spTree>
    <p:extLst>
      <p:ext uri="{BB962C8B-B14F-4D97-AF65-F5344CB8AC3E}">
        <p14:creationId xmlns:p14="http://schemas.microsoft.com/office/powerpoint/2010/main" val="225328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Date Placeholder 3"/>
          <p:cNvSpPr>
            <a:spLocks noGrp="1"/>
          </p:cNvSpPr>
          <p:nvPr>
            <p:ph type="dt" sz="half" idx="10"/>
          </p:nvPr>
        </p:nvSpPr>
        <p:spPr/>
        <p:txBody>
          <a:bodyPr/>
          <a:lstStyle/>
          <a:p>
            <a:fld id="{7FFC046A-98F0-47AF-838D-C5DD71E7734F}" type="datetimeFigureOut">
              <a:rPr lang="es-DO" smtClean="0"/>
              <a:t>20/4/16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0F5FD4DF-7C75-4D27-BB6A-6EE8B317440A}" type="slidenum">
              <a:rPr lang="es-DO" smtClean="0"/>
              <a:t>‹Nº›</a:t>
            </a:fld>
            <a:endParaRPr lang="es-DO"/>
          </a:p>
        </p:txBody>
      </p:sp>
    </p:spTree>
    <p:extLst>
      <p:ext uri="{BB962C8B-B14F-4D97-AF65-F5344CB8AC3E}">
        <p14:creationId xmlns:p14="http://schemas.microsoft.com/office/powerpoint/2010/main" val="2765628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D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Date Placeholder 3"/>
          <p:cNvSpPr>
            <a:spLocks noGrp="1"/>
          </p:cNvSpPr>
          <p:nvPr>
            <p:ph type="dt" sz="half" idx="10"/>
          </p:nvPr>
        </p:nvSpPr>
        <p:spPr/>
        <p:txBody>
          <a:bodyPr/>
          <a:lstStyle/>
          <a:p>
            <a:fld id="{7FFC046A-98F0-47AF-838D-C5DD71E7734F}" type="datetimeFigureOut">
              <a:rPr lang="es-DO" smtClean="0"/>
              <a:t>20/4/16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0F5FD4DF-7C75-4D27-BB6A-6EE8B317440A}" type="slidenum">
              <a:rPr lang="es-DO" smtClean="0"/>
              <a:t>‹Nº›</a:t>
            </a:fld>
            <a:endParaRPr lang="es-DO"/>
          </a:p>
        </p:txBody>
      </p:sp>
    </p:spTree>
    <p:extLst>
      <p:ext uri="{BB962C8B-B14F-4D97-AF65-F5344CB8AC3E}">
        <p14:creationId xmlns:p14="http://schemas.microsoft.com/office/powerpoint/2010/main" val="52621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Date Placeholder 3"/>
          <p:cNvSpPr>
            <a:spLocks noGrp="1"/>
          </p:cNvSpPr>
          <p:nvPr>
            <p:ph type="dt" sz="half" idx="10"/>
          </p:nvPr>
        </p:nvSpPr>
        <p:spPr/>
        <p:txBody>
          <a:bodyPr/>
          <a:lstStyle/>
          <a:p>
            <a:fld id="{7FFC046A-98F0-47AF-838D-C5DD71E7734F}" type="datetimeFigureOut">
              <a:rPr lang="es-DO" smtClean="0"/>
              <a:t>20/4/16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0F5FD4DF-7C75-4D27-BB6A-6EE8B317440A}" type="slidenum">
              <a:rPr lang="es-DO" smtClean="0"/>
              <a:t>‹Nº›</a:t>
            </a:fld>
            <a:endParaRPr lang="es-DO"/>
          </a:p>
        </p:txBody>
      </p:sp>
    </p:spTree>
    <p:extLst>
      <p:ext uri="{BB962C8B-B14F-4D97-AF65-F5344CB8AC3E}">
        <p14:creationId xmlns:p14="http://schemas.microsoft.com/office/powerpoint/2010/main" val="376709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D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C046A-98F0-47AF-838D-C5DD71E7734F}" type="datetimeFigureOut">
              <a:rPr lang="es-DO" smtClean="0"/>
              <a:t>20/4/16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0F5FD4DF-7C75-4D27-BB6A-6EE8B317440A}" type="slidenum">
              <a:rPr lang="es-DO" smtClean="0"/>
              <a:t>‹Nº›</a:t>
            </a:fld>
            <a:endParaRPr lang="es-DO"/>
          </a:p>
        </p:txBody>
      </p:sp>
    </p:spTree>
    <p:extLst>
      <p:ext uri="{BB962C8B-B14F-4D97-AF65-F5344CB8AC3E}">
        <p14:creationId xmlns:p14="http://schemas.microsoft.com/office/powerpoint/2010/main" val="2146891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5" name="Date Placeholder 4"/>
          <p:cNvSpPr>
            <a:spLocks noGrp="1"/>
          </p:cNvSpPr>
          <p:nvPr>
            <p:ph type="dt" sz="half" idx="10"/>
          </p:nvPr>
        </p:nvSpPr>
        <p:spPr/>
        <p:txBody>
          <a:bodyPr/>
          <a:lstStyle/>
          <a:p>
            <a:fld id="{7FFC046A-98F0-47AF-838D-C5DD71E7734F}" type="datetimeFigureOut">
              <a:rPr lang="es-DO" smtClean="0"/>
              <a:t>20/4/16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0F5FD4DF-7C75-4D27-BB6A-6EE8B317440A}" type="slidenum">
              <a:rPr lang="es-DO" smtClean="0"/>
              <a:t>‹Nº›</a:t>
            </a:fld>
            <a:endParaRPr lang="es-DO"/>
          </a:p>
        </p:txBody>
      </p:sp>
    </p:spTree>
    <p:extLst>
      <p:ext uri="{BB962C8B-B14F-4D97-AF65-F5344CB8AC3E}">
        <p14:creationId xmlns:p14="http://schemas.microsoft.com/office/powerpoint/2010/main" val="209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D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7" name="Date Placeholder 6"/>
          <p:cNvSpPr>
            <a:spLocks noGrp="1"/>
          </p:cNvSpPr>
          <p:nvPr>
            <p:ph type="dt" sz="half" idx="10"/>
          </p:nvPr>
        </p:nvSpPr>
        <p:spPr/>
        <p:txBody>
          <a:bodyPr/>
          <a:lstStyle/>
          <a:p>
            <a:fld id="{7FFC046A-98F0-47AF-838D-C5DD71E7734F}" type="datetimeFigureOut">
              <a:rPr lang="es-DO" smtClean="0"/>
              <a:t>20/4/16</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0F5FD4DF-7C75-4D27-BB6A-6EE8B317440A}" type="slidenum">
              <a:rPr lang="es-DO" smtClean="0"/>
              <a:t>‹Nº›</a:t>
            </a:fld>
            <a:endParaRPr lang="es-DO"/>
          </a:p>
        </p:txBody>
      </p:sp>
    </p:spTree>
    <p:extLst>
      <p:ext uri="{BB962C8B-B14F-4D97-AF65-F5344CB8AC3E}">
        <p14:creationId xmlns:p14="http://schemas.microsoft.com/office/powerpoint/2010/main" val="391028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Date Placeholder 2"/>
          <p:cNvSpPr>
            <a:spLocks noGrp="1"/>
          </p:cNvSpPr>
          <p:nvPr>
            <p:ph type="dt" sz="half" idx="10"/>
          </p:nvPr>
        </p:nvSpPr>
        <p:spPr/>
        <p:txBody>
          <a:bodyPr/>
          <a:lstStyle/>
          <a:p>
            <a:fld id="{7FFC046A-98F0-47AF-838D-C5DD71E7734F}" type="datetimeFigureOut">
              <a:rPr lang="es-DO" smtClean="0"/>
              <a:t>20/4/16</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0F5FD4DF-7C75-4D27-BB6A-6EE8B317440A}" type="slidenum">
              <a:rPr lang="es-DO" smtClean="0"/>
              <a:t>‹Nº›</a:t>
            </a:fld>
            <a:endParaRPr lang="es-DO"/>
          </a:p>
        </p:txBody>
      </p:sp>
    </p:spTree>
    <p:extLst>
      <p:ext uri="{BB962C8B-B14F-4D97-AF65-F5344CB8AC3E}">
        <p14:creationId xmlns:p14="http://schemas.microsoft.com/office/powerpoint/2010/main" val="126157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C046A-98F0-47AF-838D-C5DD71E7734F}" type="datetimeFigureOut">
              <a:rPr lang="es-DO" smtClean="0"/>
              <a:t>20/4/16</a:t>
            </a:fld>
            <a:endParaRPr lang="es-DO"/>
          </a:p>
        </p:txBody>
      </p:sp>
      <p:sp>
        <p:nvSpPr>
          <p:cNvPr id="3" name="Footer Placeholder 2"/>
          <p:cNvSpPr>
            <a:spLocks noGrp="1"/>
          </p:cNvSpPr>
          <p:nvPr>
            <p:ph type="ftr" sz="quarter" idx="11"/>
          </p:nvPr>
        </p:nvSpPr>
        <p:spPr/>
        <p:txBody>
          <a:bodyPr/>
          <a:lstStyle/>
          <a:p>
            <a:endParaRPr lang="es-DO"/>
          </a:p>
        </p:txBody>
      </p:sp>
      <p:sp>
        <p:nvSpPr>
          <p:cNvPr id="4" name="Slide Number Placeholder 3"/>
          <p:cNvSpPr>
            <a:spLocks noGrp="1"/>
          </p:cNvSpPr>
          <p:nvPr>
            <p:ph type="sldNum" sz="quarter" idx="12"/>
          </p:nvPr>
        </p:nvSpPr>
        <p:spPr/>
        <p:txBody>
          <a:bodyPr/>
          <a:lstStyle/>
          <a:p>
            <a:fld id="{0F5FD4DF-7C75-4D27-BB6A-6EE8B317440A}" type="slidenum">
              <a:rPr lang="es-DO" smtClean="0"/>
              <a:t>‹Nº›</a:t>
            </a:fld>
            <a:endParaRPr lang="es-DO"/>
          </a:p>
        </p:txBody>
      </p:sp>
    </p:spTree>
    <p:extLst>
      <p:ext uri="{BB962C8B-B14F-4D97-AF65-F5344CB8AC3E}">
        <p14:creationId xmlns:p14="http://schemas.microsoft.com/office/powerpoint/2010/main" val="268993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D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C046A-98F0-47AF-838D-C5DD71E7734F}" type="datetimeFigureOut">
              <a:rPr lang="es-DO" smtClean="0"/>
              <a:t>20/4/16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0F5FD4DF-7C75-4D27-BB6A-6EE8B317440A}" type="slidenum">
              <a:rPr lang="es-DO" smtClean="0"/>
              <a:t>‹Nº›</a:t>
            </a:fld>
            <a:endParaRPr lang="es-DO"/>
          </a:p>
        </p:txBody>
      </p:sp>
    </p:spTree>
    <p:extLst>
      <p:ext uri="{BB962C8B-B14F-4D97-AF65-F5344CB8AC3E}">
        <p14:creationId xmlns:p14="http://schemas.microsoft.com/office/powerpoint/2010/main" val="426159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D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C046A-98F0-47AF-838D-C5DD71E7734F}" type="datetimeFigureOut">
              <a:rPr lang="es-DO" smtClean="0"/>
              <a:t>20/4/16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0F5FD4DF-7C75-4D27-BB6A-6EE8B317440A}" type="slidenum">
              <a:rPr lang="es-DO" smtClean="0"/>
              <a:t>‹Nº›</a:t>
            </a:fld>
            <a:endParaRPr lang="es-DO"/>
          </a:p>
        </p:txBody>
      </p:sp>
    </p:spTree>
    <p:extLst>
      <p:ext uri="{BB962C8B-B14F-4D97-AF65-F5344CB8AC3E}">
        <p14:creationId xmlns:p14="http://schemas.microsoft.com/office/powerpoint/2010/main" val="299854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D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C046A-98F0-47AF-838D-C5DD71E7734F}" type="datetimeFigureOut">
              <a:rPr lang="es-DO" smtClean="0"/>
              <a:t>20/4/16</a:t>
            </a:fld>
            <a:endParaRPr lang="es-D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FD4DF-7C75-4D27-BB6A-6EE8B317440A}" type="slidenum">
              <a:rPr lang="es-DO" smtClean="0"/>
              <a:t>‹Nº›</a:t>
            </a:fld>
            <a:endParaRPr lang="es-DO"/>
          </a:p>
        </p:txBody>
      </p:sp>
    </p:spTree>
    <p:extLst>
      <p:ext uri="{BB962C8B-B14F-4D97-AF65-F5344CB8AC3E}">
        <p14:creationId xmlns:p14="http://schemas.microsoft.com/office/powerpoint/2010/main" val="679576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g"/></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g"/></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1.emf"/><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g"/></Relationships>
</file>

<file path=ppt/slides/_rels/slide1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69.jpeg"/><Relationship Id="rId4" Type="http://schemas.openxmlformats.org/officeDocument/2006/relationships/image" Target="../media/image68.jpeg"/></Relationships>
</file>

<file path=ppt/slides/_rels/slide1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73.emf"/></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chart" Target="../charts/chart9.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eg"/><Relationship Id="rId7" Type="http://schemas.openxmlformats.org/officeDocument/2006/relationships/diagramColors" Target="../diagrams/colors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hyperlink" Target="https://drive.google.com/file/d/0B3mPq_KApRAkX1JNUGVpYU12NHM/view?pref=2&amp;pli=1" TargetMode="Externa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diagramLayout" Target="../diagrams/layout1.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38.gif"/><Relationship Id="rId5" Type="http://schemas.openxmlformats.org/officeDocument/2006/relationships/diagramColors" Target="../diagrams/colors1.xml"/><Relationship Id="rId15" Type="http://schemas.openxmlformats.org/officeDocument/2006/relationships/image" Target="../media/image41.png"/><Relationship Id="rId10" Type="http://schemas.openxmlformats.org/officeDocument/2006/relationships/image" Target="../media/image37.jpeg"/><Relationship Id="rId4" Type="http://schemas.openxmlformats.org/officeDocument/2006/relationships/diagramQuickStyle" Target="../diagrams/quickStyle1.xml"/><Relationship Id="rId9" Type="http://schemas.openxmlformats.org/officeDocument/2006/relationships/image" Target="../media/image36.jpe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g"/><Relationship Id="rId10" Type="http://schemas.openxmlformats.org/officeDocument/2006/relationships/image" Target="../media/image50.jpg"/><Relationship Id="rId4" Type="http://schemas.openxmlformats.org/officeDocument/2006/relationships/image" Target="../media/image44.jpeg"/><Relationship Id="rId9" Type="http://schemas.openxmlformats.org/officeDocument/2006/relationships/image" Target="../media/image49.jpg"/><Relationship Id="rId1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g"/><Relationship Id="rId7" Type="http://schemas.openxmlformats.org/officeDocument/2006/relationships/image" Target="../media/image64.jpeg"/><Relationship Id="rId2" Type="http://schemas.openxmlformats.org/officeDocument/2006/relationships/image" Target="../media/image55.jp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454" y="4769602"/>
            <a:ext cx="2472690" cy="1562100"/>
          </a:xfrm>
          <a:prstGeom prst="rect">
            <a:avLst/>
          </a:prstGeom>
        </p:spPr>
      </p:pic>
      <p:pic>
        <p:nvPicPr>
          <p:cNvPr id="9"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64" y="3182102"/>
            <a:ext cx="2468880" cy="1562100"/>
          </a:xfrm>
          <a:prstGeom prst="rect">
            <a:avLst/>
          </a:prstGeom>
        </p:spPr>
      </p:pic>
      <p:pic>
        <p:nvPicPr>
          <p:cNvPr id="11" name="Imagen 13"/>
          <p:cNvPicPr>
            <a:picLocks noChangeAspect="1"/>
          </p:cNvPicPr>
          <p:nvPr/>
        </p:nvPicPr>
        <p:blipFill rotWithShape="1">
          <a:blip r:embed="rId4">
            <a:extLst>
              <a:ext uri="{28A0092B-C50C-407E-A947-70E740481C1C}">
                <a14:useLocalDpi xmlns:a14="http://schemas.microsoft.com/office/drawing/2010/main" val="0"/>
              </a:ext>
            </a:extLst>
          </a:blip>
          <a:srcRect r="5473"/>
          <a:stretch/>
        </p:blipFill>
        <p:spPr>
          <a:xfrm>
            <a:off x="3248624" y="1613017"/>
            <a:ext cx="2598420" cy="1543685"/>
          </a:xfrm>
          <a:prstGeom prst="rect">
            <a:avLst/>
          </a:prstGeom>
        </p:spPr>
      </p:pic>
      <p:pic>
        <p:nvPicPr>
          <p:cNvPr id="13" name="Imagen 15"/>
          <p:cNvPicPr>
            <a:picLocks noChangeAspect="1"/>
          </p:cNvPicPr>
          <p:nvPr/>
        </p:nvPicPr>
        <p:blipFill rotWithShape="1">
          <a:blip r:embed="rId5">
            <a:extLst>
              <a:ext uri="{28A0092B-C50C-407E-A947-70E740481C1C}">
                <a14:useLocalDpi xmlns:a14="http://schemas.microsoft.com/office/drawing/2010/main" val="0"/>
              </a:ext>
            </a:extLst>
          </a:blip>
          <a:srcRect l="8766"/>
          <a:stretch/>
        </p:blipFill>
        <p:spPr>
          <a:xfrm>
            <a:off x="3235924" y="4769603"/>
            <a:ext cx="2603500" cy="1562100"/>
          </a:xfrm>
          <a:prstGeom prst="rect">
            <a:avLst/>
          </a:prstGeom>
        </p:spPr>
      </p:pic>
      <p:pic>
        <p:nvPicPr>
          <p:cNvPr id="14" name="Imagen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873713" y="1613017"/>
            <a:ext cx="2735717" cy="1543685"/>
          </a:xfrm>
          <a:prstGeom prst="rect">
            <a:avLst/>
          </a:prstGeom>
        </p:spPr>
      </p:pic>
      <p:pic>
        <p:nvPicPr>
          <p:cNvPr id="16" name="Imagen 19"/>
          <p:cNvPicPr>
            <a:picLocks noChangeAspect="1"/>
          </p:cNvPicPr>
          <p:nvPr/>
        </p:nvPicPr>
        <p:blipFill rotWithShape="1">
          <a:blip r:embed="rId7">
            <a:extLst>
              <a:ext uri="{28A0092B-C50C-407E-A947-70E740481C1C}">
                <a14:useLocalDpi xmlns:a14="http://schemas.microsoft.com/office/drawing/2010/main" val="0"/>
              </a:ext>
            </a:extLst>
          </a:blip>
          <a:srcRect l="1808"/>
          <a:stretch/>
        </p:blipFill>
        <p:spPr>
          <a:xfrm>
            <a:off x="5877522" y="4769602"/>
            <a:ext cx="2731908" cy="1562100"/>
          </a:xfrm>
          <a:prstGeom prst="rect">
            <a:avLst/>
          </a:prstGeom>
        </p:spPr>
      </p:pic>
      <p:pic>
        <p:nvPicPr>
          <p:cNvPr id="17" name="Imagen 21"/>
          <p:cNvPicPr>
            <a:picLocks noChangeAspect="1"/>
          </p:cNvPicPr>
          <p:nvPr/>
        </p:nvPicPr>
        <p:blipFill rotWithShape="1">
          <a:blip r:embed="rId8">
            <a:extLst>
              <a:ext uri="{28A0092B-C50C-407E-A947-70E740481C1C}">
                <a14:useLocalDpi xmlns:a14="http://schemas.microsoft.com/office/drawing/2010/main" val="0"/>
              </a:ext>
            </a:extLst>
          </a:blip>
          <a:srcRect b="11211"/>
          <a:stretch/>
        </p:blipFill>
        <p:spPr>
          <a:xfrm>
            <a:off x="8642857" y="1613017"/>
            <a:ext cx="2737555" cy="1543685"/>
          </a:xfrm>
          <a:prstGeom prst="rect">
            <a:avLst/>
          </a:prstGeom>
        </p:spPr>
      </p:pic>
      <p:pic>
        <p:nvPicPr>
          <p:cNvPr id="18" name="Imagen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42856" y="3182102"/>
            <a:ext cx="2737555" cy="1562100"/>
          </a:xfrm>
          <a:prstGeom prst="rect">
            <a:avLst/>
          </a:prstGeom>
        </p:spPr>
      </p:pic>
      <p:pic>
        <p:nvPicPr>
          <p:cNvPr id="19" name="Imagen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42856" y="4769602"/>
            <a:ext cx="2737555" cy="1562100"/>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5454" y="1613016"/>
            <a:ext cx="2469743" cy="1543686"/>
          </a:xfrm>
          <a:prstGeom prst="rect">
            <a:avLst/>
          </a:prstGeom>
        </p:spPr>
      </p:pic>
      <p:sp>
        <p:nvSpPr>
          <p:cNvPr id="20" name="Rectangle 19"/>
          <p:cNvSpPr/>
          <p:nvPr/>
        </p:nvSpPr>
        <p:spPr>
          <a:xfrm>
            <a:off x="744426" y="1613017"/>
            <a:ext cx="10634957" cy="4718685"/>
          </a:xfrm>
          <a:prstGeom prst="rect">
            <a:avLst/>
          </a:prstGeom>
          <a:solidFill>
            <a:schemeClr val="bg1">
              <a:alpha val="50000"/>
            </a:schemeClr>
          </a:solidFill>
          <a:ln>
            <a:solidFill>
              <a:schemeClr val="bg1"/>
            </a:solidFill>
          </a:ln>
          <a:effectLst>
            <a:outerShdw sx="1000" sy="1000" algn="ctr" rotWithShape="0">
              <a:srgbClr val="000000"/>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s-DO"/>
          </a:p>
        </p:txBody>
      </p:sp>
      <p:sp>
        <p:nvSpPr>
          <p:cNvPr id="7" name="Subtitle 2"/>
          <p:cNvSpPr>
            <a:spLocks noGrp="1"/>
          </p:cNvSpPr>
          <p:nvPr>
            <p:ph type="subTitle" idx="1"/>
          </p:nvPr>
        </p:nvSpPr>
        <p:spPr>
          <a:xfrm>
            <a:off x="1524000" y="3602038"/>
            <a:ext cx="9144000" cy="1655762"/>
          </a:xfrm>
        </p:spPr>
        <p:txBody>
          <a:bodyPr/>
          <a:lstStyle/>
          <a:p>
            <a:endParaRPr lang="es-DO" dirty="0"/>
          </a:p>
        </p:txBody>
      </p:sp>
      <p:pic>
        <p:nvPicPr>
          <p:cNvPr id="12" name="Imagen 14"/>
          <p:cNvPicPr>
            <a:picLocks noChangeAspect="1"/>
          </p:cNvPicPr>
          <p:nvPr/>
        </p:nvPicPr>
        <p:blipFill rotWithShape="1">
          <a:blip r:embed="rId12">
            <a:extLst>
              <a:ext uri="{28A0092B-C50C-407E-A947-70E740481C1C}">
                <a14:useLocalDpi xmlns:a14="http://schemas.microsoft.com/office/drawing/2010/main" val="0"/>
              </a:ext>
            </a:extLst>
          </a:blip>
          <a:srcRect r="5375"/>
          <a:stretch/>
        </p:blipFill>
        <p:spPr>
          <a:xfrm>
            <a:off x="3244814" y="3182102"/>
            <a:ext cx="2602230" cy="1562100"/>
          </a:xfrm>
          <a:prstGeom prst="rect">
            <a:avLst/>
          </a:prstGeom>
        </p:spPr>
      </p:pic>
      <p:pic>
        <p:nvPicPr>
          <p:cNvPr id="15" name="Imagen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73714" y="3182102"/>
            <a:ext cx="2735717" cy="1562100"/>
          </a:xfrm>
          <a:prstGeom prst="rect">
            <a:avLst/>
          </a:prstGeom>
        </p:spPr>
      </p:pic>
      <p:sp>
        <p:nvSpPr>
          <p:cNvPr id="21" name="Rectángulo 25"/>
          <p:cNvSpPr/>
          <p:nvPr/>
        </p:nvSpPr>
        <p:spPr>
          <a:xfrm>
            <a:off x="3244978" y="3182102"/>
            <a:ext cx="5373506" cy="1562100"/>
          </a:xfrm>
          <a:prstGeom prst="rect">
            <a:avLst/>
          </a:prstGeom>
          <a:gradFill>
            <a:gsLst>
              <a:gs pos="0">
                <a:schemeClr val="accent1"/>
              </a:gs>
              <a:gs pos="96000">
                <a:srgbClr val="0B2F59"/>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DO" sz="2800" b="1" dirty="0" smtClean="0">
                <a:ln w="0"/>
                <a:solidFill>
                  <a:schemeClr val="bg1"/>
                </a:solidFill>
                <a:effectLst>
                  <a:outerShdw blurRad="38100" dist="19050" dir="2700000" algn="tl" rotWithShape="0">
                    <a:schemeClr val="dk1">
                      <a:alpha val="40000"/>
                    </a:schemeClr>
                  </a:outerShdw>
                </a:effectLst>
              </a:rPr>
              <a:t>Compras Públicas Sostenibles</a:t>
            </a:r>
          </a:p>
          <a:p>
            <a:pPr algn="ctr"/>
            <a:r>
              <a:rPr lang="es-DO" sz="2800" b="1" dirty="0" smtClean="0">
                <a:ln w="0"/>
                <a:solidFill>
                  <a:schemeClr val="bg1"/>
                </a:solidFill>
                <a:effectLst>
                  <a:outerShdw blurRad="38100" dist="19050" dir="2700000" algn="tl" rotWithShape="0">
                    <a:schemeClr val="dk1">
                      <a:alpha val="40000"/>
                    </a:schemeClr>
                  </a:outerShdw>
                </a:effectLst>
              </a:rPr>
              <a:t>República Dominicana </a:t>
            </a:r>
          </a:p>
        </p:txBody>
      </p:sp>
    </p:spTree>
    <p:extLst>
      <p:ext uri="{BB962C8B-B14F-4D97-AF65-F5344CB8AC3E}">
        <p14:creationId xmlns:p14="http://schemas.microsoft.com/office/powerpoint/2010/main" val="1084968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1"/>
          <p:cNvSpPr/>
          <p:nvPr/>
        </p:nvSpPr>
        <p:spPr>
          <a:xfrm>
            <a:off x="2904591" y="125446"/>
            <a:ext cx="9287409" cy="830997"/>
          </a:xfrm>
          <a:prstGeom prst="rect">
            <a:avLst/>
          </a:prstGeom>
          <a:noFill/>
        </p:spPr>
        <p:txBody>
          <a:bodyPr wrap="square" rtlCol="0">
            <a:spAutoFit/>
          </a:bodyPr>
          <a:lstStyle/>
          <a:p>
            <a:pPr algn="ctr"/>
            <a:r>
              <a:rPr lang="es-DO" sz="2400" b="1" dirty="0" smtClean="0">
                <a:solidFill>
                  <a:schemeClr val="bg1"/>
                </a:solidFill>
              </a:rPr>
              <a:t>INCREMENTO EN UN 29% LA PRESENCIA DE MUJERES EN EL REGISTRO DE PROVEEDORES DEL ESTADO</a:t>
            </a:r>
            <a:endParaRPr lang="es-DO" sz="2400" b="1" dirty="0">
              <a:solidFill>
                <a:schemeClr val="bg1"/>
              </a:solidFill>
            </a:endParaRPr>
          </a:p>
        </p:txBody>
      </p:sp>
      <p:graphicFrame>
        <p:nvGraphicFramePr>
          <p:cNvPr id="5" name="Gráfico 2"/>
          <p:cNvGraphicFramePr>
            <a:graphicFrameLocks/>
          </p:cNvGraphicFramePr>
          <p:nvPr>
            <p:extLst>
              <p:ext uri="{D42A27DB-BD31-4B8C-83A1-F6EECF244321}">
                <p14:modId xmlns:p14="http://schemas.microsoft.com/office/powerpoint/2010/main" val="62536954"/>
              </p:ext>
            </p:extLst>
          </p:nvPr>
        </p:nvGraphicFramePr>
        <p:xfrm>
          <a:off x="3032759" y="2299958"/>
          <a:ext cx="8727093" cy="3316965"/>
        </p:xfrm>
        <a:graphic>
          <a:graphicData uri="http://schemas.openxmlformats.org/drawingml/2006/chart">
            <c:chart xmlns:c="http://schemas.openxmlformats.org/drawingml/2006/chart" xmlns:r="http://schemas.openxmlformats.org/officeDocument/2006/relationships" r:id="rId2"/>
          </a:graphicData>
        </a:graphic>
      </p:graphicFrame>
      <p:sp>
        <p:nvSpPr>
          <p:cNvPr id="6" name="Left Brace 19"/>
          <p:cNvSpPr/>
          <p:nvPr/>
        </p:nvSpPr>
        <p:spPr>
          <a:xfrm rot="16200000">
            <a:off x="10124700" y="4269141"/>
            <a:ext cx="294353" cy="279117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DO"/>
          </a:p>
        </p:txBody>
      </p:sp>
      <p:sp>
        <p:nvSpPr>
          <p:cNvPr id="7" name="Rectangle 11"/>
          <p:cNvSpPr/>
          <p:nvPr/>
        </p:nvSpPr>
        <p:spPr>
          <a:xfrm>
            <a:off x="3390767" y="2509597"/>
            <a:ext cx="5147444" cy="1200329"/>
          </a:xfrm>
          <a:prstGeom prst="rect">
            <a:avLst/>
          </a:prstGeom>
        </p:spPr>
        <p:txBody>
          <a:bodyPr wrap="square">
            <a:spAutoFit/>
          </a:bodyPr>
          <a:lstStyle/>
          <a:p>
            <a:pPr algn="just"/>
            <a:r>
              <a:rPr lang="es-DO" sz="1200" dirty="0" smtClean="0"/>
              <a:t>Dentro de la data de 2005-Agosto 2012 tenemos un total de 2,940 registros de los cuales 1,747 mujeres fueron registradas en esa fecha y 1,192 mujeres fueron identificadas y actualizadas su registro consecuencia de las políticas de impulso e inclusión de genero durante esta gestión</a:t>
            </a:r>
            <a:r>
              <a:rPr lang="es-DO" sz="1200" dirty="0"/>
              <a:t>. Alcanzando un Crecimiento lineal +7,709 (+262%) y </a:t>
            </a:r>
            <a:r>
              <a:rPr lang="es-DO" sz="1200" dirty="0" smtClean="0"/>
              <a:t>un crecimiento </a:t>
            </a:r>
            <a:r>
              <a:rPr lang="es-DO" sz="1200" dirty="0"/>
              <a:t>proporcional +2,612 (+7,286%)</a:t>
            </a:r>
          </a:p>
          <a:p>
            <a:pPr algn="just"/>
            <a:endParaRPr lang="es-DO" sz="1200" dirty="0"/>
          </a:p>
        </p:txBody>
      </p:sp>
      <p:sp>
        <p:nvSpPr>
          <p:cNvPr id="8" name="Rectangle 20"/>
          <p:cNvSpPr/>
          <p:nvPr/>
        </p:nvSpPr>
        <p:spPr>
          <a:xfrm>
            <a:off x="7979229" y="5888779"/>
            <a:ext cx="3359331" cy="523220"/>
          </a:xfrm>
          <a:prstGeom prst="rect">
            <a:avLst/>
          </a:prstGeom>
        </p:spPr>
        <p:txBody>
          <a:bodyPr wrap="square">
            <a:spAutoFit/>
          </a:bodyPr>
          <a:lstStyle/>
          <a:p>
            <a:pPr algn="ctr"/>
            <a:r>
              <a:rPr lang="es-DO" sz="1400" b="1" dirty="0" smtClean="0"/>
              <a:t>11,846 Proveedoras </a:t>
            </a:r>
            <a:r>
              <a:rPr lang="es-DO" sz="1400" b="1" baseline="0" dirty="0" smtClean="0"/>
              <a:t>Nuevas</a:t>
            </a:r>
          </a:p>
          <a:p>
            <a:pPr algn="r"/>
            <a:r>
              <a:rPr lang="es-DO" sz="1400" dirty="0"/>
              <a:t>(</a:t>
            </a:r>
            <a:r>
              <a:rPr lang="es-DO" sz="1400" dirty="0" smtClean="0"/>
              <a:t>29% del Registro de Nuevos proveedores) </a:t>
            </a:r>
            <a:endParaRPr lang="es-DO" sz="1400" baseline="0" dirty="0" smtClean="0"/>
          </a:p>
        </p:txBody>
      </p:sp>
      <p:sp>
        <p:nvSpPr>
          <p:cNvPr id="9" name="Left Brace 30"/>
          <p:cNvSpPr/>
          <p:nvPr/>
        </p:nvSpPr>
        <p:spPr>
          <a:xfrm rot="16200000">
            <a:off x="5955728" y="3448667"/>
            <a:ext cx="250065" cy="4484650"/>
          </a:xfrm>
          <a:prstGeom prst="leftBrace">
            <a:avLst>
              <a:gd name="adj1" fmla="val 8333"/>
              <a:gd name="adj2" fmla="val 4389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DO"/>
          </a:p>
        </p:txBody>
      </p:sp>
      <p:sp>
        <p:nvSpPr>
          <p:cNvPr id="10" name="Rectangle 31"/>
          <p:cNvSpPr/>
          <p:nvPr/>
        </p:nvSpPr>
        <p:spPr>
          <a:xfrm>
            <a:off x="4052462" y="5845889"/>
            <a:ext cx="3359331" cy="307777"/>
          </a:xfrm>
          <a:prstGeom prst="rect">
            <a:avLst/>
          </a:prstGeom>
        </p:spPr>
        <p:txBody>
          <a:bodyPr wrap="square">
            <a:spAutoFit/>
          </a:bodyPr>
          <a:lstStyle/>
          <a:p>
            <a:pPr algn="ctr"/>
            <a:r>
              <a:rPr lang="es-DO" sz="1400" b="1" dirty="0" smtClean="0"/>
              <a:t>1,743 Proveedoras</a:t>
            </a:r>
            <a:endParaRPr lang="es-DO" sz="1400" b="1" baseline="0" dirty="0" smtClean="0"/>
          </a:p>
        </p:txBody>
      </p:sp>
      <p:pic>
        <p:nvPicPr>
          <p:cNvPr id="11" name="Imagen 6"/>
          <p:cNvPicPr>
            <a:picLocks noChangeAspect="1"/>
          </p:cNvPicPr>
          <p:nvPr/>
        </p:nvPicPr>
        <p:blipFill>
          <a:blip r:embed="rId3"/>
          <a:stretch>
            <a:fillRect/>
          </a:stretch>
        </p:blipFill>
        <p:spPr>
          <a:xfrm>
            <a:off x="687463" y="1730022"/>
            <a:ext cx="1376801" cy="1543413"/>
          </a:xfrm>
          <a:prstGeom prst="rect">
            <a:avLst/>
          </a:prstGeom>
        </p:spPr>
      </p:pic>
      <p:pic>
        <p:nvPicPr>
          <p:cNvPr id="13" name="Imagen 8"/>
          <p:cNvPicPr>
            <a:picLocks noChangeAspect="1"/>
          </p:cNvPicPr>
          <p:nvPr/>
        </p:nvPicPr>
        <p:blipFill rotWithShape="1">
          <a:blip r:embed="rId4">
            <a:extLst>
              <a:ext uri="{28A0092B-C50C-407E-A947-70E740481C1C}">
                <a14:useLocalDpi xmlns:a14="http://schemas.microsoft.com/office/drawing/2010/main" val="0"/>
              </a:ext>
            </a:extLst>
          </a:blip>
          <a:srcRect l="3364" r="48686" b="37273"/>
          <a:stretch/>
        </p:blipFill>
        <p:spPr>
          <a:xfrm>
            <a:off x="716034" y="3364735"/>
            <a:ext cx="1305885" cy="960921"/>
          </a:xfrm>
          <a:prstGeom prst="rect">
            <a:avLst/>
          </a:prstGeom>
        </p:spPr>
      </p:pic>
      <p:pic>
        <p:nvPicPr>
          <p:cNvPr id="14" name="Imagen 9"/>
          <p:cNvPicPr>
            <a:picLocks noChangeAspect="1"/>
          </p:cNvPicPr>
          <p:nvPr/>
        </p:nvPicPr>
        <p:blipFill rotWithShape="1">
          <a:blip r:embed="rId5" cstate="print">
            <a:extLst>
              <a:ext uri="{28A0092B-C50C-407E-A947-70E740481C1C}">
                <a14:useLocalDpi xmlns:a14="http://schemas.microsoft.com/office/drawing/2010/main" val="0"/>
              </a:ext>
            </a:extLst>
          </a:blip>
          <a:srcRect l="43589" r="-1" b="6225"/>
          <a:stretch/>
        </p:blipFill>
        <p:spPr>
          <a:xfrm>
            <a:off x="698254" y="5376617"/>
            <a:ext cx="1341443" cy="1069290"/>
          </a:xfrm>
          <a:prstGeom prst="rect">
            <a:avLst/>
          </a:prstGeom>
        </p:spPr>
      </p:pic>
      <p:pic>
        <p:nvPicPr>
          <p:cNvPr id="15" name="Imagen 10"/>
          <p:cNvPicPr>
            <a:picLocks noChangeAspect="1"/>
          </p:cNvPicPr>
          <p:nvPr/>
        </p:nvPicPr>
        <p:blipFill rotWithShape="1">
          <a:blip r:embed="rId6" cstate="print">
            <a:extLst>
              <a:ext uri="{28A0092B-C50C-407E-A947-70E740481C1C}">
                <a14:useLocalDpi xmlns:a14="http://schemas.microsoft.com/office/drawing/2010/main" val="0"/>
              </a:ext>
            </a:extLst>
          </a:blip>
          <a:srcRect l="5634" r="37560" b="24452"/>
          <a:stretch/>
        </p:blipFill>
        <p:spPr>
          <a:xfrm>
            <a:off x="705580" y="4378355"/>
            <a:ext cx="1308685" cy="945563"/>
          </a:xfrm>
          <a:prstGeom prst="rect">
            <a:avLst/>
          </a:prstGeom>
        </p:spPr>
      </p:pic>
    </p:spTree>
    <p:extLst>
      <p:ext uri="{BB962C8B-B14F-4D97-AF65-F5344CB8AC3E}">
        <p14:creationId xmlns:p14="http://schemas.microsoft.com/office/powerpoint/2010/main" val="113531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21"/>
          <p:cNvSpPr/>
          <p:nvPr/>
        </p:nvSpPr>
        <p:spPr>
          <a:xfrm>
            <a:off x="2904591" y="243127"/>
            <a:ext cx="9287409" cy="461665"/>
          </a:xfrm>
          <a:prstGeom prst="rect">
            <a:avLst/>
          </a:prstGeom>
          <a:noFill/>
        </p:spPr>
        <p:txBody>
          <a:bodyPr wrap="square" rtlCol="0">
            <a:spAutoFit/>
          </a:bodyPr>
          <a:lstStyle/>
          <a:p>
            <a:pPr algn="ctr"/>
            <a:r>
              <a:rPr lang="es-DO" sz="2400" b="1" dirty="0" smtClean="0">
                <a:solidFill>
                  <a:schemeClr val="bg1"/>
                </a:solidFill>
              </a:rPr>
              <a:t>INCREMENTO EN UN 626% LOS MONTOS CONTRATADOS A MUJERES</a:t>
            </a:r>
            <a:endParaRPr lang="es-DO" sz="2400" b="1" dirty="0">
              <a:solidFill>
                <a:schemeClr val="bg1"/>
              </a:solidFill>
            </a:endParaRPr>
          </a:p>
        </p:txBody>
      </p:sp>
      <p:pic>
        <p:nvPicPr>
          <p:cNvPr id="7" name="Chart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977" y="1425222"/>
            <a:ext cx="7212909" cy="43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6"/>
          <p:cNvPicPr>
            <a:picLocks noChangeAspect="1"/>
          </p:cNvPicPr>
          <p:nvPr/>
        </p:nvPicPr>
        <p:blipFill>
          <a:blip r:embed="rId3"/>
          <a:stretch>
            <a:fillRect/>
          </a:stretch>
        </p:blipFill>
        <p:spPr>
          <a:xfrm>
            <a:off x="687463" y="1730022"/>
            <a:ext cx="1376801" cy="1543413"/>
          </a:xfrm>
          <a:prstGeom prst="rect">
            <a:avLst/>
          </a:prstGeom>
        </p:spPr>
      </p:pic>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l="3364" r="48686" b="37273"/>
          <a:stretch/>
        </p:blipFill>
        <p:spPr>
          <a:xfrm>
            <a:off x="716034" y="3364735"/>
            <a:ext cx="1305885" cy="960921"/>
          </a:xfrm>
          <a:prstGeom prst="rect">
            <a:avLst/>
          </a:prstGeom>
        </p:spPr>
      </p:pic>
      <p:pic>
        <p:nvPicPr>
          <p:cNvPr id="10" name="Imagen 9"/>
          <p:cNvPicPr>
            <a:picLocks noChangeAspect="1"/>
          </p:cNvPicPr>
          <p:nvPr/>
        </p:nvPicPr>
        <p:blipFill rotWithShape="1">
          <a:blip r:embed="rId5" cstate="print">
            <a:extLst>
              <a:ext uri="{28A0092B-C50C-407E-A947-70E740481C1C}">
                <a14:useLocalDpi xmlns:a14="http://schemas.microsoft.com/office/drawing/2010/main" val="0"/>
              </a:ext>
            </a:extLst>
          </a:blip>
          <a:srcRect l="43589" r="-1" b="6225"/>
          <a:stretch/>
        </p:blipFill>
        <p:spPr>
          <a:xfrm>
            <a:off x="698254" y="5376617"/>
            <a:ext cx="1341443" cy="1069290"/>
          </a:xfrm>
          <a:prstGeom prst="rect">
            <a:avLst/>
          </a:prstGeom>
        </p:spPr>
      </p:pic>
      <p:pic>
        <p:nvPicPr>
          <p:cNvPr id="11" name="Imagen 10"/>
          <p:cNvPicPr>
            <a:picLocks noChangeAspect="1"/>
          </p:cNvPicPr>
          <p:nvPr/>
        </p:nvPicPr>
        <p:blipFill rotWithShape="1">
          <a:blip r:embed="rId6" cstate="print">
            <a:extLst>
              <a:ext uri="{28A0092B-C50C-407E-A947-70E740481C1C}">
                <a14:useLocalDpi xmlns:a14="http://schemas.microsoft.com/office/drawing/2010/main" val="0"/>
              </a:ext>
            </a:extLst>
          </a:blip>
          <a:srcRect l="5634" r="37560" b="24452"/>
          <a:stretch/>
        </p:blipFill>
        <p:spPr>
          <a:xfrm>
            <a:off x="705580" y="4378355"/>
            <a:ext cx="1308685" cy="945563"/>
          </a:xfrm>
          <a:prstGeom prst="rect">
            <a:avLst/>
          </a:prstGeom>
        </p:spPr>
      </p:pic>
    </p:spTree>
    <p:extLst>
      <p:ext uri="{BB962C8B-B14F-4D97-AF65-F5344CB8AC3E}">
        <p14:creationId xmlns:p14="http://schemas.microsoft.com/office/powerpoint/2010/main" val="1488438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4"/>
          <p:cNvSpPr/>
          <p:nvPr/>
        </p:nvSpPr>
        <p:spPr>
          <a:xfrm>
            <a:off x="3152120" y="140953"/>
            <a:ext cx="6953994" cy="707886"/>
          </a:xfrm>
          <a:prstGeom prst="rect">
            <a:avLst/>
          </a:prstGeom>
          <a:noFill/>
        </p:spPr>
        <p:txBody>
          <a:bodyPr wrap="square" lIns="91440" tIns="45720" rIns="91440" bIns="45720">
            <a:spAutoFit/>
          </a:bodyPr>
          <a:lstStyle/>
          <a:p>
            <a:pPr defTabSz="457200"/>
            <a:r>
              <a:rPr lang="es-ES" sz="2000" b="1" dirty="0">
                <a:ln w="0"/>
                <a:solidFill>
                  <a:prstClr val="white"/>
                </a:solidFill>
                <a:effectLst>
                  <a:outerShdw blurRad="38100" dist="19050" dir="2700000" algn="tl" rotWithShape="0">
                    <a:prstClr val="black">
                      <a:alpha val="40000"/>
                    </a:prstClr>
                  </a:outerShdw>
                </a:effectLst>
              </a:rPr>
              <a:t>Distribución Geográfica</a:t>
            </a:r>
          </a:p>
          <a:p>
            <a:pPr defTabSz="457200"/>
            <a:r>
              <a:rPr lang="es-ES" sz="2000" b="1" dirty="0">
                <a:ln w="0"/>
                <a:solidFill>
                  <a:prstClr val="white"/>
                </a:solidFill>
                <a:effectLst>
                  <a:outerShdw blurRad="38100" dist="19050" dir="2700000" algn="tl" rotWithShape="0">
                    <a:prstClr val="black">
                      <a:alpha val="40000"/>
                    </a:prstClr>
                  </a:outerShdw>
                </a:effectLst>
              </a:rPr>
              <a:t>MUJERES (Personas físicas y jurídicas)</a:t>
            </a:r>
          </a:p>
        </p:txBody>
      </p:sp>
      <p:pic>
        <p:nvPicPr>
          <p:cNvPr id="9" name="Imagen 3"/>
          <p:cNvPicPr>
            <a:picLocks noChangeAspect="1"/>
          </p:cNvPicPr>
          <p:nvPr/>
        </p:nvPicPr>
        <p:blipFill>
          <a:blip r:embed="rId2"/>
          <a:stretch>
            <a:fillRect/>
          </a:stretch>
        </p:blipFill>
        <p:spPr>
          <a:xfrm>
            <a:off x="2288582" y="1071871"/>
            <a:ext cx="9746376" cy="5702333"/>
          </a:xfrm>
          <a:prstGeom prst="rect">
            <a:avLst/>
          </a:prstGeom>
        </p:spPr>
      </p:pic>
      <p:pic>
        <p:nvPicPr>
          <p:cNvPr id="10" name="Imagen 6"/>
          <p:cNvPicPr>
            <a:picLocks noChangeAspect="1"/>
          </p:cNvPicPr>
          <p:nvPr/>
        </p:nvPicPr>
        <p:blipFill>
          <a:blip r:embed="rId3"/>
          <a:stretch>
            <a:fillRect/>
          </a:stretch>
        </p:blipFill>
        <p:spPr>
          <a:xfrm>
            <a:off x="585865" y="1642938"/>
            <a:ext cx="1376801" cy="1543413"/>
          </a:xfrm>
          <a:prstGeom prst="rect">
            <a:avLst/>
          </a:prstGeom>
        </p:spPr>
      </p:pic>
      <p:pic>
        <p:nvPicPr>
          <p:cNvPr id="11" name="Imagen 8"/>
          <p:cNvPicPr>
            <a:picLocks noChangeAspect="1"/>
          </p:cNvPicPr>
          <p:nvPr/>
        </p:nvPicPr>
        <p:blipFill rotWithShape="1">
          <a:blip r:embed="rId4">
            <a:extLst>
              <a:ext uri="{28A0092B-C50C-407E-A947-70E740481C1C}">
                <a14:useLocalDpi xmlns:a14="http://schemas.microsoft.com/office/drawing/2010/main" val="0"/>
              </a:ext>
            </a:extLst>
          </a:blip>
          <a:srcRect l="3364" r="48686" b="37273"/>
          <a:stretch/>
        </p:blipFill>
        <p:spPr>
          <a:xfrm>
            <a:off x="614436" y="3277651"/>
            <a:ext cx="1305885" cy="960921"/>
          </a:xfrm>
          <a:prstGeom prst="rect">
            <a:avLst/>
          </a:prstGeom>
        </p:spPr>
      </p:pic>
      <p:pic>
        <p:nvPicPr>
          <p:cNvPr id="12" name="Imagen 9"/>
          <p:cNvPicPr>
            <a:picLocks noChangeAspect="1"/>
          </p:cNvPicPr>
          <p:nvPr/>
        </p:nvPicPr>
        <p:blipFill rotWithShape="1">
          <a:blip r:embed="rId5" cstate="print">
            <a:extLst>
              <a:ext uri="{28A0092B-C50C-407E-A947-70E740481C1C}">
                <a14:useLocalDpi xmlns:a14="http://schemas.microsoft.com/office/drawing/2010/main" val="0"/>
              </a:ext>
            </a:extLst>
          </a:blip>
          <a:srcRect l="43589" r="-1" b="6225"/>
          <a:stretch/>
        </p:blipFill>
        <p:spPr>
          <a:xfrm>
            <a:off x="596656" y="5289533"/>
            <a:ext cx="1341443" cy="1069290"/>
          </a:xfrm>
          <a:prstGeom prst="rect">
            <a:avLst/>
          </a:prstGeom>
        </p:spPr>
      </p:pic>
      <p:pic>
        <p:nvPicPr>
          <p:cNvPr id="13" name="Imagen 10"/>
          <p:cNvPicPr>
            <a:picLocks noChangeAspect="1"/>
          </p:cNvPicPr>
          <p:nvPr/>
        </p:nvPicPr>
        <p:blipFill rotWithShape="1">
          <a:blip r:embed="rId6" cstate="print">
            <a:extLst>
              <a:ext uri="{28A0092B-C50C-407E-A947-70E740481C1C}">
                <a14:useLocalDpi xmlns:a14="http://schemas.microsoft.com/office/drawing/2010/main" val="0"/>
              </a:ext>
            </a:extLst>
          </a:blip>
          <a:srcRect l="5634" r="37560" b="24452"/>
          <a:stretch/>
        </p:blipFill>
        <p:spPr>
          <a:xfrm>
            <a:off x="603982" y="4291271"/>
            <a:ext cx="1308685" cy="945563"/>
          </a:xfrm>
          <a:prstGeom prst="rect">
            <a:avLst/>
          </a:prstGeom>
        </p:spPr>
      </p:pic>
    </p:spTree>
    <p:extLst>
      <p:ext uri="{BB962C8B-B14F-4D97-AF65-F5344CB8AC3E}">
        <p14:creationId xmlns:p14="http://schemas.microsoft.com/office/powerpoint/2010/main" val="1312493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stretch>
            <a:fillRect/>
          </a:stretch>
        </p:blipFill>
        <p:spPr>
          <a:xfrm>
            <a:off x="585865" y="1642938"/>
            <a:ext cx="1376801" cy="1543413"/>
          </a:xfrm>
          <a:prstGeom prst="rect">
            <a:avLst/>
          </a:prstGeom>
        </p:spPr>
      </p:pic>
      <p:pic>
        <p:nvPicPr>
          <p:cNvPr id="5" name="Imagen 8"/>
          <p:cNvPicPr>
            <a:picLocks noChangeAspect="1"/>
          </p:cNvPicPr>
          <p:nvPr/>
        </p:nvPicPr>
        <p:blipFill rotWithShape="1">
          <a:blip r:embed="rId3">
            <a:extLst>
              <a:ext uri="{28A0092B-C50C-407E-A947-70E740481C1C}">
                <a14:useLocalDpi xmlns:a14="http://schemas.microsoft.com/office/drawing/2010/main" val="0"/>
              </a:ext>
            </a:extLst>
          </a:blip>
          <a:srcRect l="3364" r="48686" b="37273"/>
          <a:stretch/>
        </p:blipFill>
        <p:spPr>
          <a:xfrm>
            <a:off x="614436" y="3277651"/>
            <a:ext cx="1305885" cy="960921"/>
          </a:xfrm>
          <a:prstGeom prst="rect">
            <a:avLst/>
          </a:prstGeom>
        </p:spPr>
      </p:pic>
      <p:pic>
        <p:nvPicPr>
          <p:cNvPr id="6" name="Imagen 9"/>
          <p:cNvPicPr>
            <a:picLocks noChangeAspect="1"/>
          </p:cNvPicPr>
          <p:nvPr/>
        </p:nvPicPr>
        <p:blipFill rotWithShape="1">
          <a:blip r:embed="rId4" cstate="print">
            <a:extLst>
              <a:ext uri="{28A0092B-C50C-407E-A947-70E740481C1C}">
                <a14:useLocalDpi xmlns:a14="http://schemas.microsoft.com/office/drawing/2010/main" val="0"/>
              </a:ext>
            </a:extLst>
          </a:blip>
          <a:srcRect l="43589" r="-1" b="6225"/>
          <a:stretch/>
        </p:blipFill>
        <p:spPr>
          <a:xfrm>
            <a:off x="596656" y="5289533"/>
            <a:ext cx="1341443" cy="1069290"/>
          </a:xfrm>
          <a:prstGeom prst="rect">
            <a:avLst/>
          </a:prstGeom>
        </p:spPr>
      </p:pic>
      <p:pic>
        <p:nvPicPr>
          <p:cNvPr id="7" name="Imagen 10"/>
          <p:cNvPicPr>
            <a:picLocks noChangeAspect="1"/>
          </p:cNvPicPr>
          <p:nvPr/>
        </p:nvPicPr>
        <p:blipFill rotWithShape="1">
          <a:blip r:embed="rId5" cstate="print">
            <a:extLst>
              <a:ext uri="{28A0092B-C50C-407E-A947-70E740481C1C}">
                <a14:useLocalDpi xmlns:a14="http://schemas.microsoft.com/office/drawing/2010/main" val="0"/>
              </a:ext>
            </a:extLst>
          </a:blip>
          <a:srcRect l="5634" r="37560" b="24452"/>
          <a:stretch/>
        </p:blipFill>
        <p:spPr>
          <a:xfrm>
            <a:off x="603982" y="4291271"/>
            <a:ext cx="1308685" cy="945563"/>
          </a:xfrm>
          <a:prstGeom prst="rect">
            <a:avLst/>
          </a:prstGeom>
        </p:spPr>
      </p:pic>
      <p:graphicFrame>
        <p:nvGraphicFramePr>
          <p:cNvPr id="12" name="Gráfico 4"/>
          <p:cNvGraphicFramePr>
            <a:graphicFrameLocks/>
          </p:cNvGraphicFramePr>
          <p:nvPr>
            <p:extLst>
              <p:ext uri="{D42A27DB-BD31-4B8C-83A1-F6EECF244321}">
                <p14:modId xmlns:p14="http://schemas.microsoft.com/office/powerpoint/2010/main" val="2258399768"/>
              </p:ext>
            </p:extLst>
          </p:nvPr>
        </p:nvGraphicFramePr>
        <p:xfrm>
          <a:off x="2564906" y="1768349"/>
          <a:ext cx="9296400" cy="4055829"/>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p:cNvSpPr/>
          <p:nvPr/>
        </p:nvSpPr>
        <p:spPr>
          <a:xfrm>
            <a:off x="3193143" y="256839"/>
            <a:ext cx="6096000" cy="584775"/>
          </a:xfrm>
          <a:prstGeom prst="rect">
            <a:avLst/>
          </a:prstGeom>
        </p:spPr>
        <p:txBody>
          <a:bodyPr>
            <a:spAutoFit/>
          </a:bodyPr>
          <a:lstStyle/>
          <a:p>
            <a:pPr algn="ctr">
              <a:defRPr sz="1800" b="1" i="0" u="none" strike="noStrike" kern="1200" baseline="0">
                <a:solidFill>
                  <a:prstClr val="black">
                    <a:lumMod val="75000"/>
                    <a:lumOff val="25000"/>
                  </a:prstClr>
                </a:solidFill>
                <a:latin typeface="+mn-lt"/>
                <a:ea typeface="+mn-ea"/>
                <a:cs typeface="+mn-cs"/>
              </a:defRPr>
            </a:pPr>
            <a:r>
              <a:rPr lang="en-US" sz="2000" dirty="0">
                <a:solidFill>
                  <a:schemeClr val="bg1"/>
                </a:solidFill>
              </a:rPr>
              <a:t>TOP 10 </a:t>
            </a:r>
            <a:r>
              <a:rPr lang="en-US" sz="2000" dirty="0" err="1">
                <a:solidFill>
                  <a:schemeClr val="bg1"/>
                </a:solidFill>
              </a:rPr>
              <a:t>Rubros</a:t>
            </a:r>
            <a:r>
              <a:rPr lang="en-US" sz="2000" dirty="0">
                <a:solidFill>
                  <a:schemeClr val="bg1"/>
                </a:solidFill>
              </a:rPr>
              <a:t> </a:t>
            </a:r>
            <a:r>
              <a:rPr lang="en-US" sz="2000" dirty="0" err="1">
                <a:solidFill>
                  <a:schemeClr val="bg1"/>
                </a:solidFill>
              </a:rPr>
              <a:t>mujeres</a:t>
            </a:r>
            <a:r>
              <a:rPr lang="en-US" sz="2000" dirty="0">
                <a:solidFill>
                  <a:schemeClr val="bg1"/>
                </a:solidFill>
              </a:rPr>
              <a:t> </a:t>
            </a:r>
            <a:r>
              <a:rPr lang="en-US" sz="2000" dirty="0" err="1">
                <a:solidFill>
                  <a:schemeClr val="bg1"/>
                </a:solidFill>
              </a:rPr>
              <a:t>proveedoras</a:t>
            </a:r>
            <a:r>
              <a:rPr lang="en-US" sz="2000" dirty="0">
                <a:solidFill>
                  <a:schemeClr val="bg1"/>
                </a:solidFill>
              </a:rPr>
              <a:t> del Estado</a:t>
            </a:r>
          </a:p>
          <a:p>
            <a:pPr algn="ctr">
              <a:defRPr sz="1800" b="1" i="0" u="none" strike="noStrike" kern="1200" baseline="0">
                <a:solidFill>
                  <a:prstClr val="black">
                    <a:lumMod val="75000"/>
                    <a:lumOff val="25000"/>
                  </a:prstClr>
                </a:solidFill>
                <a:latin typeface="+mn-lt"/>
                <a:ea typeface="+mn-ea"/>
                <a:cs typeface="+mn-cs"/>
              </a:defRPr>
            </a:pPr>
            <a:r>
              <a:rPr lang="en-US" sz="1200" dirty="0">
                <a:solidFill>
                  <a:schemeClr val="bg1"/>
                </a:solidFill>
              </a:rPr>
              <a:t>2005-Febrero 2016</a:t>
            </a:r>
          </a:p>
        </p:txBody>
      </p:sp>
    </p:spTree>
    <p:extLst>
      <p:ext uri="{BB962C8B-B14F-4D97-AF65-F5344CB8AC3E}">
        <p14:creationId xmlns:p14="http://schemas.microsoft.com/office/powerpoint/2010/main" val="41606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1"/>
          <p:cNvGraphicFramePr>
            <a:graphicFrameLocks/>
          </p:cNvGraphicFramePr>
          <p:nvPr>
            <p:extLst>
              <p:ext uri="{D42A27DB-BD31-4B8C-83A1-F6EECF244321}">
                <p14:modId xmlns:p14="http://schemas.microsoft.com/office/powerpoint/2010/main" val="976566445"/>
              </p:ext>
            </p:extLst>
          </p:nvPr>
        </p:nvGraphicFramePr>
        <p:xfrm>
          <a:off x="1655025" y="927100"/>
          <a:ext cx="9346186" cy="458891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735192" y="5073005"/>
            <a:ext cx="5592926" cy="1518023"/>
          </a:xfrm>
          <a:prstGeom prst="rect">
            <a:avLst/>
          </a:prstGeom>
        </p:spPr>
      </p:pic>
      <p:pic>
        <p:nvPicPr>
          <p:cNvPr id="6" name="Picture 5"/>
          <p:cNvPicPr>
            <a:picLocks noChangeAspect="1"/>
          </p:cNvPicPr>
          <p:nvPr/>
        </p:nvPicPr>
        <p:blipFill>
          <a:blip r:embed="rId4"/>
          <a:stretch>
            <a:fillRect/>
          </a:stretch>
        </p:blipFill>
        <p:spPr>
          <a:xfrm>
            <a:off x="6733919" y="5913605"/>
            <a:ext cx="4985006" cy="624304"/>
          </a:xfrm>
          <a:prstGeom prst="rect">
            <a:avLst/>
          </a:prstGeom>
        </p:spPr>
      </p:pic>
      <p:sp>
        <p:nvSpPr>
          <p:cNvPr id="8" name="Rectangle 7"/>
          <p:cNvSpPr/>
          <p:nvPr/>
        </p:nvSpPr>
        <p:spPr>
          <a:xfrm>
            <a:off x="2840765" y="227186"/>
            <a:ext cx="6961950" cy="461665"/>
          </a:xfrm>
          <a:prstGeom prst="rect">
            <a:avLst/>
          </a:prstGeom>
        </p:spPr>
        <p:txBody>
          <a:bodyPr wrap="square">
            <a:spAutoFit/>
          </a:bodyPr>
          <a:lstStyle/>
          <a:p>
            <a:pPr marL="361950" indent="-266700"/>
            <a:r>
              <a:rPr lang="es-DO" sz="2400" b="1" dirty="0">
                <a:ln w="0"/>
                <a:solidFill>
                  <a:schemeClr val="bg1"/>
                </a:solidFill>
                <a:effectLst>
                  <a:outerShdw blurRad="38100" dist="19050" dir="2700000" algn="tl" rotWithShape="0">
                    <a:schemeClr val="dk1">
                      <a:alpha val="40000"/>
                    </a:schemeClr>
                  </a:outerShdw>
                </a:effectLst>
              </a:rPr>
              <a:t>EVOLUCIÓN DEL SNCP EN REPÚBLICA DOMINICANA</a:t>
            </a:r>
          </a:p>
        </p:txBody>
      </p:sp>
    </p:spTree>
    <p:extLst>
      <p:ext uri="{BB962C8B-B14F-4D97-AF65-F5344CB8AC3E}">
        <p14:creationId xmlns:p14="http://schemas.microsoft.com/office/powerpoint/2010/main" val="1538896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14"/>
          <p:cNvGraphicFramePr>
            <a:graphicFrameLocks/>
          </p:cNvGraphicFramePr>
          <p:nvPr>
            <p:extLst>
              <p:ext uri="{D42A27DB-BD31-4B8C-83A1-F6EECF244321}">
                <p14:modId xmlns:p14="http://schemas.microsoft.com/office/powerpoint/2010/main" val="77298161"/>
              </p:ext>
            </p:extLst>
          </p:nvPr>
        </p:nvGraphicFramePr>
        <p:xfrm>
          <a:off x="1401418" y="2763078"/>
          <a:ext cx="9203634" cy="3862707"/>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1"/>
          <p:cNvSpPr txBox="1"/>
          <p:nvPr/>
        </p:nvSpPr>
        <p:spPr>
          <a:xfrm>
            <a:off x="8581230" y="4366536"/>
            <a:ext cx="2734002" cy="2002640"/>
          </a:xfrm>
          <a:prstGeom prst="rect">
            <a:avLst/>
          </a:prstGeom>
        </p:spPr>
        <p:style>
          <a:lnRef idx="2">
            <a:schemeClr val="accent1"/>
          </a:lnRef>
          <a:fillRef idx="1">
            <a:schemeClr val="lt1"/>
          </a:fillRef>
          <a:effectRef idx="0">
            <a:schemeClr val="accent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DO" sz="1600" b="1" dirty="0" smtClean="0"/>
              <a:t>40 meses de trabajo:</a:t>
            </a:r>
          </a:p>
          <a:p>
            <a:endParaRPr lang="es-DO" baseline="0" dirty="0"/>
          </a:p>
          <a:p>
            <a:r>
              <a:rPr lang="es-DO" sz="1100" baseline="0" dirty="0" smtClean="0"/>
              <a:t>*106 </a:t>
            </a:r>
            <a:r>
              <a:rPr lang="es-DO" sz="1100" baseline="0" dirty="0"/>
              <a:t>Recursos </a:t>
            </a:r>
            <a:r>
              <a:rPr lang="es-DO" sz="1100" baseline="0" dirty="0" smtClean="0"/>
              <a:t>Jerárquicos </a:t>
            </a:r>
            <a:r>
              <a:rPr lang="es-DO" sz="1100" baseline="0" dirty="0"/>
              <a:t>(41</a:t>
            </a:r>
            <a:r>
              <a:rPr lang="es-DO" sz="1100" baseline="0" dirty="0" smtClean="0"/>
              <a:t>%)</a:t>
            </a:r>
          </a:p>
          <a:p>
            <a:r>
              <a:rPr lang="es-DO" sz="1100" baseline="0" dirty="0" smtClean="0"/>
              <a:t>*85 </a:t>
            </a:r>
            <a:r>
              <a:rPr lang="es-DO" sz="1100" baseline="0" dirty="0"/>
              <a:t>Medida Cautelares (33</a:t>
            </a:r>
            <a:r>
              <a:rPr lang="es-DO" sz="1100" baseline="0" dirty="0" smtClean="0"/>
              <a:t>%)</a:t>
            </a:r>
          </a:p>
          <a:p>
            <a:r>
              <a:rPr lang="es-DO" sz="1100" baseline="0" dirty="0" smtClean="0"/>
              <a:t>*33 </a:t>
            </a:r>
            <a:r>
              <a:rPr lang="es-DO" sz="1100" baseline="0" dirty="0"/>
              <a:t>Solicitudes de </a:t>
            </a:r>
            <a:r>
              <a:rPr lang="es-DO" sz="1100" baseline="0" dirty="0" smtClean="0"/>
              <a:t>Investigación </a:t>
            </a:r>
            <a:r>
              <a:rPr lang="es-DO" sz="1100" baseline="0" dirty="0"/>
              <a:t>(13</a:t>
            </a:r>
            <a:r>
              <a:rPr lang="es-DO" sz="1100" baseline="0" dirty="0" smtClean="0"/>
              <a:t>%)</a:t>
            </a:r>
          </a:p>
          <a:p>
            <a:r>
              <a:rPr lang="es-DO" sz="1100" baseline="0" dirty="0" smtClean="0"/>
              <a:t>*20 Solicitudes </a:t>
            </a:r>
            <a:r>
              <a:rPr lang="es-DO" sz="1100" baseline="0" dirty="0"/>
              <a:t>de </a:t>
            </a:r>
            <a:r>
              <a:rPr lang="es-DO" sz="1100" baseline="0" dirty="0" smtClean="0"/>
              <a:t>Inhabilitación </a:t>
            </a:r>
            <a:r>
              <a:rPr lang="es-DO" sz="1100" baseline="0" dirty="0"/>
              <a:t>de proveedores (8</a:t>
            </a:r>
            <a:r>
              <a:rPr lang="es-DO" sz="1100" b="0" baseline="0" dirty="0" smtClean="0"/>
              <a:t>%)</a:t>
            </a:r>
          </a:p>
          <a:p>
            <a:r>
              <a:rPr lang="es-DO" sz="1100" b="0" baseline="0" dirty="0" smtClean="0"/>
              <a:t>*6 </a:t>
            </a:r>
            <a:r>
              <a:rPr lang="es-DO" sz="1100" b="0" baseline="0" dirty="0"/>
              <a:t>Investigaciones de Oficio (2</a:t>
            </a:r>
            <a:r>
              <a:rPr lang="es-DO" sz="1100" b="0" baseline="0" dirty="0" smtClean="0"/>
              <a:t>%)</a:t>
            </a:r>
          </a:p>
          <a:p>
            <a:r>
              <a:rPr lang="es-DO" sz="1100" b="0" baseline="0" dirty="0" smtClean="0"/>
              <a:t>*4 </a:t>
            </a:r>
            <a:r>
              <a:rPr lang="es-DO" sz="1100" b="0" baseline="0" dirty="0"/>
              <a:t>Recursos de </a:t>
            </a:r>
            <a:r>
              <a:rPr lang="es-DO" sz="1100" b="0" baseline="0" dirty="0" smtClean="0"/>
              <a:t>reconsideración</a:t>
            </a:r>
            <a:endParaRPr lang="es-DO" dirty="0"/>
          </a:p>
          <a:p>
            <a:r>
              <a:rPr lang="es-DO" sz="1100" b="0" baseline="0" dirty="0" smtClean="0"/>
              <a:t>*2 </a:t>
            </a:r>
            <a:r>
              <a:rPr lang="es-DO" sz="1100" b="0" baseline="0" dirty="0"/>
              <a:t>Solicitudes de </a:t>
            </a:r>
            <a:r>
              <a:rPr lang="es-DO" sz="1100" b="0" baseline="0" dirty="0" smtClean="0"/>
              <a:t>aprobación </a:t>
            </a:r>
            <a:r>
              <a:rPr lang="es-DO" sz="1100" b="0" baseline="0" dirty="0"/>
              <a:t>de </a:t>
            </a:r>
            <a:r>
              <a:rPr lang="es-DO" sz="1100" b="0" baseline="0" dirty="0" smtClean="0"/>
              <a:t>concesión.</a:t>
            </a:r>
            <a:endParaRPr lang="es-DO" sz="1100" baseline="0" dirty="0"/>
          </a:p>
        </p:txBody>
      </p:sp>
      <p:sp>
        <p:nvSpPr>
          <p:cNvPr id="6" name="Rectangle 5"/>
          <p:cNvSpPr/>
          <p:nvPr/>
        </p:nvSpPr>
        <p:spPr>
          <a:xfrm>
            <a:off x="2840765" y="227186"/>
            <a:ext cx="6961950" cy="461665"/>
          </a:xfrm>
          <a:prstGeom prst="rect">
            <a:avLst/>
          </a:prstGeom>
        </p:spPr>
        <p:txBody>
          <a:bodyPr wrap="square">
            <a:spAutoFit/>
          </a:bodyPr>
          <a:lstStyle/>
          <a:p>
            <a:pPr marL="361950" indent="-266700"/>
            <a:r>
              <a:rPr lang="es-DO" sz="2400" b="1" dirty="0">
                <a:ln w="0"/>
                <a:solidFill>
                  <a:schemeClr val="bg1"/>
                </a:solidFill>
                <a:effectLst>
                  <a:outerShdw blurRad="38100" dist="19050" dir="2700000" algn="tl" rotWithShape="0">
                    <a:schemeClr val="dk1">
                      <a:alpha val="40000"/>
                    </a:schemeClr>
                  </a:outerShdw>
                </a:effectLst>
              </a:rPr>
              <a:t>EVOLUCIÓN DEL SNCP EN REPÚBLICA DOMINICANA</a:t>
            </a:r>
          </a:p>
        </p:txBody>
      </p:sp>
      <p:pic>
        <p:nvPicPr>
          <p:cNvPr id="7" name="Imagen 6"/>
          <p:cNvPicPr>
            <a:picLocks noChangeAspect="1"/>
          </p:cNvPicPr>
          <p:nvPr/>
        </p:nvPicPr>
        <p:blipFill>
          <a:blip r:embed="rId3"/>
          <a:stretch>
            <a:fillRect/>
          </a:stretch>
        </p:blipFill>
        <p:spPr>
          <a:xfrm>
            <a:off x="4089952" y="978770"/>
            <a:ext cx="6515100" cy="1724025"/>
          </a:xfrm>
          <a:prstGeom prst="rect">
            <a:avLst/>
          </a:prstGeom>
        </p:spPr>
      </p:pic>
      <p:sp>
        <p:nvSpPr>
          <p:cNvPr id="3" name="CuadroTexto 2"/>
          <p:cNvSpPr txBox="1"/>
          <p:nvPr/>
        </p:nvSpPr>
        <p:spPr>
          <a:xfrm>
            <a:off x="834887" y="1379117"/>
            <a:ext cx="2892287" cy="923330"/>
          </a:xfrm>
          <a:prstGeom prst="rect">
            <a:avLst/>
          </a:prstGeom>
          <a:noFill/>
        </p:spPr>
        <p:txBody>
          <a:bodyPr wrap="square" rtlCol="0">
            <a:spAutoFit/>
          </a:bodyPr>
          <a:lstStyle/>
          <a:p>
            <a:pPr algn="ctr"/>
            <a:r>
              <a:rPr lang="es-DO" b="1" dirty="0" smtClean="0"/>
              <a:t>Para que el modelo funcione requiere mecanismos que promuevan la transparencia</a:t>
            </a:r>
            <a:endParaRPr lang="es-DO" b="1" dirty="0"/>
          </a:p>
        </p:txBody>
      </p:sp>
    </p:spTree>
    <p:extLst>
      <p:ext uri="{BB962C8B-B14F-4D97-AF65-F5344CB8AC3E}">
        <p14:creationId xmlns:p14="http://schemas.microsoft.com/office/powerpoint/2010/main" val="4188838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1483803872"/>
              </p:ext>
            </p:extLst>
          </p:nvPr>
        </p:nvGraphicFramePr>
        <p:xfrm>
          <a:off x="156297" y="1018309"/>
          <a:ext cx="5621048" cy="2544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1908833393"/>
              </p:ext>
            </p:extLst>
          </p:nvPr>
        </p:nvGraphicFramePr>
        <p:xfrm>
          <a:off x="5953990" y="1018309"/>
          <a:ext cx="6071321" cy="25446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848120007"/>
              </p:ext>
            </p:extLst>
          </p:nvPr>
        </p:nvGraphicFramePr>
        <p:xfrm>
          <a:off x="156297" y="3678382"/>
          <a:ext cx="5621048" cy="30133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13"/>
          <p:cNvGraphicFramePr>
            <a:graphicFrameLocks/>
          </p:cNvGraphicFramePr>
          <p:nvPr>
            <p:extLst>
              <p:ext uri="{D42A27DB-BD31-4B8C-83A1-F6EECF244321}">
                <p14:modId xmlns:p14="http://schemas.microsoft.com/office/powerpoint/2010/main" val="1547859780"/>
              </p:ext>
            </p:extLst>
          </p:nvPr>
        </p:nvGraphicFramePr>
        <p:xfrm>
          <a:off x="5933641" y="3678382"/>
          <a:ext cx="6091669" cy="3013364"/>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a:xfrm>
            <a:off x="2840765" y="227186"/>
            <a:ext cx="6961950" cy="461665"/>
          </a:xfrm>
          <a:prstGeom prst="rect">
            <a:avLst/>
          </a:prstGeom>
        </p:spPr>
        <p:txBody>
          <a:bodyPr wrap="square">
            <a:spAutoFit/>
          </a:bodyPr>
          <a:lstStyle/>
          <a:p>
            <a:pPr marL="361950" indent="-266700"/>
            <a:r>
              <a:rPr lang="es-DO" sz="2400" b="1" dirty="0">
                <a:ln w="0"/>
                <a:solidFill>
                  <a:schemeClr val="bg1"/>
                </a:solidFill>
                <a:effectLst>
                  <a:outerShdw blurRad="38100" dist="19050" dir="2700000" algn="tl" rotWithShape="0">
                    <a:schemeClr val="dk1">
                      <a:alpha val="40000"/>
                    </a:schemeClr>
                  </a:outerShdw>
                </a:effectLst>
              </a:rPr>
              <a:t>EVOLUCIÓN DEL SNCP EN REPÚBLICA DOMINICANA</a:t>
            </a:r>
          </a:p>
        </p:txBody>
      </p:sp>
    </p:spTree>
    <p:extLst>
      <p:ext uri="{BB962C8B-B14F-4D97-AF65-F5344CB8AC3E}">
        <p14:creationId xmlns:p14="http://schemas.microsoft.com/office/powerpoint/2010/main" val="3201814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2840765" y="227186"/>
            <a:ext cx="6961950" cy="461665"/>
          </a:xfrm>
          <a:prstGeom prst="rect">
            <a:avLst/>
          </a:prstGeom>
        </p:spPr>
        <p:txBody>
          <a:bodyPr wrap="square">
            <a:spAutoFit/>
          </a:bodyPr>
          <a:lstStyle/>
          <a:p>
            <a:pPr marL="361950" indent="-266700"/>
            <a:r>
              <a:rPr lang="es-DO" sz="2400" b="1" dirty="0">
                <a:ln w="0"/>
                <a:solidFill>
                  <a:schemeClr val="bg1"/>
                </a:solidFill>
                <a:effectLst>
                  <a:outerShdw blurRad="38100" dist="19050" dir="2700000" algn="tl" rotWithShape="0">
                    <a:schemeClr val="dk1">
                      <a:alpha val="40000"/>
                    </a:schemeClr>
                  </a:outerShdw>
                </a:effectLst>
              </a:rPr>
              <a:t>EVOLUCIÓN DEL SNCP EN REPÚBLICA DOMINICANA</a:t>
            </a:r>
          </a:p>
        </p:txBody>
      </p:sp>
      <p:sp>
        <p:nvSpPr>
          <p:cNvPr id="70" name="TextBox 69"/>
          <p:cNvSpPr txBox="1"/>
          <p:nvPr/>
        </p:nvSpPr>
        <p:spPr>
          <a:xfrm>
            <a:off x="1918278" y="4228032"/>
            <a:ext cx="2400504" cy="369332"/>
          </a:xfrm>
          <a:prstGeom prst="rect">
            <a:avLst/>
          </a:prstGeom>
          <a:noFill/>
        </p:spPr>
        <p:txBody>
          <a:bodyPr wrap="square" rtlCol="0">
            <a:spAutoFit/>
          </a:bodyPr>
          <a:lstStyle/>
          <a:p>
            <a:r>
              <a:rPr lang="es-DO" b="1" dirty="0" smtClean="0"/>
              <a:t>209,742 </a:t>
            </a:r>
            <a:r>
              <a:rPr lang="es-DO" sz="1200" b="1" dirty="0" smtClean="0"/>
              <a:t>(40 meses de trabajo)</a:t>
            </a:r>
            <a:endParaRPr lang="es-DO" sz="1200" b="1" dirty="0"/>
          </a:p>
        </p:txBody>
      </p:sp>
      <p:sp>
        <p:nvSpPr>
          <p:cNvPr id="71" name="Rectangle 70"/>
          <p:cNvSpPr/>
          <p:nvPr/>
        </p:nvSpPr>
        <p:spPr>
          <a:xfrm>
            <a:off x="281358" y="4649952"/>
            <a:ext cx="4763962" cy="1475660"/>
          </a:xfrm>
          <a:prstGeom prst="rect">
            <a:avLst/>
          </a:prstGeom>
        </p:spPr>
        <p:txBody>
          <a:bodyPr wrap="square">
            <a:spAutoFit/>
          </a:bodyPr>
          <a:lstStyle/>
          <a:p>
            <a:pPr algn="just">
              <a:lnSpc>
                <a:spcPct val="107000"/>
              </a:lnSpc>
              <a:spcAft>
                <a:spcPts val="800"/>
              </a:spcAft>
            </a:pPr>
            <a:r>
              <a:rPr lang="es-DO" sz="1200" dirty="0" smtClean="0"/>
              <a:t>Uno de los  aspectos más importantes de un Sistema de Compras es la competencia y se da solo si existe publicidad. </a:t>
            </a:r>
            <a:r>
              <a:rPr lang="es-DO" sz="1200" dirty="0"/>
              <a:t>P</a:t>
            </a:r>
            <a:r>
              <a:rPr lang="es-DO" sz="1200" dirty="0" smtClean="0"/>
              <a:t>ara </a:t>
            </a:r>
            <a:r>
              <a:rPr lang="es-DO" sz="1200" dirty="0"/>
              <a:t>el </a:t>
            </a:r>
            <a:r>
              <a:rPr lang="es-DO" sz="1200" dirty="0" smtClean="0"/>
              <a:t>año 2012, Republica Dominicana </a:t>
            </a:r>
            <a:r>
              <a:rPr lang="es-DO" sz="1200" dirty="0"/>
              <a:t>no tenia información de contratos publicados y era una de las observaciones </a:t>
            </a:r>
            <a:r>
              <a:rPr lang="es-DO" sz="1200" dirty="0" smtClean="0"/>
              <a:t>de los organizamos </a:t>
            </a:r>
            <a:r>
              <a:rPr lang="es-DO" sz="1200" dirty="0"/>
              <a:t>internacionales </a:t>
            </a:r>
            <a:r>
              <a:rPr lang="es-DO" sz="1200" dirty="0" smtClean="0"/>
              <a:t>(Informe del Panorama </a:t>
            </a:r>
            <a:r>
              <a:rPr lang="es-DO" sz="1200" dirty="0"/>
              <a:t>de las </a:t>
            </a:r>
            <a:r>
              <a:rPr lang="es-DO" sz="1200" dirty="0" smtClean="0"/>
              <a:t>Américas </a:t>
            </a:r>
            <a:r>
              <a:rPr lang="es-DO" sz="1200" dirty="0"/>
              <a:t>del </a:t>
            </a:r>
            <a:r>
              <a:rPr lang="es-DO" sz="1200" dirty="0" smtClean="0"/>
              <a:t>BID), </a:t>
            </a:r>
            <a:r>
              <a:rPr lang="es-DO" sz="1200" dirty="0"/>
              <a:t>estos decían que </a:t>
            </a:r>
            <a:r>
              <a:rPr lang="es-DO" sz="1200" dirty="0" smtClean="0"/>
              <a:t>Republica Dominicana </a:t>
            </a:r>
            <a:r>
              <a:rPr lang="es-DO" sz="1200" dirty="0"/>
              <a:t>era el país con menos </a:t>
            </a:r>
            <a:r>
              <a:rPr lang="es-DO" sz="1200" dirty="0" smtClean="0"/>
              <a:t>informaciones </a:t>
            </a:r>
            <a:r>
              <a:rPr lang="es-DO" sz="1200" dirty="0"/>
              <a:t>de compras publicas disponible. A partir del 2013 inicia la publicación de los </a:t>
            </a:r>
            <a:r>
              <a:rPr lang="es-DO" sz="1200" dirty="0" smtClean="0"/>
              <a:t>contratos.</a:t>
            </a:r>
            <a:endParaRPr lang="es-DO" sz="1200" dirty="0"/>
          </a:p>
        </p:txBody>
      </p:sp>
      <p:graphicFrame>
        <p:nvGraphicFramePr>
          <p:cNvPr id="72" name="Gráfico 22"/>
          <p:cNvGraphicFramePr>
            <a:graphicFrameLocks/>
          </p:cNvGraphicFramePr>
          <p:nvPr>
            <p:extLst>
              <p:ext uri="{D42A27DB-BD31-4B8C-83A1-F6EECF244321}">
                <p14:modId xmlns:p14="http://schemas.microsoft.com/office/powerpoint/2010/main" val="1443251135"/>
              </p:ext>
            </p:extLst>
          </p:nvPr>
        </p:nvGraphicFramePr>
        <p:xfrm>
          <a:off x="205486" y="1238730"/>
          <a:ext cx="4346999"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3" name="Flecha derecha 5"/>
          <p:cNvSpPr/>
          <p:nvPr/>
        </p:nvSpPr>
        <p:spPr>
          <a:xfrm>
            <a:off x="4729396" y="2270713"/>
            <a:ext cx="1314566" cy="883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74" name="CuadroTexto 6"/>
          <p:cNvSpPr txBox="1"/>
          <p:nvPr/>
        </p:nvSpPr>
        <p:spPr>
          <a:xfrm>
            <a:off x="266061" y="1821852"/>
            <a:ext cx="1985449" cy="830997"/>
          </a:xfrm>
          <a:prstGeom prst="rect">
            <a:avLst/>
          </a:prstGeom>
          <a:noFill/>
        </p:spPr>
        <p:txBody>
          <a:bodyPr wrap="square" rtlCol="0">
            <a:spAutoFit/>
          </a:bodyPr>
          <a:lstStyle/>
          <a:p>
            <a:r>
              <a:rPr lang="es-DO" sz="1200" dirty="0" smtClean="0">
                <a:solidFill>
                  <a:srgbClr val="00B050"/>
                </a:solidFill>
              </a:rPr>
              <a:t>En 40 meses de trabajo tenemos +204,553 procesos difundidos mas que en la gestión anterior.</a:t>
            </a:r>
            <a:endParaRPr lang="es-DO" sz="1200" dirty="0">
              <a:solidFill>
                <a:srgbClr val="00B050"/>
              </a:solidFill>
            </a:endParaRPr>
          </a:p>
        </p:txBody>
      </p:sp>
      <p:pic>
        <p:nvPicPr>
          <p:cNvPr id="75" name="Imagen 7"/>
          <p:cNvPicPr>
            <a:picLocks noChangeAspect="1"/>
          </p:cNvPicPr>
          <p:nvPr/>
        </p:nvPicPr>
        <p:blipFill>
          <a:blip r:embed="rId3"/>
          <a:stretch>
            <a:fillRect/>
          </a:stretch>
        </p:blipFill>
        <p:spPr>
          <a:xfrm>
            <a:off x="5557278" y="4617630"/>
            <a:ext cx="6325950" cy="1842831"/>
          </a:xfrm>
          <a:prstGeom prst="rect">
            <a:avLst/>
          </a:prstGeom>
        </p:spPr>
      </p:pic>
      <p:sp>
        <p:nvSpPr>
          <p:cNvPr id="76" name="Flecha derecha 26"/>
          <p:cNvSpPr/>
          <p:nvPr/>
        </p:nvSpPr>
        <p:spPr>
          <a:xfrm>
            <a:off x="5045320" y="5183938"/>
            <a:ext cx="413041" cy="385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graphicFrame>
        <p:nvGraphicFramePr>
          <p:cNvPr id="77" name="Gráfico 27"/>
          <p:cNvGraphicFramePr>
            <a:graphicFrameLocks/>
          </p:cNvGraphicFramePr>
          <p:nvPr>
            <p:extLst>
              <p:ext uri="{D42A27DB-BD31-4B8C-83A1-F6EECF244321}">
                <p14:modId xmlns:p14="http://schemas.microsoft.com/office/powerpoint/2010/main" val="4171378972"/>
              </p:ext>
            </p:extLst>
          </p:nvPr>
        </p:nvGraphicFramePr>
        <p:xfrm>
          <a:off x="6220873" y="1285107"/>
          <a:ext cx="5266284" cy="2735485"/>
        </p:xfrm>
        <a:graphic>
          <a:graphicData uri="http://schemas.openxmlformats.org/drawingml/2006/chart">
            <c:chart xmlns:c="http://schemas.openxmlformats.org/drawingml/2006/chart" xmlns:r="http://schemas.openxmlformats.org/officeDocument/2006/relationships" r:id="rId4"/>
          </a:graphicData>
        </a:graphic>
      </p:graphicFrame>
      <p:sp>
        <p:nvSpPr>
          <p:cNvPr id="78" name="Left Brace 19"/>
          <p:cNvSpPr/>
          <p:nvPr/>
        </p:nvSpPr>
        <p:spPr>
          <a:xfrm rot="16200000">
            <a:off x="9228162" y="2186314"/>
            <a:ext cx="268730" cy="3605241"/>
          </a:xfrm>
          <a:prstGeom prst="leftBrace">
            <a:avLst>
              <a:gd name="adj1" fmla="val 9240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DO"/>
          </a:p>
        </p:txBody>
      </p:sp>
      <p:sp>
        <p:nvSpPr>
          <p:cNvPr id="79" name="Rectangle 15"/>
          <p:cNvSpPr/>
          <p:nvPr/>
        </p:nvSpPr>
        <p:spPr>
          <a:xfrm>
            <a:off x="7900322" y="4095954"/>
            <a:ext cx="3441164" cy="553998"/>
          </a:xfrm>
          <a:prstGeom prst="rect">
            <a:avLst/>
          </a:prstGeom>
        </p:spPr>
        <p:txBody>
          <a:bodyPr wrap="square">
            <a:spAutoFit/>
          </a:bodyPr>
          <a:lstStyle/>
          <a:p>
            <a:r>
              <a:rPr lang="es-DO" sz="1600" b="1" dirty="0" smtClean="0"/>
              <a:t>40,225 </a:t>
            </a:r>
            <a:r>
              <a:rPr lang="es-DO" sz="1600" b="1" dirty="0"/>
              <a:t>Proveedores </a:t>
            </a:r>
            <a:r>
              <a:rPr lang="es-DO" sz="1600" b="1" baseline="0" dirty="0" smtClean="0"/>
              <a:t>Nuevos</a:t>
            </a:r>
            <a:endParaRPr lang="es-DO" sz="1600" b="1" dirty="0"/>
          </a:p>
          <a:p>
            <a:r>
              <a:rPr lang="es-DO" sz="1400" dirty="0" smtClean="0"/>
              <a:t>29% (11,846 Mujeres) Y 9% (3,695 MIPYME)</a:t>
            </a:r>
            <a:endParaRPr lang="es-DO" sz="1400" baseline="0" dirty="0" smtClean="0"/>
          </a:p>
        </p:txBody>
      </p:sp>
      <p:sp>
        <p:nvSpPr>
          <p:cNvPr id="80" name="Left Brace 79"/>
          <p:cNvSpPr/>
          <p:nvPr/>
        </p:nvSpPr>
        <p:spPr>
          <a:xfrm rot="16200000">
            <a:off x="2611818" y="2723876"/>
            <a:ext cx="321479" cy="2646754"/>
          </a:xfrm>
          <a:prstGeom prst="leftBrace">
            <a:avLst>
              <a:gd name="adj1" fmla="val 4140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DO"/>
          </a:p>
        </p:txBody>
      </p:sp>
      <p:sp>
        <p:nvSpPr>
          <p:cNvPr id="81" name="CuadroTexto 31"/>
          <p:cNvSpPr txBox="1"/>
          <p:nvPr/>
        </p:nvSpPr>
        <p:spPr>
          <a:xfrm>
            <a:off x="7488906" y="1624382"/>
            <a:ext cx="3676241" cy="461665"/>
          </a:xfrm>
          <a:prstGeom prst="rect">
            <a:avLst/>
          </a:prstGeom>
          <a:noFill/>
        </p:spPr>
        <p:txBody>
          <a:bodyPr wrap="square" rtlCol="0">
            <a:spAutoFit/>
          </a:bodyPr>
          <a:lstStyle/>
          <a:p>
            <a:r>
              <a:rPr lang="es-DO" sz="1200" dirty="0" smtClean="0">
                <a:solidFill>
                  <a:srgbClr val="00B050"/>
                </a:solidFill>
              </a:rPr>
              <a:t>En </a:t>
            </a:r>
            <a:r>
              <a:rPr lang="es-DO" sz="1200" dirty="0">
                <a:solidFill>
                  <a:srgbClr val="00B050"/>
                </a:solidFill>
              </a:rPr>
              <a:t>40 meses de trabajo tenemos </a:t>
            </a:r>
            <a:r>
              <a:rPr lang="es-DO" sz="1200" dirty="0" smtClean="0">
                <a:solidFill>
                  <a:srgbClr val="00B050"/>
                </a:solidFill>
              </a:rPr>
              <a:t>+20,425 proveedores nuevos inscritos </a:t>
            </a:r>
            <a:r>
              <a:rPr lang="es-DO" sz="1200" dirty="0">
                <a:solidFill>
                  <a:srgbClr val="00B050"/>
                </a:solidFill>
              </a:rPr>
              <a:t>mas </a:t>
            </a:r>
            <a:r>
              <a:rPr lang="es-DO" sz="1200" dirty="0" smtClean="0">
                <a:solidFill>
                  <a:srgbClr val="00B050"/>
                </a:solidFill>
              </a:rPr>
              <a:t>que </a:t>
            </a:r>
            <a:r>
              <a:rPr lang="es-DO" sz="1200" dirty="0">
                <a:solidFill>
                  <a:srgbClr val="00B050"/>
                </a:solidFill>
              </a:rPr>
              <a:t>en la gestión </a:t>
            </a:r>
            <a:r>
              <a:rPr lang="es-DO" sz="1200" dirty="0" smtClean="0">
                <a:solidFill>
                  <a:srgbClr val="00B050"/>
                </a:solidFill>
              </a:rPr>
              <a:t>anterior.</a:t>
            </a:r>
            <a:endParaRPr lang="es-DO" sz="1200" dirty="0">
              <a:solidFill>
                <a:srgbClr val="00B050"/>
              </a:solidFill>
            </a:endParaRPr>
          </a:p>
        </p:txBody>
      </p:sp>
      <p:sp>
        <p:nvSpPr>
          <p:cNvPr id="82" name="Left Brace 21"/>
          <p:cNvSpPr/>
          <p:nvPr/>
        </p:nvSpPr>
        <p:spPr>
          <a:xfrm rot="16200000">
            <a:off x="715096" y="3692389"/>
            <a:ext cx="150959" cy="816701"/>
          </a:xfrm>
          <a:prstGeom prst="leftBrace">
            <a:avLst>
              <a:gd name="adj1" fmla="val 4140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DO"/>
          </a:p>
        </p:txBody>
      </p:sp>
      <p:sp>
        <p:nvSpPr>
          <p:cNvPr id="83" name="TextBox 20"/>
          <p:cNvSpPr txBox="1"/>
          <p:nvPr/>
        </p:nvSpPr>
        <p:spPr>
          <a:xfrm>
            <a:off x="281358" y="4244306"/>
            <a:ext cx="1533525" cy="369332"/>
          </a:xfrm>
          <a:prstGeom prst="rect">
            <a:avLst/>
          </a:prstGeom>
          <a:noFill/>
        </p:spPr>
        <p:txBody>
          <a:bodyPr wrap="square" rtlCol="0">
            <a:spAutoFit/>
          </a:bodyPr>
          <a:lstStyle/>
          <a:p>
            <a:r>
              <a:rPr lang="es-DO" b="1" dirty="0" smtClean="0"/>
              <a:t>5,189 </a:t>
            </a:r>
            <a:r>
              <a:rPr lang="es-DO" sz="1200" b="1" dirty="0" smtClean="0"/>
              <a:t>(32 meses)</a:t>
            </a:r>
            <a:endParaRPr lang="es-DO" sz="1200" b="1" dirty="0"/>
          </a:p>
        </p:txBody>
      </p:sp>
      <p:sp>
        <p:nvSpPr>
          <p:cNvPr id="84" name="Left Brace 21"/>
          <p:cNvSpPr/>
          <p:nvPr/>
        </p:nvSpPr>
        <p:spPr>
          <a:xfrm rot="16200000">
            <a:off x="6654611" y="3493225"/>
            <a:ext cx="150959" cy="816701"/>
          </a:xfrm>
          <a:prstGeom prst="leftBrace">
            <a:avLst>
              <a:gd name="adj1" fmla="val 4140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DO"/>
          </a:p>
        </p:txBody>
      </p:sp>
      <p:sp>
        <p:nvSpPr>
          <p:cNvPr id="85" name="TextBox 20"/>
          <p:cNvSpPr txBox="1"/>
          <p:nvPr/>
        </p:nvSpPr>
        <p:spPr>
          <a:xfrm>
            <a:off x="6220873" y="4045142"/>
            <a:ext cx="1533525" cy="369332"/>
          </a:xfrm>
          <a:prstGeom prst="rect">
            <a:avLst/>
          </a:prstGeom>
          <a:noFill/>
        </p:spPr>
        <p:txBody>
          <a:bodyPr wrap="square" rtlCol="0">
            <a:spAutoFit/>
          </a:bodyPr>
          <a:lstStyle/>
          <a:p>
            <a:r>
              <a:rPr lang="es-DO" b="1" dirty="0" smtClean="0"/>
              <a:t>   19,800</a:t>
            </a:r>
            <a:endParaRPr lang="es-DO" b="1" dirty="0"/>
          </a:p>
        </p:txBody>
      </p:sp>
      <p:sp>
        <p:nvSpPr>
          <p:cNvPr id="86" name="CuadroTexto 8"/>
          <p:cNvSpPr txBox="1"/>
          <p:nvPr/>
        </p:nvSpPr>
        <p:spPr>
          <a:xfrm>
            <a:off x="7423784" y="4649952"/>
            <a:ext cx="3741363" cy="369332"/>
          </a:xfrm>
          <a:prstGeom prst="rect">
            <a:avLst/>
          </a:prstGeom>
          <a:noFill/>
        </p:spPr>
        <p:txBody>
          <a:bodyPr wrap="square" rtlCol="0">
            <a:spAutoFit/>
          </a:bodyPr>
          <a:lstStyle/>
          <a:p>
            <a:r>
              <a:rPr lang="es-DO" dirty="0" smtClean="0"/>
              <a:t>Información de contrato disponible</a:t>
            </a:r>
            <a:endParaRPr lang="es-DO" dirty="0"/>
          </a:p>
        </p:txBody>
      </p:sp>
    </p:spTree>
    <p:extLst>
      <p:ext uri="{BB962C8B-B14F-4D97-AF65-F5344CB8AC3E}">
        <p14:creationId xmlns:p14="http://schemas.microsoft.com/office/powerpoint/2010/main" val="86215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0390" y="-244230"/>
            <a:ext cx="9277989" cy="1325563"/>
          </a:xfrm>
        </p:spPr>
        <p:txBody>
          <a:bodyPr>
            <a:noAutofit/>
          </a:bodyPr>
          <a:lstStyle/>
          <a:p>
            <a:r>
              <a:rPr lang="es-DO" sz="1800" b="1" dirty="0" smtClean="0">
                <a:solidFill>
                  <a:schemeClr val="bg1"/>
                </a:solidFill>
              </a:rPr>
              <a:t>Leyes, regulaciones, políticas o guías que permiten la incorporación de criterios de sostenibilidad en el proceso de compras públicas, identificación de vacíos y obstáculos legales.</a:t>
            </a:r>
            <a:endParaRPr lang="es-DO" sz="1800" b="1" dirty="0">
              <a:solidFill>
                <a:schemeClr val="bg1"/>
              </a:solidFill>
            </a:endParaRPr>
          </a:p>
        </p:txBody>
      </p:sp>
      <p:pic>
        <p:nvPicPr>
          <p:cNvPr id="13" name="Picture 4" descr="http://www.franciscorobles.com.ar/wp-content/uploads/2012/06/eco_verde_o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904" y="2219325"/>
            <a:ext cx="3152442" cy="2096375"/>
          </a:xfrm>
          <a:prstGeom prst="rect">
            <a:avLst/>
          </a:prstGeom>
          <a:ln>
            <a:noFill/>
          </a:ln>
          <a:effectLst>
            <a:softEdge rad="112500"/>
          </a:effectLst>
          <a:extLst/>
        </p:spPr>
      </p:pic>
      <p:graphicFrame>
        <p:nvGraphicFramePr>
          <p:cNvPr id="4" name="Diagram 3"/>
          <p:cNvGraphicFramePr/>
          <p:nvPr>
            <p:extLst>
              <p:ext uri="{D42A27DB-BD31-4B8C-83A1-F6EECF244321}">
                <p14:modId xmlns:p14="http://schemas.microsoft.com/office/powerpoint/2010/main" val="1247623442"/>
              </p:ext>
            </p:extLst>
          </p:nvPr>
        </p:nvGraphicFramePr>
        <p:xfrm>
          <a:off x="2457450" y="1081333"/>
          <a:ext cx="928889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3313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franciscorobles.com.ar/wp-content/uploads/2012/06/eco_verde_o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878" y="6858000"/>
            <a:ext cx="2130844" cy="1417012"/>
          </a:xfrm>
          <a:prstGeom prst="rect">
            <a:avLst/>
          </a:prstGeom>
          <a:ln>
            <a:noFill/>
          </a:ln>
          <a:effectLst>
            <a:softEdge rad="112500"/>
          </a:effectLst>
          <a:extLst/>
        </p:spPr>
      </p:pic>
      <p:pic>
        <p:nvPicPr>
          <p:cNvPr id="6" name="Picture 2" descr="Red Social Ambiental Ávila"/>
          <p:cNvPicPr>
            <a:picLocks noChangeAspect="1" noChangeArrowheads="1"/>
          </p:cNvPicPr>
          <p:nvPr/>
        </p:nvPicPr>
        <p:blipFill rotWithShape="1">
          <a:blip r:embed="rId3">
            <a:extLst>
              <a:ext uri="{28A0092B-C50C-407E-A947-70E740481C1C}">
                <a14:useLocalDpi xmlns:a14="http://schemas.microsoft.com/office/drawing/2010/main" val="0"/>
              </a:ext>
            </a:extLst>
          </a:blip>
          <a:srcRect r="15244"/>
          <a:stretch/>
        </p:blipFill>
        <p:spPr bwMode="auto">
          <a:xfrm>
            <a:off x="3819525" y="7566506"/>
            <a:ext cx="2130844" cy="13446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8579269" y="3953372"/>
            <a:ext cx="5936831" cy="369332"/>
          </a:xfrm>
          <a:prstGeom prst="rect">
            <a:avLst/>
          </a:prstGeom>
        </p:spPr>
        <p:txBody>
          <a:bodyPr wrap="square">
            <a:spAutoFit/>
          </a:bodyPr>
          <a:lstStyle/>
          <a:p>
            <a:pPr>
              <a:spcAft>
                <a:spcPts val="0"/>
              </a:spcAft>
            </a:pPr>
            <a:r>
              <a:rPr lang="es-DO" dirty="0" smtClean="0">
                <a:effectLst/>
              </a:rPr>
              <a:t> </a:t>
            </a:r>
          </a:p>
        </p:txBody>
      </p:sp>
      <p:sp>
        <p:nvSpPr>
          <p:cNvPr id="9" name="TextBox 8"/>
          <p:cNvSpPr txBox="1"/>
          <p:nvPr/>
        </p:nvSpPr>
        <p:spPr>
          <a:xfrm>
            <a:off x="2873584" y="25400"/>
            <a:ext cx="6832600" cy="830997"/>
          </a:xfrm>
          <a:prstGeom prst="rect">
            <a:avLst/>
          </a:prstGeom>
          <a:noFill/>
        </p:spPr>
        <p:txBody>
          <a:bodyPr wrap="square" rtlCol="0">
            <a:spAutoFit/>
          </a:bodyPr>
          <a:lstStyle/>
          <a:p>
            <a:r>
              <a:rPr lang="es-DO" sz="2400" dirty="0" smtClean="0">
                <a:solidFill>
                  <a:schemeClr val="bg1"/>
                </a:solidFill>
              </a:rPr>
              <a:t>Estrategia de </a:t>
            </a:r>
            <a:r>
              <a:rPr lang="es-DO" sz="2400" dirty="0">
                <a:solidFill>
                  <a:schemeClr val="bg1"/>
                </a:solidFill>
              </a:rPr>
              <a:t>Abordaje  </a:t>
            </a:r>
            <a:r>
              <a:rPr lang="es-DO" sz="2400" dirty="0" smtClean="0">
                <a:solidFill>
                  <a:schemeClr val="bg1"/>
                </a:solidFill>
              </a:rPr>
              <a:t>para incorporar el componente ambiental a las Compras Públicas</a:t>
            </a:r>
            <a:endParaRPr lang="es-DO" sz="2400" dirty="0">
              <a:solidFill>
                <a:schemeClr val="bg1"/>
              </a:solidFill>
            </a:endParaRPr>
          </a:p>
        </p:txBody>
      </p:sp>
      <p:graphicFrame>
        <p:nvGraphicFramePr>
          <p:cNvPr id="12" name="Diagram 11"/>
          <p:cNvGraphicFramePr/>
          <p:nvPr>
            <p:extLst>
              <p:ext uri="{D42A27DB-BD31-4B8C-83A1-F6EECF244321}">
                <p14:modId xmlns:p14="http://schemas.microsoft.com/office/powerpoint/2010/main" val="2259404330"/>
              </p:ext>
            </p:extLst>
          </p:nvPr>
        </p:nvGraphicFramePr>
        <p:xfrm>
          <a:off x="387768" y="1096817"/>
          <a:ext cx="11804232" cy="5713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0554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ipse 22"/>
          <p:cNvSpPr/>
          <p:nvPr/>
        </p:nvSpPr>
        <p:spPr>
          <a:xfrm>
            <a:off x="3751962" y="1990546"/>
            <a:ext cx="3099128" cy="3015856"/>
          </a:xfrm>
          <a:prstGeom prst="ellipse">
            <a:avLst/>
          </a:prstGeom>
          <a:gradFill flip="none" rotWithShape="1">
            <a:gsLst>
              <a:gs pos="0">
                <a:schemeClr val="accent2">
                  <a:lumMod val="0"/>
                  <a:lumOff val="100000"/>
                  <a:alpha val="49000"/>
                </a:schemeClr>
              </a:gs>
              <a:gs pos="73000">
                <a:schemeClr val="accent2"/>
              </a:gs>
              <a:gs pos="100000">
                <a:schemeClr val="accent2">
                  <a:lumMod val="5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DO"/>
          </a:p>
        </p:txBody>
      </p:sp>
      <p:pic>
        <p:nvPicPr>
          <p:cNvPr id="13" name="Imagen 12"/>
          <p:cNvPicPr>
            <a:picLocks noChangeAspect="1"/>
          </p:cNvPicPr>
          <p:nvPr/>
        </p:nvPicPr>
        <p:blipFill>
          <a:blip r:embed="rId2"/>
          <a:stretch>
            <a:fillRect/>
          </a:stretch>
        </p:blipFill>
        <p:spPr>
          <a:xfrm>
            <a:off x="4836775" y="1469915"/>
            <a:ext cx="4800692" cy="4800692"/>
          </a:xfrm>
          <a:prstGeom prst="rect">
            <a:avLst/>
          </a:prstGeom>
        </p:spPr>
      </p:pic>
      <p:grpSp>
        <p:nvGrpSpPr>
          <p:cNvPr id="17" name="Grupo 16"/>
          <p:cNvGrpSpPr/>
          <p:nvPr/>
        </p:nvGrpSpPr>
        <p:grpSpPr>
          <a:xfrm>
            <a:off x="2541465" y="5479871"/>
            <a:ext cx="3107094" cy="1200329"/>
            <a:chOff x="5654403" y="2073565"/>
            <a:chExt cx="3107094" cy="1200329"/>
          </a:xfrm>
        </p:grpSpPr>
        <p:sp>
          <p:nvSpPr>
            <p:cNvPr id="18" name="Llamada rectangular redondeada 17"/>
            <p:cNvSpPr/>
            <p:nvPr/>
          </p:nvSpPr>
          <p:spPr>
            <a:xfrm>
              <a:off x="5654403" y="2090222"/>
              <a:ext cx="3107094" cy="1183672"/>
            </a:xfrm>
            <a:prstGeom prst="wedgeRoundRectCallout">
              <a:avLst>
                <a:gd name="adj1" fmla="val 59347"/>
                <a:gd name="adj2" fmla="val -31149"/>
                <a:gd name="adj3" fmla="val 16667"/>
              </a:avLst>
            </a:prstGeom>
            <a:solidFill>
              <a:srgbClr val="A8D848">
                <a:alpha val="72549"/>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chemeClr val="bg1"/>
                </a:solidFill>
              </a:endParaRPr>
            </a:p>
          </p:txBody>
        </p:sp>
        <p:sp>
          <p:nvSpPr>
            <p:cNvPr id="19" name="Rectángulo 18"/>
            <p:cNvSpPr/>
            <p:nvPr/>
          </p:nvSpPr>
          <p:spPr>
            <a:xfrm>
              <a:off x="5787932" y="2073565"/>
              <a:ext cx="2875904" cy="1200329"/>
            </a:xfrm>
            <a:prstGeom prst="rect">
              <a:avLst/>
            </a:prstGeom>
          </p:spPr>
          <p:txBody>
            <a:bodyPr wrap="square">
              <a:spAutoFit/>
            </a:bodyPr>
            <a:lstStyle/>
            <a:p>
              <a:pPr algn="ct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4.1.2.3. Incorporar la sostenibilidad ambiental en la gestión estatal, a través de compras estatales</a:t>
              </a:r>
              <a:endParaRPr lang="es-DO"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0" name="Grupo 19"/>
          <p:cNvGrpSpPr/>
          <p:nvPr/>
        </p:nvGrpSpPr>
        <p:grpSpPr>
          <a:xfrm>
            <a:off x="8496168" y="1096724"/>
            <a:ext cx="3641313" cy="1944152"/>
            <a:chOff x="5734728" y="1979549"/>
            <a:chExt cx="3028768" cy="1372820"/>
          </a:xfrm>
        </p:grpSpPr>
        <p:sp>
          <p:nvSpPr>
            <p:cNvPr id="21" name="Llamada rectangular redondeada 20"/>
            <p:cNvSpPr/>
            <p:nvPr/>
          </p:nvSpPr>
          <p:spPr>
            <a:xfrm>
              <a:off x="5734728" y="1979549"/>
              <a:ext cx="3028768" cy="1323676"/>
            </a:xfrm>
            <a:prstGeom prst="wedgeRoundRectCallout">
              <a:avLst>
                <a:gd name="adj1" fmla="val -65696"/>
                <a:gd name="adj2" fmla="val 57413"/>
                <a:gd name="adj3" fmla="val 16667"/>
              </a:avLst>
            </a:prstGeom>
            <a:solidFill>
              <a:schemeClr val="accent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DO" dirty="0">
                <a:solidFill>
                  <a:schemeClr val="bg1"/>
                </a:solidFill>
              </a:endParaRPr>
            </a:p>
          </p:txBody>
        </p:sp>
        <p:sp>
          <p:nvSpPr>
            <p:cNvPr id="22" name="Rectángulo 21"/>
            <p:cNvSpPr/>
            <p:nvPr/>
          </p:nvSpPr>
          <p:spPr>
            <a:xfrm>
              <a:off x="5893622" y="2113591"/>
              <a:ext cx="2869874" cy="1238778"/>
            </a:xfrm>
            <a:prstGeom prst="rect">
              <a:avLst/>
            </a:prstGeom>
          </p:spPr>
          <p:txBody>
            <a:bodyPr wrap="square">
              <a:spAutoFit/>
            </a:bodyPr>
            <a:lstStyle/>
            <a:p>
              <a:r>
                <a:rPr lang="es-ES_tradnl" b="1" dirty="0" smtClean="0">
                  <a:solidFill>
                    <a:schemeClr val="bg1"/>
                  </a:solidFill>
                </a:rPr>
                <a:t>3.1.2.2 Elevar la calidad del gasto público,  asignando prioridad a la dimensión social del desarrollo humano.</a:t>
              </a:r>
            </a:p>
            <a:p>
              <a:r>
                <a:rPr lang="es-ES"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3.4.3.3. Compras y contrataciones estatales para las MIPYME</a:t>
              </a:r>
              <a:endParaRPr lang="es-DO" b="1" dirty="0" smtClean="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s-DO" b="1" dirty="0">
                <a:solidFill>
                  <a:schemeClr val="bg1"/>
                </a:solidFill>
              </a:endParaRPr>
            </a:p>
          </p:txBody>
        </p:sp>
      </p:grpSp>
      <p:sp>
        <p:nvSpPr>
          <p:cNvPr id="2" name="CuadroTexto 1"/>
          <p:cNvSpPr txBox="1"/>
          <p:nvPr/>
        </p:nvSpPr>
        <p:spPr>
          <a:xfrm>
            <a:off x="3848756" y="3090228"/>
            <a:ext cx="1623568" cy="369332"/>
          </a:xfrm>
          <a:prstGeom prst="rect">
            <a:avLst/>
          </a:prstGeom>
          <a:noFill/>
        </p:spPr>
        <p:txBody>
          <a:bodyPr wrap="square" rtlCol="0">
            <a:spAutoFit/>
          </a:bodyPr>
          <a:lstStyle/>
          <a:p>
            <a:r>
              <a:rPr lang="es-DO" b="1" dirty="0" smtClean="0"/>
              <a:t>INNOVACIÓN</a:t>
            </a:r>
            <a:endParaRPr lang="es-DO" b="1" dirty="0"/>
          </a:p>
        </p:txBody>
      </p:sp>
      <p:sp>
        <p:nvSpPr>
          <p:cNvPr id="4" name="Rectangle 3"/>
          <p:cNvSpPr/>
          <p:nvPr/>
        </p:nvSpPr>
        <p:spPr>
          <a:xfrm>
            <a:off x="229504" y="916538"/>
            <a:ext cx="7795910" cy="646331"/>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r>
              <a:rPr lang="es-ES_tradnl" b="1" dirty="0" smtClean="0"/>
              <a:t>La Estrategia Nacional de Desarrollo (END) 2010-2030</a:t>
            </a:r>
            <a:r>
              <a:rPr lang="es-DO" b="1" dirty="0" smtClean="0"/>
              <a:t>, recoge elementos considerados en tres de las dimensiones de las Compras Públicas sostenibles</a:t>
            </a:r>
            <a:endParaRPr lang="es-ES_tradnl" b="1" dirty="0" smtClean="0"/>
          </a:p>
        </p:txBody>
      </p:sp>
      <p:pic>
        <p:nvPicPr>
          <p:cNvPr id="31" name="Picture 4" descr="http://www.franciscorobles.com.ar/wp-content/uploads/2012/06/eco_verde_on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03" y="1662778"/>
            <a:ext cx="2130844" cy="1417012"/>
          </a:xfrm>
          <a:prstGeom prst="rect">
            <a:avLst/>
          </a:prstGeom>
          <a:ln>
            <a:noFill/>
          </a:ln>
          <a:effectLst>
            <a:softEdge rad="112500"/>
          </a:effectLst>
          <a:extLst/>
        </p:spPr>
      </p:pic>
      <p:pic>
        <p:nvPicPr>
          <p:cNvPr id="32" name="Picture 2" descr="http://www.ecoticias.com/userfiles/extra/thumbs/306_CRGA_plantas33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81" y="2948142"/>
            <a:ext cx="2309528" cy="1539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Red Social Ambiental Ávila"/>
          <p:cNvPicPr>
            <a:picLocks noChangeAspect="1" noChangeArrowheads="1"/>
          </p:cNvPicPr>
          <p:nvPr/>
        </p:nvPicPr>
        <p:blipFill rotWithShape="1">
          <a:blip r:embed="rId5">
            <a:extLst>
              <a:ext uri="{28A0092B-C50C-407E-A947-70E740481C1C}">
                <a14:useLocalDpi xmlns:a14="http://schemas.microsoft.com/office/drawing/2010/main" val="0"/>
              </a:ext>
            </a:extLst>
          </a:blip>
          <a:srcRect r="15244"/>
          <a:stretch/>
        </p:blipFill>
        <p:spPr bwMode="auto">
          <a:xfrm>
            <a:off x="345223" y="4515896"/>
            <a:ext cx="2130844" cy="13446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6" name="Grupo 15"/>
          <p:cNvGrpSpPr/>
          <p:nvPr/>
        </p:nvGrpSpPr>
        <p:grpSpPr>
          <a:xfrm>
            <a:off x="8283942" y="5720468"/>
            <a:ext cx="3107094" cy="923330"/>
            <a:chOff x="5723512" y="2089314"/>
            <a:chExt cx="3107094" cy="923330"/>
          </a:xfrm>
        </p:grpSpPr>
        <p:sp>
          <p:nvSpPr>
            <p:cNvPr id="24" name="Llamada rectangular redondeada 23"/>
            <p:cNvSpPr/>
            <p:nvPr/>
          </p:nvSpPr>
          <p:spPr>
            <a:xfrm>
              <a:off x="5723512" y="2113591"/>
              <a:ext cx="3107094" cy="843278"/>
            </a:xfrm>
            <a:prstGeom prst="wedgeRoundRectCallout">
              <a:avLst>
                <a:gd name="adj1" fmla="val -28941"/>
                <a:gd name="adj2" fmla="val -81598"/>
                <a:gd name="adj3" fmla="val 16667"/>
              </a:avLst>
            </a:prstGeom>
            <a:solidFill>
              <a:srgbClr val="CC0066">
                <a:alpha val="72941"/>
              </a:srgb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chemeClr val="bg1"/>
                </a:solidFill>
              </a:endParaRPr>
            </a:p>
          </p:txBody>
        </p:sp>
        <p:sp>
          <p:nvSpPr>
            <p:cNvPr id="25" name="Rectángulo 24"/>
            <p:cNvSpPr/>
            <p:nvPr/>
          </p:nvSpPr>
          <p:spPr>
            <a:xfrm>
              <a:off x="5821173" y="2089314"/>
              <a:ext cx="2875904" cy="923330"/>
            </a:xfrm>
            <a:prstGeom prst="rect">
              <a:avLst/>
            </a:prstGeom>
          </p:spPr>
          <p:txBody>
            <a:bodyPr wrap="square">
              <a:spAutoFit/>
            </a:bodyPr>
            <a:lstStyle/>
            <a:p>
              <a:pPr algn="ctr"/>
              <a:r>
                <a:rPr lang="es-ES"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3.4.3.3</a:t>
              </a: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Compras </a:t>
              </a: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y contrataciones estatales para las MIPYME</a:t>
              </a:r>
              <a:endParaRPr lang="es-DO"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26" name="Title 1"/>
          <p:cNvSpPr txBox="1">
            <a:spLocks/>
          </p:cNvSpPr>
          <p:nvPr/>
        </p:nvSpPr>
        <p:spPr>
          <a:xfrm>
            <a:off x="3314699" y="85725"/>
            <a:ext cx="8356601" cy="8540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dirty="0" smtClean="0">
                <a:solidFill>
                  <a:schemeClr val="bg1"/>
                </a:solidFill>
              </a:rPr>
              <a:t>Compras Públicas Sostenibles </a:t>
            </a:r>
            <a:endParaRPr lang="es-DO" dirty="0">
              <a:solidFill>
                <a:schemeClr val="bg1"/>
              </a:solidFill>
            </a:endParaRPr>
          </a:p>
        </p:txBody>
      </p:sp>
    </p:spTree>
    <p:extLst>
      <p:ext uri="{BB962C8B-B14F-4D97-AF65-F5344CB8AC3E}">
        <p14:creationId xmlns:p14="http://schemas.microsoft.com/office/powerpoint/2010/main" val="33405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827" y="-142874"/>
            <a:ext cx="7681687" cy="1325563"/>
          </a:xfrm>
        </p:spPr>
        <p:txBody>
          <a:bodyPr>
            <a:normAutofit/>
          </a:bodyPr>
          <a:lstStyle/>
          <a:p>
            <a:r>
              <a:rPr lang="es-DO" sz="2800" b="1" dirty="0" smtClean="0">
                <a:solidFill>
                  <a:schemeClr val="bg1"/>
                </a:solidFill>
              </a:rPr>
              <a:t>Piloto de Compras Publicas Sostenibles ambientalmente  en Órgano Rector </a:t>
            </a:r>
            <a:endParaRPr lang="es-DO" sz="2800" b="1" dirty="0">
              <a:solidFill>
                <a:schemeClr val="bg1"/>
              </a:solidFill>
            </a:endParaRPr>
          </a:p>
        </p:txBody>
      </p:sp>
      <p:sp>
        <p:nvSpPr>
          <p:cNvPr id="3" name="Content Placeholder 2"/>
          <p:cNvSpPr>
            <a:spLocks noGrp="1"/>
          </p:cNvSpPr>
          <p:nvPr>
            <p:ph idx="1"/>
          </p:nvPr>
        </p:nvSpPr>
        <p:spPr>
          <a:xfrm>
            <a:off x="2801258" y="1332139"/>
            <a:ext cx="8523514" cy="4633232"/>
          </a:xfrm>
        </p:spPr>
        <p:txBody>
          <a:bodyPr>
            <a:normAutofit fontScale="85000" lnSpcReduction="20000"/>
          </a:bodyPr>
          <a:lstStyle/>
          <a:p>
            <a:pPr marL="0" indent="0">
              <a:buNone/>
            </a:pPr>
            <a:r>
              <a:rPr lang="es-DO" dirty="0" smtClean="0"/>
              <a:t>Pasos realizados para  el Piloto CPS en proceso de Tecnología </a:t>
            </a:r>
          </a:p>
          <a:p>
            <a:pPr marL="457200" indent="-457200">
              <a:buFont typeface="+mj-lt"/>
              <a:buAutoNum type="arabicPeriod"/>
            </a:pPr>
            <a:r>
              <a:rPr lang="es-DO" sz="2400" dirty="0" smtClean="0"/>
              <a:t>Análisis de los rubros en los que mas compra el estado.</a:t>
            </a:r>
          </a:p>
          <a:p>
            <a:pPr marL="457200" indent="-457200">
              <a:buFont typeface="+mj-lt"/>
              <a:buAutoNum type="arabicPeriod"/>
            </a:pPr>
            <a:r>
              <a:rPr lang="es-DO" sz="2400" dirty="0" smtClean="0"/>
              <a:t>Elegir un rubro de los anteriores en el cual el órgano rector fuera a realizar un proceso.</a:t>
            </a:r>
          </a:p>
          <a:p>
            <a:pPr marL="457200" indent="-457200">
              <a:buFont typeface="+mj-lt"/>
              <a:buAutoNum type="arabicPeriod"/>
            </a:pPr>
            <a:r>
              <a:rPr lang="es-DO" sz="2400" dirty="0" smtClean="0"/>
              <a:t>Análisis y recomendaciones especificaciones técnicas de los pliegos en conjunto con los especialistas del IISD. </a:t>
            </a:r>
          </a:p>
          <a:p>
            <a:pPr lvl="1"/>
            <a:r>
              <a:rPr lang="es-DO" sz="2000" dirty="0"/>
              <a:t>Especificación técnica obligatoria por la eficiencia </a:t>
            </a:r>
            <a:r>
              <a:rPr lang="es-DO" sz="2000" dirty="0" smtClean="0"/>
              <a:t>energética</a:t>
            </a:r>
          </a:p>
          <a:p>
            <a:pPr lvl="1"/>
            <a:r>
              <a:rPr lang="es-DO" sz="2000" dirty="0"/>
              <a:t>Especificación técnica opcional por el embalaje</a:t>
            </a:r>
          </a:p>
          <a:p>
            <a:pPr lvl="1"/>
            <a:r>
              <a:rPr lang="es-DO" sz="2000" dirty="0"/>
              <a:t>Años de garantía</a:t>
            </a:r>
          </a:p>
          <a:p>
            <a:pPr lvl="1"/>
            <a:r>
              <a:rPr lang="es-DO" sz="2000" dirty="0"/>
              <a:t>Especificación técnica por la retroiluminación en monitores</a:t>
            </a:r>
          </a:p>
          <a:p>
            <a:pPr lvl="1"/>
            <a:r>
              <a:rPr lang="es-DO" sz="2000" dirty="0"/>
              <a:t>La retroiluminación del monitor no incluye mercurio</a:t>
            </a:r>
          </a:p>
          <a:p>
            <a:pPr marL="457200" indent="-457200">
              <a:buFont typeface="+mj-lt"/>
              <a:buAutoNum type="arabicPeriod"/>
            </a:pPr>
            <a:r>
              <a:rPr lang="es-DO" sz="2400" dirty="0" smtClean="0"/>
              <a:t>Debate tecnico de la viabilidad de las especificaciones.</a:t>
            </a:r>
          </a:p>
          <a:p>
            <a:pPr marL="457200" indent="-457200">
              <a:buFont typeface="+mj-lt"/>
              <a:buAutoNum type="arabicPeriod"/>
            </a:pPr>
            <a:r>
              <a:rPr lang="es-DO" sz="2400" dirty="0" smtClean="0"/>
              <a:t>Agregar las especificaciones como opcionales con fin de analizar el comportamiento del mercado.</a:t>
            </a:r>
          </a:p>
          <a:p>
            <a:pPr marL="457200" indent="-457200">
              <a:buFont typeface="+mj-lt"/>
              <a:buAutoNum type="arabicPeriod"/>
            </a:pPr>
            <a:r>
              <a:rPr lang="es-DO" sz="2400" dirty="0" smtClean="0"/>
              <a:t>Lotificar el ítem seleccionado con fines de que  el procesos no se vea perjudicado </a:t>
            </a:r>
          </a:p>
          <a:p>
            <a:pPr marL="0" indent="0">
              <a:buNone/>
            </a:pPr>
            <a:endParaRPr lang="es-DO" dirty="0" smtClean="0"/>
          </a:p>
          <a:p>
            <a:pPr marL="0" indent="0">
              <a:buNone/>
            </a:pPr>
            <a:endParaRPr lang="es-DO" dirty="0"/>
          </a:p>
        </p:txBody>
      </p:sp>
      <p:pic>
        <p:nvPicPr>
          <p:cNvPr id="1026" name="Picture 2" descr="http://segurosreview.com/wp-content/uploads/2014/09/tecnologia_cloudCompu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19" y="1767681"/>
            <a:ext cx="2108653" cy="13328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03918" y="3507808"/>
            <a:ext cx="2108653" cy="865088"/>
          </a:xfrm>
          <a:prstGeom prst="rect">
            <a:avLst/>
          </a:prstGeom>
        </p:spPr>
      </p:pic>
    </p:spTree>
    <p:extLst>
      <p:ext uri="{BB962C8B-B14F-4D97-AF65-F5344CB8AC3E}">
        <p14:creationId xmlns:p14="http://schemas.microsoft.com/office/powerpoint/2010/main" val="330786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042165" y="1177640"/>
            <a:ext cx="8311423" cy="707886"/>
          </a:xfrm>
          <a:prstGeom prst="rect">
            <a:avLst/>
          </a:prstGeom>
          <a:solidFill>
            <a:srgbClr val="5091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just">
              <a:spcAft>
                <a:spcPts val="0"/>
              </a:spcAft>
            </a:pPr>
            <a:r>
              <a:rPr lang="es-DO" sz="2000" dirty="0">
                <a:latin typeface="Calibri" panose="020F0502020204030204" pitchFamily="34" charset="0"/>
                <a:ea typeface="Times New Roman" panose="02020603050405020304" pitchFamily="18" charset="0"/>
                <a:cs typeface="Times New Roman" panose="02020603050405020304" pitchFamily="18" charset="0"/>
              </a:rPr>
              <a:t>Implementación de Proyecto de Reciclaje dentro de la Dirección General de Contrataciones Públicas.</a:t>
            </a:r>
            <a:endParaRPr lang="es-DO" sz="3200"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17" name="Rectángulo 16"/>
          <p:cNvSpPr/>
          <p:nvPr/>
        </p:nvSpPr>
        <p:spPr>
          <a:xfrm>
            <a:off x="3042166" y="5196672"/>
            <a:ext cx="8311423" cy="400110"/>
          </a:xfrm>
          <a:prstGeom prst="rect">
            <a:avLst/>
          </a:prstGeom>
          <a:solidFill>
            <a:srgbClr val="5091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just">
              <a:spcAft>
                <a:spcPts val="1200"/>
              </a:spcAft>
            </a:pPr>
            <a:r>
              <a:rPr lang="es-DO" sz="2000" dirty="0">
                <a:latin typeface="Calibri" panose="020F0502020204030204" pitchFamily="34" charset="0"/>
                <a:ea typeface="Times New Roman" panose="02020603050405020304" pitchFamily="18" charset="0"/>
                <a:cs typeface="Times New Roman" panose="02020603050405020304" pitchFamily="18" charset="0"/>
              </a:rPr>
              <a:t>Taller sobre Factores claves para un desarrollo exitoso de la agricultura familiar</a:t>
            </a:r>
            <a:endParaRPr lang="es-DO"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3042168" y="4015105"/>
            <a:ext cx="8331353" cy="1015663"/>
          </a:xfrm>
          <a:prstGeom prst="rect">
            <a:avLst/>
          </a:prstGeom>
          <a:solidFill>
            <a:srgbClr val="5091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just">
              <a:spcAft>
                <a:spcPts val="0"/>
              </a:spcAft>
            </a:pPr>
            <a:r>
              <a:rPr lang="es-DO" sz="2000" dirty="0">
                <a:latin typeface="Calibri" panose="020F0502020204030204" pitchFamily="34" charset="0"/>
                <a:ea typeface="Times New Roman" panose="02020603050405020304" pitchFamily="18" charset="0"/>
                <a:cs typeface="Times New Roman" panose="02020603050405020304" pitchFamily="18" charset="0"/>
              </a:rPr>
              <a:t>Celebración Seminario Internacional </a:t>
            </a:r>
            <a:r>
              <a:rPr lang="es-DO" sz="2000" i="1" dirty="0">
                <a:latin typeface="Calibri" panose="020F0502020204030204" pitchFamily="34" charset="0"/>
                <a:ea typeface="Times New Roman" panose="02020603050405020304" pitchFamily="18" charset="0"/>
                <a:cs typeface="Times New Roman" panose="02020603050405020304" pitchFamily="18" charset="0"/>
              </a:rPr>
              <a:t>“Compras Públicas a Nivel del Territorio: Desafíos y Experiencias en Contratos de Recogida, Tratamiento y Disposición de Desechos Sólidos” 2015”.</a:t>
            </a:r>
            <a:endParaRPr lang="es-DO" sz="3200"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19" name="Rectángulo 18"/>
          <p:cNvSpPr/>
          <p:nvPr/>
        </p:nvSpPr>
        <p:spPr>
          <a:xfrm>
            <a:off x="3042167" y="2856296"/>
            <a:ext cx="8311423" cy="1015663"/>
          </a:xfrm>
          <a:prstGeom prst="rect">
            <a:avLst/>
          </a:prstGeom>
          <a:solidFill>
            <a:srgbClr val="5091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just">
              <a:spcAft>
                <a:spcPts val="0"/>
              </a:spcAft>
            </a:pPr>
            <a:r>
              <a:rPr lang="es-ES_tradnl" sz="2000" dirty="0">
                <a:latin typeface="Calibri" panose="020F0502020204030204" pitchFamily="34" charset="0"/>
                <a:ea typeface="Times New Roman" panose="02020603050405020304" pitchFamily="18" charset="0"/>
                <a:cs typeface="Times New Roman" panose="02020603050405020304" pitchFamily="18" charset="0"/>
              </a:rPr>
              <a:t>Consultorías Internacionales sobre “</a:t>
            </a:r>
            <a:r>
              <a:rPr lang="es-ES_tradnl" sz="2000" i="1" dirty="0">
                <a:latin typeface="Calibri" panose="020F0502020204030204" pitchFamily="34" charset="0"/>
                <a:ea typeface="Times New Roman" panose="02020603050405020304" pitchFamily="18" charset="0"/>
                <a:cs typeface="Times New Roman" panose="02020603050405020304" pitchFamily="18" charset="0"/>
              </a:rPr>
              <a:t>Propuesta de Normativa de Compras Públicas Sostenible desde las Perspectivas Económica, Social, Medio Ambiental y de Innovación”.</a:t>
            </a:r>
            <a:r>
              <a:rPr lang="es-ES_tradnl" sz="2000" dirty="0">
                <a:latin typeface="Calibri" panose="020F0502020204030204" pitchFamily="34" charset="0"/>
                <a:ea typeface="Times New Roman" panose="02020603050405020304" pitchFamily="18" charset="0"/>
                <a:cs typeface="Times New Roman" panose="02020603050405020304" pitchFamily="18" charset="0"/>
              </a:rPr>
              <a:t> </a:t>
            </a:r>
            <a:endParaRPr lang="es-DO" sz="3200"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29" name="Rectángulo 28"/>
          <p:cNvSpPr/>
          <p:nvPr/>
        </p:nvSpPr>
        <p:spPr>
          <a:xfrm>
            <a:off x="3042165" y="135615"/>
            <a:ext cx="7943335" cy="707886"/>
          </a:xfrm>
          <a:prstGeom prst="rect">
            <a:avLst/>
          </a:prstGeom>
        </p:spPr>
        <p:txBody>
          <a:bodyPr wrap="square">
            <a:spAutoFit/>
          </a:bodyPr>
          <a:lstStyle/>
          <a:p>
            <a:r>
              <a:rPr lang="es-DO" sz="2000" b="1" dirty="0" smtClean="0">
                <a:solidFill>
                  <a:schemeClr val="bg1"/>
                </a:solidFill>
              </a:rPr>
              <a:t>ACCIONES REALIZADAS POR LA INSTITUCIÓN EN EL MARCO DE LAS COMPRAS PÚBLICAS SOSTENIBLES (Componente ambiental)</a:t>
            </a:r>
            <a:endParaRPr lang="es-DO" sz="2000" b="1" dirty="0">
              <a:solidFill>
                <a:schemeClr val="bg1"/>
              </a:solidFill>
            </a:endParaRPr>
          </a:p>
        </p:txBody>
      </p:sp>
      <p:sp>
        <p:nvSpPr>
          <p:cNvPr id="16" name="Rectángulo 15"/>
          <p:cNvSpPr/>
          <p:nvPr/>
        </p:nvSpPr>
        <p:spPr>
          <a:xfrm>
            <a:off x="3042165" y="5801608"/>
            <a:ext cx="8311423" cy="707886"/>
          </a:xfrm>
          <a:prstGeom prst="rect">
            <a:avLst/>
          </a:prstGeom>
          <a:solidFill>
            <a:srgbClr val="5091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s-DO" sz="2000" dirty="0">
                <a:latin typeface="Calibri" panose="020F0502020204030204" pitchFamily="34" charset="0"/>
                <a:ea typeface="MS Mincho" panose="02020609040205080304" pitchFamily="49" charset="-128"/>
                <a:cs typeface="Times New Roman" panose="02020603050405020304" pitchFamily="18" charset="0"/>
              </a:rPr>
              <a:t>Acuerdo Interinstitucional con UNIBE (Universidad Iberoamericana) en el contexto del piloto de compras públicas sostenibles.</a:t>
            </a:r>
            <a:endParaRPr lang="es-DO" sz="2000" dirty="0"/>
          </a:p>
        </p:txBody>
      </p:sp>
      <p:pic>
        <p:nvPicPr>
          <p:cNvPr id="21" name="Picture 2" descr="http://www.ecoticias.com/userfiles/extra/thumbs/306_CRGA_plantas33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7" y="2598759"/>
            <a:ext cx="2309528" cy="1539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 name="Rectángulo 15"/>
          <p:cNvSpPr/>
          <p:nvPr/>
        </p:nvSpPr>
        <p:spPr>
          <a:xfrm>
            <a:off x="3062098" y="1980503"/>
            <a:ext cx="8311423" cy="707886"/>
          </a:xfrm>
          <a:prstGeom prst="rect">
            <a:avLst/>
          </a:prstGeom>
          <a:solidFill>
            <a:srgbClr val="5091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s-DO" sz="2000" dirty="0" smtClean="0">
                <a:latin typeface="Calibri" panose="020F0502020204030204" pitchFamily="34" charset="0"/>
                <a:ea typeface="MS Mincho" panose="02020609040205080304" pitchFamily="49" charset="-128"/>
                <a:cs typeface="Times New Roman" panose="02020603050405020304" pitchFamily="18" charset="0"/>
              </a:rPr>
              <a:t>Especificaciones Técnicas para  Piloto  de Compras publicas sostenibles para adquisición de equipos de Tecnología. </a:t>
            </a:r>
            <a:endParaRPr lang="es-DO" sz="2000" dirty="0"/>
          </a:p>
        </p:txBody>
      </p:sp>
    </p:spTree>
    <p:extLst>
      <p:ext uri="{BB962C8B-B14F-4D97-AF65-F5344CB8AC3E}">
        <p14:creationId xmlns:p14="http://schemas.microsoft.com/office/powerpoint/2010/main" val="35147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P spid="16"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d Social Ambiental Ávila"/>
          <p:cNvPicPr>
            <a:picLocks noChangeAspect="1" noChangeArrowheads="1"/>
          </p:cNvPicPr>
          <p:nvPr/>
        </p:nvPicPr>
        <p:blipFill rotWithShape="1">
          <a:blip r:embed="rId2">
            <a:extLst>
              <a:ext uri="{28A0092B-C50C-407E-A947-70E740481C1C}">
                <a14:useLocalDpi xmlns:a14="http://schemas.microsoft.com/office/drawing/2010/main" val="0"/>
              </a:ext>
            </a:extLst>
          </a:blip>
          <a:srcRect r="15244"/>
          <a:stretch/>
        </p:blipFill>
        <p:spPr bwMode="auto">
          <a:xfrm>
            <a:off x="465999" y="1796505"/>
            <a:ext cx="2130844" cy="13446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4" descr="http://www.franciscorobles.com.ar/wp-content/uploads/2012/06/eco_verde_on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62" y="3866953"/>
            <a:ext cx="1864180" cy="1239680"/>
          </a:xfrm>
          <a:prstGeom prst="rect">
            <a:avLst/>
          </a:prstGeom>
          <a:ln>
            <a:noFill/>
          </a:ln>
          <a:effectLst>
            <a:softEdge rad="112500"/>
          </a:effectLst>
          <a:extLst/>
        </p:spPr>
      </p:pic>
      <p:sp>
        <p:nvSpPr>
          <p:cNvPr id="13" name="Rectángulo 28"/>
          <p:cNvSpPr/>
          <p:nvPr/>
        </p:nvSpPr>
        <p:spPr>
          <a:xfrm>
            <a:off x="3042165" y="135615"/>
            <a:ext cx="7943335" cy="707886"/>
          </a:xfrm>
          <a:prstGeom prst="rect">
            <a:avLst/>
          </a:prstGeom>
        </p:spPr>
        <p:txBody>
          <a:bodyPr wrap="square">
            <a:spAutoFit/>
          </a:bodyPr>
          <a:lstStyle/>
          <a:p>
            <a:r>
              <a:rPr lang="es-DO" sz="2000" b="1" dirty="0" smtClean="0">
                <a:solidFill>
                  <a:schemeClr val="bg1"/>
                </a:solidFill>
              </a:rPr>
              <a:t>ACCIONES REALIZADAS POR LA INSTITUCIÓN EN EL MARCO DE LAS COMPRAS PÚBLICAS SOSTENIBLES (Componente Económico y Social)</a:t>
            </a:r>
            <a:endParaRPr lang="es-DO" sz="2000" b="1" dirty="0">
              <a:solidFill>
                <a:schemeClr val="bg1"/>
              </a:solidFill>
            </a:endParaRPr>
          </a:p>
        </p:txBody>
      </p:sp>
      <p:sp>
        <p:nvSpPr>
          <p:cNvPr id="14" name="Rectángulo 8"/>
          <p:cNvSpPr/>
          <p:nvPr/>
        </p:nvSpPr>
        <p:spPr>
          <a:xfrm>
            <a:off x="2975490" y="1650137"/>
            <a:ext cx="8311423" cy="707886"/>
          </a:xfrm>
          <a:prstGeom prst="rect">
            <a:avLst/>
          </a:prstGeom>
          <a:solidFill>
            <a:srgbClr val="5091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just">
              <a:spcAft>
                <a:spcPts val="0"/>
              </a:spcAft>
            </a:pPr>
            <a:r>
              <a:rPr lang="es-ES_tradnl" sz="2000" dirty="0" smtClean="0">
                <a:effectLst/>
                <a:latin typeface="Calibri" panose="020F0502020204030204" pitchFamily="34" charset="0"/>
                <a:ea typeface="Times New Roman" panose="02020603050405020304" pitchFamily="18" charset="0"/>
                <a:cs typeface="Times New Roman" panose="02020603050405020304" pitchFamily="18" charset="0"/>
              </a:rPr>
              <a:t>Diseño, Desarrollo y puesta en marcha del Portal Transaccional de las compras y contrataciones  públicas.</a:t>
            </a:r>
            <a:endParaRPr lang="es-DO" sz="3200"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16" name="Rectángulo 17"/>
          <p:cNvSpPr/>
          <p:nvPr/>
        </p:nvSpPr>
        <p:spPr>
          <a:xfrm>
            <a:off x="2955557" y="3428583"/>
            <a:ext cx="8331353" cy="1015663"/>
          </a:xfrm>
          <a:prstGeom prst="rect">
            <a:avLst/>
          </a:prstGeom>
          <a:solidFill>
            <a:srgbClr val="5091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just">
              <a:spcAft>
                <a:spcPts val="0"/>
              </a:spcAft>
            </a:pPr>
            <a:r>
              <a:rPr lang="es-DO" sz="2000" dirty="0">
                <a:latin typeface="Calibri" panose="020F0502020204030204" pitchFamily="34" charset="0"/>
                <a:ea typeface="Times New Roman" panose="02020603050405020304" pitchFamily="18" charset="0"/>
                <a:cs typeface="Times New Roman" panose="02020603050405020304" pitchFamily="18" charset="0"/>
              </a:rPr>
              <a:t>Firma de Acuerdo con el Centro de Promoción de la Micro y Pequeña Empresa en Centroamérica (CENPROMYPE), para la vinculación de las MIPYMES con el Mercado Público en la región </a:t>
            </a:r>
            <a:r>
              <a:rPr lang="es-DO" sz="2000" dirty="0" smtClean="0">
                <a:latin typeface="Calibri" panose="020F0502020204030204" pitchFamily="34" charset="0"/>
                <a:ea typeface="Times New Roman" panose="02020603050405020304" pitchFamily="18" charset="0"/>
                <a:cs typeface="Times New Roman" panose="02020603050405020304" pitchFamily="18" charset="0"/>
              </a:rPr>
              <a:t>SICA.</a:t>
            </a:r>
            <a:endParaRPr lang="es-DO"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ectángulo 18"/>
          <p:cNvSpPr/>
          <p:nvPr/>
        </p:nvSpPr>
        <p:spPr>
          <a:xfrm>
            <a:off x="2975489" y="2539360"/>
            <a:ext cx="8311423" cy="707886"/>
          </a:xfrm>
          <a:prstGeom prst="rect">
            <a:avLst/>
          </a:prstGeom>
          <a:solidFill>
            <a:srgbClr val="5091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just">
              <a:spcAft>
                <a:spcPts val="0"/>
              </a:spcAft>
            </a:pPr>
            <a:r>
              <a:rPr lang="es-ES_tradnl" sz="2000" dirty="0" smtClean="0">
                <a:effectLst/>
                <a:latin typeface="Calibri" panose="020F0502020204030204" pitchFamily="34" charset="0"/>
                <a:ea typeface="Times New Roman" panose="02020603050405020304" pitchFamily="18" charset="0"/>
                <a:cs typeface="Times New Roman" panose="02020603050405020304" pitchFamily="18" charset="0"/>
              </a:rPr>
              <a:t>Creación y puesta en funcionamiento de 24 Comisiones de Veedurías (Decreto 188-14).</a:t>
            </a:r>
            <a:endParaRPr lang="es-DO" sz="3200" dirty="0" smtClean="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8" name="Rectángulo 15"/>
          <p:cNvSpPr/>
          <p:nvPr/>
        </p:nvSpPr>
        <p:spPr>
          <a:xfrm>
            <a:off x="2955557" y="4598801"/>
            <a:ext cx="8311423" cy="1015663"/>
          </a:xfrm>
          <a:prstGeom prst="rect">
            <a:avLst/>
          </a:prstGeom>
          <a:solidFill>
            <a:srgbClr val="5091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just">
              <a:spcAft>
                <a:spcPts val="0"/>
              </a:spcAft>
            </a:pPr>
            <a:r>
              <a:rPr lang="es-DO" sz="2000" dirty="0" smtClean="0">
                <a:effectLst/>
                <a:latin typeface="Calibri" panose="020F0502020204030204" pitchFamily="34" charset="0"/>
                <a:ea typeface="Times New Roman" panose="02020603050405020304" pitchFamily="18" charset="0"/>
                <a:cs typeface="Times New Roman" panose="02020603050405020304" pitchFamily="18" charset="0"/>
              </a:rPr>
              <a:t>Elaboración y socialización del Proyecto de Ley de Concesiones que servirá para regular formas de Asociación Público Privada con sostenibilidad económica (Cursa actualmente en el Congreso de la Nación).</a:t>
            </a:r>
            <a:r>
              <a:rPr lang="es-ES_tradnl" sz="2000" dirty="0" smtClean="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0955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bi2green.com/wp-content/uploads/2010/10/3-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941" y="1302840"/>
            <a:ext cx="2190750" cy="2085976"/>
          </a:xfrm>
          <a:prstGeom prst="rect">
            <a:avLst/>
          </a:prstGeom>
          <a:noFill/>
          <a:extLst>
            <a:ext uri="{909E8E84-426E-40DD-AFC4-6F175D3DCCD1}">
              <a14:hiddenFill xmlns:a14="http://schemas.microsoft.com/office/drawing/2010/main">
                <a:solidFill>
                  <a:srgbClr val="FFFFFF"/>
                </a:solidFill>
              </a14:hiddenFill>
            </a:ext>
          </a:extLst>
        </p:spPr>
      </p:pic>
      <p:sp>
        <p:nvSpPr>
          <p:cNvPr id="35" name="Rectángulo 34"/>
          <p:cNvSpPr/>
          <p:nvPr/>
        </p:nvSpPr>
        <p:spPr>
          <a:xfrm>
            <a:off x="829820" y="1453426"/>
            <a:ext cx="7409305" cy="1569660"/>
          </a:xfrm>
          <a:prstGeom prst="rect">
            <a:avLst/>
          </a:prstGeom>
          <a:noFill/>
        </p:spPr>
        <p:txBody>
          <a:bodyPr wrap="square" rtlCol="0">
            <a:spAutoFit/>
          </a:bodyPr>
          <a:lstStyle/>
          <a:p>
            <a:pPr algn="ctr"/>
            <a:r>
              <a:rPr lang="es-DO" sz="2400" b="1" dirty="0" smtClean="0"/>
              <a:t>La Dirección General de la República está implementando la cultura 3R a lo interno de la institución, para junto a medio ambiente, promoverla en el resto de la administración pública</a:t>
            </a:r>
            <a:endParaRPr lang="es-DO" sz="2400" b="1" dirty="0"/>
          </a:p>
        </p:txBody>
      </p:sp>
      <p:grpSp>
        <p:nvGrpSpPr>
          <p:cNvPr id="36" name="Grupo 35"/>
          <p:cNvGrpSpPr/>
          <p:nvPr/>
        </p:nvGrpSpPr>
        <p:grpSpPr>
          <a:xfrm>
            <a:off x="2773146" y="239166"/>
            <a:ext cx="10724583" cy="6286375"/>
            <a:chOff x="2773146" y="239166"/>
            <a:chExt cx="10724583" cy="6286375"/>
          </a:xfrm>
        </p:grpSpPr>
        <p:pic>
          <p:nvPicPr>
            <p:cNvPr id="45" name="3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9966" y="5948236"/>
              <a:ext cx="577305" cy="577305"/>
            </a:xfrm>
            <a:prstGeom prst="rect">
              <a:avLst/>
            </a:prstGeom>
            <a:effectLst>
              <a:glow rad="101600">
                <a:schemeClr val="bg1">
                  <a:alpha val="60000"/>
                </a:schemeClr>
              </a:glow>
            </a:effectLst>
          </p:spPr>
        </p:pic>
        <p:pic>
          <p:nvPicPr>
            <p:cNvPr id="46" name="3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2490" y="6078120"/>
              <a:ext cx="1398144" cy="415150"/>
            </a:xfrm>
            <a:prstGeom prst="rect">
              <a:avLst/>
            </a:prstGeom>
            <a:effectLst>
              <a:glow rad="101600">
                <a:schemeClr val="bg1">
                  <a:alpha val="60000"/>
                </a:schemeClr>
              </a:glow>
            </a:effectLst>
          </p:spPr>
        </p:pic>
        <p:sp>
          <p:nvSpPr>
            <p:cNvPr id="50" name="Rectángulo 49"/>
            <p:cNvSpPr/>
            <p:nvPr/>
          </p:nvSpPr>
          <p:spPr>
            <a:xfrm>
              <a:off x="2773146" y="239166"/>
              <a:ext cx="10724583" cy="523220"/>
            </a:xfrm>
            <a:prstGeom prst="rect">
              <a:avLst/>
            </a:prstGeom>
          </p:spPr>
          <p:txBody>
            <a:bodyPr wrap="square">
              <a:spAutoFit/>
            </a:bodyPr>
            <a:lstStyle/>
            <a:p>
              <a:pPr marL="361950" indent="-266700"/>
              <a:r>
                <a:rPr lang="es-DO" sz="2800" b="1" dirty="0" smtClean="0">
                  <a:ln w="0"/>
                  <a:solidFill>
                    <a:schemeClr val="bg1"/>
                  </a:solidFill>
                  <a:effectLst>
                    <a:outerShdw blurRad="38100" dist="19050" dir="2700000" algn="tl" rotWithShape="0">
                      <a:schemeClr val="dk1">
                        <a:alpha val="40000"/>
                      </a:schemeClr>
                    </a:outerShdw>
                  </a:effectLst>
                </a:rPr>
                <a:t>OPORTUNIDADES APOYO INICIATIVAS COMPRAS PÚBLICAS</a:t>
              </a:r>
              <a:endParaRPr lang="es-DO" sz="2800" b="1" dirty="0">
                <a:ln w="0"/>
                <a:solidFill>
                  <a:schemeClr val="bg1"/>
                </a:solidFill>
                <a:effectLst>
                  <a:outerShdw blurRad="38100" dist="19050" dir="2700000" algn="tl" rotWithShape="0">
                    <a:schemeClr val="dk1">
                      <a:alpha val="40000"/>
                    </a:schemeClr>
                  </a:outerShdw>
                </a:effectLst>
              </a:endParaRPr>
            </a:p>
          </p:txBody>
        </p:sp>
      </p:grpSp>
      <p:pic>
        <p:nvPicPr>
          <p:cNvPr id="7170" name="Picture 2" descr="http://l.rgbimg.com/cache1r2iZA/users/f/fa/fangol/600/na5cha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495" y="3213023"/>
            <a:ext cx="3196580" cy="3312518"/>
          </a:xfrm>
          <a:prstGeom prst="rect">
            <a:avLst/>
          </a:prstGeom>
          <a:noFill/>
          <a:extLst>
            <a:ext uri="{909E8E84-426E-40DD-AFC4-6F175D3DCCD1}">
              <a14:hiddenFill xmlns:a14="http://schemas.microsoft.com/office/drawing/2010/main">
                <a:solidFill>
                  <a:srgbClr val="FFFFFF"/>
                </a:solidFill>
              </a14:hiddenFill>
            </a:ext>
          </a:extLst>
        </p:spPr>
      </p:pic>
      <p:sp>
        <p:nvSpPr>
          <p:cNvPr id="26" name="Rectángulo 25"/>
          <p:cNvSpPr/>
          <p:nvPr/>
        </p:nvSpPr>
        <p:spPr>
          <a:xfrm>
            <a:off x="738833" y="3935940"/>
            <a:ext cx="2875904" cy="1200329"/>
          </a:xfrm>
          <a:prstGeom prst="rect">
            <a:avLst/>
          </a:prstGeom>
        </p:spPr>
        <p:txBody>
          <a:bodyPr wrap="square">
            <a:spAutoFit/>
          </a:bodyPr>
          <a:lstStyle/>
          <a:p>
            <a:pPr algn="ct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4.1.2.3. Incorporar la sostenibilidad ambiental en la gestión estatal, a través de compras estatales</a:t>
            </a:r>
            <a:endParaRPr lang="es-DO"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3316" name="Picture 4" descr="http://1.bp.blogspot.com/-YBjUTlwEqPE/Vkpdx8j6p1I/AAAAAAAAAGA/X0M4i9ifeO0/s1600/3%2BR.jpg"/>
          <p:cNvPicPr>
            <a:picLocks noChangeAspect="1" noChangeArrowheads="1"/>
          </p:cNvPicPr>
          <p:nvPr/>
        </p:nvPicPr>
        <p:blipFill rotWithShape="1">
          <a:blip r:embed="rId6">
            <a:extLst>
              <a:ext uri="{28A0092B-C50C-407E-A947-70E740481C1C}">
                <a14:useLocalDpi xmlns:a14="http://schemas.microsoft.com/office/drawing/2010/main" val="0"/>
              </a:ext>
            </a:extLst>
          </a:blip>
          <a:srcRect b="20321"/>
          <a:stretch/>
        </p:blipFill>
        <p:spPr bwMode="auto">
          <a:xfrm>
            <a:off x="4026423" y="3714126"/>
            <a:ext cx="5985008" cy="236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882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34"/>
          <p:cNvSpPr/>
          <p:nvPr/>
        </p:nvSpPr>
        <p:spPr>
          <a:xfrm>
            <a:off x="3040614" y="29028"/>
            <a:ext cx="7787043" cy="830997"/>
          </a:xfrm>
          <a:prstGeom prst="rect">
            <a:avLst/>
          </a:prstGeom>
          <a:noFill/>
        </p:spPr>
        <p:txBody>
          <a:bodyPr wrap="square" rtlCol="0">
            <a:spAutoFit/>
          </a:bodyPr>
          <a:lstStyle/>
          <a:p>
            <a:pPr algn="ctr"/>
            <a:r>
              <a:rPr lang="es-DO" sz="2400" b="1" dirty="0" smtClean="0">
                <a:solidFill>
                  <a:schemeClr val="bg1"/>
                </a:solidFill>
              </a:rPr>
              <a:t>La Dirección ya figura en la </a:t>
            </a:r>
            <a:r>
              <a:rPr lang="es-DO" sz="2400" b="1" dirty="0">
                <a:solidFill>
                  <a:schemeClr val="bg1"/>
                </a:solidFill>
              </a:rPr>
              <a:t>pagina del CEDAF, </a:t>
            </a:r>
            <a:r>
              <a:rPr lang="es-DO" sz="2400" b="1" dirty="0" smtClean="0">
                <a:solidFill>
                  <a:schemeClr val="bg1"/>
                </a:solidFill>
              </a:rPr>
              <a:t>entre </a:t>
            </a:r>
            <a:r>
              <a:rPr lang="es-DO" sz="2400" b="1" dirty="0">
                <a:solidFill>
                  <a:schemeClr val="bg1"/>
                </a:solidFill>
              </a:rPr>
              <a:t>las instituciones con buenas </a:t>
            </a:r>
            <a:r>
              <a:rPr lang="es-DO" sz="2400" b="1" dirty="0" smtClean="0">
                <a:solidFill>
                  <a:schemeClr val="bg1"/>
                </a:solidFill>
              </a:rPr>
              <a:t>practicas para la sostenibilidad. </a:t>
            </a:r>
            <a:endParaRPr lang="es-DO" sz="2400" b="1" dirty="0">
              <a:solidFill>
                <a:schemeClr val="bg1"/>
              </a:solidFill>
            </a:endParaRPr>
          </a:p>
        </p:txBody>
      </p:sp>
      <p:pic>
        <p:nvPicPr>
          <p:cNvPr id="7171" name="Imagen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086" y="1435682"/>
            <a:ext cx="8599825" cy="480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534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0390" y="-244230"/>
            <a:ext cx="9277989" cy="1325563"/>
          </a:xfrm>
        </p:spPr>
        <p:txBody>
          <a:bodyPr>
            <a:noAutofit/>
          </a:bodyPr>
          <a:lstStyle/>
          <a:p>
            <a:pPr algn="ctr"/>
            <a:r>
              <a:rPr lang="es-DO" sz="1800" b="1" dirty="0" smtClean="0">
                <a:solidFill>
                  <a:schemeClr val="bg1"/>
                </a:solidFill>
              </a:rPr>
              <a:t>RECOMENDACIONES DE REPÚBLICA DOMINICANA PARA LA IMPLEMENTACIÓN DE COMPRAS PÚBLICAS SOSTENIBLES</a:t>
            </a:r>
            <a:endParaRPr lang="es-DO" sz="1800" b="1" dirty="0">
              <a:solidFill>
                <a:schemeClr val="bg1"/>
              </a:solidFill>
            </a:endParaRPr>
          </a:p>
        </p:txBody>
      </p:sp>
      <p:sp>
        <p:nvSpPr>
          <p:cNvPr id="5" name="Rectángulo 4"/>
          <p:cNvSpPr/>
          <p:nvPr/>
        </p:nvSpPr>
        <p:spPr>
          <a:xfrm>
            <a:off x="332967" y="3352150"/>
            <a:ext cx="11554233" cy="1384995"/>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DO" sz="1400" b="1" dirty="0">
                <a:ln w="0"/>
                <a:solidFill>
                  <a:schemeClr val="accent5">
                    <a:lumMod val="75000"/>
                  </a:schemeClr>
                </a:solidFill>
                <a:effectLst>
                  <a:outerShdw blurRad="38100" dist="25400" dir="5400000" algn="ctr" rotWithShape="0">
                    <a:srgbClr val="6E747A">
                      <a:alpha val="43000"/>
                    </a:srgbClr>
                  </a:outerShdw>
                </a:effectLst>
                <a:latin typeface="Tahoma" panose="020B0604030504040204" pitchFamily="34" charset="0"/>
              </a:rPr>
              <a:t>Anticiparse a la legislación</a:t>
            </a:r>
          </a:p>
          <a:p>
            <a:endParaRPr lang="es-DO" sz="1400" b="1" dirty="0">
              <a:solidFill>
                <a:srgbClr val="000000"/>
              </a:solidFill>
              <a:latin typeface="Tahoma" panose="020B0604030504040204" pitchFamily="34" charset="0"/>
            </a:endParaRPr>
          </a:p>
          <a:p>
            <a:pPr algn="ctr"/>
            <a:r>
              <a:rPr lang="es-DO" sz="1400" b="1" dirty="0">
                <a:ln w="0"/>
                <a:solidFill>
                  <a:srgbClr val="000000"/>
                </a:solidFill>
                <a:effectLst>
                  <a:outerShdw blurRad="38100" dist="25400" dir="5400000" algn="ctr" rotWithShape="0">
                    <a:srgbClr val="6E747A">
                      <a:alpha val="43000"/>
                    </a:srgbClr>
                  </a:outerShdw>
                </a:effectLst>
                <a:latin typeface="Tahoma" panose="020B0604030504040204" pitchFamily="34" charset="0"/>
              </a:rPr>
              <a:t>En algunos países, la legislación en materia de protección del medio ambiente es cada vez más exigente. Un creciente número de productos está sujeto al cumplimiento de varios convenios y acuerdos internacionales. Esto significa que las administraciones públicas que estén implantando la compra sostenible de una manera dinámica estarán bien situadas para cumplir los nuevos marcos normativos con un costo general inferior.</a:t>
            </a:r>
          </a:p>
        </p:txBody>
      </p:sp>
      <p:sp>
        <p:nvSpPr>
          <p:cNvPr id="6" name="Llamada rectangular redondeada 5"/>
          <p:cNvSpPr/>
          <p:nvPr/>
        </p:nvSpPr>
        <p:spPr>
          <a:xfrm>
            <a:off x="3287602" y="5072317"/>
            <a:ext cx="6083559" cy="1440364"/>
          </a:xfrm>
          <a:prstGeom prst="wedgeRoundRectCallout">
            <a:avLst>
              <a:gd name="adj1" fmla="val 21192"/>
              <a:gd name="adj2" fmla="val -72241"/>
              <a:gd name="adj3" fmla="val 16667"/>
            </a:avLst>
          </a:prstGeom>
          <a:solidFill>
            <a:schemeClr val="accent5">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smtClean="0">
                <a:solidFill>
                  <a:schemeClr val="tx1"/>
                </a:solidFill>
              </a:rPr>
              <a:t>La posición de Compras Públicas RD, es que antes de implementar políticas de compras sostenibles, es vital preparar a las MIPYME y los proveedores, para que puedan cumplir con las especificaciones y no resulten excluyentes</a:t>
            </a:r>
            <a:endParaRPr lang="es-DO" b="1" dirty="0">
              <a:solidFill>
                <a:schemeClr val="tx1"/>
              </a:solidFill>
            </a:endParaRPr>
          </a:p>
        </p:txBody>
      </p:sp>
      <p:sp>
        <p:nvSpPr>
          <p:cNvPr id="7" name="CuadroTexto 6"/>
          <p:cNvSpPr txBox="1"/>
          <p:nvPr/>
        </p:nvSpPr>
        <p:spPr>
          <a:xfrm>
            <a:off x="332967" y="2062871"/>
            <a:ext cx="11554233" cy="954107"/>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defPPr>
              <a:defRPr lang="es-DO"/>
            </a:defPPr>
            <a:lvl1pPr algn="ctr">
              <a:defRPr sz="1400" b="1">
                <a:ln w="0"/>
                <a:solidFill>
                  <a:schemeClr val="accent5">
                    <a:lumMod val="75000"/>
                  </a:schemeClr>
                </a:solidFill>
                <a:effectLst>
                  <a:outerShdw blurRad="38100" dist="25400" dir="5400000" algn="ctr" rotWithShape="0">
                    <a:srgbClr val="6E747A">
                      <a:alpha val="43000"/>
                    </a:srgbClr>
                  </a:outerShdw>
                </a:effectLst>
                <a:latin typeface="Tahom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DO" dirty="0">
                <a:solidFill>
                  <a:srgbClr val="000000"/>
                </a:solidFill>
              </a:rPr>
              <a:t>Aunque en las legislaciones de compras no contemplen el modelo de compras sostenibles, en la mayoría de los países existen marcos normativos y estratégicos que promueven un </a:t>
            </a:r>
            <a:r>
              <a:rPr lang="es-DO" dirty="0" smtClean="0">
                <a:solidFill>
                  <a:srgbClr val="000000"/>
                </a:solidFill>
              </a:rPr>
              <a:t>Estado </a:t>
            </a:r>
            <a:r>
              <a:rPr lang="es-DO" dirty="0">
                <a:solidFill>
                  <a:srgbClr val="000000"/>
                </a:solidFill>
              </a:rPr>
              <a:t>democrático de derecho</a:t>
            </a:r>
            <a:r>
              <a:rPr lang="es-DO" dirty="0" smtClean="0">
                <a:solidFill>
                  <a:srgbClr val="000000"/>
                </a:solidFill>
              </a:rPr>
              <a:t>, constituciones que reconocen derecho al medioambiente y a la naturaleza  también el desarrollo </a:t>
            </a:r>
            <a:r>
              <a:rPr lang="es-DO" dirty="0">
                <a:solidFill>
                  <a:srgbClr val="000000"/>
                </a:solidFill>
              </a:rPr>
              <a:t>de los sectores productivos, las </a:t>
            </a:r>
            <a:r>
              <a:rPr lang="es-DO" dirty="0" smtClean="0">
                <a:solidFill>
                  <a:srgbClr val="000000"/>
                </a:solidFill>
              </a:rPr>
              <a:t>MIPYME</a:t>
            </a:r>
            <a:r>
              <a:rPr lang="es-DO" dirty="0">
                <a:solidFill>
                  <a:srgbClr val="000000"/>
                </a:solidFill>
              </a:rPr>
              <a:t> </a:t>
            </a:r>
            <a:r>
              <a:rPr lang="es-DO" dirty="0" smtClean="0">
                <a:solidFill>
                  <a:srgbClr val="000000"/>
                </a:solidFill>
              </a:rPr>
              <a:t>y </a:t>
            </a:r>
            <a:r>
              <a:rPr lang="es-DO" dirty="0" smtClean="0">
                <a:solidFill>
                  <a:srgbClr val="FF0000"/>
                </a:solidFill>
              </a:rPr>
              <a:t>mujeres</a:t>
            </a:r>
            <a:r>
              <a:rPr lang="es-DO" dirty="0" smtClean="0">
                <a:solidFill>
                  <a:srgbClr val="000000"/>
                </a:solidFill>
              </a:rPr>
              <a:t>.  </a:t>
            </a:r>
            <a:r>
              <a:rPr lang="es-DO" dirty="0">
                <a:solidFill>
                  <a:srgbClr val="000000"/>
                </a:solidFill>
              </a:rPr>
              <a:t>En República Dominicana, también así que </a:t>
            </a:r>
            <a:r>
              <a:rPr lang="es-DO" dirty="0" smtClean="0">
                <a:solidFill>
                  <a:srgbClr val="000000"/>
                </a:solidFill>
              </a:rPr>
              <a:t>hicimos acopio de estos marcos normativos para diseñar una estrategia</a:t>
            </a:r>
            <a:endParaRPr lang="es-DO" dirty="0">
              <a:solidFill>
                <a:srgbClr val="000000"/>
              </a:solidFill>
            </a:endParaRPr>
          </a:p>
        </p:txBody>
      </p:sp>
    </p:spTree>
    <p:extLst>
      <p:ext uri="{BB962C8B-B14F-4D97-AF65-F5344CB8AC3E}">
        <p14:creationId xmlns:p14="http://schemas.microsoft.com/office/powerpoint/2010/main" val="5723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888" y="1025524"/>
            <a:ext cx="10515600" cy="1325563"/>
          </a:xfrm>
        </p:spPr>
        <p:txBody>
          <a:bodyPr>
            <a:normAutofit/>
          </a:bodyPr>
          <a:lstStyle/>
          <a:p>
            <a:r>
              <a:rPr lang="es-DO" sz="5400" dirty="0" smtClean="0"/>
              <a:t>Gracias (Video)</a:t>
            </a:r>
            <a:endParaRPr lang="es-DO" sz="5400" dirty="0"/>
          </a:p>
        </p:txBody>
      </p:sp>
      <p:pic>
        <p:nvPicPr>
          <p:cNvPr id="4" name="Picture 4" descr="http://www.franciscorobles.com.ar/wp-content/uploads/2012/06/eco_verde_o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071" y="3163888"/>
            <a:ext cx="2713234" cy="1804302"/>
          </a:xfrm>
          <a:prstGeom prst="rect">
            <a:avLst/>
          </a:prstGeom>
          <a:ln>
            <a:noFill/>
          </a:ln>
          <a:effectLst>
            <a:softEdge rad="112500"/>
          </a:effectLst>
          <a:extLst/>
        </p:spPr>
      </p:pic>
      <p:pic>
        <p:nvPicPr>
          <p:cNvPr id="5" name="Picture 2" descr="http://www.ecoticias.com/userfiles/extra/thumbs/306_CRGA_plantas33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762" y="3163888"/>
            <a:ext cx="2706452" cy="18043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Red Social Ambiental Ávila"/>
          <p:cNvPicPr>
            <a:picLocks noChangeAspect="1" noChangeArrowheads="1"/>
          </p:cNvPicPr>
          <p:nvPr/>
        </p:nvPicPr>
        <p:blipFill rotWithShape="1">
          <a:blip r:embed="rId4">
            <a:extLst>
              <a:ext uri="{28A0092B-C50C-407E-A947-70E740481C1C}">
                <a14:useLocalDpi xmlns:a14="http://schemas.microsoft.com/office/drawing/2010/main" val="0"/>
              </a:ext>
            </a:extLst>
          </a:blip>
          <a:srcRect r="15244"/>
          <a:stretch/>
        </p:blipFill>
        <p:spPr bwMode="auto">
          <a:xfrm>
            <a:off x="7990670" y="3163887"/>
            <a:ext cx="2817029" cy="1777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191657" y="5207004"/>
            <a:ext cx="6096000" cy="646331"/>
          </a:xfrm>
          <a:prstGeom prst="rect">
            <a:avLst/>
          </a:prstGeom>
        </p:spPr>
        <p:txBody>
          <a:bodyPr>
            <a:spAutoFit/>
          </a:bodyPr>
          <a:lstStyle/>
          <a:p>
            <a:r>
              <a:rPr lang="es-DO" dirty="0">
                <a:hlinkClick r:id="rId5"/>
              </a:rPr>
              <a:t>https://</a:t>
            </a:r>
            <a:r>
              <a:rPr lang="es-DO" dirty="0" smtClean="0">
                <a:hlinkClick r:id="rId5"/>
              </a:rPr>
              <a:t>drive.google.com/file/d/0B3mPq_KApRAkX1JNUGVpYU12NHM/view?pref=2&amp;pli=1</a:t>
            </a:r>
            <a:r>
              <a:rPr lang="es-DO" dirty="0" smtClean="0"/>
              <a:t> </a:t>
            </a:r>
            <a:endParaRPr lang="es-DO" dirty="0"/>
          </a:p>
        </p:txBody>
      </p:sp>
    </p:spTree>
    <p:extLst>
      <p:ext uri="{BB962C8B-B14F-4D97-AF65-F5344CB8AC3E}">
        <p14:creationId xmlns:p14="http://schemas.microsoft.com/office/powerpoint/2010/main" val="1082375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p:cNvGrpSpPr/>
          <p:nvPr/>
        </p:nvGrpSpPr>
        <p:grpSpPr>
          <a:xfrm>
            <a:off x="3243966" y="2978315"/>
            <a:ext cx="7025490" cy="929602"/>
            <a:chOff x="4937913" y="1823229"/>
            <a:chExt cx="7025490" cy="929602"/>
          </a:xfrm>
        </p:grpSpPr>
        <p:pic>
          <p:nvPicPr>
            <p:cNvPr id="26" name="Picture 2" descr="http://devpolicy.org/wp-content/uploads/2014/02/OECD-DA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913" y="1823229"/>
              <a:ext cx="940883" cy="929602"/>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p:cNvSpPr txBox="1"/>
            <p:nvPr/>
          </p:nvSpPr>
          <p:spPr>
            <a:xfrm>
              <a:off x="5987143" y="2004104"/>
              <a:ext cx="5976260" cy="584775"/>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DO" sz="1600" b="1" dirty="0" smtClean="0"/>
                <a:t>En 2002 insta a los gobiernos a avanzar en marcos políticos y apoyo a las compras sostenibles</a:t>
              </a:r>
              <a:endParaRPr lang="es-DO" sz="1600" b="1" dirty="0"/>
            </a:p>
          </p:txBody>
        </p:sp>
      </p:grpSp>
      <p:grpSp>
        <p:nvGrpSpPr>
          <p:cNvPr id="28" name="Grupo 27"/>
          <p:cNvGrpSpPr/>
          <p:nvPr/>
        </p:nvGrpSpPr>
        <p:grpSpPr>
          <a:xfrm>
            <a:off x="3141327" y="4123022"/>
            <a:ext cx="7137049" cy="830997"/>
            <a:chOff x="4937913" y="3620753"/>
            <a:chExt cx="7137049" cy="830997"/>
          </a:xfrm>
        </p:grpSpPr>
        <p:pic>
          <p:nvPicPr>
            <p:cNvPr id="29" name="Picture 2" descr="http://blogs.lainformacion.com/zoomboomcrash/files/2012/10/ue-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7913" y="3694268"/>
              <a:ext cx="1017133" cy="683968"/>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p:cNvSpPr txBox="1"/>
            <p:nvPr/>
          </p:nvSpPr>
          <p:spPr>
            <a:xfrm>
              <a:off x="6098702" y="3620753"/>
              <a:ext cx="5976260" cy="830997"/>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DO"/>
              </a:defPPr>
              <a:lvl1pPr>
                <a:defRPr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s-DO" sz="1600" dirty="0"/>
                <a:t>En marzo 2004 El consejo y parlamento de la UE aprobaron directiva para todos los Estados miembros que permite la inclusión de criterios medioambientales </a:t>
              </a:r>
              <a:r>
                <a:rPr lang="es-DO" sz="1600" dirty="0" smtClean="0"/>
                <a:t>junto </a:t>
              </a:r>
              <a:r>
                <a:rPr lang="es-DO" sz="1600" dirty="0"/>
                <a:t>a la mejor relación calidad y precio</a:t>
              </a:r>
            </a:p>
          </p:txBody>
        </p:sp>
      </p:grpSp>
      <p:grpSp>
        <p:nvGrpSpPr>
          <p:cNvPr id="31" name="Grupo 30"/>
          <p:cNvGrpSpPr/>
          <p:nvPr/>
        </p:nvGrpSpPr>
        <p:grpSpPr>
          <a:xfrm>
            <a:off x="2164932" y="5195946"/>
            <a:ext cx="8104524" cy="830997"/>
            <a:chOff x="367264" y="4858635"/>
            <a:chExt cx="8104524" cy="830997"/>
          </a:xfrm>
        </p:grpSpPr>
        <p:pic>
          <p:nvPicPr>
            <p:cNvPr id="32" name="Imagen 31"/>
            <p:cNvPicPr>
              <a:picLocks noChangeAspect="1"/>
            </p:cNvPicPr>
            <p:nvPr/>
          </p:nvPicPr>
          <p:blipFill>
            <a:blip r:embed="rId4"/>
            <a:stretch>
              <a:fillRect/>
            </a:stretch>
          </p:blipFill>
          <p:spPr>
            <a:xfrm>
              <a:off x="367264" y="4882537"/>
              <a:ext cx="2016705" cy="727955"/>
            </a:xfrm>
            <a:prstGeom prst="rect">
              <a:avLst/>
            </a:prstGeom>
          </p:spPr>
        </p:pic>
        <p:sp>
          <p:nvSpPr>
            <p:cNvPr id="33" name="CuadroTexto 32"/>
            <p:cNvSpPr txBox="1"/>
            <p:nvPr/>
          </p:nvSpPr>
          <p:spPr>
            <a:xfrm>
              <a:off x="2495528" y="4858635"/>
              <a:ext cx="5976260" cy="830997"/>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DO" sz="1600" b="1" dirty="0" smtClean="0"/>
                <a:t>Dentro de sus indicadores de desempeño contempla las compras sostenibles con 5 perspectivas, agregando la innovación y logísticas a las ya conocidas</a:t>
              </a:r>
              <a:endParaRPr lang="es-DO" sz="1600" b="1" dirty="0"/>
            </a:p>
          </p:txBody>
        </p:sp>
      </p:grpSp>
      <p:grpSp>
        <p:nvGrpSpPr>
          <p:cNvPr id="34" name="Grupo 33"/>
          <p:cNvGrpSpPr/>
          <p:nvPr/>
        </p:nvGrpSpPr>
        <p:grpSpPr>
          <a:xfrm>
            <a:off x="1904967" y="1813629"/>
            <a:ext cx="8586207" cy="1077218"/>
            <a:chOff x="93923" y="1831384"/>
            <a:chExt cx="8586207" cy="1077218"/>
          </a:xfrm>
        </p:grpSpPr>
        <p:pic>
          <p:nvPicPr>
            <p:cNvPr id="35" name="Picture 2" descr="http://blogdelagua.com/wp-content/uploads/2014/09/onu-pnuma.jpg"/>
            <p:cNvPicPr>
              <a:picLocks noChangeAspect="1" noChangeArrowheads="1"/>
            </p:cNvPicPr>
            <p:nvPr/>
          </p:nvPicPr>
          <p:blipFill rotWithShape="1">
            <a:blip r:embed="rId5">
              <a:extLst>
                <a:ext uri="{28A0092B-C50C-407E-A947-70E740481C1C}">
                  <a14:useLocalDpi xmlns:a14="http://schemas.microsoft.com/office/drawing/2010/main" val="0"/>
                </a:ext>
              </a:extLst>
            </a:blip>
            <a:srcRect l="11529" t="12935" r="12093" b="17546"/>
            <a:stretch/>
          </p:blipFill>
          <p:spPr bwMode="auto">
            <a:xfrm>
              <a:off x="93923" y="1831384"/>
              <a:ext cx="2276670" cy="1003742"/>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p:cNvSpPr txBox="1"/>
            <p:nvPr/>
          </p:nvSpPr>
          <p:spPr>
            <a:xfrm>
              <a:off x="2703870" y="1831384"/>
              <a:ext cx="5976260" cy="1077218"/>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DO" sz="1600" b="1" dirty="0" smtClean="0"/>
                <a:t>Las Naciones Unidas junto a la comunidad Internacional han reconocido el potencial que ofrece la “economía verde” para generar oportunidades de empleo y creación de riquezas en todo el mundo.</a:t>
              </a:r>
              <a:endParaRPr lang="es-DO" sz="1600" b="1" dirty="0"/>
            </a:p>
          </p:txBody>
        </p:sp>
      </p:grpSp>
      <p:sp>
        <p:nvSpPr>
          <p:cNvPr id="37" name="Title 1"/>
          <p:cNvSpPr txBox="1">
            <a:spLocks/>
          </p:cNvSpPr>
          <p:nvPr/>
        </p:nvSpPr>
        <p:spPr>
          <a:xfrm>
            <a:off x="3314699" y="85725"/>
            <a:ext cx="8356601" cy="8540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dirty="0" smtClean="0">
                <a:solidFill>
                  <a:schemeClr val="bg1"/>
                </a:solidFill>
              </a:rPr>
              <a:t>Compras Públicas Sostenibles </a:t>
            </a:r>
            <a:endParaRPr lang="es-DO" dirty="0">
              <a:solidFill>
                <a:schemeClr val="bg1"/>
              </a:solidFill>
            </a:endParaRPr>
          </a:p>
        </p:txBody>
      </p:sp>
    </p:spTree>
    <p:extLst>
      <p:ext uri="{BB962C8B-B14F-4D97-AF65-F5344CB8AC3E}">
        <p14:creationId xmlns:p14="http://schemas.microsoft.com/office/powerpoint/2010/main" val="29276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atic.un.org/News/dh/photos/large/2015/September/09-09-S-SDG-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612" y="1033263"/>
            <a:ext cx="8732839" cy="582473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p:cNvGrpSpPr/>
          <p:nvPr/>
        </p:nvGrpSpPr>
        <p:grpSpPr>
          <a:xfrm>
            <a:off x="2122955" y="1948953"/>
            <a:ext cx="8782991" cy="4103777"/>
            <a:chOff x="552773" y="1817973"/>
            <a:chExt cx="8782991" cy="4103777"/>
          </a:xfrm>
        </p:grpSpPr>
        <p:pic>
          <p:nvPicPr>
            <p:cNvPr id="15" name="Imagen 14"/>
            <p:cNvPicPr>
              <a:picLocks noChangeAspect="1"/>
            </p:cNvPicPr>
            <p:nvPr/>
          </p:nvPicPr>
          <p:blipFill>
            <a:blip r:embed="rId3"/>
            <a:stretch>
              <a:fillRect/>
            </a:stretch>
          </p:blipFill>
          <p:spPr>
            <a:xfrm>
              <a:off x="558800" y="1817973"/>
              <a:ext cx="1352550" cy="1371600"/>
            </a:xfrm>
            <a:prstGeom prst="rect">
              <a:avLst/>
            </a:prstGeom>
          </p:spPr>
        </p:pic>
        <p:pic>
          <p:nvPicPr>
            <p:cNvPr id="16" name="Imagen 15"/>
            <p:cNvPicPr>
              <a:picLocks noChangeAspect="1"/>
            </p:cNvPicPr>
            <p:nvPr/>
          </p:nvPicPr>
          <p:blipFill>
            <a:blip r:embed="rId4"/>
            <a:stretch>
              <a:fillRect/>
            </a:stretch>
          </p:blipFill>
          <p:spPr>
            <a:xfrm>
              <a:off x="1895798" y="3169025"/>
              <a:ext cx="1390650" cy="1381125"/>
            </a:xfrm>
            <a:prstGeom prst="rect">
              <a:avLst/>
            </a:prstGeom>
          </p:spPr>
        </p:pic>
        <p:pic>
          <p:nvPicPr>
            <p:cNvPr id="17" name="Imagen 16"/>
            <p:cNvPicPr>
              <a:picLocks noChangeAspect="1"/>
            </p:cNvPicPr>
            <p:nvPr/>
          </p:nvPicPr>
          <p:blipFill>
            <a:blip r:embed="rId5"/>
            <a:stretch>
              <a:fillRect/>
            </a:stretch>
          </p:blipFill>
          <p:spPr>
            <a:xfrm>
              <a:off x="1914848" y="1845051"/>
              <a:ext cx="1352550" cy="1343025"/>
            </a:xfrm>
            <a:prstGeom prst="rect">
              <a:avLst/>
            </a:prstGeom>
          </p:spPr>
        </p:pic>
        <p:pic>
          <p:nvPicPr>
            <p:cNvPr id="18" name="Imagen 17"/>
            <p:cNvPicPr>
              <a:picLocks noChangeAspect="1"/>
            </p:cNvPicPr>
            <p:nvPr/>
          </p:nvPicPr>
          <p:blipFill>
            <a:blip r:embed="rId6"/>
            <a:stretch>
              <a:fillRect/>
            </a:stretch>
          </p:blipFill>
          <p:spPr>
            <a:xfrm>
              <a:off x="3281685" y="1868042"/>
              <a:ext cx="1362075" cy="1343025"/>
            </a:xfrm>
            <a:prstGeom prst="rect">
              <a:avLst/>
            </a:prstGeom>
          </p:spPr>
        </p:pic>
        <p:pic>
          <p:nvPicPr>
            <p:cNvPr id="19" name="Imagen 18"/>
            <p:cNvPicPr>
              <a:picLocks noChangeAspect="1"/>
            </p:cNvPicPr>
            <p:nvPr/>
          </p:nvPicPr>
          <p:blipFill>
            <a:blip r:embed="rId7"/>
            <a:stretch>
              <a:fillRect/>
            </a:stretch>
          </p:blipFill>
          <p:spPr>
            <a:xfrm>
              <a:off x="552773" y="3188076"/>
              <a:ext cx="1352550" cy="1343025"/>
            </a:xfrm>
            <a:prstGeom prst="rect">
              <a:avLst/>
            </a:prstGeom>
          </p:spPr>
        </p:pic>
        <p:pic>
          <p:nvPicPr>
            <p:cNvPr id="20" name="Imagen 19"/>
            <p:cNvPicPr>
              <a:picLocks noChangeAspect="1"/>
            </p:cNvPicPr>
            <p:nvPr/>
          </p:nvPicPr>
          <p:blipFill>
            <a:blip r:embed="rId8"/>
            <a:stretch>
              <a:fillRect/>
            </a:stretch>
          </p:blipFill>
          <p:spPr>
            <a:xfrm>
              <a:off x="3281684" y="3159499"/>
              <a:ext cx="1362075" cy="1362075"/>
            </a:xfrm>
            <a:prstGeom prst="rect">
              <a:avLst/>
            </a:prstGeom>
          </p:spPr>
        </p:pic>
        <p:pic>
          <p:nvPicPr>
            <p:cNvPr id="21" name="Imagen 20"/>
            <p:cNvPicPr>
              <a:picLocks noChangeAspect="1"/>
            </p:cNvPicPr>
            <p:nvPr/>
          </p:nvPicPr>
          <p:blipFill>
            <a:blip r:embed="rId9"/>
            <a:stretch>
              <a:fillRect/>
            </a:stretch>
          </p:blipFill>
          <p:spPr>
            <a:xfrm>
              <a:off x="552773" y="4559676"/>
              <a:ext cx="1343025" cy="1343025"/>
            </a:xfrm>
            <a:prstGeom prst="rect">
              <a:avLst/>
            </a:prstGeom>
          </p:spPr>
        </p:pic>
        <p:pic>
          <p:nvPicPr>
            <p:cNvPr id="22" name="Imagen 21"/>
            <p:cNvPicPr>
              <a:picLocks noChangeAspect="1"/>
            </p:cNvPicPr>
            <p:nvPr/>
          </p:nvPicPr>
          <p:blipFill>
            <a:blip r:embed="rId10"/>
            <a:stretch>
              <a:fillRect/>
            </a:stretch>
          </p:blipFill>
          <p:spPr>
            <a:xfrm>
              <a:off x="1900560" y="4550150"/>
              <a:ext cx="1381125" cy="1371600"/>
            </a:xfrm>
            <a:prstGeom prst="rect">
              <a:avLst/>
            </a:prstGeom>
          </p:spPr>
        </p:pic>
        <p:pic>
          <p:nvPicPr>
            <p:cNvPr id="23" name="Imagen 22"/>
            <p:cNvPicPr>
              <a:picLocks noChangeAspect="1"/>
            </p:cNvPicPr>
            <p:nvPr/>
          </p:nvPicPr>
          <p:blipFill>
            <a:blip r:embed="rId11"/>
            <a:stretch>
              <a:fillRect/>
            </a:stretch>
          </p:blipFill>
          <p:spPr>
            <a:xfrm>
              <a:off x="3286446" y="4550150"/>
              <a:ext cx="1352550" cy="1343025"/>
            </a:xfrm>
            <a:prstGeom prst="rect">
              <a:avLst/>
            </a:prstGeom>
          </p:spPr>
        </p:pic>
        <p:sp>
          <p:nvSpPr>
            <p:cNvPr id="24" name="CuadroTexto 23"/>
            <p:cNvSpPr txBox="1"/>
            <p:nvPr/>
          </p:nvSpPr>
          <p:spPr>
            <a:xfrm>
              <a:off x="4959426" y="2141396"/>
              <a:ext cx="4376338" cy="2308324"/>
            </a:xfrm>
            <a:prstGeom prst="rect">
              <a:avLst/>
            </a:prstGeom>
            <a:noFill/>
          </p:spPr>
          <p:txBody>
            <a:bodyPr wrap="square" rtlCol="0">
              <a:spAutoFit/>
            </a:bodyPr>
            <a:lstStyle/>
            <a:p>
              <a:pPr algn="ctr"/>
              <a:r>
                <a:rPr lang="es-DO" sz="3600" b="1" dirty="0" smtClean="0"/>
                <a:t>Las compras sostenibles pueden contribuir con por lo menos 9  de los OD</a:t>
              </a:r>
              <a:endParaRPr lang="es-DO" sz="3600" b="1" dirty="0"/>
            </a:p>
          </p:txBody>
        </p:sp>
      </p:grpSp>
    </p:spTree>
    <p:extLst>
      <p:ext uri="{BB962C8B-B14F-4D97-AF65-F5344CB8AC3E}">
        <p14:creationId xmlns:p14="http://schemas.microsoft.com/office/powerpoint/2010/main" val="324819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194"/>
                                        </p:tgtEl>
                                      </p:cBhvr>
                                    </p:animEffect>
                                    <p:set>
                                      <p:cBhvr>
                                        <p:cTn id="7" dur="1" fill="hold">
                                          <p:stCondLst>
                                            <p:cond delay="499"/>
                                          </p:stCondLst>
                                        </p:cTn>
                                        <p:tgtEl>
                                          <p:spTgt spid="819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Marcador de contenido"/>
          <p:cNvSpPr>
            <a:spLocks noGrp="1"/>
          </p:cNvSpPr>
          <p:nvPr>
            <p:ph idx="1"/>
          </p:nvPr>
        </p:nvSpPr>
        <p:spPr>
          <a:xfrm>
            <a:off x="3857485" y="4717781"/>
            <a:ext cx="5557006" cy="4525963"/>
          </a:xfrm>
        </p:spPr>
        <p:txBody>
          <a:bodyPr>
            <a:noAutofit/>
          </a:bodyPr>
          <a:lstStyle/>
          <a:p>
            <a:pPr marL="1311275" indent="-514350">
              <a:buFont typeface="+mj-lt"/>
              <a:buAutoNum type="romanLcPeriod"/>
            </a:pPr>
            <a:endParaRPr lang="es-DO" sz="2000" b="1" dirty="0"/>
          </a:p>
          <a:p>
            <a:endParaRPr lang="es-DO" sz="2000" b="1" dirty="0"/>
          </a:p>
          <a:p>
            <a:endParaRPr lang="es-DO" sz="2000" dirty="0"/>
          </a:p>
        </p:txBody>
      </p:sp>
      <p:pic>
        <p:nvPicPr>
          <p:cNvPr id="3" name="Imagen 2"/>
          <p:cNvPicPr>
            <a:picLocks noChangeAspect="1"/>
          </p:cNvPicPr>
          <p:nvPr/>
        </p:nvPicPr>
        <p:blipFill>
          <a:blip r:embed="rId2"/>
          <a:stretch>
            <a:fillRect/>
          </a:stretch>
        </p:blipFill>
        <p:spPr>
          <a:xfrm>
            <a:off x="377127" y="1956001"/>
            <a:ext cx="10163315" cy="3676650"/>
          </a:xfrm>
          <a:prstGeom prst="rect">
            <a:avLst/>
          </a:prstGeom>
        </p:spPr>
      </p:pic>
      <p:sp>
        <p:nvSpPr>
          <p:cNvPr id="11" name="CuadroTexto 10"/>
          <p:cNvSpPr txBox="1"/>
          <p:nvPr/>
        </p:nvSpPr>
        <p:spPr>
          <a:xfrm rot="16200000">
            <a:off x="-1119484" y="4163502"/>
            <a:ext cx="3015479"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s-DO" sz="1400" b="1" dirty="0" smtClean="0"/>
              <a:t>COMPRAS MEDIO DE APROVISIONAMIENTO DEL ESTADO</a:t>
            </a:r>
            <a:endParaRPr lang="es-DO" sz="1400" b="1" dirty="0"/>
          </a:p>
        </p:txBody>
      </p:sp>
      <p:grpSp>
        <p:nvGrpSpPr>
          <p:cNvPr id="15" name="Grupo 14"/>
          <p:cNvGrpSpPr/>
          <p:nvPr/>
        </p:nvGrpSpPr>
        <p:grpSpPr>
          <a:xfrm>
            <a:off x="783770" y="2901119"/>
            <a:ext cx="1284516" cy="1050330"/>
            <a:chOff x="783770" y="2901119"/>
            <a:chExt cx="1284516" cy="1050330"/>
          </a:xfrm>
        </p:grpSpPr>
        <p:sp>
          <p:nvSpPr>
            <p:cNvPr id="13" name="CuadroTexto 12"/>
            <p:cNvSpPr txBox="1"/>
            <p:nvPr/>
          </p:nvSpPr>
          <p:spPr>
            <a:xfrm>
              <a:off x="783770" y="2901119"/>
              <a:ext cx="1077685" cy="369332"/>
            </a:xfrm>
            <a:prstGeom prst="rect">
              <a:avLst/>
            </a:prstGeom>
            <a:noFill/>
          </p:spPr>
          <p:txBody>
            <a:bodyPr wrap="square" rtlCol="0">
              <a:spAutoFit/>
            </a:bodyPr>
            <a:lstStyle/>
            <a:p>
              <a:r>
                <a:rPr lang="es-DO" b="1" dirty="0" smtClean="0">
                  <a:ln w="0"/>
                  <a:solidFill>
                    <a:srgbClr val="C00000"/>
                  </a:solidFill>
                  <a:effectLst>
                    <a:outerShdw blurRad="38100" dist="19050" dir="2700000" algn="tl" rotWithShape="0">
                      <a:schemeClr val="dk1">
                        <a:alpha val="40000"/>
                      </a:schemeClr>
                    </a:outerShdw>
                  </a:effectLst>
                </a:rPr>
                <a:t>2006</a:t>
              </a:r>
              <a:endParaRPr lang="es-DO" b="1" dirty="0">
                <a:ln w="0"/>
                <a:solidFill>
                  <a:srgbClr val="C00000"/>
                </a:solidFill>
                <a:effectLst>
                  <a:outerShdw blurRad="38100" dist="19050" dir="2700000" algn="tl" rotWithShape="0">
                    <a:schemeClr val="dk1">
                      <a:alpha val="40000"/>
                    </a:schemeClr>
                  </a:outerShdw>
                </a:effectLst>
              </a:endParaRPr>
            </a:p>
          </p:txBody>
        </p:sp>
        <p:sp>
          <p:nvSpPr>
            <p:cNvPr id="14" name="CuadroTexto 13"/>
            <p:cNvSpPr txBox="1"/>
            <p:nvPr/>
          </p:nvSpPr>
          <p:spPr>
            <a:xfrm>
              <a:off x="783770" y="3212785"/>
              <a:ext cx="1284516" cy="738664"/>
            </a:xfrm>
            <a:prstGeom prst="rect">
              <a:avLst/>
            </a:prstGeom>
            <a:noFill/>
          </p:spPr>
          <p:txBody>
            <a:bodyPr wrap="square" rtlCol="0">
              <a:spAutoFit/>
            </a:bodyPr>
            <a:lstStyle/>
            <a:p>
              <a:pPr algn="just"/>
              <a:r>
                <a:rPr lang="es-DO" sz="1400" b="1" dirty="0" smtClean="0"/>
                <a:t>Promulgación Leyes 340-06 y 449-06</a:t>
              </a:r>
              <a:endParaRPr lang="es-DO" sz="1400" b="1" dirty="0"/>
            </a:p>
          </p:txBody>
        </p:sp>
      </p:grpSp>
      <p:grpSp>
        <p:nvGrpSpPr>
          <p:cNvPr id="31" name="Grupo 30"/>
          <p:cNvGrpSpPr/>
          <p:nvPr/>
        </p:nvGrpSpPr>
        <p:grpSpPr>
          <a:xfrm>
            <a:off x="1066798" y="4734816"/>
            <a:ext cx="1284516" cy="1265773"/>
            <a:chOff x="783770" y="2901119"/>
            <a:chExt cx="1284516" cy="1265773"/>
          </a:xfrm>
        </p:grpSpPr>
        <p:sp>
          <p:nvSpPr>
            <p:cNvPr id="32" name="CuadroTexto 31"/>
            <p:cNvSpPr txBox="1"/>
            <p:nvPr/>
          </p:nvSpPr>
          <p:spPr>
            <a:xfrm>
              <a:off x="783770" y="2901119"/>
              <a:ext cx="1077685" cy="369332"/>
            </a:xfrm>
            <a:prstGeom prst="rect">
              <a:avLst/>
            </a:prstGeom>
            <a:noFill/>
          </p:spPr>
          <p:txBody>
            <a:bodyPr wrap="square" rtlCol="0">
              <a:spAutoFit/>
            </a:bodyPr>
            <a:lstStyle/>
            <a:p>
              <a:r>
                <a:rPr lang="es-DO" b="1" dirty="0" smtClean="0">
                  <a:ln w="0"/>
                  <a:solidFill>
                    <a:srgbClr val="C00000"/>
                  </a:solidFill>
                  <a:effectLst>
                    <a:outerShdw blurRad="38100" dist="19050" dir="2700000" algn="tl" rotWithShape="0">
                      <a:schemeClr val="dk1">
                        <a:alpha val="40000"/>
                      </a:schemeClr>
                    </a:outerShdw>
                  </a:effectLst>
                </a:rPr>
                <a:t>2006</a:t>
              </a:r>
              <a:endParaRPr lang="es-DO" b="1" dirty="0">
                <a:ln w="0"/>
                <a:solidFill>
                  <a:srgbClr val="C00000"/>
                </a:solidFill>
                <a:effectLst>
                  <a:outerShdw blurRad="38100" dist="19050" dir="2700000" algn="tl" rotWithShape="0">
                    <a:schemeClr val="dk1">
                      <a:alpha val="40000"/>
                    </a:schemeClr>
                  </a:outerShdw>
                </a:effectLst>
              </a:endParaRPr>
            </a:p>
          </p:txBody>
        </p:sp>
        <p:sp>
          <p:nvSpPr>
            <p:cNvPr id="33" name="CuadroTexto 32"/>
            <p:cNvSpPr txBox="1"/>
            <p:nvPr/>
          </p:nvSpPr>
          <p:spPr>
            <a:xfrm>
              <a:off x="783770" y="3212785"/>
              <a:ext cx="1284516" cy="954107"/>
            </a:xfrm>
            <a:prstGeom prst="rect">
              <a:avLst/>
            </a:prstGeom>
            <a:noFill/>
          </p:spPr>
          <p:txBody>
            <a:bodyPr wrap="square" rtlCol="0">
              <a:spAutoFit/>
            </a:bodyPr>
            <a:lstStyle/>
            <a:p>
              <a:pPr algn="just"/>
              <a:r>
                <a:rPr lang="es-DO" sz="1400" b="1" dirty="0" smtClean="0"/>
                <a:t>Creación órgano Rector</a:t>
              </a:r>
            </a:p>
            <a:p>
              <a:pPr algn="just"/>
              <a:r>
                <a:rPr lang="es-DO" sz="1400" b="1" dirty="0" smtClean="0"/>
                <a:t>Subsistema SIGEF</a:t>
              </a:r>
              <a:endParaRPr lang="es-DO" sz="1400" b="1" dirty="0"/>
            </a:p>
          </p:txBody>
        </p:sp>
      </p:grpSp>
      <p:grpSp>
        <p:nvGrpSpPr>
          <p:cNvPr id="34" name="Grupo 33"/>
          <p:cNvGrpSpPr/>
          <p:nvPr/>
        </p:nvGrpSpPr>
        <p:grpSpPr>
          <a:xfrm>
            <a:off x="2319558" y="2976077"/>
            <a:ext cx="1284516" cy="1050330"/>
            <a:chOff x="783770" y="2901119"/>
            <a:chExt cx="1284516" cy="1050330"/>
          </a:xfrm>
        </p:grpSpPr>
        <p:sp>
          <p:nvSpPr>
            <p:cNvPr id="35" name="CuadroTexto 34"/>
            <p:cNvSpPr txBox="1"/>
            <p:nvPr/>
          </p:nvSpPr>
          <p:spPr>
            <a:xfrm>
              <a:off x="783770" y="2901119"/>
              <a:ext cx="1077685" cy="369332"/>
            </a:xfrm>
            <a:prstGeom prst="rect">
              <a:avLst/>
            </a:prstGeom>
            <a:noFill/>
          </p:spPr>
          <p:txBody>
            <a:bodyPr wrap="square" rtlCol="0">
              <a:spAutoFit/>
            </a:bodyPr>
            <a:lstStyle/>
            <a:p>
              <a:r>
                <a:rPr lang="es-DO" b="1" dirty="0" smtClean="0">
                  <a:ln w="0"/>
                  <a:solidFill>
                    <a:srgbClr val="C00000"/>
                  </a:solidFill>
                  <a:effectLst>
                    <a:outerShdw blurRad="38100" dist="19050" dir="2700000" algn="tl" rotWithShape="0">
                      <a:schemeClr val="dk1">
                        <a:alpha val="40000"/>
                      </a:schemeClr>
                    </a:outerShdw>
                  </a:effectLst>
                </a:rPr>
                <a:t>2008</a:t>
              </a:r>
              <a:endParaRPr lang="es-DO" b="1" dirty="0">
                <a:ln w="0"/>
                <a:solidFill>
                  <a:srgbClr val="C00000"/>
                </a:solidFill>
                <a:effectLst>
                  <a:outerShdw blurRad="38100" dist="19050" dir="2700000" algn="tl" rotWithShape="0">
                    <a:schemeClr val="dk1">
                      <a:alpha val="40000"/>
                    </a:schemeClr>
                  </a:outerShdw>
                </a:effectLst>
              </a:endParaRPr>
            </a:p>
          </p:txBody>
        </p:sp>
        <p:sp>
          <p:nvSpPr>
            <p:cNvPr id="36" name="CuadroTexto 35"/>
            <p:cNvSpPr txBox="1"/>
            <p:nvPr/>
          </p:nvSpPr>
          <p:spPr>
            <a:xfrm>
              <a:off x="783770" y="3212785"/>
              <a:ext cx="1284516" cy="738664"/>
            </a:xfrm>
            <a:prstGeom prst="rect">
              <a:avLst/>
            </a:prstGeom>
            <a:noFill/>
          </p:spPr>
          <p:txBody>
            <a:bodyPr wrap="square" rtlCol="0">
              <a:spAutoFit/>
            </a:bodyPr>
            <a:lstStyle/>
            <a:p>
              <a:pPr algn="just"/>
              <a:r>
                <a:rPr lang="es-DO" sz="1400" b="1" dirty="0" smtClean="0"/>
                <a:t>Lanzamiento Portal Informativo</a:t>
              </a:r>
              <a:endParaRPr lang="es-DO" sz="1400" b="1" dirty="0"/>
            </a:p>
          </p:txBody>
        </p:sp>
      </p:grpSp>
      <p:grpSp>
        <p:nvGrpSpPr>
          <p:cNvPr id="38" name="Grupo 37"/>
          <p:cNvGrpSpPr/>
          <p:nvPr/>
        </p:nvGrpSpPr>
        <p:grpSpPr>
          <a:xfrm>
            <a:off x="2342784" y="4745399"/>
            <a:ext cx="1284516" cy="1050330"/>
            <a:chOff x="783770" y="2901119"/>
            <a:chExt cx="1284516" cy="1050330"/>
          </a:xfrm>
        </p:grpSpPr>
        <p:sp>
          <p:nvSpPr>
            <p:cNvPr id="39" name="CuadroTexto 38"/>
            <p:cNvSpPr txBox="1"/>
            <p:nvPr/>
          </p:nvSpPr>
          <p:spPr>
            <a:xfrm>
              <a:off x="783770" y="2901119"/>
              <a:ext cx="1077685" cy="369332"/>
            </a:xfrm>
            <a:prstGeom prst="rect">
              <a:avLst/>
            </a:prstGeom>
            <a:noFill/>
          </p:spPr>
          <p:txBody>
            <a:bodyPr wrap="square" rtlCol="0">
              <a:spAutoFit/>
            </a:bodyPr>
            <a:lstStyle/>
            <a:p>
              <a:r>
                <a:rPr lang="es-DO" b="1" dirty="0" smtClean="0">
                  <a:ln w="0"/>
                  <a:solidFill>
                    <a:srgbClr val="C00000"/>
                  </a:solidFill>
                  <a:effectLst>
                    <a:outerShdw blurRad="38100" dist="19050" dir="2700000" algn="tl" rotWithShape="0">
                      <a:schemeClr val="dk1">
                        <a:alpha val="40000"/>
                      </a:schemeClr>
                    </a:outerShdw>
                  </a:effectLst>
                </a:rPr>
                <a:t>2010</a:t>
              </a:r>
              <a:endParaRPr lang="es-DO" b="1" dirty="0">
                <a:ln w="0"/>
                <a:solidFill>
                  <a:srgbClr val="C00000"/>
                </a:solidFill>
                <a:effectLst>
                  <a:outerShdw blurRad="38100" dist="19050" dir="2700000" algn="tl" rotWithShape="0">
                    <a:schemeClr val="dk1">
                      <a:alpha val="40000"/>
                    </a:schemeClr>
                  </a:outerShdw>
                </a:effectLst>
              </a:endParaRPr>
            </a:p>
          </p:txBody>
        </p:sp>
        <p:sp>
          <p:nvSpPr>
            <p:cNvPr id="40" name="CuadroTexto 39"/>
            <p:cNvSpPr txBox="1"/>
            <p:nvPr/>
          </p:nvSpPr>
          <p:spPr>
            <a:xfrm>
              <a:off x="783770" y="3212785"/>
              <a:ext cx="1284516" cy="738664"/>
            </a:xfrm>
            <a:prstGeom prst="rect">
              <a:avLst/>
            </a:prstGeom>
            <a:noFill/>
          </p:spPr>
          <p:txBody>
            <a:bodyPr wrap="square" rtlCol="0">
              <a:spAutoFit/>
            </a:bodyPr>
            <a:lstStyle/>
            <a:p>
              <a:pPr algn="just"/>
              <a:r>
                <a:rPr lang="es-DO" sz="1400" b="1" dirty="0" smtClean="0"/>
                <a:t>IPAC, Diagnósticos PEFA, OCDE</a:t>
              </a:r>
              <a:endParaRPr lang="es-DO" sz="1400" b="1" dirty="0"/>
            </a:p>
          </p:txBody>
        </p:sp>
      </p:grpSp>
      <p:grpSp>
        <p:nvGrpSpPr>
          <p:cNvPr id="41" name="Grupo 40"/>
          <p:cNvGrpSpPr/>
          <p:nvPr/>
        </p:nvGrpSpPr>
        <p:grpSpPr>
          <a:xfrm>
            <a:off x="3624712" y="4680550"/>
            <a:ext cx="2313023" cy="2127548"/>
            <a:chOff x="783769" y="2901119"/>
            <a:chExt cx="1803377" cy="2127548"/>
          </a:xfrm>
        </p:grpSpPr>
        <p:sp>
          <p:nvSpPr>
            <p:cNvPr id="42" name="CuadroTexto 41"/>
            <p:cNvSpPr txBox="1"/>
            <p:nvPr/>
          </p:nvSpPr>
          <p:spPr>
            <a:xfrm>
              <a:off x="783770" y="2901119"/>
              <a:ext cx="1077685" cy="369332"/>
            </a:xfrm>
            <a:prstGeom prst="rect">
              <a:avLst/>
            </a:prstGeom>
            <a:noFill/>
          </p:spPr>
          <p:txBody>
            <a:bodyPr wrap="square" rtlCol="0">
              <a:spAutoFit/>
            </a:bodyPr>
            <a:lstStyle/>
            <a:p>
              <a:r>
                <a:rPr lang="es-DO" b="1" dirty="0" smtClean="0">
                  <a:ln w="0"/>
                  <a:solidFill>
                    <a:srgbClr val="C00000"/>
                  </a:solidFill>
                  <a:effectLst>
                    <a:outerShdw blurRad="38100" dist="19050" dir="2700000" algn="tl" rotWithShape="0">
                      <a:schemeClr val="dk1">
                        <a:alpha val="40000"/>
                      </a:schemeClr>
                    </a:outerShdw>
                  </a:effectLst>
                </a:rPr>
                <a:t>2012</a:t>
              </a:r>
              <a:endParaRPr lang="es-DO" b="1" dirty="0">
                <a:ln w="0"/>
                <a:solidFill>
                  <a:srgbClr val="C00000"/>
                </a:solidFill>
                <a:effectLst>
                  <a:outerShdw blurRad="38100" dist="19050" dir="2700000" algn="tl" rotWithShape="0">
                    <a:schemeClr val="dk1">
                      <a:alpha val="40000"/>
                    </a:schemeClr>
                  </a:outerShdw>
                </a:effectLst>
              </a:endParaRPr>
            </a:p>
          </p:txBody>
        </p:sp>
        <p:sp>
          <p:nvSpPr>
            <p:cNvPr id="43" name="CuadroTexto 42"/>
            <p:cNvSpPr txBox="1"/>
            <p:nvPr/>
          </p:nvSpPr>
          <p:spPr>
            <a:xfrm>
              <a:off x="783769" y="3212785"/>
              <a:ext cx="1803377" cy="1815882"/>
            </a:xfrm>
            <a:prstGeom prst="rect">
              <a:avLst/>
            </a:prstGeom>
            <a:noFill/>
          </p:spPr>
          <p:txBody>
            <a:bodyPr wrap="square" rtlCol="0">
              <a:spAutoFit/>
            </a:bodyPr>
            <a:lstStyle/>
            <a:p>
              <a:r>
                <a:rPr lang="es-DO" sz="1400" b="1" dirty="0" smtClean="0"/>
                <a:t>Mejoras Sistemas para publicar procesos </a:t>
              </a:r>
            </a:p>
            <a:p>
              <a:r>
                <a:rPr lang="es-DO" sz="1400" b="1" dirty="0" smtClean="0"/>
                <a:t>Reglamento 543</a:t>
              </a:r>
            </a:p>
            <a:p>
              <a:r>
                <a:rPr lang="es-DO" sz="1400" b="1" dirty="0" smtClean="0"/>
                <a:t>Inicio Publicidad (Todo, urgencia y emergencias) </a:t>
              </a:r>
            </a:p>
            <a:p>
              <a:r>
                <a:rPr lang="es-DO" sz="1400" b="1" dirty="0" smtClean="0">
                  <a:solidFill>
                    <a:srgbClr val="C00000"/>
                  </a:solidFill>
                </a:rPr>
                <a:t>Incorporación nuevos actores MIPYME, mujeres y veedores</a:t>
              </a:r>
              <a:endParaRPr lang="es-DO" sz="1400" b="1" dirty="0">
                <a:solidFill>
                  <a:srgbClr val="C00000"/>
                </a:solidFill>
              </a:endParaRPr>
            </a:p>
          </p:txBody>
        </p:sp>
      </p:grpSp>
      <p:sp>
        <p:nvSpPr>
          <p:cNvPr id="18" name="CuadroTexto 17"/>
          <p:cNvSpPr txBox="1"/>
          <p:nvPr/>
        </p:nvSpPr>
        <p:spPr>
          <a:xfrm>
            <a:off x="8616795" y="3473101"/>
            <a:ext cx="1750226" cy="738664"/>
          </a:xfrm>
          <a:prstGeom prst="rect">
            <a:avLst/>
          </a:prstGeom>
          <a:noFill/>
        </p:spPr>
        <p:txBody>
          <a:bodyPr wrap="square" rtlCol="0">
            <a:spAutoFit/>
          </a:bodyPr>
          <a:lstStyle/>
          <a:p>
            <a:r>
              <a:rPr lang="es-DO" sz="1400" b="1" dirty="0" smtClean="0">
                <a:ln w="0"/>
                <a:solidFill>
                  <a:schemeClr val="bg1"/>
                </a:solidFill>
                <a:effectLst>
                  <a:outerShdw blurRad="38100" dist="19050" dir="2700000" algn="tl" rotWithShape="0">
                    <a:schemeClr val="dk1">
                      <a:alpha val="40000"/>
                    </a:schemeClr>
                  </a:outerShdw>
                </a:effectLst>
              </a:rPr>
              <a:t>Fortalecimiento Capacidades Unidades Compras</a:t>
            </a:r>
            <a:endParaRPr lang="es-DO" sz="1400" b="1" dirty="0">
              <a:ln w="0"/>
              <a:solidFill>
                <a:schemeClr val="bg1"/>
              </a:solidFill>
              <a:effectLst>
                <a:outerShdw blurRad="38100" dist="19050" dir="2700000" algn="tl" rotWithShape="0">
                  <a:schemeClr val="dk1">
                    <a:alpha val="40000"/>
                  </a:schemeClr>
                </a:outerShdw>
              </a:effectLst>
            </a:endParaRPr>
          </a:p>
        </p:txBody>
      </p:sp>
      <p:grpSp>
        <p:nvGrpSpPr>
          <p:cNvPr id="49" name="Grupo 48"/>
          <p:cNvGrpSpPr/>
          <p:nvPr/>
        </p:nvGrpSpPr>
        <p:grpSpPr>
          <a:xfrm>
            <a:off x="3624713" y="2019032"/>
            <a:ext cx="1617751" cy="1912104"/>
            <a:chOff x="783769" y="2901119"/>
            <a:chExt cx="1541763" cy="1912104"/>
          </a:xfrm>
        </p:grpSpPr>
        <p:sp>
          <p:nvSpPr>
            <p:cNvPr id="50" name="CuadroTexto 49"/>
            <p:cNvSpPr txBox="1"/>
            <p:nvPr/>
          </p:nvSpPr>
          <p:spPr>
            <a:xfrm>
              <a:off x="783770" y="2901119"/>
              <a:ext cx="1077685" cy="369332"/>
            </a:xfrm>
            <a:prstGeom prst="rect">
              <a:avLst/>
            </a:prstGeom>
            <a:noFill/>
          </p:spPr>
          <p:txBody>
            <a:bodyPr wrap="square" rtlCol="0">
              <a:spAutoFit/>
            </a:bodyPr>
            <a:lstStyle/>
            <a:p>
              <a:r>
                <a:rPr lang="es-DO" b="1" dirty="0" smtClean="0">
                  <a:ln w="0"/>
                  <a:solidFill>
                    <a:srgbClr val="C00000"/>
                  </a:solidFill>
                  <a:effectLst>
                    <a:outerShdw blurRad="38100" dist="19050" dir="2700000" algn="tl" rotWithShape="0">
                      <a:schemeClr val="dk1">
                        <a:alpha val="40000"/>
                      </a:schemeClr>
                    </a:outerShdw>
                  </a:effectLst>
                </a:rPr>
                <a:t>2013</a:t>
              </a:r>
              <a:endParaRPr lang="es-DO" b="1" dirty="0">
                <a:ln w="0"/>
                <a:solidFill>
                  <a:srgbClr val="C00000"/>
                </a:solidFill>
                <a:effectLst>
                  <a:outerShdw blurRad="38100" dist="19050" dir="2700000" algn="tl" rotWithShape="0">
                    <a:schemeClr val="dk1">
                      <a:alpha val="40000"/>
                    </a:schemeClr>
                  </a:outerShdw>
                </a:effectLst>
              </a:endParaRPr>
            </a:p>
          </p:txBody>
        </p:sp>
        <p:sp>
          <p:nvSpPr>
            <p:cNvPr id="51" name="CuadroTexto 50"/>
            <p:cNvSpPr txBox="1"/>
            <p:nvPr/>
          </p:nvSpPr>
          <p:spPr>
            <a:xfrm>
              <a:off x="783769" y="3212785"/>
              <a:ext cx="1541763" cy="1600438"/>
            </a:xfrm>
            <a:prstGeom prst="rect">
              <a:avLst/>
            </a:prstGeom>
            <a:noFill/>
          </p:spPr>
          <p:txBody>
            <a:bodyPr wrap="square" rtlCol="0">
              <a:spAutoFit/>
            </a:bodyPr>
            <a:lstStyle/>
            <a:p>
              <a:pPr lvl="0"/>
              <a:r>
                <a:rPr lang="es-DO" sz="1400" b="1" dirty="0" smtClean="0"/>
                <a:t>PACC, Difusión Contratos</a:t>
              </a:r>
              <a:endParaRPr lang="en-US" sz="1400" b="1" dirty="0"/>
            </a:p>
            <a:p>
              <a:pPr lvl="0"/>
              <a:r>
                <a:rPr lang="es-DO" sz="1400" b="1" dirty="0"/>
                <a:t>Diseño </a:t>
              </a:r>
              <a:r>
                <a:rPr lang="es-DO" sz="1400" b="1" dirty="0" smtClean="0"/>
                <a:t>Funcional y licitación Portal Decreto 164-13</a:t>
              </a:r>
            </a:p>
            <a:p>
              <a:pPr lvl="0"/>
              <a:r>
                <a:rPr lang="es-DO" sz="1400" b="1" dirty="0" smtClean="0">
                  <a:solidFill>
                    <a:srgbClr val="C00000"/>
                  </a:solidFill>
                </a:rPr>
                <a:t>Incorporación otros actores</a:t>
              </a:r>
              <a:endParaRPr lang="en-US" sz="1400" b="1" dirty="0">
                <a:solidFill>
                  <a:srgbClr val="C00000"/>
                </a:solidFill>
              </a:endParaRPr>
            </a:p>
          </p:txBody>
        </p:sp>
      </p:grpSp>
      <p:grpSp>
        <p:nvGrpSpPr>
          <p:cNvPr id="52" name="Grupo 51"/>
          <p:cNvGrpSpPr/>
          <p:nvPr/>
        </p:nvGrpSpPr>
        <p:grpSpPr>
          <a:xfrm>
            <a:off x="5803255" y="1345118"/>
            <a:ext cx="2469367" cy="2127548"/>
            <a:chOff x="783769" y="2901119"/>
            <a:chExt cx="1887779" cy="2127548"/>
          </a:xfrm>
        </p:grpSpPr>
        <p:sp>
          <p:nvSpPr>
            <p:cNvPr id="53" name="CuadroTexto 52"/>
            <p:cNvSpPr txBox="1"/>
            <p:nvPr/>
          </p:nvSpPr>
          <p:spPr>
            <a:xfrm>
              <a:off x="783770" y="2901119"/>
              <a:ext cx="1077685" cy="369332"/>
            </a:xfrm>
            <a:prstGeom prst="rect">
              <a:avLst/>
            </a:prstGeom>
            <a:noFill/>
          </p:spPr>
          <p:txBody>
            <a:bodyPr wrap="square" rtlCol="0">
              <a:spAutoFit/>
            </a:bodyPr>
            <a:lstStyle/>
            <a:p>
              <a:r>
                <a:rPr lang="es-DO" b="1" dirty="0" smtClean="0">
                  <a:ln w="0"/>
                  <a:solidFill>
                    <a:srgbClr val="C00000"/>
                  </a:solidFill>
                  <a:effectLst>
                    <a:outerShdw blurRad="38100" dist="19050" dir="2700000" algn="tl" rotWithShape="0">
                      <a:schemeClr val="dk1">
                        <a:alpha val="40000"/>
                      </a:schemeClr>
                    </a:outerShdw>
                  </a:effectLst>
                </a:rPr>
                <a:t>2015</a:t>
              </a:r>
              <a:endParaRPr lang="es-DO" b="1" dirty="0">
                <a:ln w="0"/>
                <a:solidFill>
                  <a:srgbClr val="C00000"/>
                </a:solidFill>
                <a:effectLst>
                  <a:outerShdw blurRad="38100" dist="19050" dir="2700000" algn="tl" rotWithShape="0">
                    <a:schemeClr val="dk1">
                      <a:alpha val="40000"/>
                    </a:schemeClr>
                  </a:outerShdw>
                </a:effectLst>
              </a:endParaRPr>
            </a:p>
          </p:txBody>
        </p:sp>
        <p:sp>
          <p:nvSpPr>
            <p:cNvPr id="54" name="CuadroTexto 53"/>
            <p:cNvSpPr txBox="1"/>
            <p:nvPr/>
          </p:nvSpPr>
          <p:spPr>
            <a:xfrm>
              <a:off x="783769" y="3212785"/>
              <a:ext cx="1887779" cy="1815882"/>
            </a:xfrm>
            <a:prstGeom prst="rect">
              <a:avLst/>
            </a:prstGeom>
            <a:noFill/>
          </p:spPr>
          <p:txBody>
            <a:bodyPr wrap="square" rtlCol="0">
              <a:spAutoFit/>
            </a:bodyPr>
            <a:lstStyle/>
            <a:p>
              <a:r>
                <a:rPr lang="es-DO" sz="1400" b="1" dirty="0" smtClean="0"/>
                <a:t>Decreto 183-15 Reglamento Veedurías</a:t>
              </a:r>
            </a:p>
            <a:p>
              <a:r>
                <a:rPr lang="es-DO" sz="1400" b="1" dirty="0" smtClean="0"/>
                <a:t>App </a:t>
              </a:r>
              <a:r>
                <a:rPr lang="es-DO" sz="1400" b="1" dirty="0" err="1" smtClean="0"/>
                <a:t>comprasrd</a:t>
              </a:r>
              <a:r>
                <a:rPr lang="es-DO" sz="1400" b="1" dirty="0" smtClean="0"/>
                <a:t> IOS</a:t>
              </a:r>
            </a:p>
            <a:p>
              <a:r>
                <a:rPr lang="es-DO" sz="1400" b="1" dirty="0" smtClean="0"/>
                <a:t>Piloto Portal 30 instituciones</a:t>
              </a:r>
            </a:p>
            <a:p>
              <a:r>
                <a:rPr lang="es-DO" sz="1400" b="1" dirty="0"/>
                <a:t>P</a:t>
              </a:r>
              <a:r>
                <a:rPr lang="es-DO" sz="1400" b="1" dirty="0" smtClean="0"/>
                <a:t>royecto </a:t>
              </a:r>
              <a:r>
                <a:rPr lang="es-DO" sz="1400" b="1" dirty="0"/>
                <a:t>de ley de concesiones </a:t>
              </a:r>
              <a:endParaRPr lang="es-DO" sz="1400" b="1" dirty="0" smtClean="0"/>
            </a:p>
            <a:p>
              <a:r>
                <a:rPr lang="es-DO" sz="1400" b="1" dirty="0"/>
                <a:t>A</a:t>
              </a:r>
              <a:r>
                <a:rPr lang="es-DO" sz="1400" b="1" dirty="0" smtClean="0"/>
                <a:t>nteproyecto </a:t>
              </a:r>
              <a:r>
                <a:rPr lang="es-DO" sz="1400" b="1" dirty="0"/>
                <a:t>de </a:t>
              </a:r>
              <a:endParaRPr lang="es-DO" sz="1400" b="1" dirty="0" smtClean="0"/>
            </a:p>
            <a:p>
              <a:r>
                <a:rPr lang="es-DO" sz="1400" b="1" dirty="0" smtClean="0"/>
                <a:t>ley </a:t>
              </a:r>
              <a:r>
                <a:rPr lang="es-DO" sz="1400" b="1" dirty="0"/>
                <a:t>de </a:t>
              </a:r>
              <a:r>
                <a:rPr lang="es-DO" sz="1400" b="1" dirty="0" err="1"/>
                <a:t>APPs</a:t>
              </a:r>
              <a:r>
                <a:rPr lang="es-DO" sz="1400" b="1" dirty="0"/>
                <a:t>.</a:t>
              </a:r>
            </a:p>
          </p:txBody>
        </p:sp>
      </p:grpSp>
      <p:grpSp>
        <p:nvGrpSpPr>
          <p:cNvPr id="55" name="Grupo 54"/>
          <p:cNvGrpSpPr/>
          <p:nvPr/>
        </p:nvGrpSpPr>
        <p:grpSpPr>
          <a:xfrm>
            <a:off x="5865106" y="4876143"/>
            <a:ext cx="1935742" cy="1481217"/>
            <a:chOff x="783769" y="2901119"/>
            <a:chExt cx="1541763" cy="1481217"/>
          </a:xfrm>
        </p:grpSpPr>
        <p:sp>
          <p:nvSpPr>
            <p:cNvPr id="56" name="CuadroTexto 55"/>
            <p:cNvSpPr txBox="1"/>
            <p:nvPr/>
          </p:nvSpPr>
          <p:spPr>
            <a:xfrm>
              <a:off x="783770" y="2901119"/>
              <a:ext cx="1077685" cy="369332"/>
            </a:xfrm>
            <a:prstGeom prst="rect">
              <a:avLst/>
            </a:prstGeom>
            <a:noFill/>
          </p:spPr>
          <p:txBody>
            <a:bodyPr wrap="square" rtlCol="0">
              <a:spAutoFit/>
            </a:bodyPr>
            <a:lstStyle/>
            <a:p>
              <a:r>
                <a:rPr lang="es-DO" b="1" dirty="0" smtClean="0">
                  <a:ln w="0"/>
                  <a:solidFill>
                    <a:srgbClr val="C00000"/>
                  </a:solidFill>
                  <a:effectLst>
                    <a:outerShdw blurRad="38100" dist="19050" dir="2700000" algn="tl" rotWithShape="0">
                      <a:schemeClr val="dk1">
                        <a:alpha val="40000"/>
                      </a:schemeClr>
                    </a:outerShdw>
                  </a:effectLst>
                </a:rPr>
                <a:t>2014</a:t>
              </a:r>
              <a:endParaRPr lang="es-DO" b="1" dirty="0">
                <a:ln w="0"/>
                <a:solidFill>
                  <a:srgbClr val="C00000"/>
                </a:solidFill>
                <a:effectLst>
                  <a:outerShdw blurRad="38100" dist="19050" dir="2700000" algn="tl" rotWithShape="0">
                    <a:schemeClr val="dk1">
                      <a:alpha val="40000"/>
                    </a:schemeClr>
                  </a:outerShdw>
                </a:effectLst>
              </a:endParaRPr>
            </a:p>
          </p:txBody>
        </p:sp>
        <p:sp>
          <p:nvSpPr>
            <p:cNvPr id="57" name="CuadroTexto 56"/>
            <p:cNvSpPr txBox="1"/>
            <p:nvPr/>
          </p:nvSpPr>
          <p:spPr>
            <a:xfrm>
              <a:off x="783769" y="3212785"/>
              <a:ext cx="1541763" cy="1169551"/>
            </a:xfrm>
            <a:prstGeom prst="rect">
              <a:avLst/>
            </a:prstGeom>
            <a:noFill/>
          </p:spPr>
          <p:txBody>
            <a:bodyPr wrap="square" rtlCol="0">
              <a:spAutoFit/>
            </a:bodyPr>
            <a:lstStyle/>
            <a:p>
              <a:r>
                <a:rPr lang="es-DO" sz="1400" b="1" dirty="0" smtClean="0"/>
                <a:t>Inicio Desarrollo Portal</a:t>
              </a:r>
            </a:p>
            <a:p>
              <a:r>
                <a:rPr lang="es-DO" sz="1400" b="1" dirty="0" smtClean="0"/>
                <a:t>Decreto 188-14 Comisiones Veeduría</a:t>
              </a:r>
            </a:p>
            <a:p>
              <a:r>
                <a:rPr lang="es-DO" sz="1400" b="1" dirty="0" smtClean="0"/>
                <a:t>App de </a:t>
              </a:r>
              <a:r>
                <a:rPr lang="es-DO" sz="1400" b="1" dirty="0" err="1" smtClean="0"/>
                <a:t>ComprasRD</a:t>
              </a:r>
              <a:r>
                <a:rPr lang="es-DO" sz="1400" b="1" dirty="0" smtClean="0"/>
                <a:t> </a:t>
              </a:r>
              <a:r>
                <a:rPr lang="es-DO" sz="1400" b="1" dirty="0" err="1" smtClean="0"/>
                <a:t>android</a:t>
              </a:r>
              <a:endParaRPr lang="es-DO" sz="1400" b="1" dirty="0"/>
            </a:p>
          </p:txBody>
        </p:sp>
      </p:grpSp>
      <p:cxnSp>
        <p:nvCxnSpPr>
          <p:cNvPr id="59" name="Conector recto 58"/>
          <p:cNvCxnSpPr/>
          <p:nvPr/>
        </p:nvCxnSpPr>
        <p:spPr>
          <a:xfrm flipH="1" flipV="1">
            <a:off x="4036875" y="4577497"/>
            <a:ext cx="1508837" cy="343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29" name="Grupo 128"/>
          <p:cNvGrpSpPr/>
          <p:nvPr/>
        </p:nvGrpSpPr>
        <p:grpSpPr>
          <a:xfrm>
            <a:off x="4073831" y="3056732"/>
            <a:ext cx="6717093" cy="905278"/>
            <a:chOff x="4073831" y="3056732"/>
            <a:chExt cx="6717093" cy="905278"/>
          </a:xfrm>
        </p:grpSpPr>
        <p:sp>
          <p:nvSpPr>
            <p:cNvPr id="45" name="CuadroTexto 44"/>
            <p:cNvSpPr txBox="1"/>
            <p:nvPr/>
          </p:nvSpPr>
          <p:spPr>
            <a:xfrm>
              <a:off x="8595197" y="3056732"/>
              <a:ext cx="2195727" cy="307777"/>
            </a:xfrm>
            <a:prstGeom prst="rect">
              <a:avLst/>
            </a:prstGeom>
            <a:noFill/>
          </p:spPr>
          <p:txBody>
            <a:bodyPr wrap="square" rtlCol="0">
              <a:spAutoFit/>
            </a:bodyPr>
            <a:lstStyle/>
            <a:p>
              <a:r>
                <a:rPr lang="es-DO" sz="1400" b="1" dirty="0" smtClean="0">
                  <a:ln w="0"/>
                  <a:solidFill>
                    <a:schemeClr val="bg1"/>
                  </a:solidFill>
                  <a:effectLst>
                    <a:outerShdw blurRad="38100" dist="19050" dir="2700000" algn="tl" rotWithShape="0">
                      <a:schemeClr val="dk1">
                        <a:alpha val="40000"/>
                      </a:schemeClr>
                    </a:outerShdw>
                  </a:effectLst>
                </a:rPr>
                <a:t>Veeduría Ciudadana</a:t>
              </a:r>
              <a:endParaRPr lang="es-DO" sz="1400" b="1" dirty="0">
                <a:ln w="0"/>
                <a:solidFill>
                  <a:schemeClr val="bg1"/>
                </a:solidFill>
                <a:effectLst>
                  <a:outerShdw blurRad="38100" dist="19050" dir="2700000" algn="tl" rotWithShape="0">
                    <a:schemeClr val="dk1">
                      <a:alpha val="40000"/>
                    </a:schemeClr>
                  </a:outerShdw>
                </a:effectLst>
              </a:endParaRPr>
            </a:p>
          </p:txBody>
        </p:sp>
        <p:cxnSp>
          <p:nvCxnSpPr>
            <p:cNvPr id="64" name="Conector recto 63"/>
            <p:cNvCxnSpPr/>
            <p:nvPr/>
          </p:nvCxnSpPr>
          <p:spPr>
            <a:xfrm flipH="1">
              <a:off x="6295197" y="3722266"/>
              <a:ext cx="152400" cy="76750"/>
            </a:xfrm>
            <a:prstGeom prst="line">
              <a:avLst/>
            </a:prstGeom>
            <a:ln w="38100">
              <a:solidFill>
                <a:srgbClr val="882BA1"/>
              </a:solidFill>
            </a:ln>
          </p:spPr>
          <p:style>
            <a:lnRef idx="1">
              <a:schemeClr val="accent1"/>
            </a:lnRef>
            <a:fillRef idx="0">
              <a:schemeClr val="accent1"/>
            </a:fillRef>
            <a:effectRef idx="0">
              <a:schemeClr val="accent1"/>
            </a:effectRef>
            <a:fontRef idx="minor">
              <a:schemeClr val="tx1"/>
            </a:fontRef>
          </p:style>
        </p:cxnSp>
        <p:sp>
          <p:nvSpPr>
            <p:cNvPr id="96" name="Forma libre 95"/>
            <p:cNvSpPr/>
            <p:nvPr/>
          </p:nvSpPr>
          <p:spPr>
            <a:xfrm>
              <a:off x="4073831" y="3777343"/>
              <a:ext cx="2267098" cy="184667"/>
            </a:xfrm>
            <a:custGeom>
              <a:avLst/>
              <a:gdLst>
                <a:gd name="connsiteX0" fmla="*/ 2367643 w 2367643"/>
                <a:gd name="connsiteY0" fmla="*/ 0 h 201386"/>
                <a:gd name="connsiteX1" fmla="*/ 2313214 w 2367643"/>
                <a:gd name="connsiteY1" fmla="*/ 21771 h 201386"/>
                <a:gd name="connsiteX2" fmla="*/ 1801585 w 2367643"/>
                <a:gd name="connsiteY2" fmla="*/ 16328 h 201386"/>
                <a:gd name="connsiteX3" fmla="*/ 1431471 w 2367643"/>
                <a:gd name="connsiteY3" fmla="*/ 130628 h 201386"/>
                <a:gd name="connsiteX4" fmla="*/ 930728 w 2367643"/>
                <a:gd name="connsiteY4" fmla="*/ 130628 h 201386"/>
                <a:gd name="connsiteX5" fmla="*/ 533400 w 2367643"/>
                <a:gd name="connsiteY5" fmla="*/ 201386 h 201386"/>
                <a:gd name="connsiteX6" fmla="*/ 0 w 2367643"/>
                <a:gd name="connsiteY6" fmla="*/ 201386 h 201386"/>
                <a:gd name="connsiteX7" fmla="*/ 5443 w 2367643"/>
                <a:gd name="connsiteY7" fmla="*/ 201386 h 2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7643" h="201386">
                  <a:moveTo>
                    <a:pt x="2367643" y="0"/>
                  </a:moveTo>
                  <a:lnTo>
                    <a:pt x="2313214" y="21771"/>
                  </a:lnTo>
                  <a:lnTo>
                    <a:pt x="1801585" y="16328"/>
                  </a:lnTo>
                  <a:lnTo>
                    <a:pt x="1431471" y="130628"/>
                  </a:lnTo>
                  <a:lnTo>
                    <a:pt x="930728" y="130628"/>
                  </a:lnTo>
                  <a:lnTo>
                    <a:pt x="533400" y="201386"/>
                  </a:lnTo>
                  <a:lnTo>
                    <a:pt x="0" y="201386"/>
                  </a:lnTo>
                  <a:lnTo>
                    <a:pt x="5443" y="201386"/>
                  </a:lnTo>
                </a:path>
              </a:pathLst>
            </a:custGeom>
            <a:ln w="38100">
              <a:solidFill>
                <a:srgbClr val="882BA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DO"/>
            </a:p>
          </p:txBody>
        </p:sp>
      </p:grpSp>
      <p:grpSp>
        <p:nvGrpSpPr>
          <p:cNvPr id="133" name="Grupo 132"/>
          <p:cNvGrpSpPr/>
          <p:nvPr/>
        </p:nvGrpSpPr>
        <p:grpSpPr>
          <a:xfrm>
            <a:off x="4961836" y="2011198"/>
            <a:ext cx="5703847" cy="1872894"/>
            <a:chOff x="4961836" y="2011198"/>
            <a:chExt cx="5703847" cy="1872894"/>
          </a:xfrm>
        </p:grpSpPr>
        <p:grpSp>
          <p:nvGrpSpPr>
            <p:cNvPr id="131" name="Grupo 130"/>
            <p:cNvGrpSpPr/>
            <p:nvPr/>
          </p:nvGrpSpPr>
          <p:grpSpPr>
            <a:xfrm>
              <a:off x="4961836" y="2546227"/>
              <a:ext cx="5402553" cy="1295197"/>
              <a:chOff x="4961836" y="2546227"/>
              <a:chExt cx="5402553" cy="1295197"/>
            </a:xfrm>
          </p:grpSpPr>
          <p:sp>
            <p:nvSpPr>
              <p:cNvPr id="46" name="CuadroTexto 45"/>
              <p:cNvSpPr txBox="1"/>
              <p:nvPr/>
            </p:nvSpPr>
            <p:spPr>
              <a:xfrm>
                <a:off x="8572017" y="2546227"/>
                <a:ext cx="1792372" cy="307777"/>
              </a:xfrm>
              <a:prstGeom prst="rect">
                <a:avLst/>
              </a:prstGeom>
              <a:noFill/>
            </p:spPr>
            <p:txBody>
              <a:bodyPr wrap="square" rtlCol="0">
                <a:spAutoFit/>
              </a:bodyPr>
              <a:lstStyle/>
              <a:p>
                <a:r>
                  <a:rPr lang="es-DO" sz="1400" b="1" dirty="0" smtClean="0">
                    <a:ln w="0"/>
                    <a:solidFill>
                      <a:schemeClr val="bg1"/>
                    </a:solidFill>
                    <a:effectLst>
                      <a:outerShdw blurRad="38100" dist="19050" dir="2700000" algn="tl" rotWithShape="0">
                        <a:schemeClr val="dk1">
                          <a:alpha val="40000"/>
                        </a:schemeClr>
                      </a:outerShdw>
                    </a:effectLst>
                  </a:rPr>
                  <a:t>Agricultura Familiar</a:t>
                </a:r>
                <a:endParaRPr lang="es-DO" sz="1400" b="1" dirty="0">
                  <a:ln w="0"/>
                  <a:solidFill>
                    <a:schemeClr val="bg1"/>
                  </a:solidFill>
                  <a:effectLst>
                    <a:outerShdw blurRad="38100" dist="19050" dir="2700000" algn="tl" rotWithShape="0">
                      <a:schemeClr val="dk1">
                        <a:alpha val="40000"/>
                      </a:schemeClr>
                    </a:outerShdw>
                  </a:effectLst>
                </a:endParaRPr>
              </a:p>
            </p:txBody>
          </p:sp>
          <p:sp>
            <p:nvSpPr>
              <p:cNvPr id="97" name="Forma libre 96"/>
              <p:cNvSpPr/>
              <p:nvPr/>
            </p:nvSpPr>
            <p:spPr>
              <a:xfrm>
                <a:off x="4961836" y="3520295"/>
                <a:ext cx="2226128" cy="321129"/>
              </a:xfrm>
              <a:custGeom>
                <a:avLst/>
                <a:gdLst>
                  <a:gd name="connsiteX0" fmla="*/ 2226128 w 2226128"/>
                  <a:gd name="connsiteY0" fmla="*/ 0 h 321129"/>
                  <a:gd name="connsiteX1" fmla="*/ 1687285 w 2226128"/>
                  <a:gd name="connsiteY1" fmla="*/ 5443 h 321129"/>
                  <a:gd name="connsiteX2" fmla="*/ 1333500 w 2226128"/>
                  <a:gd name="connsiteY2" fmla="*/ 212271 h 321129"/>
                  <a:gd name="connsiteX3" fmla="*/ 816428 w 2226128"/>
                  <a:gd name="connsiteY3" fmla="*/ 212271 h 321129"/>
                  <a:gd name="connsiteX4" fmla="*/ 429985 w 2226128"/>
                  <a:gd name="connsiteY4" fmla="*/ 321129 h 321129"/>
                  <a:gd name="connsiteX5" fmla="*/ 0 w 2226128"/>
                  <a:gd name="connsiteY5" fmla="*/ 321129 h 32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6128" h="321129">
                    <a:moveTo>
                      <a:pt x="2226128" y="0"/>
                    </a:moveTo>
                    <a:lnTo>
                      <a:pt x="1687285" y="5443"/>
                    </a:lnTo>
                    <a:lnTo>
                      <a:pt x="1333500" y="212271"/>
                    </a:lnTo>
                    <a:lnTo>
                      <a:pt x="816428" y="212271"/>
                    </a:lnTo>
                    <a:lnTo>
                      <a:pt x="429985" y="321129"/>
                    </a:lnTo>
                    <a:lnTo>
                      <a:pt x="0" y="321129"/>
                    </a:lnTo>
                  </a:path>
                </a:pathLst>
              </a:custGeom>
              <a:ln w="38100">
                <a:solidFill>
                  <a:srgbClr val="21B2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DO"/>
              </a:p>
            </p:txBody>
          </p:sp>
        </p:grpSp>
        <p:grpSp>
          <p:nvGrpSpPr>
            <p:cNvPr id="130" name="Grupo 129"/>
            <p:cNvGrpSpPr/>
            <p:nvPr/>
          </p:nvGrpSpPr>
          <p:grpSpPr>
            <a:xfrm>
              <a:off x="4961844" y="2011198"/>
              <a:ext cx="5703839" cy="1872894"/>
              <a:chOff x="4967792" y="2020365"/>
              <a:chExt cx="5703839" cy="1872894"/>
            </a:xfrm>
          </p:grpSpPr>
          <p:pic>
            <p:nvPicPr>
              <p:cNvPr id="99" name="Imagen 98"/>
              <p:cNvPicPr>
                <a:picLocks noChangeAspect="1"/>
              </p:cNvPicPr>
              <p:nvPr/>
            </p:nvPicPr>
            <p:blipFill rotWithShape="1">
              <a:blip r:embed="rId3"/>
              <a:srcRect l="17502"/>
              <a:stretch/>
            </p:blipFill>
            <p:spPr>
              <a:xfrm>
                <a:off x="4967792" y="3375054"/>
                <a:ext cx="2362777" cy="518205"/>
              </a:xfrm>
              <a:prstGeom prst="rect">
                <a:avLst/>
              </a:prstGeom>
            </p:spPr>
          </p:pic>
          <p:cxnSp>
            <p:nvCxnSpPr>
              <p:cNvPr id="101" name="Conector recto 100"/>
              <p:cNvCxnSpPr/>
              <p:nvPr/>
            </p:nvCxnSpPr>
            <p:spPr>
              <a:xfrm flipH="1">
                <a:off x="7298521" y="3163006"/>
                <a:ext cx="145501" cy="23469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3" name="CuadroTexto 102"/>
              <p:cNvSpPr txBox="1"/>
              <p:nvPr/>
            </p:nvSpPr>
            <p:spPr>
              <a:xfrm>
                <a:off x="8490441" y="2020365"/>
                <a:ext cx="2181190" cy="307777"/>
              </a:xfrm>
              <a:prstGeom prst="rect">
                <a:avLst/>
              </a:prstGeom>
              <a:noFill/>
            </p:spPr>
            <p:txBody>
              <a:bodyPr wrap="square" rtlCol="0">
                <a:spAutoFit/>
              </a:bodyPr>
              <a:lstStyle/>
              <a:p>
                <a:r>
                  <a:rPr lang="es-DO" sz="1400" b="1" dirty="0" smtClean="0">
                    <a:ln w="0"/>
                    <a:solidFill>
                      <a:schemeClr val="bg1"/>
                    </a:solidFill>
                    <a:effectLst>
                      <a:outerShdw blurRad="38100" dist="19050" dir="2700000" algn="tl" rotWithShape="0">
                        <a:schemeClr val="dk1">
                          <a:alpha val="40000"/>
                        </a:schemeClr>
                      </a:outerShdw>
                    </a:effectLst>
                  </a:rPr>
                  <a:t>Compras Sostenibles</a:t>
                </a:r>
                <a:endParaRPr lang="es-DO" sz="1400" b="1" dirty="0">
                  <a:ln w="0"/>
                  <a:solidFill>
                    <a:schemeClr val="bg1"/>
                  </a:solidFill>
                  <a:effectLst>
                    <a:outerShdw blurRad="38100" dist="19050" dir="2700000" algn="tl" rotWithShape="0">
                      <a:schemeClr val="dk1">
                        <a:alpha val="40000"/>
                      </a:schemeClr>
                    </a:outerShdw>
                  </a:effectLst>
                </a:endParaRPr>
              </a:p>
            </p:txBody>
          </p:sp>
        </p:grpSp>
      </p:grpSp>
      <p:sp>
        <p:nvSpPr>
          <p:cNvPr id="104" name="Forma libre 103"/>
          <p:cNvSpPr/>
          <p:nvPr/>
        </p:nvSpPr>
        <p:spPr>
          <a:xfrm>
            <a:off x="7184571" y="3510643"/>
            <a:ext cx="92529" cy="16328"/>
          </a:xfrm>
          <a:custGeom>
            <a:avLst/>
            <a:gdLst>
              <a:gd name="connsiteX0" fmla="*/ 92529 w 92529"/>
              <a:gd name="connsiteY0" fmla="*/ 0 h 16328"/>
              <a:gd name="connsiteX1" fmla="*/ 0 w 92529"/>
              <a:gd name="connsiteY1" fmla="*/ 16328 h 16328"/>
              <a:gd name="connsiteX2" fmla="*/ 0 w 92529"/>
              <a:gd name="connsiteY2" fmla="*/ 16328 h 16328"/>
            </a:gdLst>
            <a:ahLst/>
            <a:cxnLst>
              <a:cxn ang="0">
                <a:pos x="connsiteX0" y="connsiteY0"/>
              </a:cxn>
              <a:cxn ang="0">
                <a:pos x="connsiteX1" y="connsiteY1"/>
              </a:cxn>
              <a:cxn ang="0">
                <a:pos x="connsiteX2" y="connsiteY2"/>
              </a:cxn>
            </a:cxnLst>
            <a:rect l="l" t="t" r="r" b="b"/>
            <a:pathLst>
              <a:path w="92529" h="16328">
                <a:moveTo>
                  <a:pt x="92529" y="0"/>
                </a:moveTo>
                <a:lnTo>
                  <a:pt x="0" y="16328"/>
                </a:lnTo>
                <a:lnTo>
                  <a:pt x="0" y="16328"/>
                </a:lnTo>
              </a:path>
            </a:pathLst>
          </a:custGeom>
          <a:ln w="38100">
            <a:solidFill>
              <a:srgbClr val="21B2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DO"/>
          </a:p>
        </p:txBody>
      </p:sp>
      <p:sp>
        <p:nvSpPr>
          <p:cNvPr id="105" name="CuadroTexto 104"/>
          <p:cNvSpPr txBox="1"/>
          <p:nvPr/>
        </p:nvSpPr>
        <p:spPr>
          <a:xfrm>
            <a:off x="744396" y="4265777"/>
            <a:ext cx="2636699" cy="276999"/>
          </a:xfrm>
          <a:prstGeom prst="rect">
            <a:avLst/>
          </a:prstGeom>
          <a:noFill/>
        </p:spPr>
        <p:txBody>
          <a:bodyPr wrap="square" rtlCol="0">
            <a:spAutoFit/>
          </a:bodyPr>
          <a:lstStyle/>
          <a:p>
            <a:r>
              <a:rPr lang="es-DO" sz="1200" b="1" dirty="0" smtClean="0">
                <a:solidFill>
                  <a:schemeClr val="bg1"/>
                </a:solidFill>
              </a:rPr>
              <a:t>SOLO REGISTRO DE PROCESOS</a:t>
            </a:r>
            <a:endParaRPr lang="es-DO" sz="1200" b="1" dirty="0">
              <a:solidFill>
                <a:schemeClr val="bg1"/>
              </a:solidFill>
            </a:endParaRPr>
          </a:p>
        </p:txBody>
      </p:sp>
      <p:sp>
        <p:nvSpPr>
          <p:cNvPr id="106" name="CuadroTexto 105"/>
          <p:cNvSpPr txBox="1"/>
          <p:nvPr/>
        </p:nvSpPr>
        <p:spPr>
          <a:xfrm>
            <a:off x="3339607" y="4264736"/>
            <a:ext cx="900269" cy="276999"/>
          </a:xfrm>
          <a:prstGeom prst="rect">
            <a:avLst/>
          </a:prstGeom>
          <a:noFill/>
        </p:spPr>
        <p:txBody>
          <a:bodyPr wrap="square" rtlCol="0">
            <a:spAutoFit/>
          </a:bodyPr>
          <a:lstStyle/>
          <a:p>
            <a:r>
              <a:rPr lang="es-DO" sz="1200" b="1" dirty="0" smtClean="0">
                <a:solidFill>
                  <a:schemeClr val="bg1"/>
                </a:solidFill>
              </a:rPr>
              <a:t>Sep. 3,755</a:t>
            </a:r>
            <a:endParaRPr lang="es-DO" sz="1200" b="1" dirty="0">
              <a:solidFill>
                <a:schemeClr val="bg1"/>
              </a:solidFill>
            </a:endParaRPr>
          </a:p>
        </p:txBody>
      </p:sp>
      <p:sp>
        <p:nvSpPr>
          <p:cNvPr id="109" name="CuadroTexto 108"/>
          <p:cNvSpPr txBox="1"/>
          <p:nvPr/>
        </p:nvSpPr>
        <p:spPr>
          <a:xfrm>
            <a:off x="4569816" y="4257356"/>
            <a:ext cx="900269" cy="276999"/>
          </a:xfrm>
          <a:prstGeom prst="rect">
            <a:avLst/>
          </a:prstGeom>
          <a:noFill/>
        </p:spPr>
        <p:txBody>
          <a:bodyPr wrap="square" rtlCol="0">
            <a:spAutoFit/>
          </a:bodyPr>
          <a:lstStyle/>
          <a:p>
            <a:r>
              <a:rPr lang="es-DO" sz="1200" b="1" dirty="0" smtClean="0">
                <a:solidFill>
                  <a:schemeClr val="bg1"/>
                </a:solidFill>
              </a:rPr>
              <a:t>58,321</a:t>
            </a:r>
            <a:endParaRPr lang="es-DO" sz="1200" b="1" dirty="0">
              <a:solidFill>
                <a:schemeClr val="bg1"/>
              </a:solidFill>
            </a:endParaRPr>
          </a:p>
        </p:txBody>
      </p:sp>
      <p:cxnSp>
        <p:nvCxnSpPr>
          <p:cNvPr id="113" name="Conector recto de flecha 112"/>
          <p:cNvCxnSpPr/>
          <p:nvPr/>
        </p:nvCxnSpPr>
        <p:spPr>
          <a:xfrm flipH="1">
            <a:off x="4906814" y="3687259"/>
            <a:ext cx="3853" cy="6009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CuadroTexto 114"/>
          <p:cNvSpPr txBox="1"/>
          <p:nvPr/>
        </p:nvSpPr>
        <p:spPr>
          <a:xfrm>
            <a:off x="5757876" y="4264736"/>
            <a:ext cx="900269" cy="276999"/>
          </a:xfrm>
          <a:prstGeom prst="rect">
            <a:avLst/>
          </a:prstGeom>
          <a:noFill/>
        </p:spPr>
        <p:txBody>
          <a:bodyPr wrap="square" rtlCol="0">
            <a:spAutoFit/>
          </a:bodyPr>
          <a:lstStyle/>
          <a:p>
            <a:r>
              <a:rPr lang="es-DO" sz="1200" b="1" dirty="0" smtClean="0">
                <a:solidFill>
                  <a:schemeClr val="bg1"/>
                </a:solidFill>
              </a:rPr>
              <a:t>72,299</a:t>
            </a:r>
            <a:endParaRPr lang="es-DO" sz="1200" b="1" dirty="0">
              <a:solidFill>
                <a:schemeClr val="bg1"/>
              </a:solidFill>
            </a:endParaRPr>
          </a:p>
        </p:txBody>
      </p:sp>
      <p:cxnSp>
        <p:nvCxnSpPr>
          <p:cNvPr id="116" name="Conector recto de flecha 115"/>
          <p:cNvCxnSpPr/>
          <p:nvPr/>
        </p:nvCxnSpPr>
        <p:spPr>
          <a:xfrm flipV="1">
            <a:off x="6155935" y="4515327"/>
            <a:ext cx="4302" cy="4007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CuadroTexto 118"/>
          <p:cNvSpPr txBox="1"/>
          <p:nvPr/>
        </p:nvSpPr>
        <p:spPr>
          <a:xfrm>
            <a:off x="6608938" y="4255430"/>
            <a:ext cx="900269" cy="276999"/>
          </a:xfrm>
          <a:prstGeom prst="rect">
            <a:avLst/>
          </a:prstGeom>
          <a:noFill/>
        </p:spPr>
        <p:txBody>
          <a:bodyPr wrap="square" rtlCol="0">
            <a:spAutoFit/>
          </a:bodyPr>
          <a:lstStyle/>
          <a:p>
            <a:r>
              <a:rPr lang="es-DO" sz="1200" b="1" dirty="0" smtClean="0">
                <a:solidFill>
                  <a:schemeClr val="bg1"/>
                </a:solidFill>
              </a:rPr>
              <a:t>75,367</a:t>
            </a:r>
            <a:endParaRPr lang="es-DO" sz="1200" b="1" dirty="0">
              <a:solidFill>
                <a:schemeClr val="bg1"/>
              </a:solidFill>
            </a:endParaRPr>
          </a:p>
        </p:txBody>
      </p:sp>
      <p:cxnSp>
        <p:nvCxnSpPr>
          <p:cNvPr id="120" name="Conector recto de flecha 119"/>
          <p:cNvCxnSpPr/>
          <p:nvPr/>
        </p:nvCxnSpPr>
        <p:spPr>
          <a:xfrm>
            <a:off x="6840100" y="3390284"/>
            <a:ext cx="10788" cy="9232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Rectángulo 121"/>
          <p:cNvSpPr/>
          <p:nvPr/>
        </p:nvSpPr>
        <p:spPr>
          <a:xfrm>
            <a:off x="7321184" y="4262314"/>
            <a:ext cx="3001059" cy="276999"/>
          </a:xfrm>
          <a:prstGeom prst="rect">
            <a:avLst/>
          </a:prstGeom>
          <a:noFill/>
        </p:spPr>
        <p:txBody>
          <a:bodyPr wrap="square" rtlCol="0">
            <a:spAutoFit/>
          </a:bodyPr>
          <a:lstStyle/>
          <a:p>
            <a:r>
              <a:rPr lang="es-DO" sz="1200" b="1" dirty="0">
                <a:solidFill>
                  <a:schemeClr val="accent4"/>
                </a:solidFill>
              </a:rPr>
              <a:t> </a:t>
            </a:r>
            <a:r>
              <a:rPr lang="es-DO" sz="1200" b="1" dirty="0" smtClean="0">
                <a:solidFill>
                  <a:schemeClr val="accent4"/>
                </a:solidFill>
              </a:rPr>
              <a:t>209,742 PROCESO PÚBLICADOS EN 3 AÑOS </a:t>
            </a:r>
            <a:endParaRPr lang="es-DO" sz="1200" b="1" dirty="0">
              <a:solidFill>
                <a:schemeClr val="accent4"/>
              </a:solidFill>
            </a:endParaRPr>
          </a:p>
        </p:txBody>
      </p:sp>
      <p:sp>
        <p:nvSpPr>
          <p:cNvPr id="123" name="CuadroTexto 122"/>
          <p:cNvSpPr txBox="1"/>
          <p:nvPr/>
        </p:nvSpPr>
        <p:spPr>
          <a:xfrm>
            <a:off x="10284754" y="2291105"/>
            <a:ext cx="1673104" cy="2862322"/>
          </a:xfrm>
          <a:prstGeom prst="rect">
            <a:avLst/>
          </a:prstGeom>
          <a:noFill/>
        </p:spPr>
        <p:txBody>
          <a:bodyPr wrap="square" rtlCol="0">
            <a:spAutoFit/>
          </a:bodyPr>
          <a:lstStyle/>
          <a:p>
            <a:pPr algn="ctr"/>
            <a:r>
              <a:rPr lang="es-DO" sz="2000" b="1" dirty="0" smtClean="0">
                <a:ln w="0"/>
                <a:solidFill>
                  <a:srgbClr val="C00000"/>
                </a:solidFill>
                <a:effectLst>
                  <a:outerShdw blurRad="38100" dist="19050" dir="2700000" algn="tl" rotWithShape="0">
                    <a:schemeClr val="dk1">
                      <a:alpha val="40000"/>
                    </a:schemeClr>
                  </a:outerShdw>
                </a:effectLst>
              </a:rPr>
              <a:t>TODO ESTO CONSTITUYE EL NUEVO MODELO DOMINICANO DE </a:t>
            </a:r>
            <a:r>
              <a:rPr lang="es-DO" sz="2000" b="1" dirty="0" smtClean="0">
                <a:ln w="0"/>
                <a:solidFill>
                  <a:srgbClr val="92D050"/>
                </a:solidFill>
                <a:effectLst>
                  <a:outerShdw blurRad="38100" dist="19050" dir="2700000" algn="tl" rotWithShape="0">
                    <a:schemeClr val="dk1">
                      <a:alpha val="40000"/>
                    </a:schemeClr>
                  </a:outerShdw>
                </a:effectLst>
              </a:rPr>
              <a:t>COMPRAS PÚBLICAS SOSTENIBLES </a:t>
            </a:r>
            <a:r>
              <a:rPr lang="es-DO" sz="2000" b="1" dirty="0" smtClean="0">
                <a:ln w="0"/>
                <a:solidFill>
                  <a:schemeClr val="accent1"/>
                </a:solidFill>
                <a:effectLst>
                  <a:outerShdw blurRad="38100" dist="19050" dir="2700000" algn="tl" rotWithShape="0">
                    <a:schemeClr val="dk1">
                      <a:alpha val="40000"/>
                    </a:schemeClr>
                  </a:outerShdw>
                </a:effectLst>
              </a:rPr>
              <a:t>E INCLUSIVAS</a:t>
            </a:r>
            <a:endParaRPr lang="es-DO" sz="2000" b="1" dirty="0">
              <a:ln w="0"/>
              <a:solidFill>
                <a:schemeClr val="accent1"/>
              </a:solidFill>
              <a:effectLst>
                <a:outerShdw blurRad="38100" dist="19050" dir="2700000" algn="tl" rotWithShape="0">
                  <a:schemeClr val="dk1">
                    <a:alpha val="40000"/>
                  </a:schemeClr>
                </a:outerShdw>
              </a:effectLst>
            </a:endParaRPr>
          </a:p>
        </p:txBody>
      </p:sp>
      <p:grpSp>
        <p:nvGrpSpPr>
          <p:cNvPr id="128" name="Grupo 127"/>
          <p:cNvGrpSpPr/>
          <p:nvPr/>
        </p:nvGrpSpPr>
        <p:grpSpPr>
          <a:xfrm>
            <a:off x="4036875" y="4563892"/>
            <a:ext cx="6285368" cy="978469"/>
            <a:chOff x="4036875" y="4563892"/>
            <a:chExt cx="6285368" cy="978469"/>
          </a:xfrm>
        </p:grpSpPr>
        <p:sp>
          <p:nvSpPr>
            <p:cNvPr id="44" name="CuadroTexto 43"/>
            <p:cNvSpPr txBox="1"/>
            <p:nvPr/>
          </p:nvSpPr>
          <p:spPr>
            <a:xfrm>
              <a:off x="8572017" y="4563892"/>
              <a:ext cx="1750226" cy="307777"/>
            </a:xfrm>
            <a:prstGeom prst="rect">
              <a:avLst/>
            </a:prstGeom>
            <a:noFill/>
          </p:spPr>
          <p:txBody>
            <a:bodyPr wrap="square" rtlCol="0">
              <a:spAutoFit/>
            </a:bodyPr>
            <a:lstStyle/>
            <a:p>
              <a:r>
                <a:rPr lang="es-DO" sz="1400" b="1" dirty="0" smtClean="0">
                  <a:ln w="0"/>
                  <a:solidFill>
                    <a:schemeClr val="bg1"/>
                  </a:solidFill>
                  <a:effectLst>
                    <a:outerShdw blurRad="38100" dist="19050" dir="2700000" algn="tl" rotWithShape="0">
                      <a:schemeClr val="dk1">
                        <a:alpha val="40000"/>
                      </a:schemeClr>
                    </a:outerShdw>
                  </a:effectLst>
                </a:rPr>
                <a:t>MIPYMES y Mujeres</a:t>
              </a:r>
              <a:endParaRPr lang="es-DO" sz="1400" b="1" dirty="0">
                <a:ln w="0"/>
                <a:solidFill>
                  <a:schemeClr val="bg1"/>
                </a:solidFill>
                <a:effectLst>
                  <a:outerShdw blurRad="38100" dist="19050" dir="2700000" algn="tl" rotWithShape="0">
                    <a:schemeClr val="dk1">
                      <a:alpha val="40000"/>
                    </a:schemeClr>
                  </a:outerShdw>
                </a:effectLst>
              </a:endParaRPr>
            </a:p>
          </p:txBody>
        </p:sp>
        <p:sp>
          <p:nvSpPr>
            <p:cNvPr id="124" name="CuadroTexto 123"/>
            <p:cNvSpPr txBox="1"/>
            <p:nvPr/>
          </p:nvSpPr>
          <p:spPr>
            <a:xfrm>
              <a:off x="8538699" y="5234584"/>
              <a:ext cx="1750226" cy="307777"/>
            </a:xfrm>
            <a:prstGeom prst="rect">
              <a:avLst/>
            </a:prstGeom>
            <a:noFill/>
          </p:spPr>
          <p:txBody>
            <a:bodyPr wrap="square" rtlCol="0">
              <a:spAutoFit/>
            </a:bodyPr>
            <a:lstStyle/>
            <a:p>
              <a:r>
                <a:rPr lang="es-DO" sz="1400" b="1" dirty="0" smtClean="0">
                  <a:ln w="0"/>
                  <a:solidFill>
                    <a:schemeClr val="bg1"/>
                  </a:solidFill>
                  <a:effectLst>
                    <a:outerShdw blurRad="38100" dist="19050" dir="2700000" algn="tl" rotWithShape="0">
                      <a:schemeClr val="dk1">
                        <a:alpha val="40000"/>
                      </a:schemeClr>
                    </a:outerShdw>
                  </a:effectLst>
                </a:rPr>
                <a:t>Sectores Productivos</a:t>
              </a:r>
              <a:endParaRPr lang="es-DO" sz="1400" b="1" dirty="0">
                <a:ln w="0"/>
                <a:solidFill>
                  <a:schemeClr val="bg1"/>
                </a:solidFill>
                <a:effectLst>
                  <a:outerShdw blurRad="38100" dist="19050" dir="2700000" algn="tl" rotWithShape="0">
                    <a:schemeClr val="dk1">
                      <a:alpha val="40000"/>
                    </a:schemeClr>
                  </a:outerShdw>
                </a:effectLst>
              </a:endParaRPr>
            </a:p>
          </p:txBody>
        </p:sp>
        <p:sp>
          <p:nvSpPr>
            <p:cNvPr id="125" name="Forma libre 124"/>
            <p:cNvSpPr/>
            <p:nvPr/>
          </p:nvSpPr>
          <p:spPr>
            <a:xfrm>
              <a:off x="4039737" y="4626591"/>
              <a:ext cx="4244454" cy="232012"/>
            </a:xfrm>
            <a:custGeom>
              <a:avLst/>
              <a:gdLst>
                <a:gd name="connsiteX0" fmla="*/ 4244454 w 4244454"/>
                <a:gd name="connsiteY0" fmla="*/ 218364 h 232012"/>
                <a:gd name="connsiteX1" fmla="*/ 3562066 w 4244454"/>
                <a:gd name="connsiteY1" fmla="*/ 232012 h 232012"/>
                <a:gd name="connsiteX2" fmla="*/ 3166281 w 4244454"/>
                <a:gd name="connsiteY2" fmla="*/ 156949 h 232012"/>
                <a:gd name="connsiteX3" fmla="*/ 2627194 w 4244454"/>
                <a:gd name="connsiteY3" fmla="*/ 156949 h 232012"/>
                <a:gd name="connsiteX4" fmla="*/ 2251881 w 4244454"/>
                <a:gd name="connsiteY4" fmla="*/ 75063 h 232012"/>
                <a:gd name="connsiteX5" fmla="*/ 1726442 w 4244454"/>
                <a:gd name="connsiteY5" fmla="*/ 68239 h 232012"/>
                <a:gd name="connsiteX6" fmla="*/ 1494430 w 4244454"/>
                <a:gd name="connsiteY6" fmla="*/ 0 h 232012"/>
                <a:gd name="connsiteX7" fmla="*/ 0 w 4244454"/>
                <a:gd name="connsiteY7" fmla="*/ 6824 h 232012"/>
                <a:gd name="connsiteX8" fmla="*/ 0 w 4244454"/>
                <a:gd name="connsiteY8" fmla="*/ 6824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4454" h="232012">
                  <a:moveTo>
                    <a:pt x="4244454" y="218364"/>
                  </a:moveTo>
                  <a:lnTo>
                    <a:pt x="3562066" y="232012"/>
                  </a:lnTo>
                  <a:lnTo>
                    <a:pt x="3166281" y="156949"/>
                  </a:lnTo>
                  <a:lnTo>
                    <a:pt x="2627194" y="156949"/>
                  </a:lnTo>
                  <a:lnTo>
                    <a:pt x="2251881" y="75063"/>
                  </a:lnTo>
                  <a:lnTo>
                    <a:pt x="1726442" y="68239"/>
                  </a:lnTo>
                  <a:lnTo>
                    <a:pt x="1494430" y="0"/>
                  </a:lnTo>
                  <a:lnTo>
                    <a:pt x="0" y="6824"/>
                  </a:lnTo>
                  <a:lnTo>
                    <a:pt x="0" y="6824"/>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6" name="Forma libre 125"/>
            <p:cNvSpPr/>
            <p:nvPr/>
          </p:nvSpPr>
          <p:spPr>
            <a:xfrm>
              <a:off x="4036875" y="4724884"/>
              <a:ext cx="4268958" cy="232012"/>
            </a:xfrm>
            <a:custGeom>
              <a:avLst/>
              <a:gdLst>
                <a:gd name="connsiteX0" fmla="*/ 4244454 w 4244454"/>
                <a:gd name="connsiteY0" fmla="*/ 218364 h 232012"/>
                <a:gd name="connsiteX1" fmla="*/ 3562066 w 4244454"/>
                <a:gd name="connsiteY1" fmla="*/ 232012 h 232012"/>
                <a:gd name="connsiteX2" fmla="*/ 3166281 w 4244454"/>
                <a:gd name="connsiteY2" fmla="*/ 156949 h 232012"/>
                <a:gd name="connsiteX3" fmla="*/ 2627194 w 4244454"/>
                <a:gd name="connsiteY3" fmla="*/ 156949 h 232012"/>
                <a:gd name="connsiteX4" fmla="*/ 2251881 w 4244454"/>
                <a:gd name="connsiteY4" fmla="*/ 75063 h 232012"/>
                <a:gd name="connsiteX5" fmla="*/ 1726442 w 4244454"/>
                <a:gd name="connsiteY5" fmla="*/ 68239 h 232012"/>
                <a:gd name="connsiteX6" fmla="*/ 1494430 w 4244454"/>
                <a:gd name="connsiteY6" fmla="*/ 0 h 232012"/>
                <a:gd name="connsiteX7" fmla="*/ 0 w 4244454"/>
                <a:gd name="connsiteY7" fmla="*/ 6824 h 232012"/>
                <a:gd name="connsiteX8" fmla="*/ 0 w 4244454"/>
                <a:gd name="connsiteY8" fmla="*/ 6824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4454" h="232012">
                  <a:moveTo>
                    <a:pt x="4244454" y="218364"/>
                  </a:moveTo>
                  <a:lnTo>
                    <a:pt x="3562066" y="232012"/>
                  </a:lnTo>
                  <a:lnTo>
                    <a:pt x="3166281" y="156949"/>
                  </a:lnTo>
                  <a:lnTo>
                    <a:pt x="2627194" y="156949"/>
                  </a:lnTo>
                  <a:lnTo>
                    <a:pt x="2251881" y="75063"/>
                  </a:lnTo>
                  <a:lnTo>
                    <a:pt x="1726442" y="68239"/>
                  </a:lnTo>
                  <a:lnTo>
                    <a:pt x="1494430" y="0"/>
                  </a:lnTo>
                  <a:lnTo>
                    <a:pt x="0" y="6824"/>
                  </a:lnTo>
                  <a:lnTo>
                    <a:pt x="0" y="6824"/>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7" name="CuadroTexto 126"/>
            <p:cNvSpPr txBox="1"/>
            <p:nvPr/>
          </p:nvSpPr>
          <p:spPr>
            <a:xfrm>
              <a:off x="8540811" y="4924413"/>
              <a:ext cx="1750226" cy="307777"/>
            </a:xfrm>
            <a:prstGeom prst="rect">
              <a:avLst/>
            </a:prstGeom>
            <a:noFill/>
          </p:spPr>
          <p:txBody>
            <a:bodyPr wrap="square" rtlCol="0">
              <a:spAutoFit/>
            </a:bodyPr>
            <a:lstStyle/>
            <a:p>
              <a:r>
                <a:rPr lang="es-DO" sz="1400" b="1" dirty="0">
                  <a:ln w="0"/>
                  <a:solidFill>
                    <a:schemeClr val="bg1"/>
                  </a:solidFill>
                  <a:effectLst>
                    <a:outerShdw blurRad="38100" dist="19050" dir="2700000" algn="tl" rotWithShape="0">
                      <a:schemeClr val="dk1">
                        <a:alpha val="40000"/>
                      </a:schemeClr>
                    </a:outerShdw>
                  </a:effectLst>
                </a:rPr>
                <a:t>P</a:t>
              </a:r>
              <a:r>
                <a:rPr lang="es-DO" sz="1400" b="1" dirty="0" smtClean="0">
                  <a:ln w="0"/>
                  <a:solidFill>
                    <a:schemeClr val="bg1"/>
                  </a:solidFill>
                  <a:effectLst>
                    <a:outerShdw blurRad="38100" dist="19050" dir="2700000" algn="tl" rotWithShape="0">
                      <a:schemeClr val="dk1">
                        <a:alpha val="40000"/>
                      </a:schemeClr>
                    </a:outerShdw>
                  </a:effectLst>
                </a:rPr>
                <a:t>romoción Mercado</a:t>
              </a:r>
              <a:endParaRPr lang="es-DO" sz="1400" b="1" dirty="0">
                <a:ln w="0"/>
                <a:solidFill>
                  <a:schemeClr val="bg1"/>
                </a:solidFill>
                <a:effectLst>
                  <a:outerShdw blurRad="38100" dist="19050" dir="2700000" algn="tl" rotWithShape="0">
                    <a:schemeClr val="dk1">
                      <a:alpha val="40000"/>
                    </a:schemeClr>
                  </a:outerShdw>
                </a:effectLst>
              </a:endParaRPr>
            </a:p>
          </p:txBody>
        </p:sp>
      </p:grpSp>
      <p:grpSp>
        <p:nvGrpSpPr>
          <p:cNvPr id="138" name="Grupo 137"/>
          <p:cNvGrpSpPr/>
          <p:nvPr/>
        </p:nvGrpSpPr>
        <p:grpSpPr>
          <a:xfrm>
            <a:off x="68411" y="1235397"/>
            <a:ext cx="3378297" cy="1520962"/>
            <a:chOff x="68411" y="1235397"/>
            <a:chExt cx="3378297" cy="1520962"/>
          </a:xfrm>
        </p:grpSpPr>
        <p:sp>
          <p:nvSpPr>
            <p:cNvPr id="136" name="Cerrar llave 135"/>
            <p:cNvSpPr/>
            <p:nvPr/>
          </p:nvSpPr>
          <p:spPr>
            <a:xfrm rot="16200000">
              <a:off x="1619025" y="954915"/>
              <a:ext cx="250830" cy="3352058"/>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DO"/>
            </a:p>
          </p:txBody>
        </p:sp>
        <p:sp>
          <p:nvSpPr>
            <p:cNvPr id="137" name="CuadroTexto 136"/>
            <p:cNvSpPr txBox="1"/>
            <p:nvPr/>
          </p:nvSpPr>
          <p:spPr>
            <a:xfrm>
              <a:off x="176110" y="1235397"/>
              <a:ext cx="3270598" cy="1200329"/>
            </a:xfrm>
            <a:prstGeom prst="rect">
              <a:avLst/>
            </a:prstGeom>
            <a:noFill/>
          </p:spPr>
          <p:txBody>
            <a:bodyPr wrap="square" rtlCol="0">
              <a:spAutoFit/>
            </a:bodyPr>
            <a:lstStyle/>
            <a:p>
              <a:pPr algn="ctr"/>
              <a:r>
                <a:rPr lang="es-DO" b="1" dirty="0" smtClean="0">
                  <a:solidFill>
                    <a:srgbClr val="C00000"/>
                  </a:solidFill>
                </a:rPr>
                <a:t>En 6 años desde la promulgación de la ley, no se daba cumplimiento a los requisitos de publicidad</a:t>
              </a:r>
              <a:endParaRPr lang="es-DO" b="1" dirty="0">
                <a:solidFill>
                  <a:srgbClr val="C00000"/>
                </a:solidFill>
              </a:endParaRPr>
            </a:p>
          </p:txBody>
        </p:sp>
      </p:grpSp>
      <p:sp>
        <p:nvSpPr>
          <p:cNvPr id="67" name="Rectángulo 66"/>
          <p:cNvSpPr/>
          <p:nvPr/>
        </p:nvSpPr>
        <p:spPr>
          <a:xfrm>
            <a:off x="259212" y="1208556"/>
            <a:ext cx="3883875"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DO" sz="1400" b="1" dirty="0" smtClean="0">
                <a:solidFill>
                  <a:srgbClr val="C00000"/>
                </a:solidFill>
                <a:latin typeface="Calibri" panose="020F0502020204030204" pitchFamily="34" charset="0"/>
              </a:rPr>
              <a:t>NOTA: La </a:t>
            </a:r>
            <a:r>
              <a:rPr lang="es-DO" sz="1400" b="1" dirty="0">
                <a:solidFill>
                  <a:srgbClr val="C00000"/>
                </a:solidFill>
                <a:latin typeface="Calibri" panose="020F0502020204030204" pitchFamily="34" charset="0"/>
              </a:rPr>
              <a:t>ley actual tiene unos pocos temas de obras, algunos artículos de concesiones, pero la dirección solo había desarrollado algunas capacidades en procesos de bienes y servicios.</a:t>
            </a:r>
          </a:p>
        </p:txBody>
      </p:sp>
      <p:sp>
        <p:nvSpPr>
          <p:cNvPr id="70" name="Rectángulo 69"/>
          <p:cNvSpPr/>
          <p:nvPr/>
        </p:nvSpPr>
        <p:spPr>
          <a:xfrm>
            <a:off x="2810945" y="220104"/>
            <a:ext cx="10724583" cy="461665"/>
          </a:xfrm>
          <a:prstGeom prst="rect">
            <a:avLst/>
          </a:prstGeom>
        </p:spPr>
        <p:txBody>
          <a:bodyPr wrap="square">
            <a:spAutoFit/>
          </a:bodyPr>
          <a:lstStyle/>
          <a:p>
            <a:pPr marL="361950" indent="-266700"/>
            <a:r>
              <a:rPr lang="es-DO" sz="2400" b="1" dirty="0" smtClean="0">
                <a:ln w="0"/>
                <a:solidFill>
                  <a:schemeClr val="bg1"/>
                </a:solidFill>
                <a:effectLst>
                  <a:outerShdw blurRad="38100" dist="19050" dir="2700000" algn="tl" rotWithShape="0">
                    <a:schemeClr val="dk1">
                      <a:alpha val="40000"/>
                    </a:schemeClr>
                  </a:outerShdw>
                </a:effectLst>
              </a:rPr>
              <a:t>EVOLUCIÓN DEL SNCP EN REPÚBLICA DOMINICANA</a:t>
            </a:r>
            <a:endParaRPr lang="es-DO" sz="24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2597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8"/>
                                        </p:tgtEl>
                                      </p:cBhvr>
                                    </p:animEffect>
                                    <p:set>
                                      <p:cBhvr>
                                        <p:cTn id="12" dur="1" fill="hold">
                                          <p:stCondLst>
                                            <p:cond delay="499"/>
                                          </p:stCondLst>
                                        </p:cTn>
                                        <p:tgtEl>
                                          <p:spTgt spid="13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1"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7"/>
                                        </p:tgtEl>
                                        <p:attrNameLst>
                                          <p:attrName>style.visibility</p:attrName>
                                        </p:attrNameLst>
                                      </p:cBhvr>
                                      <p:to>
                                        <p:strVal val="hidden"/>
                                      </p:to>
                                    </p:set>
                                  </p:childTnLst>
                                </p:cTn>
                              </p:par>
                            </p:childTnLst>
                          </p:cTn>
                        </p:par>
                        <p:par>
                          <p:cTn id="21" fill="hold">
                            <p:stCondLst>
                              <p:cond delay="0"/>
                            </p:stCondLst>
                            <p:childTnLst>
                              <p:par>
                                <p:cTn id="22" presetID="10" presetClass="entr" presetSubtype="0"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wipe(left)">
                                      <p:cBhvr>
                                        <p:cTn id="32" dur="500"/>
                                        <p:tgtEl>
                                          <p:spTgt spid="128"/>
                                        </p:tgtEl>
                                      </p:cBhvr>
                                    </p:animEffect>
                                  </p:childTnLst>
                                </p:cTn>
                              </p:par>
                              <p:par>
                                <p:cTn id="33" presetID="22" presetClass="entr" presetSubtype="8" fill="hold" nodeType="withEffect">
                                  <p:stCondLst>
                                    <p:cond delay="0"/>
                                  </p:stCondLst>
                                  <p:childTnLst>
                                    <p:set>
                                      <p:cBhvr>
                                        <p:cTn id="34" dur="1" fill="hold">
                                          <p:stCondLst>
                                            <p:cond delay="0"/>
                                          </p:stCondLst>
                                        </p:cTn>
                                        <p:tgtEl>
                                          <p:spTgt spid="129"/>
                                        </p:tgtEl>
                                        <p:attrNameLst>
                                          <p:attrName>style.visibility</p:attrName>
                                        </p:attrNameLst>
                                      </p:cBhvr>
                                      <p:to>
                                        <p:strVal val="visible"/>
                                      </p:to>
                                    </p:set>
                                    <p:animEffect transition="in" filter="wipe(left)">
                                      <p:cBhvr>
                                        <p:cTn id="35" dur="500"/>
                                        <p:tgtEl>
                                          <p:spTgt spid="1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wipe(up)">
                                      <p:cBhvr>
                                        <p:cTn id="44" dur="500"/>
                                        <p:tgtEl>
                                          <p:spTgt spid="113"/>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fade">
                                      <p:cBhvr>
                                        <p:cTn id="48" dur="500"/>
                                        <p:tgtEl>
                                          <p:spTgt spid="109"/>
                                        </p:tgtEl>
                                      </p:cBhvr>
                                    </p:animEffect>
                                  </p:childTnLst>
                                </p:cTn>
                              </p:par>
                            </p:childTnLst>
                          </p:cTn>
                        </p:par>
                        <p:par>
                          <p:cTn id="49" fill="hold">
                            <p:stCondLst>
                              <p:cond delay="1500"/>
                            </p:stCondLst>
                            <p:childTnLst>
                              <p:par>
                                <p:cTn id="50" presetID="22" presetClass="entr" presetSubtype="8" fill="hold" nodeType="after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wipe(left)">
                                      <p:cBhvr>
                                        <p:cTn id="52" dur="500"/>
                                        <p:tgtEl>
                                          <p:spTgt spid="1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up)">
                                      <p:cBhvr>
                                        <p:cTn id="61" dur="500"/>
                                        <p:tgtEl>
                                          <p:spTgt spid="116"/>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fade">
                                      <p:cBhvr>
                                        <p:cTn id="65" dur="500"/>
                                        <p:tgtEl>
                                          <p:spTgt spid="1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childTnLst>
                          </p:cTn>
                        </p:par>
                        <p:par>
                          <p:cTn id="71" fill="hold">
                            <p:stCondLst>
                              <p:cond delay="500"/>
                            </p:stCondLst>
                            <p:childTnLst>
                              <p:par>
                                <p:cTn id="72" presetID="22" presetClass="entr" presetSubtype="1"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up)">
                                      <p:cBhvr>
                                        <p:cTn id="74" dur="500"/>
                                        <p:tgtEl>
                                          <p:spTgt spid="120"/>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19"/>
                                        </p:tgtEl>
                                        <p:attrNameLst>
                                          <p:attrName>style.visibility</p:attrName>
                                        </p:attrNameLst>
                                      </p:cBhvr>
                                      <p:to>
                                        <p:strVal val="visible"/>
                                      </p:to>
                                    </p:set>
                                    <p:animEffect transition="in" filter="fade">
                                      <p:cBhvr>
                                        <p:cTn id="78" dur="500"/>
                                        <p:tgtEl>
                                          <p:spTgt spid="119"/>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fade">
                                      <p:cBhvr>
                                        <p:cTn id="82" dur="500"/>
                                        <p:tgtEl>
                                          <p:spTgt spid="12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23"/>
                                        </p:tgtEl>
                                        <p:attrNameLst>
                                          <p:attrName>style.visibility</p:attrName>
                                        </p:attrNameLst>
                                      </p:cBhvr>
                                      <p:to>
                                        <p:strVal val="visible"/>
                                      </p:to>
                                    </p:set>
                                    <p:animEffect transition="in" filter="wipe(left)">
                                      <p:cBhvr>
                                        <p:cTn id="8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9" grpId="0"/>
      <p:bldP spid="115" grpId="0"/>
      <p:bldP spid="119" grpId="0"/>
      <p:bldP spid="122" grpId="0"/>
      <p:bldP spid="123" grpId="0"/>
      <p:bldP spid="67" grpId="0" animBg="1"/>
      <p:bldP spid="6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Diagrama 127"/>
          <p:cNvGraphicFramePr/>
          <p:nvPr>
            <p:extLst/>
          </p:nvPr>
        </p:nvGraphicFramePr>
        <p:xfrm>
          <a:off x="4709730" y="66533"/>
          <a:ext cx="7209970" cy="3835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AutoShape 4" descr="Resultado de imagen para icono laptop"/>
          <p:cNvSpPr>
            <a:spLocks noChangeAspect="1" noChangeArrowheads="1"/>
          </p:cNvSpPr>
          <p:nvPr/>
        </p:nvSpPr>
        <p:spPr bwMode="auto">
          <a:xfrm>
            <a:off x="975302" y="144605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DO"/>
          </a:p>
        </p:txBody>
      </p:sp>
      <p:grpSp>
        <p:nvGrpSpPr>
          <p:cNvPr id="30" name="Grupo 90"/>
          <p:cNvGrpSpPr/>
          <p:nvPr/>
        </p:nvGrpSpPr>
        <p:grpSpPr>
          <a:xfrm>
            <a:off x="4665722" y="2524664"/>
            <a:ext cx="7110787" cy="1766661"/>
            <a:chOff x="301106" y="2167032"/>
            <a:chExt cx="8425543" cy="1766661"/>
          </a:xfrm>
        </p:grpSpPr>
        <p:sp>
          <p:nvSpPr>
            <p:cNvPr id="31" name="Forma libre 91"/>
            <p:cNvSpPr/>
            <p:nvPr/>
          </p:nvSpPr>
          <p:spPr>
            <a:xfrm>
              <a:off x="301106" y="2167032"/>
              <a:ext cx="8425543" cy="762000"/>
            </a:xfrm>
            <a:custGeom>
              <a:avLst/>
              <a:gdLst>
                <a:gd name="connsiteX0" fmla="*/ 97971 w 8425543"/>
                <a:gd name="connsiteY0" fmla="*/ 43543 h 762000"/>
                <a:gd name="connsiteX1" fmla="*/ 478971 w 8425543"/>
                <a:gd name="connsiteY1" fmla="*/ 359228 h 762000"/>
                <a:gd name="connsiteX2" fmla="*/ 8055428 w 8425543"/>
                <a:gd name="connsiteY2" fmla="*/ 337457 h 762000"/>
                <a:gd name="connsiteX3" fmla="*/ 8425543 w 8425543"/>
                <a:gd name="connsiteY3" fmla="*/ 76200 h 762000"/>
                <a:gd name="connsiteX4" fmla="*/ 8414657 w 8425543"/>
                <a:gd name="connsiteY4" fmla="*/ 587828 h 762000"/>
                <a:gd name="connsiteX5" fmla="*/ 8153400 w 8425543"/>
                <a:gd name="connsiteY5" fmla="*/ 718457 h 762000"/>
                <a:gd name="connsiteX6" fmla="*/ 446314 w 8425543"/>
                <a:gd name="connsiteY6" fmla="*/ 762000 h 762000"/>
                <a:gd name="connsiteX7" fmla="*/ 0 w 8425543"/>
                <a:gd name="connsiteY7" fmla="*/ 402771 h 762000"/>
                <a:gd name="connsiteX8" fmla="*/ 10885 w 8425543"/>
                <a:gd name="connsiteY8" fmla="*/ 0 h 762000"/>
                <a:gd name="connsiteX9" fmla="*/ 97971 w 8425543"/>
                <a:gd name="connsiteY9" fmla="*/ 43543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5543" h="762000">
                  <a:moveTo>
                    <a:pt x="97971" y="43543"/>
                  </a:moveTo>
                  <a:lnTo>
                    <a:pt x="478971" y="359228"/>
                  </a:lnTo>
                  <a:lnTo>
                    <a:pt x="8055428" y="337457"/>
                  </a:lnTo>
                  <a:lnTo>
                    <a:pt x="8425543" y="76200"/>
                  </a:lnTo>
                  <a:lnTo>
                    <a:pt x="8414657" y="587828"/>
                  </a:lnTo>
                  <a:lnTo>
                    <a:pt x="8153400" y="718457"/>
                  </a:lnTo>
                  <a:lnTo>
                    <a:pt x="446314" y="762000"/>
                  </a:lnTo>
                  <a:lnTo>
                    <a:pt x="0" y="402771"/>
                  </a:lnTo>
                  <a:lnTo>
                    <a:pt x="10885" y="0"/>
                  </a:lnTo>
                  <a:lnTo>
                    <a:pt x="97971" y="43543"/>
                  </a:lnTo>
                  <a:close/>
                </a:path>
              </a:pathLst>
            </a:cu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32" name="Picture 20" descr="http://3.bp.blogspot.com/_Xqyq-H0C1o0/TKjEM50JatI/AAAAAAAAAIg/BA27qDmJsWA/s320/flecha_abaj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0708" y="3405542"/>
              <a:ext cx="528150" cy="528151"/>
            </a:xfrm>
            <a:prstGeom prst="rect">
              <a:avLst/>
            </a:prstGeom>
            <a:noFill/>
            <a:extLst>
              <a:ext uri="{909E8E84-426E-40DD-AFC4-6F175D3DCCD1}">
                <a14:hiddenFill xmlns:a14="http://schemas.microsoft.com/office/drawing/2010/main">
                  <a:solidFill>
                    <a:srgbClr val="FFFFFF"/>
                  </a:solidFill>
                </a14:hiddenFill>
              </a:ext>
            </a:extLst>
          </p:spPr>
        </p:pic>
        <p:sp>
          <p:nvSpPr>
            <p:cNvPr id="33" name="Rectángulo 93"/>
            <p:cNvSpPr/>
            <p:nvPr/>
          </p:nvSpPr>
          <p:spPr>
            <a:xfrm>
              <a:off x="671320" y="3075856"/>
              <a:ext cx="7753038" cy="369332"/>
            </a:xfrm>
            <a:prstGeom prst="rect">
              <a:avLst/>
            </a:prstGeom>
          </p:spPr>
          <p:txBody>
            <a:bodyPr wrap="square">
              <a:spAutoFit/>
            </a:bodyPr>
            <a:lstStyle/>
            <a:p>
              <a:pPr algn="ctr"/>
              <a:r>
                <a:rPr lang="es-DO" b="1" dirty="0" smtClean="0">
                  <a:solidFill>
                    <a:schemeClr val="accent1"/>
                  </a:solidFill>
                </a:rPr>
                <a:t>ACCESO A MERCADOS</a:t>
              </a:r>
              <a:endParaRPr lang="es-DO" b="1" dirty="0">
                <a:solidFill>
                  <a:schemeClr val="accent1"/>
                </a:solidFill>
              </a:endParaRPr>
            </a:p>
          </p:txBody>
        </p:sp>
      </p:grpSp>
      <p:grpSp>
        <p:nvGrpSpPr>
          <p:cNvPr id="61" name="Grupo 119"/>
          <p:cNvGrpSpPr/>
          <p:nvPr/>
        </p:nvGrpSpPr>
        <p:grpSpPr>
          <a:xfrm>
            <a:off x="941282" y="1693420"/>
            <a:ext cx="3589142" cy="1640402"/>
            <a:chOff x="-3526493" y="2359450"/>
            <a:chExt cx="3589142" cy="1640402"/>
          </a:xfrm>
        </p:grpSpPr>
        <p:sp>
          <p:nvSpPr>
            <p:cNvPr id="62" name="Rectángulo 120"/>
            <p:cNvSpPr/>
            <p:nvPr/>
          </p:nvSpPr>
          <p:spPr>
            <a:xfrm>
              <a:off x="-3256499" y="2630052"/>
              <a:ext cx="3319148" cy="1369800"/>
            </a:xfrm>
            <a:prstGeom prst="rect">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63" name="Picture 4" descr="http://presentationpro.blog.com/files/2012/08/2.png"/>
            <p:cNvPicPr>
              <a:picLocks noChangeAspect="1" noChangeArrowheads="1"/>
            </p:cNvPicPr>
            <p:nvPr/>
          </p:nvPicPr>
          <p:blipFill rotWithShape="1">
            <a:blip r:embed="rId8">
              <a:duotone>
                <a:prstClr val="black"/>
                <a:schemeClr val="accent4">
                  <a:tint val="45000"/>
                  <a:satMod val="400000"/>
                </a:schemeClr>
              </a:duotone>
              <a:extLst>
                <a:ext uri="{28A0092B-C50C-407E-A947-70E740481C1C}">
                  <a14:useLocalDpi xmlns:a14="http://schemas.microsoft.com/office/drawing/2010/main" val="0"/>
                </a:ext>
              </a:extLst>
            </a:blip>
            <a:srcRect l="14127" t="43414" r="71955" b="38886"/>
            <a:stretch/>
          </p:blipFill>
          <p:spPr bwMode="auto">
            <a:xfrm>
              <a:off x="-3526493" y="2359450"/>
              <a:ext cx="1019087" cy="1019087"/>
            </a:xfrm>
            <a:prstGeom prst="ellipse">
              <a:avLst/>
            </a:prstGeom>
            <a:noFill/>
            <a:extLst>
              <a:ext uri="{909E8E84-426E-40DD-AFC4-6F175D3DCCD1}">
                <a14:hiddenFill xmlns:a14="http://schemas.microsoft.com/office/drawing/2010/main">
                  <a:solidFill>
                    <a:srgbClr val="FFFFFF"/>
                  </a:solidFill>
                </a14:hiddenFill>
              </a:ext>
            </a:extLst>
          </p:spPr>
        </p:pic>
        <p:pic>
          <p:nvPicPr>
            <p:cNvPr id="64" name="Imagen 122"/>
            <p:cNvPicPr>
              <a:picLocks noChangeAspect="1"/>
            </p:cNvPicPr>
            <p:nvPr/>
          </p:nvPicPr>
          <p:blipFill rotWithShape="1">
            <a:blip r:embed="rId9" cstate="print">
              <a:extLst>
                <a:ext uri="{28A0092B-C50C-407E-A947-70E740481C1C}">
                  <a14:useLocalDpi xmlns:a14="http://schemas.microsoft.com/office/drawing/2010/main" val="0"/>
                </a:ext>
              </a:extLst>
            </a:blip>
            <a:srcRect r="51205" b="19936"/>
            <a:stretch/>
          </p:blipFill>
          <p:spPr>
            <a:xfrm>
              <a:off x="-3435805" y="2416887"/>
              <a:ext cx="844486" cy="812811"/>
            </a:xfrm>
            <a:prstGeom prst="ellipse">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5" name="CuadroTexto 123"/>
            <p:cNvSpPr txBox="1"/>
            <p:nvPr/>
          </p:nvSpPr>
          <p:spPr>
            <a:xfrm>
              <a:off x="-2952245" y="2856621"/>
              <a:ext cx="2970886" cy="1107996"/>
            </a:xfrm>
            <a:prstGeom prst="rect">
              <a:avLst/>
            </a:prstGeom>
            <a:noFill/>
          </p:spPr>
          <p:txBody>
            <a:bodyPr wrap="square" rtlCol="0">
              <a:spAutoFit/>
            </a:bodyPr>
            <a:lstStyle/>
            <a:p>
              <a:pPr algn="ctr"/>
              <a:r>
                <a:rPr lang="es-DO" b="1" dirty="0" smtClean="0"/>
                <a:t>MODELO TRADICIONAL</a:t>
              </a:r>
            </a:p>
            <a:p>
              <a:pPr algn="ctr"/>
              <a:r>
                <a:rPr lang="es-DO" sz="1600" dirty="0" smtClean="0"/>
                <a:t>MIPYME por iniciativa propia busca apoyo en las instituciones para:</a:t>
              </a:r>
              <a:endParaRPr lang="es-DO" sz="1600" dirty="0"/>
            </a:p>
          </p:txBody>
        </p:sp>
      </p:grpSp>
      <p:grpSp>
        <p:nvGrpSpPr>
          <p:cNvPr id="66" name="Grupo 4"/>
          <p:cNvGrpSpPr/>
          <p:nvPr/>
        </p:nvGrpSpPr>
        <p:grpSpPr>
          <a:xfrm>
            <a:off x="9947419" y="888623"/>
            <a:ext cx="1829090" cy="3072785"/>
            <a:chOff x="5416485" y="2485756"/>
            <a:chExt cx="1829090" cy="3589690"/>
          </a:xfrm>
        </p:grpSpPr>
        <p:sp>
          <p:nvSpPr>
            <p:cNvPr id="67" name="Rectángulo 6"/>
            <p:cNvSpPr/>
            <p:nvPr/>
          </p:nvSpPr>
          <p:spPr>
            <a:xfrm>
              <a:off x="5497331" y="2497959"/>
              <a:ext cx="1627393" cy="3577487"/>
            </a:xfrm>
            <a:prstGeom prst="rect">
              <a:avLst/>
            </a:prstGeom>
            <a:solidFill>
              <a:sysClr val="window" lastClr="FFFFFF"/>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8" name="Rectángulo 7"/>
            <p:cNvSpPr/>
            <p:nvPr/>
          </p:nvSpPr>
          <p:spPr>
            <a:xfrm>
              <a:off x="5497329" y="2485756"/>
              <a:ext cx="1627395" cy="1331650"/>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69" name="Grupo 8"/>
            <p:cNvGrpSpPr/>
            <p:nvPr/>
          </p:nvGrpSpPr>
          <p:grpSpPr>
            <a:xfrm>
              <a:off x="5563588" y="2576090"/>
              <a:ext cx="405692" cy="372863"/>
              <a:chOff x="766160" y="1429304"/>
              <a:chExt cx="405692" cy="372863"/>
            </a:xfrm>
          </p:grpSpPr>
          <p:sp>
            <p:nvSpPr>
              <p:cNvPr id="72" name="Elipse 11"/>
              <p:cNvSpPr/>
              <p:nvPr/>
            </p:nvSpPr>
            <p:spPr>
              <a:xfrm>
                <a:off x="766160" y="1429304"/>
                <a:ext cx="405692" cy="372863"/>
              </a:xfrm>
              <a:prstGeom prst="ellipse">
                <a:avLst/>
              </a:prstGeom>
              <a:solidFill>
                <a:sysClr val="window" lastClr="FFFFFF"/>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1"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3" name="CuadroTexto 12"/>
              <p:cNvSpPr txBox="1"/>
              <p:nvPr/>
            </p:nvSpPr>
            <p:spPr>
              <a:xfrm>
                <a:off x="804446" y="1429304"/>
                <a:ext cx="278630" cy="3728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DO" sz="1800" b="1" i="0" u="none" strike="noStrike" kern="0" cap="none" spc="0" normalizeH="0" baseline="0" noProof="0" dirty="0" smtClean="0">
                    <a:ln>
                      <a:noFill/>
                    </a:ln>
                    <a:solidFill>
                      <a:prstClr val="black"/>
                    </a:solidFill>
                    <a:effectLst/>
                    <a:uLnTx/>
                    <a:uFillTx/>
                  </a:rPr>
                  <a:t>4</a:t>
                </a:r>
              </a:p>
            </p:txBody>
          </p:sp>
        </p:grpSp>
        <p:sp>
          <p:nvSpPr>
            <p:cNvPr id="70" name="CuadroTexto 9"/>
            <p:cNvSpPr txBox="1"/>
            <p:nvPr/>
          </p:nvSpPr>
          <p:spPr>
            <a:xfrm>
              <a:off x="5416485" y="2926515"/>
              <a:ext cx="1799486"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DO" sz="1600" b="0" i="0" u="none" strike="noStrike" kern="0" cap="none" spc="0" normalizeH="0" baseline="0" noProof="0" dirty="0" smtClean="0">
                  <a:ln>
                    <a:noFill/>
                  </a:ln>
                  <a:solidFill>
                    <a:prstClr val="white"/>
                  </a:solidFill>
                  <a:effectLst/>
                  <a:uLnTx/>
                  <a:uFillTx/>
                </a:rPr>
                <a:t>Acompañamiento primera venta en el Mercado Público</a:t>
              </a:r>
            </a:p>
          </p:txBody>
        </p:sp>
        <p:sp>
          <p:nvSpPr>
            <p:cNvPr id="71" name="CuadroTexto 10"/>
            <p:cNvSpPr txBox="1"/>
            <p:nvPr/>
          </p:nvSpPr>
          <p:spPr>
            <a:xfrm>
              <a:off x="5442599" y="3855279"/>
              <a:ext cx="1802976" cy="2049439"/>
            </a:xfrm>
            <a:prstGeom prst="rect">
              <a:avLst/>
            </a:prstGeom>
            <a:noFill/>
          </p:spPr>
          <p:txBody>
            <a:bodyPr wrap="square" rtlCol="0">
              <a:spAutoFit/>
            </a:bodyPr>
            <a:lstStyle/>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200" b="0" i="0" u="none" strike="noStrike" kern="0" cap="none" spc="0" normalizeH="0" baseline="0" noProof="0" dirty="0" smtClean="0">
                  <a:ln>
                    <a:noFill/>
                  </a:ln>
                  <a:solidFill>
                    <a:prstClr val="black"/>
                  </a:solidFill>
                  <a:effectLst/>
                  <a:uLnTx/>
                  <a:uFillTx/>
                </a:rPr>
                <a:t>Capacitación sobre como vender al mercado</a:t>
              </a:r>
            </a:p>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200" b="0" i="0" u="none" strike="noStrike" kern="0" cap="none" spc="0" normalizeH="0" baseline="0" noProof="0" dirty="0" smtClean="0">
                  <a:ln>
                    <a:noFill/>
                  </a:ln>
                  <a:solidFill>
                    <a:prstClr val="black"/>
                  </a:solidFill>
                  <a:effectLst/>
                  <a:uLnTx/>
                  <a:uFillTx/>
                </a:rPr>
                <a:t>Asistencia Técnica</a:t>
              </a:r>
            </a:p>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200" b="0" i="0" u="none" strike="noStrike" kern="0" cap="none" spc="0" normalizeH="0" baseline="0" noProof="0" dirty="0" smtClean="0">
                  <a:ln>
                    <a:noFill/>
                  </a:ln>
                  <a:solidFill>
                    <a:prstClr val="black"/>
                  </a:solidFill>
                  <a:effectLst/>
                  <a:uLnTx/>
                  <a:uFillTx/>
                </a:rPr>
                <a:t>Acceso fácil a mecanismos de comunicación denuncias y Resolución conflictos.</a:t>
              </a:r>
            </a:p>
          </p:txBody>
        </p:sp>
      </p:grpSp>
      <p:sp>
        <p:nvSpPr>
          <p:cNvPr id="74" name="Rectángulo 34"/>
          <p:cNvSpPr/>
          <p:nvPr/>
        </p:nvSpPr>
        <p:spPr>
          <a:xfrm>
            <a:off x="1787210" y="3563389"/>
            <a:ext cx="1765300" cy="1477328"/>
          </a:xfrm>
          <a:prstGeom prst="rect">
            <a:avLst/>
          </a:prstGeom>
        </p:spPr>
        <p:txBody>
          <a:bodyPr wrap="square">
            <a:spAutoFit/>
          </a:bodyPr>
          <a:lstStyle/>
          <a:p>
            <a:pPr algn="ctr"/>
            <a:r>
              <a:rPr lang="es-DO" b="1" dirty="0">
                <a:solidFill>
                  <a:schemeClr val="bg1"/>
                </a:solidFill>
              </a:rPr>
              <a:t>Incorporación MIPYME </a:t>
            </a:r>
            <a:r>
              <a:rPr lang="es-DO" b="1" dirty="0" smtClean="0">
                <a:solidFill>
                  <a:schemeClr val="bg1"/>
                </a:solidFill>
              </a:rPr>
              <a:t>y Mujeres al </a:t>
            </a:r>
            <a:r>
              <a:rPr lang="es-DO" b="1" dirty="0">
                <a:solidFill>
                  <a:schemeClr val="bg1"/>
                </a:solidFill>
              </a:rPr>
              <a:t>Mercado Público</a:t>
            </a:r>
          </a:p>
        </p:txBody>
      </p:sp>
      <p:grpSp>
        <p:nvGrpSpPr>
          <p:cNvPr id="75" name="Grupo 36"/>
          <p:cNvGrpSpPr/>
          <p:nvPr/>
        </p:nvGrpSpPr>
        <p:grpSpPr>
          <a:xfrm>
            <a:off x="8205250" y="897870"/>
            <a:ext cx="1894430" cy="3031954"/>
            <a:chOff x="3941469" y="568408"/>
            <a:chExt cx="1894430" cy="3138215"/>
          </a:xfrm>
        </p:grpSpPr>
        <p:grpSp>
          <p:nvGrpSpPr>
            <p:cNvPr id="76" name="Grupo 37"/>
            <p:cNvGrpSpPr/>
            <p:nvPr/>
          </p:nvGrpSpPr>
          <p:grpSpPr>
            <a:xfrm>
              <a:off x="3941469" y="568408"/>
              <a:ext cx="1801651" cy="3138215"/>
              <a:chOff x="3621048" y="2495002"/>
              <a:chExt cx="1801651" cy="3138215"/>
            </a:xfrm>
          </p:grpSpPr>
          <p:sp>
            <p:nvSpPr>
              <p:cNvPr id="78" name="Rectángulo 40"/>
              <p:cNvSpPr/>
              <p:nvPr/>
            </p:nvSpPr>
            <p:spPr>
              <a:xfrm>
                <a:off x="3697097" y="2495002"/>
                <a:ext cx="1627393" cy="3138215"/>
              </a:xfrm>
              <a:prstGeom prst="rect">
                <a:avLst/>
              </a:prstGeom>
              <a:solidFill>
                <a:sysClr val="window" lastClr="FFFFFF"/>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9" name="Rectángulo 41"/>
              <p:cNvSpPr/>
              <p:nvPr/>
            </p:nvSpPr>
            <p:spPr>
              <a:xfrm>
                <a:off x="3701118" y="2495002"/>
                <a:ext cx="1627395" cy="1331650"/>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80" name="Grupo 42"/>
              <p:cNvGrpSpPr/>
              <p:nvPr/>
            </p:nvGrpSpPr>
            <p:grpSpPr>
              <a:xfrm>
                <a:off x="3749832" y="2542759"/>
                <a:ext cx="405692" cy="372863"/>
                <a:chOff x="766160" y="1429304"/>
                <a:chExt cx="405692" cy="372863"/>
              </a:xfrm>
            </p:grpSpPr>
            <p:sp>
              <p:nvSpPr>
                <p:cNvPr id="83" name="Elipse 45"/>
                <p:cNvSpPr/>
                <p:nvPr/>
              </p:nvSpPr>
              <p:spPr>
                <a:xfrm>
                  <a:off x="766160" y="1429304"/>
                  <a:ext cx="405692" cy="372863"/>
                </a:xfrm>
                <a:prstGeom prst="ellipse">
                  <a:avLst/>
                </a:prstGeom>
                <a:solidFill>
                  <a:sysClr val="window" lastClr="FFFFFF"/>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1"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4" name="CuadroTexto 46"/>
                <p:cNvSpPr txBox="1"/>
                <p:nvPr/>
              </p:nvSpPr>
              <p:spPr>
                <a:xfrm>
                  <a:off x="804446" y="1429304"/>
                  <a:ext cx="278630" cy="3728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DO" sz="1800" b="1" i="0" u="none" strike="noStrike" kern="0" cap="none" spc="0" normalizeH="0" baseline="0" noProof="0" dirty="0" smtClean="0">
                      <a:ln>
                        <a:noFill/>
                      </a:ln>
                      <a:solidFill>
                        <a:prstClr val="black"/>
                      </a:solidFill>
                      <a:effectLst/>
                      <a:uLnTx/>
                      <a:uFillTx/>
                    </a:rPr>
                    <a:t>3</a:t>
                  </a:r>
                </a:p>
              </p:txBody>
            </p:sp>
          </p:grpSp>
          <p:sp>
            <p:nvSpPr>
              <p:cNvPr id="81" name="CuadroTexto 43"/>
              <p:cNvSpPr txBox="1"/>
              <p:nvPr/>
            </p:nvSpPr>
            <p:spPr>
              <a:xfrm>
                <a:off x="3621048" y="2999608"/>
                <a:ext cx="1799486"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DO" sz="1600" b="0" i="0" u="none" strike="noStrike" kern="0" cap="none" spc="0" normalizeH="0" baseline="0" noProof="0" dirty="0" smtClean="0">
                    <a:ln>
                      <a:noFill/>
                    </a:ln>
                    <a:solidFill>
                      <a:prstClr val="white"/>
                    </a:solidFill>
                    <a:effectLst/>
                    <a:uLnTx/>
                    <a:uFillTx/>
                  </a:rPr>
                  <a:t>Promoción de oportunidades</a:t>
                </a:r>
              </a:p>
            </p:txBody>
          </p:sp>
          <p:sp>
            <p:nvSpPr>
              <p:cNvPr id="82" name="CuadroTexto 44"/>
              <p:cNvSpPr txBox="1"/>
              <p:nvPr/>
            </p:nvSpPr>
            <p:spPr>
              <a:xfrm>
                <a:off x="3724281" y="3817406"/>
                <a:ext cx="1698418" cy="1815810"/>
              </a:xfrm>
              <a:prstGeom prst="rect">
                <a:avLst/>
              </a:prstGeom>
              <a:noFill/>
            </p:spPr>
            <p:txBody>
              <a:bodyPr wrap="square" rtlCol="0">
                <a:spAutoFit/>
              </a:bodyPr>
              <a:lstStyle/>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200" b="0" i="0" u="none" strike="noStrike" kern="0" cap="none" spc="0" normalizeH="0" baseline="0" noProof="0" dirty="0" smtClean="0">
                    <a:ln>
                      <a:noFill/>
                    </a:ln>
                    <a:solidFill>
                      <a:prstClr val="black"/>
                    </a:solidFill>
                    <a:effectLst/>
                    <a:uLnTx/>
                    <a:uFillTx/>
                  </a:rPr>
                  <a:t>Difusión de información sobre oportunidades</a:t>
                </a:r>
              </a:p>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200" b="0" i="0" u="none" strike="noStrike" kern="0" cap="none" spc="0" normalizeH="0" baseline="0" noProof="0" dirty="0" smtClean="0">
                    <a:ln>
                      <a:noFill/>
                    </a:ln>
                    <a:solidFill>
                      <a:prstClr val="black"/>
                    </a:solidFill>
                    <a:effectLst/>
                    <a:uLnTx/>
                    <a:uFillTx/>
                  </a:rPr>
                  <a:t>Acercamiento a las asociaciones para potenciar resultados</a:t>
                </a:r>
              </a:p>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200" b="0" i="0" u="none" strike="noStrike" kern="0" cap="none" spc="0" normalizeH="0" baseline="0" noProof="0" dirty="0" smtClean="0">
                    <a:ln>
                      <a:noFill/>
                    </a:ln>
                    <a:solidFill>
                      <a:prstClr val="black"/>
                    </a:solidFill>
                    <a:effectLst/>
                    <a:uLnTx/>
                    <a:uFillTx/>
                  </a:rPr>
                  <a:t>Sensibilización a mujeres y compradores</a:t>
                </a:r>
              </a:p>
            </p:txBody>
          </p:sp>
        </p:grpSp>
        <p:sp>
          <p:nvSpPr>
            <p:cNvPr id="77" name="Flecha derecha 38"/>
            <p:cNvSpPr/>
            <p:nvPr/>
          </p:nvSpPr>
          <p:spPr>
            <a:xfrm>
              <a:off x="5460079" y="749790"/>
              <a:ext cx="375820" cy="443883"/>
            </a:xfrm>
            <a:prstGeom prst="rightArrow">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a:noFill/>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85" name="Grupo 25"/>
          <p:cNvGrpSpPr/>
          <p:nvPr/>
        </p:nvGrpSpPr>
        <p:grpSpPr>
          <a:xfrm>
            <a:off x="6484210" y="944010"/>
            <a:ext cx="1839262" cy="3034273"/>
            <a:chOff x="2229036" y="568408"/>
            <a:chExt cx="1839262" cy="3148284"/>
          </a:xfrm>
        </p:grpSpPr>
        <p:grpSp>
          <p:nvGrpSpPr>
            <p:cNvPr id="86" name="Grupo 26"/>
            <p:cNvGrpSpPr/>
            <p:nvPr/>
          </p:nvGrpSpPr>
          <p:grpSpPr>
            <a:xfrm>
              <a:off x="2229036" y="568408"/>
              <a:ext cx="1810560" cy="3148284"/>
              <a:chOff x="1864225" y="2495002"/>
              <a:chExt cx="1810560" cy="3148284"/>
            </a:xfrm>
          </p:grpSpPr>
          <p:sp>
            <p:nvSpPr>
              <p:cNvPr id="88" name="Rectángulo 29"/>
              <p:cNvSpPr/>
              <p:nvPr/>
            </p:nvSpPr>
            <p:spPr>
              <a:xfrm>
                <a:off x="1920356" y="2495003"/>
                <a:ext cx="1627393" cy="3145878"/>
              </a:xfrm>
              <a:prstGeom prst="rect">
                <a:avLst/>
              </a:prstGeom>
              <a:solidFill>
                <a:sysClr val="window" lastClr="FFFFFF"/>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9" name="Rectángulo 30"/>
              <p:cNvSpPr/>
              <p:nvPr/>
            </p:nvSpPr>
            <p:spPr>
              <a:xfrm>
                <a:off x="1920354" y="2495002"/>
                <a:ext cx="1627395" cy="1331650"/>
              </a:xfrm>
              <a:prstGeom prst="rect">
                <a:avLst/>
              </a:prstGeom>
              <a:solidFill>
                <a:srgbClr val="C00000"/>
              </a:soli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90" name="Grupo 31"/>
              <p:cNvGrpSpPr/>
              <p:nvPr/>
            </p:nvGrpSpPr>
            <p:grpSpPr>
              <a:xfrm>
                <a:off x="2014587" y="2574900"/>
                <a:ext cx="405692" cy="372863"/>
                <a:chOff x="766160" y="1429304"/>
                <a:chExt cx="405692" cy="372863"/>
              </a:xfrm>
            </p:grpSpPr>
            <p:sp>
              <p:nvSpPr>
                <p:cNvPr id="93" name="Elipse 34"/>
                <p:cNvSpPr/>
                <p:nvPr/>
              </p:nvSpPr>
              <p:spPr>
                <a:xfrm>
                  <a:off x="766160" y="1429304"/>
                  <a:ext cx="405692" cy="372863"/>
                </a:xfrm>
                <a:prstGeom prst="ellipse">
                  <a:avLst/>
                </a:prstGeom>
                <a:solidFill>
                  <a:sysClr val="window" lastClr="FFFFFF"/>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1"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4" name="CuadroTexto 35"/>
                <p:cNvSpPr txBox="1"/>
                <p:nvPr/>
              </p:nvSpPr>
              <p:spPr>
                <a:xfrm>
                  <a:off x="804446" y="1429304"/>
                  <a:ext cx="278630" cy="3728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DO" sz="1800" b="1" i="0" u="none" strike="noStrike" kern="0" cap="none" spc="0" normalizeH="0" baseline="0" noProof="0" dirty="0" smtClean="0">
                      <a:ln>
                        <a:noFill/>
                      </a:ln>
                      <a:solidFill>
                        <a:prstClr val="black"/>
                      </a:solidFill>
                      <a:effectLst/>
                      <a:uLnTx/>
                      <a:uFillTx/>
                    </a:rPr>
                    <a:t>2</a:t>
                  </a:r>
                </a:p>
              </p:txBody>
            </p:sp>
          </p:grpSp>
          <p:sp>
            <p:nvSpPr>
              <p:cNvPr id="91" name="CuadroTexto 32"/>
              <p:cNvSpPr txBox="1"/>
              <p:nvPr/>
            </p:nvSpPr>
            <p:spPr>
              <a:xfrm>
                <a:off x="2028925" y="2712028"/>
                <a:ext cx="1611670"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DO" sz="1600" b="0" i="0" u="none" strike="noStrike" kern="0" cap="none" spc="0" normalizeH="0" baseline="0" noProof="0" dirty="0" smtClean="0">
                    <a:ln>
                      <a:noFill/>
                    </a:ln>
                    <a:solidFill>
                      <a:prstClr val="white"/>
                    </a:solidFill>
                    <a:effectLst/>
                    <a:uLnTx/>
                    <a:uFillTx/>
                  </a:rPr>
                  <a:t>Creación ambiente propicio para participación</a:t>
                </a:r>
              </a:p>
            </p:txBody>
          </p:sp>
          <p:sp>
            <p:nvSpPr>
              <p:cNvPr id="92" name="CuadroTexto 33"/>
              <p:cNvSpPr txBox="1"/>
              <p:nvPr/>
            </p:nvSpPr>
            <p:spPr>
              <a:xfrm>
                <a:off x="1864225" y="3823042"/>
                <a:ext cx="1810560" cy="1820244"/>
              </a:xfrm>
              <a:prstGeom prst="rect">
                <a:avLst/>
              </a:prstGeom>
              <a:noFill/>
            </p:spPr>
            <p:txBody>
              <a:bodyPr wrap="square" rtlCol="0">
                <a:spAutoFit/>
              </a:bodyPr>
              <a:lstStyle/>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200" b="0" i="0" u="none" strike="noStrike" kern="0" cap="none" spc="0" normalizeH="0" baseline="0" noProof="0" dirty="0" smtClean="0">
                    <a:ln>
                      <a:noFill/>
                    </a:ln>
                    <a:solidFill>
                      <a:prstClr val="black"/>
                    </a:solidFill>
                    <a:effectLst/>
                    <a:uLnTx/>
                    <a:uFillTx/>
                  </a:rPr>
                  <a:t>Todos los procesos se publican</a:t>
                </a:r>
                <a:r>
                  <a:rPr kumimoji="0" lang="es-DO" sz="1200" b="0" i="0" u="none" strike="noStrike" kern="0" cap="none" spc="0" normalizeH="0" noProof="0" dirty="0" smtClean="0">
                    <a:ln>
                      <a:noFill/>
                    </a:ln>
                    <a:solidFill>
                      <a:prstClr val="black"/>
                    </a:solidFill>
                    <a:effectLst/>
                    <a:uLnTx/>
                    <a:uFillTx/>
                  </a:rPr>
                  <a:t> incluidos CP </a:t>
                </a:r>
              </a:p>
              <a:p>
                <a:pPr marR="0" lvl="0" defTabSz="914400" eaLnBrk="1" fontAlgn="auto" latinLnBrk="0" hangingPunct="1">
                  <a:lnSpc>
                    <a:spcPct val="100000"/>
                  </a:lnSpc>
                  <a:spcBef>
                    <a:spcPts val="0"/>
                  </a:spcBef>
                  <a:spcAft>
                    <a:spcPts val="0"/>
                  </a:spcAft>
                  <a:buClrTx/>
                  <a:buSzTx/>
                  <a:tabLst/>
                  <a:defRPr/>
                </a:pPr>
                <a:r>
                  <a:rPr lang="es-DO" sz="1200" kern="0" dirty="0">
                    <a:solidFill>
                      <a:prstClr val="black"/>
                    </a:solidFill>
                  </a:rPr>
                  <a:t> </a:t>
                </a:r>
                <a:r>
                  <a:rPr lang="es-DO" sz="1200" kern="0" dirty="0" smtClean="0">
                    <a:solidFill>
                      <a:prstClr val="black"/>
                    </a:solidFill>
                  </a:rPr>
                  <a:t>    </a:t>
                </a:r>
                <a:r>
                  <a:rPr kumimoji="0" lang="es-DO" sz="1200" b="0" i="0" u="none" strike="noStrike" kern="0" cap="none" spc="0" normalizeH="0" noProof="0" dirty="0" smtClean="0">
                    <a:ln>
                      <a:noFill/>
                    </a:ln>
                    <a:solidFill>
                      <a:prstClr val="black"/>
                    </a:solidFill>
                    <a:effectLst/>
                    <a:uLnTx/>
                    <a:uFillTx/>
                  </a:rPr>
                  <a:t>y CM.</a:t>
                </a:r>
                <a:endParaRPr kumimoji="0" lang="es-DO" sz="1200" b="0" i="0" u="none" strike="noStrike" kern="0" cap="none" spc="0" normalizeH="0" baseline="0" noProof="0" dirty="0" smtClean="0">
                  <a:ln>
                    <a:noFill/>
                  </a:ln>
                  <a:solidFill>
                    <a:prstClr val="black"/>
                  </a:solidFill>
                  <a:effectLst/>
                  <a:uLnTx/>
                  <a:uFillTx/>
                </a:endParaRPr>
              </a:p>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200" b="0" i="0" u="none" strike="noStrike" kern="0" cap="none" spc="0" normalizeH="0" baseline="0" noProof="0" dirty="0" smtClean="0">
                    <a:ln>
                      <a:noFill/>
                    </a:ln>
                    <a:solidFill>
                      <a:prstClr val="black"/>
                    </a:solidFill>
                    <a:effectLst/>
                    <a:uLnTx/>
                    <a:uFillTx/>
                  </a:rPr>
                  <a:t>Sub-división contratos en lotes </a:t>
                </a:r>
              </a:p>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200" b="0" i="0" u="none" strike="noStrike" kern="0" cap="none" spc="0" normalizeH="0" baseline="0" noProof="0" dirty="0" smtClean="0">
                    <a:ln>
                      <a:noFill/>
                    </a:ln>
                    <a:solidFill>
                      <a:prstClr val="black"/>
                    </a:solidFill>
                    <a:effectLst/>
                    <a:uLnTx/>
                    <a:uFillTx/>
                  </a:rPr>
                  <a:t>Diseño procesos más simple</a:t>
                </a:r>
              </a:p>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200" b="0" i="0" u="none" strike="noStrike" kern="0" cap="none" spc="0" normalizeH="0" baseline="0" noProof="0" dirty="0" smtClean="0">
                    <a:ln>
                      <a:noFill/>
                    </a:ln>
                    <a:solidFill>
                      <a:prstClr val="black"/>
                    </a:solidFill>
                    <a:effectLst/>
                    <a:uLnTx/>
                    <a:uFillTx/>
                  </a:rPr>
                  <a:t>Selección modalidad Sorteo de obras.</a:t>
                </a:r>
              </a:p>
            </p:txBody>
          </p:sp>
        </p:grpSp>
        <p:sp>
          <p:nvSpPr>
            <p:cNvPr id="87" name="Flecha derecha 27"/>
            <p:cNvSpPr/>
            <p:nvPr/>
          </p:nvSpPr>
          <p:spPr>
            <a:xfrm>
              <a:off x="3692478" y="742560"/>
              <a:ext cx="375820" cy="443883"/>
            </a:xfrm>
            <a:prstGeom prst="rightArrow">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a:noFill/>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95" name="Grupo 14"/>
          <p:cNvGrpSpPr/>
          <p:nvPr/>
        </p:nvGrpSpPr>
        <p:grpSpPr>
          <a:xfrm>
            <a:off x="4694977" y="905348"/>
            <a:ext cx="1957895" cy="3056060"/>
            <a:chOff x="431196" y="575887"/>
            <a:chExt cx="1957895" cy="3167992"/>
          </a:xfrm>
        </p:grpSpPr>
        <p:grpSp>
          <p:nvGrpSpPr>
            <p:cNvPr id="96" name="Grupo 15"/>
            <p:cNvGrpSpPr/>
            <p:nvPr/>
          </p:nvGrpSpPr>
          <p:grpSpPr>
            <a:xfrm>
              <a:off x="431196" y="575887"/>
              <a:ext cx="1811378" cy="3167992"/>
              <a:chOff x="84577" y="2485755"/>
              <a:chExt cx="1811378" cy="3167992"/>
            </a:xfrm>
          </p:grpSpPr>
          <p:sp>
            <p:nvSpPr>
              <p:cNvPr id="98" name="Rectángulo 18"/>
              <p:cNvSpPr/>
              <p:nvPr/>
            </p:nvSpPr>
            <p:spPr>
              <a:xfrm>
                <a:off x="183652" y="2485755"/>
                <a:ext cx="1627393" cy="3167992"/>
              </a:xfrm>
              <a:prstGeom prst="rect">
                <a:avLst/>
              </a:prstGeom>
              <a:solidFill>
                <a:sysClr val="window" lastClr="FFFFFF"/>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9" name="Rectángulo 19"/>
              <p:cNvSpPr/>
              <p:nvPr/>
            </p:nvSpPr>
            <p:spPr>
              <a:xfrm>
                <a:off x="183650" y="2485756"/>
                <a:ext cx="1627395" cy="1331650"/>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100" name="Grupo 20"/>
              <p:cNvGrpSpPr/>
              <p:nvPr/>
            </p:nvGrpSpPr>
            <p:grpSpPr>
              <a:xfrm>
                <a:off x="233493" y="2512386"/>
                <a:ext cx="405692" cy="372863"/>
                <a:chOff x="766160" y="1429304"/>
                <a:chExt cx="405692" cy="372863"/>
              </a:xfrm>
            </p:grpSpPr>
            <p:sp>
              <p:nvSpPr>
                <p:cNvPr id="103" name="Elipse 23"/>
                <p:cNvSpPr/>
                <p:nvPr/>
              </p:nvSpPr>
              <p:spPr>
                <a:xfrm>
                  <a:off x="766160" y="1429304"/>
                  <a:ext cx="405692" cy="372863"/>
                </a:xfrm>
                <a:prstGeom prst="ellipse">
                  <a:avLst/>
                </a:prstGeom>
                <a:solidFill>
                  <a:sysClr val="window" lastClr="FFFFFF"/>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1"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4" name="CuadroTexto 24"/>
                <p:cNvSpPr txBox="1"/>
                <p:nvPr/>
              </p:nvSpPr>
              <p:spPr>
                <a:xfrm>
                  <a:off x="804446" y="1429304"/>
                  <a:ext cx="278630" cy="3728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DO" sz="1800" b="1" i="0" u="none" strike="noStrike" kern="0" cap="none" spc="0" normalizeH="0" baseline="0" noProof="0" dirty="0" smtClean="0">
                      <a:ln>
                        <a:noFill/>
                      </a:ln>
                      <a:solidFill>
                        <a:prstClr val="black"/>
                      </a:solidFill>
                      <a:effectLst/>
                      <a:uLnTx/>
                      <a:uFillTx/>
                    </a:rPr>
                    <a:t>1</a:t>
                  </a:r>
                </a:p>
              </p:txBody>
            </p:sp>
          </p:grpSp>
          <p:sp>
            <p:nvSpPr>
              <p:cNvPr id="101" name="CuadroTexto 21"/>
              <p:cNvSpPr txBox="1"/>
              <p:nvPr/>
            </p:nvSpPr>
            <p:spPr>
              <a:xfrm>
                <a:off x="96469" y="2894954"/>
                <a:ext cx="1799486"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DO" sz="1600" b="0" i="0" u="none" strike="noStrike" kern="0" cap="none" spc="0" normalizeH="0" baseline="0" noProof="0" dirty="0" smtClean="0">
                    <a:ln>
                      <a:noFill/>
                    </a:ln>
                    <a:solidFill>
                      <a:prstClr val="white"/>
                    </a:solidFill>
                    <a:effectLst/>
                    <a:uLnTx/>
                    <a:uFillTx/>
                  </a:rPr>
                  <a:t>Análisis de la situación MIPYME Y mujeres</a:t>
                </a:r>
              </a:p>
            </p:txBody>
          </p:sp>
          <p:sp>
            <p:nvSpPr>
              <p:cNvPr id="102" name="CuadroTexto 22"/>
              <p:cNvSpPr txBox="1"/>
              <p:nvPr/>
            </p:nvSpPr>
            <p:spPr>
              <a:xfrm>
                <a:off x="84577" y="3816997"/>
                <a:ext cx="1749013" cy="1818580"/>
              </a:xfrm>
              <a:prstGeom prst="rect">
                <a:avLst/>
              </a:prstGeom>
              <a:noFill/>
            </p:spPr>
            <p:txBody>
              <a:bodyPr wrap="square" rtlCol="0">
                <a:spAutoFit/>
              </a:bodyPr>
              <a:lstStyle/>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200" b="0" i="0" u="none" strike="noStrike" kern="0" cap="none" spc="0" normalizeH="0" baseline="0" noProof="0" dirty="0" smtClean="0">
                    <a:ln>
                      <a:noFill/>
                    </a:ln>
                    <a:solidFill>
                      <a:prstClr val="black"/>
                    </a:solidFill>
                    <a:effectLst/>
                    <a:uLnTx/>
                    <a:uFillTx/>
                  </a:rPr>
                  <a:t>Marcador Género para identificar mujeres</a:t>
                </a:r>
              </a:p>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200" b="0" i="0" u="none" strike="noStrike" kern="0" cap="none" spc="0" normalizeH="0" baseline="0" noProof="0" dirty="0" smtClean="0">
                    <a:ln>
                      <a:noFill/>
                    </a:ln>
                    <a:solidFill>
                      <a:prstClr val="black"/>
                    </a:solidFill>
                    <a:effectLst/>
                    <a:uLnTx/>
                    <a:uFillTx/>
                  </a:rPr>
                  <a:t>Estudios de Mercado</a:t>
                </a:r>
              </a:p>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200" b="0" i="0" u="none" strike="noStrike" kern="0" cap="none" spc="0" normalizeH="0" baseline="0" noProof="0" dirty="0" smtClean="0">
                    <a:ln>
                      <a:noFill/>
                    </a:ln>
                    <a:solidFill>
                      <a:prstClr val="black"/>
                    </a:solidFill>
                    <a:effectLst/>
                    <a:uLnTx/>
                    <a:uFillTx/>
                  </a:rPr>
                  <a:t>Análisis de información del mercado para identificar oportunidades.</a:t>
                </a:r>
              </a:p>
            </p:txBody>
          </p:sp>
        </p:grpSp>
        <p:sp>
          <p:nvSpPr>
            <p:cNvPr id="97" name="Flecha derecha 16"/>
            <p:cNvSpPr/>
            <p:nvPr/>
          </p:nvSpPr>
          <p:spPr>
            <a:xfrm>
              <a:off x="2013271" y="772394"/>
              <a:ext cx="375820" cy="443883"/>
            </a:xfrm>
            <a:prstGeom prst="rightArrow">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a:noFill/>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D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105" name="Grupo 76"/>
          <p:cNvGrpSpPr/>
          <p:nvPr/>
        </p:nvGrpSpPr>
        <p:grpSpPr>
          <a:xfrm>
            <a:off x="933613" y="2724838"/>
            <a:ext cx="2373981" cy="1429826"/>
            <a:chOff x="-3573885" y="2689340"/>
            <a:chExt cx="3319148" cy="2128088"/>
          </a:xfrm>
        </p:grpSpPr>
        <p:sp>
          <p:nvSpPr>
            <p:cNvPr id="106" name="Rectángulo 77"/>
            <p:cNvSpPr/>
            <p:nvPr/>
          </p:nvSpPr>
          <p:spPr>
            <a:xfrm>
              <a:off x="-3573885" y="2689340"/>
              <a:ext cx="3319148" cy="2105972"/>
            </a:xfrm>
            <a:prstGeom prst="rect">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07" name="CuadroTexto 78"/>
            <p:cNvSpPr txBox="1"/>
            <p:nvPr/>
          </p:nvSpPr>
          <p:spPr>
            <a:xfrm>
              <a:off x="-3573885" y="2801874"/>
              <a:ext cx="3319148" cy="2015554"/>
            </a:xfrm>
            <a:prstGeom prst="rect">
              <a:avLst/>
            </a:prstGeom>
            <a:noFill/>
          </p:spPr>
          <p:txBody>
            <a:bodyPr wrap="square" rtlCol="0">
              <a:spAutoFit/>
            </a:bodyPr>
            <a:lstStyle/>
            <a:p>
              <a:pPr algn="ctr"/>
              <a:r>
                <a:rPr lang="es-DO" b="1" dirty="0" smtClean="0"/>
                <a:t>NUEVO MODELO</a:t>
              </a:r>
              <a:endParaRPr lang="es-DO" b="1" dirty="0"/>
            </a:p>
            <a:p>
              <a:pPr algn="ctr"/>
              <a:r>
                <a:rPr lang="es-DO" sz="1600" dirty="0" smtClean="0"/>
                <a:t>Mercado público sale a buscar a las MIPYME y mujeres para incorporarlas</a:t>
              </a:r>
              <a:endParaRPr lang="es-DO" sz="1600" dirty="0"/>
            </a:p>
          </p:txBody>
        </p:sp>
      </p:grpSp>
      <p:sp>
        <p:nvSpPr>
          <p:cNvPr id="108" name="Rectángulo 81"/>
          <p:cNvSpPr/>
          <p:nvPr/>
        </p:nvSpPr>
        <p:spPr>
          <a:xfrm>
            <a:off x="4811637" y="2322113"/>
            <a:ext cx="6844021" cy="646331"/>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s-ES" b="1" dirty="0">
                <a:solidFill>
                  <a:schemeClr val="bg1"/>
                </a:solidFill>
              </a:rPr>
              <a:t>La meta es que logren vender primero y luego gestionar el apoyo para mejorar y aumentar su producción</a:t>
            </a:r>
          </a:p>
        </p:txBody>
      </p:sp>
      <p:grpSp>
        <p:nvGrpSpPr>
          <p:cNvPr id="109" name="Grupo 126"/>
          <p:cNvGrpSpPr/>
          <p:nvPr/>
        </p:nvGrpSpPr>
        <p:grpSpPr>
          <a:xfrm>
            <a:off x="3629713" y="4662253"/>
            <a:ext cx="5294677" cy="1065311"/>
            <a:chOff x="1113450" y="5879763"/>
            <a:chExt cx="4215468" cy="904280"/>
          </a:xfrm>
        </p:grpSpPr>
        <p:pic>
          <p:nvPicPr>
            <p:cNvPr id="110" name="Picture 16" descr="http://us.123rf.com/450wm/pilgrimartworks/pilgrimartworks1001/pilgrimartworks100100063/6256137-formas-de-botones-de-completamente-editable-de-la-bandera-de-la-republica-dominicana-en-el-mapa-y-la.jpg"/>
            <p:cNvPicPr>
              <a:picLocks noChangeAspect="1" noChangeArrowheads="1"/>
            </p:cNvPicPr>
            <p:nvPr/>
          </p:nvPicPr>
          <p:blipFill rotWithShape="1">
            <a:blip r:embed="rId10">
              <a:extLst>
                <a:ext uri="{28A0092B-C50C-407E-A947-70E740481C1C}">
                  <a14:useLocalDpi xmlns:a14="http://schemas.microsoft.com/office/drawing/2010/main" val="0"/>
                </a:ext>
              </a:extLst>
            </a:blip>
            <a:srcRect l="4903" t="71624" r="71818" b="5344"/>
            <a:stretch/>
          </p:blipFill>
          <p:spPr bwMode="auto">
            <a:xfrm>
              <a:off x="2121592" y="5879763"/>
              <a:ext cx="862900" cy="857988"/>
            </a:xfrm>
            <a:prstGeom prst="ellipse">
              <a:avLst/>
            </a:prstGeom>
            <a:noFill/>
            <a:extLst>
              <a:ext uri="{909E8E84-426E-40DD-AFC4-6F175D3DCCD1}">
                <a14:hiddenFill xmlns:a14="http://schemas.microsoft.com/office/drawing/2010/main">
                  <a:solidFill>
                    <a:srgbClr val="FFFFFF"/>
                  </a:solidFill>
                </a14:hiddenFill>
              </a:ext>
            </a:extLst>
          </p:spPr>
        </p:pic>
        <p:sp>
          <p:nvSpPr>
            <p:cNvPr id="111" name="Rectángulo 129"/>
            <p:cNvSpPr/>
            <p:nvPr/>
          </p:nvSpPr>
          <p:spPr>
            <a:xfrm>
              <a:off x="1113450" y="6099117"/>
              <a:ext cx="924326" cy="523220"/>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DO" sz="1400" b="1" i="0" u="none" strike="noStrike" kern="0" cap="none" spc="0" normalizeH="0" baseline="0" noProof="0" dirty="0" smtClean="0">
                  <a:ln>
                    <a:noFill/>
                  </a:ln>
                  <a:solidFill>
                    <a:prstClr val="black"/>
                  </a:solidFill>
                  <a:effectLst/>
                  <a:uLnTx/>
                  <a:uFillTx/>
                </a:rPr>
                <a:t>Mercado Nacional</a:t>
              </a:r>
            </a:p>
          </p:txBody>
        </p:sp>
        <p:sp>
          <p:nvSpPr>
            <p:cNvPr id="112" name="Rectángulo 130"/>
            <p:cNvSpPr/>
            <p:nvPr/>
          </p:nvSpPr>
          <p:spPr>
            <a:xfrm>
              <a:off x="2982918" y="6098837"/>
              <a:ext cx="1493009" cy="4441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DO" sz="1400" b="1" i="0" u="none" strike="noStrike" kern="0" cap="none" spc="0" normalizeH="0" baseline="0" noProof="0" dirty="0" smtClean="0">
                  <a:ln>
                    <a:noFill/>
                  </a:ln>
                  <a:solidFill>
                    <a:prstClr val="black"/>
                  </a:solidFill>
                  <a:effectLst/>
                  <a:uLnTx/>
                  <a:uFillTx/>
                </a:rPr>
                <a:t>Mercado Internacional (Públicos y Privados)</a:t>
              </a:r>
            </a:p>
          </p:txBody>
        </p:sp>
        <p:pic>
          <p:nvPicPr>
            <p:cNvPr id="113" name="Picture 12" descr="File:Globo terraqueo 3.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419931" y="5891400"/>
              <a:ext cx="908987" cy="8926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4" name="Group 3"/>
          <p:cNvGrpSpPr/>
          <p:nvPr/>
        </p:nvGrpSpPr>
        <p:grpSpPr>
          <a:xfrm>
            <a:off x="64874" y="4562936"/>
            <a:ext cx="3209133" cy="2173518"/>
            <a:chOff x="-273985" y="3007313"/>
            <a:chExt cx="3435243" cy="2173518"/>
          </a:xfrm>
        </p:grpSpPr>
        <p:sp>
          <p:nvSpPr>
            <p:cNvPr id="115" name="Rectángulo 53"/>
            <p:cNvSpPr/>
            <p:nvPr/>
          </p:nvSpPr>
          <p:spPr>
            <a:xfrm>
              <a:off x="-273985" y="3007313"/>
              <a:ext cx="2773639" cy="1631216"/>
            </a:xfrm>
            <a:prstGeom prst="rect">
              <a:avLst/>
            </a:prstGeom>
          </p:spPr>
          <p:txBody>
            <a:bodyPr wrap="square">
              <a:spAutoFit/>
            </a:bodyPr>
            <a:lstStyle/>
            <a:p>
              <a:pPr algn="ctr"/>
              <a:r>
                <a:rPr lang="es-DO" sz="2000" b="1" dirty="0" smtClean="0">
                  <a:solidFill>
                    <a:srgbClr val="FF0000"/>
                  </a:solidFill>
                </a:rPr>
                <a:t>Esta intervención solo es posible en  sectores ya articulados que lo que necesitan es mercados</a:t>
              </a:r>
              <a:endParaRPr lang="es-DO" sz="2000" b="1" dirty="0">
                <a:solidFill>
                  <a:srgbClr val="FF0000"/>
                </a:solidFill>
              </a:endParaRPr>
            </a:p>
          </p:txBody>
        </p:sp>
        <p:pic>
          <p:nvPicPr>
            <p:cNvPr id="116" name="Picture 28" descr="http://imagenes.catholic.net/imagenes_db/d2e1ad_400px-Alerta_Roja_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94129" y="3714661"/>
              <a:ext cx="1567129" cy="1466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7" name="Group 10"/>
          <p:cNvGrpSpPr/>
          <p:nvPr/>
        </p:nvGrpSpPr>
        <p:grpSpPr>
          <a:xfrm>
            <a:off x="9081236" y="4531721"/>
            <a:ext cx="2837956" cy="1633318"/>
            <a:chOff x="9305157" y="4712811"/>
            <a:chExt cx="2837956" cy="1633318"/>
          </a:xfrm>
        </p:grpSpPr>
        <p:grpSp>
          <p:nvGrpSpPr>
            <p:cNvPr id="118" name="Group 6"/>
            <p:cNvGrpSpPr/>
            <p:nvPr/>
          </p:nvGrpSpPr>
          <p:grpSpPr>
            <a:xfrm>
              <a:off x="9305157" y="4712811"/>
              <a:ext cx="2837956" cy="1633318"/>
              <a:chOff x="9305157" y="4712811"/>
              <a:chExt cx="2837956" cy="1633318"/>
            </a:xfrm>
          </p:grpSpPr>
          <p:sp>
            <p:nvSpPr>
              <p:cNvPr id="121" name="Rectángulo 125"/>
              <p:cNvSpPr/>
              <p:nvPr/>
            </p:nvSpPr>
            <p:spPr>
              <a:xfrm>
                <a:off x="9410700" y="4712811"/>
                <a:ext cx="2732413" cy="1633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grpSp>
            <p:nvGrpSpPr>
              <p:cNvPr id="122" name="Grupo 133"/>
              <p:cNvGrpSpPr/>
              <p:nvPr/>
            </p:nvGrpSpPr>
            <p:grpSpPr>
              <a:xfrm>
                <a:off x="9305157" y="4731736"/>
                <a:ext cx="2772971" cy="1505479"/>
                <a:chOff x="3321270" y="4451460"/>
                <a:chExt cx="3161468" cy="1814545"/>
              </a:xfrm>
            </p:grpSpPr>
            <p:grpSp>
              <p:nvGrpSpPr>
                <p:cNvPr id="123" name="Grupo 134"/>
                <p:cNvGrpSpPr/>
                <p:nvPr/>
              </p:nvGrpSpPr>
              <p:grpSpPr>
                <a:xfrm>
                  <a:off x="3321270" y="4451460"/>
                  <a:ext cx="3161468" cy="1814545"/>
                  <a:chOff x="3277719" y="4211969"/>
                  <a:chExt cx="3161468" cy="1814545"/>
                </a:xfrm>
              </p:grpSpPr>
              <p:sp>
                <p:nvSpPr>
                  <p:cNvPr id="125" name="Rectángulo 138"/>
                  <p:cNvSpPr/>
                  <p:nvPr/>
                </p:nvSpPr>
                <p:spPr>
                  <a:xfrm>
                    <a:off x="3903269" y="5321688"/>
                    <a:ext cx="2041208" cy="704826"/>
                  </a:xfrm>
                  <a:prstGeom prst="rect">
                    <a:avLst/>
                  </a:prstGeom>
                </p:spPr>
                <p:txBody>
                  <a:bodyPr wrap="square">
                    <a:spAutoFit/>
                  </a:bodyPr>
                  <a:lstStyle/>
                  <a:p>
                    <a:pPr algn="ctr"/>
                    <a:r>
                      <a:rPr lang="es-DO" sz="1600" b="1" dirty="0" smtClean="0"/>
                      <a:t>Mercado Público local</a:t>
                    </a:r>
                    <a:endParaRPr lang="es-DO" sz="1600" b="1" dirty="0"/>
                  </a:p>
                </p:txBody>
              </p:sp>
              <p:pic>
                <p:nvPicPr>
                  <p:cNvPr id="126" name="Picture 18" descr="http://www.arlss.gov.do/Images/ComprasDominicanas.jp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4358" b="94954" l="3274" r="100000"/>
                            </a14:imgEffect>
                          </a14:imgLayer>
                        </a14:imgProps>
                      </a:ext>
                      <a:ext uri="{28A0092B-C50C-407E-A947-70E740481C1C}">
                        <a14:useLocalDpi xmlns:a14="http://schemas.microsoft.com/office/drawing/2010/main" val="0"/>
                      </a:ext>
                    </a:extLst>
                  </a:blip>
                  <a:srcRect t="6129" b="11469"/>
                  <a:stretch/>
                </p:blipFill>
                <p:spPr bwMode="auto">
                  <a:xfrm>
                    <a:off x="3277719" y="4211969"/>
                    <a:ext cx="3161468" cy="1126803"/>
                  </a:xfrm>
                  <a:prstGeom prst="rect">
                    <a:avLst/>
                  </a:prstGeom>
                  <a:noFill/>
                  <a:extLst>
                    <a:ext uri="{909E8E84-426E-40DD-AFC4-6F175D3DCCD1}">
                      <a14:hiddenFill xmlns:a14="http://schemas.microsoft.com/office/drawing/2010/main">
                        <a:solidFill>
                          <a:srgbClr val="FFFFFF"/>
                        </a:solidFill>
                      </a14:hiddenFill>
                    </a:ext>
                  </a:extLst>
                </p:spPr>
              </p:pic>
            </p:grpSp>
            <p:sp>
              <p:nvSpPr>
                <p:cNvPr id="124" name="Rectángulo 136"/>
                <p:cNvSpPr/>
                <p:nvPr/>
              </p:nvSpPr>
              <p:spPr>
                <a:xfrm>
                  <a:off x="3468433" y="5344084"/>
                  <a:ext cx="2977931" cy="338554"/>
                </a:xfrm>
                <a:prstGeom prst="rect">
                  <a:avLst/>
                </a:prstGeom>
                <a:noFill/>
              </p:spPr>
              <p:txBody>
                <a:bodyPr wrap="none" lIns="91440" tIns="45720" rIns="91440" bIns="45720">
                  <a:spAutoFit/>
                </a:bodyPr>
                <a:lstStyle/>
                <a:p>
                  <a:pPr algn="ctr"/>
                  <a:r>
                    <a:rPr lang="es-ES" sz="1600" dirty="0" smtClean="0">
                      <a:ln w="0"/>
                      <a:effectLst>
                        <a:outerShdw blurRad="38100" dist="19050" dir="2700000" algn="tl" rotWithShape="0">
                          <a:schemeClr val="dk1">
                            <a:alpha val="40000"/>
                          </a:schemeClr>
                        </a:outerShdw>
                      </a:effectLst>
                    </a:rPr>
                    <a:t>www.comprasdominicana.gob.do</a:t>
                  </a:r>
                  <a:endParaRPr lang="es-ES" sz="1600" b="1" cap="none" spc="0" dirty="0">
                    <a:ln w="0"/>
                    <a:solidFill>
                      <a:schemeClr val="tx1"/>
                    </a:solidFill>
                    <a:effectLst>
                      <a:outerShdw blurRad="38100" dist="19050" dir="2700000" algn="tl" rotWithShape="0">
                        <a:schemeClr val="dk1">
                          <a:alpha val="40000"/>
                        </a:schemeClr>
                      </a:outerShdw>
                    </a:effectLst>
                  </a:endParaRPr>
                </a:p>
              </p:txBody>
            </p:sp>
          </p:grpSp>
        </p:grpSp>
        <p:sp>
          <p:nvSpPr>
            <p:cNvPr id="119" name="Rectangle 1"/>
            <p:cNvSpPr/>
            <p:nvPr/>
          </p:nvSpPr>
          <p:spPr>
            <a:xfrm>
              <a:off x="9747999" y="5290559"/>
              <a:ext cx="935211" cy="209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dirty="0" smtClean="0"/>
                <a:t>s</a:t>
              </a:r>
              <a:endParaRPr lang="es-DO" dirty="0"/>
            </a:p>
          </p:txBody>
        </p:sp>
        <p:sp>
          <p:nvSpPr>
            <p:cNvPr id="120" name="Rectángulo 135"/>
            <p:cNvSpPr/>
            <p:nvPr/>
          </p:nvSpPr>
          <p:spPr>
            <a:xfrm>
              <a:off x="9681113" y="5244178"/>
              <a:ext cx="2318411" cy="331961"/>
            </a:xfrm>
            <a:prstGeom prst="rect">
              <a:avLst/>
            </a:prstGeom>
            <a:noFill/>
          </p:spPr>
          <p:txBody>
            <a:bodyPr wrap="non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Compras </a:t>
              </a:r>
              <a:r>
                <a:rPr lang="es-ES" sz="2000" b="1" dirty="0" smtClean="0">
                  <a:ln w="0"/>
                  <a:effectLst>
                    <a:outerShdw blurRad="38100" dist="19050" dir="2700000" algn="tl" rotWithShape="0">
                      <a:schemeClr val="dk1">
                        <a:alpha val="40000"/>
                      </a:schemeClr>
                    </a:outerShdw>
                  </a:effectLst>
                </a:rPr>
                <a:t>DOMINICANA</a:t>
              </a:r>
              <a:endParaRPr lang="es-ES" sz="2000" b="1" cap="none" spc="0" dirty="0">
                <a:ln w="0"/>
                <a:solidFill>
                  <a:schemeClr val="tx1"/>
                </a:solidFill>
                <a:effectLst>
                  <a:outerShdw blurRad="38100" dist="19050" dir="2700000" algn="tl" rotWithShape="0">
                    <a:schemeClr val="dk1">
                      <a:alpha val="40000"/>
                    </a:schemeClr>
                  </a:outerShdw>
                </a:effectLst>
              </a:endParaRPr>
            </a:p>
          </p:txBody>
        </p:sp>
      </p:grpSp>
      <p:pic>
        <p:nvPicPr>
          <p:cNvPr id="133" name="33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367005" y="6226110"/>
            <a:ext cx="577305" cy="577305"/>
          </a:xfrm>
          <a:prstGeom prst="rect">
            <a:avLst/>
          </a:prstGeom>
          <a:effectLst>
            <a:glow rad="101600">
              <a:schemeClr val="bg1">
                <a:alpha val="60000"/>
              </a:schemeClr>
            </a:glow>
          </a:effectLst>
        </p:spPr>
      </p:pic>
      <p:sp>
        <p:nvSpPr>
          <p:cNvPr id="2" name="Rectangle 1"/>
          <p:cNvSpPr/>
          <p:nvPr/>
        </p:nvSpPr>
        <p:spPr>
          <a:xfrm>
            <a:off x="2761910" y="172052"/>
            <a:ext cx="6961950" cy="461665"/>
          </a:xfrm>
          <a:prstGeom prst="rect">
            <a:avLst/>
          </a:prstGeom>
        </p:spPr>
        <p:txBody>
          <a:bodyPr wrap="square">
            <a:spAutoFit/>
          </a:bodyPr>
          <a:lstStyle/>
          <a:p>
            <a:pPr marL="361950" indent="-266700"/>
            <a:r>
              <a:rPr lang="es-DO" sz="2400" b="1" dirty="0">
                <a:ln w="0"/>
                <a:solidFill>
                  <a:schemeClr val="bg1"/>
                </a:solidFill>
                <a:effectLst>
                  <a:outerShdw blurRad="38100" dist="19050" dir="2700000" algn="tl" rotWithShape="0">
                    <a:schemeClr val="dk1">
                      <a:alpha val="40000"/>
                    </a:schemeClr>
                  </a:outerShdw>
                </a:effectLst>
              </a:rPr>
              <a:t>EVOLUCIÓN DEL SNCP EN REPÚBLICA DOMINICANA</a:t>
            </a:r>
          </a:p>
        </p:txBody>
      </p:sp>
    </p:spTree>
    <p:extLst>
      <p:ext uri="{BB962C8B-B14F-4D97-AF65-F5344CB8AC3E}">
        <p14:creationId xmlns:p14="http://schemas.microsoft.com/office/powerpoint/2010/main" val="1198811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wipe(left)">
                                      <p:cBhvr>
                                        <p:cTn id="12" dur="500"/>
                                        <p:tgtEl>
                                          <p:spTgt spid="128"/>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500"/>
                                        <p:tgtEl>
                                          <p:spTgt spid="3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wipe(left)">
                                      <p:cBhvr>
                                        <p:cTn id="20" dur="500"/>
                                        <p:tgtEl>
                                          <p:spTgt spid="109"/>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7"/>
                                        </p:tgtEl>
                                        <p:attrNameLst>
                                          <p:attrName>style.visibility</p:attrName>
                                        </p:attrNameLst>
                                      </p:cBhvr>
                                      <p:to>
                                        <p:strVal val="visible"/>
                                      </p:to>
                                    </p:set>
                                    <p:anim calcmode="lin" valueType="num">
                                      <p:cBhvr>
                                        <p:cTn id="24" dur="500" fill="hold"/>
                                        <p:tgtEl>
                                          <p:spTgt spid="117"/>
                                        </p:tgtEl>
                                        <p:attrNameLst>
                                          <p:attrName>ppt_w</p:attrName>
                                        </p:attrNameLst>
                                      </p:cBhvr>
                                      <p:tavLst>
                                        <p:tav tm="0">
                                          <p:val>
                                            <p:fltVal val="0"/>
                                          </p:val>
                                        </p:tav>
                                        <p:tav tm="100000">
                                          <p:val>
                                            <p:strVal val="#ppt_w"/>
                                          </p:val>
                                        </p:tav>
                                      </p:tavLst>
                                    </p:anim>
                                    <p:anim calcmode="lin" valueType="num">
                                      <p:cBhvr>
                                        <p:cTn id="25" dur="500" fill="hold"/>
                                        <p:tgtEl>
                                          <p:spTgt spid="117"/>
                                        </p:tgtEl>
                                        <p:attrNameLst>
                                          <p:attrName>ppt_h</p:attrName>
                                        </p:attrNameLst>
                                      </p:cBhvr>
                                      <p:tavLst>
                                        <p:tav tm="0">
                                          <p:val>
                                            <p:fltVal val="0"/>
                                          </p:val>
                                        </p:tav>
                                        <p:tav tm="100000">
                                          <p:val>
                                            <p:strVal val="#ppt_h"/>
                                          </p:val>
                                        </p:tav>
                                      </p:tavLst>
                                    </p:anim>
                                    <p:animEffect transition="in" filter="fade">
                                      <p:cBhvr>
                                        <p:cTn id="26" dur="500"/>
                                        <p:tgtEl>
                                          <p:spTgt spid="11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61"/>
                                        </p:tgtEl>
                                        <p:attrNameLst>
                                          <p:attrName>style.visibility</p:attrName>
                                        </p:attrNameLst>
                                      </p:cBhvr>
                                      <p:to>
                                        <p:strVal val="hidden"/>
                                      </p:to>
                                    </p:set>
                                  </p:childTnLst>
                                </p:cTn>
                              </p:par>
                              <p:par>
                                <p:cTn id="33" presetID="0" presetClass="path" presetSubtype="0" accel="50000" decel="50000" fill="hold" nodeType="withEffect">
                                  <p:stCondLst>
                                    <p:cond delay="0"/>
                                  </p:stCondLst>
                                  <p:childTnLst>
                                    <p:animMotion origin="layout" path="M -0.06315 -0.06968 L -0.06315 -0.06945 C -0.01601 -0.05347 -0.06419 -0.07338 -0.0306 -0.05347 C -0.02682 -0.05116 -0.02213 -0.0507 -0.0181 -0.04815 C -0.01237 -0.04584 -0.00729 -0.0419 -0.00169 -0.03866 C 0.00105 -0.03727 0.00391 -0.03588 0.00651 -0.03403 C 0.00899 -0.03218 0.01042 -0.0301 0.01302 -0.02894 C 0.02683 -0.0206 0.01003 -0.03426 0.02735 -0.02153 C 0.03034 -0.01922 0.03256 -0.01644 0.03542 -0.01412 C 0.04089 -0.01065 0.04675 -0.0081 0.05222 -0.0044 C 0.05756 -0.00047 0.0625 0.00463 0.06862 0.00764 C 0.07852 0.01273 0.08555 0.01551 0.09558 0.02222 C 0.10209 0.02708 0.10704 0.03078 0.1142 0.03449 C 0.11615 0.03541 0.11823 0.03657 0.12019 0.03703 C 0.12579 0.03889 0.13685 0.04213 0.13685 0.04236 C 0.14167 0.0449 0.15 0.05 0.15547 0.05139 C 0.16003 0.05301 0.16498 0.05324 0.16993 0.05393 C 0.1724 0.05555 0.17539 0.05787 0.17787 0.05903 C 0.18138 0.06018 0.1849 0.06065 0.18842 0.06157 C 0.1905 0.06203 0.19245 0.06365 0.19467 0.06389 C 0.2 0.06504 0.20534 0.06528 0.21107 0.0662 C 0.22149 0.06828 0.22032 0.06852 0.22969 0.07106 C 0.23321 0.07199 0.23659 0.07245 0.24011 0.07338 C 0.24506 0.075 0.2461 0.07592 0.25079 0.07916 " pathEditMode="relative" rAng="0" ptsTypes="AAAAAAAAAAAAAAAAAAAAAAAA">
                                      <p:cBhvr>
                                        <p:cTn id="34" dur="2000" fill="hold"/>
                                        <p:tgtEl>
                                          <p:spTgt spid="109"/>
                                        </p:tgtEl>
                                        <p:attrNameLst>
                                          <p:attrName>ppt_x</p:attrName>
                                          <p:attrName>ppt_y</p:attrName>
                                        </p:attrNameLst>
                                      </p:cBhvr>
                                      <p:rCtr x="15690" y="7431"/>
                                    </p:animMotion>
                                  </p:childTnLst>
                                </p:cTn>
                              </p:par>
                              <p:par>
                                <p:cTn id="35" presetID="1" presetClass="exit" presetSubtype="0" fill="hold"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par>
                                <p:cTn id="37" presetID="42" presetClass="path" presetSubtype="0" accel="50000" decel="50000" fill="hold" grpId="1" nodeType="withEffect">
                                  <p:stCondLst>
                                    <p:cond delay="0"/>
                                  </p:stCondLst>
                                  <p:childTnLst>
                                    <p:animMotion origin="layout" path="M -1.04167E-6 -1.85185E-6 L -0.00091 0.36991 " pathEditMode="relative" rAng="0" ptsTypes="AA">
                                      <p:cBhvr>
                                        <p:cTn id="38" dur="2000" fill="hold"/>
                                        <p:tgtEl>
                                          <p:spTgt spid="128"/>
                                        </p:tgtEl>
                                        <p:attrNameLst>
                                          <p:attrName>ppt_x</p:attrName>
                                          <p:attrName>ppt_y</p:attrName>
                                        </p:attrNameLst>
                                      </p:cBhvr>
                                      <p:rCtr x="-52" y="18495"/>
                                    </p:animMotion>
                                  </p:childTnLst>
                                </p:cTn>
                              </p:par>
                              <p:par>
                                <p:cTn id="39" presetID="0" presetClass="path" presetSubtype="0" accel="50000" decel="50000" fill="hold" nodeType="withEffect">
                                  <p:stCondLst>
                                    <p:cond delay="0"/>
                                  </p:stCondLst>
                                  <p:childTnLst>
                                    <p:animMotion origin="layout" path="M -0.18021 -0.1206 L -0.18021 -0.12014 C -0.18334 -0.125 -0.1862 -0.12963 -0.1888 -0.13356 C -0.1918 -0.13912 -0.19388 -0.14514 -0.19675 -0.14954 C -0.21927 -0.18171 -0.25065 -0.21412 -0.27604 -0.23426 L -0.29844 -0.25185 C -0.30026 -0.25324 -0.30182 -0.25486 -0.30352 -0.25648 C -0.3086 -0.26134 -0.31315 -0.26736 -0.31823 -0.27153 C -0.32214 -0.275 -0.32709 -0.27662 -0.33086 -0.27986 C -0.33216 -0.28079 -0.33294 -0.28241 -0.33399 -0.28333 C -0.33516 -0.28518 -0.33607 -0.28634 -0.33763 -0.2875 C -0.33919 -0.28866 -0.34115 -0.29005 -0.34271 -0.2919 C -0.34362 -0.29305 -0.36263 -0.31875 -0.36367 -0.3206 C -0.36745 -0.32847 -0.36758 -0.32893 -0.37357 -0.33842 C -0.37852 -0.34653 -0.38425 -0.35231 -0.38828 -0.36088 C -0.39154 -0.36782 -0.38828 -0.36204 -0.39154 -0.36643 C -0.39232 -0.36736 -0.39935 -0.37731 -0.40209 -0.38032 C -0.40313 -0.38171 -0.40417 -0.38217 -0.40495 -0.3831 C -0.42982 -0.40903 -0.43789 -0.41921 -0.46224 -0.44005 C -0.46498 -0.44236 -0.46823 -0.44352 -0.47084 -0.4456 C -0.47891 -0.45116 -0.48646 -0.45671 -0.4944 -0.4625 C -0.50091 -0.46667 -0.5211 -0.47616 -0.52331 -0.47708 C -0.52696 -0.47893 -0.52982 -0.48125 -0.53321 -0.48287 C -0.53737 -0.48472 -0.54115 -0.48495 -0.54505 -0.48727 C -0.54584 -0.48796 -0.54688 -0.48889 -0.54792 -0.48935 C -0.55039 -0.49074 -0.553 -0.4919 -0.55547 -0.49305 C -0.55716 -0.49398 -0.5586 -0.49421 -0.56016 -0.49491 C -0.56719 -0.49699 -0.57409 -0.49977 -0.58112 -0.50139 C -0.58451 -0.50231 -0.58776 -0.50347 -0.59115 -0.50417 C -0.61641 -0.50926 -0.58776 -0.50208 -0.60677 -0.50579 C -0.60899 -0.50648 -0.61133 -0.50741 -0.6138 -0.50787 C -0.61524 -0.50856 -0.6168 -0.50856 -0.61862 -0.50903 C -0.62018 -0.50972 -0.62084 -0.51018 -0.62266 -0.51042 C -0.62461 -0.51157 -0.62696 -0.5118 -0.62904 -0.51273 L -0.63594 -0.51597 C -0.63646 -0.51667 -0.63698 -0.51713 -0.63763 -0.51713 C -0.63854 -0.51736 -0.63919 -0.51805 -0.64024 -0.51829 C -0.64141 -0.51875 -0.64388 -0.51921 -0.64531 -0.51991 C -0.64636 -0.5206 -0.64714 -0.5213 -0.64818 -0.52199 C -0.65261 -0.52477 -0.64701 -0.52083 -0.65222 -0.52384 C -0.65339 -0.5243 -0.65417 -0.52523 -0.65521 -0.52546 C -0.65573 -0.52592 -0.65651 -0.52616 -0.65703 -0.52662 C -0.65768 -0.52731 -0.65886 -0.52778 -0.65886 -0.52778 " pathEditMode="relative" rAng="0" ptsTypes="AAAAAAAAAAAAAAAAAAAAAAAAAAAAAAAAAAAAAAAAAAA">
                                      <p:cBhvr>
                                        <p:cTn id="40" dur="2000" fill="hold"/>
                                        <p:tgtEl>
                                          <p:spTgt spid="117"/>
                                        </p:tgtEl>
                                        <p:attrNameLst>
                                          <p:attrName>ppt_x</p:attrName>
                                          <p:attrName>ppt_y</p:attrName>
                                        </p:attrNameLst>
                                      </p:cBhvr>
                                      <p:rCtr x="-23932" y="-20347"/>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500"/>
                                        <p:tgtEl>
                                          <p:spTgt spid="95"/>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wheel(1)">
                                      <p:cBhvr>
                                        <p:cTn id="62" dur="2000"/>
                                        <p:tgtEl>
                                          <p:spTgt spid="10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4"/>
                                        </p:tgtEl>
                                        <p:attrNameLst>
                                          <p:attrName>style.visibility</p:attrName>
                                        </p:attrNameLst>
                                      </p:cBhvr>
                                      <p:to>
                                        <p:strVal val="visible"/>
                                      </p:to>
                                    </p:set>
                                    <p:anim calcmode="lin" valueType="num">
                                      <p:cBhvr additive="base">
                                        <p:cTn id="67" dur="500" fill="hold"/>
                                        <p:tgtEl>
                                          <p:spTgt spid="114"/>
                                        </p:tgtEl>
                                        <p:attrNameLst>
                                          <p:attrName>ppt_x</p:attrName>
                                        </p:attrNameLst>
                                      </p:cBhvr>
                                      <p:tavLst>
                                        <p:tav tm="0">
                                          <p:val>
                                            <p:strVal val="#ppt_x"/>
                                          </p:val>
                                        </p:tav>
                                        <p:tav tm="100000">
                                          <p:val>
                                            <p:strVal val="#ppt_x"/>
                                          </p:val>
                                        </p:tav>
                                      </p:tavLst>
                                    </p:anim>
                                    <p:anim calcmode="lin" valueType="num">
                                      <p:cBhvr additive="base">
                                        <p:cTn id="68"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8" grpId="0">
        <p:bldAsOne/>
      </p:bldGraphic>
      <p:bldGraphic spid="128" grpId="1">
        <p:bldAsOne/>
      </p:bldGraphic>
      <p:bldP spid="1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p:cNvSpPr/>
          <p:nvPr/>
        </p:nvSpPr>
        <p:spPr>
          <a:xfrm>
            <a:off x="95673" y="284191"/>
            <a:ext cx="1719264" cy="6288943"/>
          </a:xfrm>
          <a:prstGeom prst="rect">
            <a:avLst/>
          </a:prstGeom>
          <a:gradFill>
            <a:gsLst>
              <a:gs pos="0">
                <a:schemeClr val="accent6"/>
              </a:gs>
              <a:gs pos="0">
                <a:srgbClr val="AFC65A"/>
              </a:gs>
              <a:gs pos="72000">
                <a:srgbClr val="009900"/>
              </a:gs>
              <a:gs pos="97000">
                <a:srgbClr val="009900"/>
              </a:gs>
            </a:gsLst>
            <a:path path="circle">
              <a:fillToRect l="50000" t="50000" r="50000" b="50000"/>
            </a:path>
          </a:gradFill>
          <a:effectLst>
            <a:innerShdw blurRad="635000">
              <a:prstClr val="black">
                <a:alpha val="7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1350"/>
          </a:p>
        </p:txBody>
      </p:sp>
      <p:grpSp>
        <p:nvGrpSpPr>
          <p:cNvPr id="16" name="Grupo 15"/>
          <p:cNvGrpSpPr/>
          <p:nvPr/>
        </p:nvGrpSpPr>
        <p:grpSpPr>
          <a:xfrm>
            <a:off x="4356748" y="264020"/>
            <a:ext cx="4748981" cy="1971894"/>
            <a:chOff x="3657600" y="857198"/>
            <a:chExt cx="4748981" cy="1971894"/>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0710" y="857198"/>
              <a:ext cx="2195871" cy="1235178"/>
            </a:xfrm>
            <a:prstGeom prst="rect">
              <a:avLst/>
            </a:prstGeom>
          </p:spPr>
        </p:pic>
        <p:pic>
          <p:nvPicPr>
            <p:cNvPr id="14" name="Imagen 13"/>
            <p:cNvPicPr>
              <a:picLocks noChangeAspect="1"/>
            </p:cNvPicPr>
            <p:nvPr/>
          </p:nvPicPr>
          <p:blipFill rotWithShape="1">
            <a:blip r:embed="rId3" cstate="print">
              <a:extLst>
                <a:ext uri="{28A0092B-C50C-407E-A947-70E740481C1C}">
                  <a14:useLocalDpi xmlns:a14="http://schemas.microsoft.com/office/drawing/2010/main" val="0"/>
                </a:ext>
              </a:extLst>
            </a:blip>
            <a:srcRect l="2931" b="8173"/>
            <a:stretch/>
          </p:blipFill>
          <p:spPr>
            <a:xfrm>
              <a:off x="3657600" y="857198"/>
              <a:ext cx="2440208" cy="1277879"/>
            </a:xfrm>
            <a:prstGeom prst="rect">
              <a:avLst/>
            </a:prstGeom>
          </p:spPr>
        </p:pic>
        <p:sp>
          <p:nvSpPr>
            <p:cNvPr id="15" name="CuadroTexto 14"/>
            <p:cNvSpPr txBox="1"/>
            <p:nvPr/>
          </p:nvSpPr>
          <p:spPr>
            <a:xfrm>
              <a:off x="3657601" y="2182761"/>
              <a:ext cx="4748980" cy="646331"/>
            </a:xfrm>
            <a:prstGeom prst="rect">
              <a:avLst/>
            </a:prstGeom>
            <a:noFill/>
          </p:spPr>
          <p:txBody>
            <a:bodyPr wrap="square" rtlCol="0">
              <a:spAutoFit/>
            </a:bodyPr>
            <a:lstStyle/>
            <a:p>
              <a:pPr algn="ctr"/>
              <a:r>
                <a:rPr lang="es-DO" b="1" dirty="0" smtClean="0"/>
                <a:t>Dinamización economía local y comercios  informales</a:t>
              </a:r>
              <a:endParaRPr lang="es-DO" b="1" dirty="0"/>
            </a:p>
          </p:txBody>
        </p:sp>
      </p:grpSp>
      <p:grpSp>
        <p:nvGrpSpPr>
          <p:cNvPr id="17" name="Grupo 16"/>
          <p:cNvGrpSpPr/>
          <p:nvPr/>
        </p:nvGrpSpPr>
        <p:grpSpPr>
          <a:xfrm>
            <a:off x="4434460" y="4908715"/>
            <a:ext cx="4758813" cy="1637637"/>
            <a:chOff x="3610247" y="4903527"/>
            <a:chExt cx="4758813" cy="1637637"/>
          </a:xfrm>
        </p:grpSpPr>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1" y="5309418"/>
              <a:ext cx="2195871" cy="1231746"/>
            </a:xfrm>
            <a:prstGeom prst="rect">
              <a:avLst/>
            </a:prstGeom>
          </p:spPr>
        </p:pic>
        <p:pic>
          <p:nvPicPr>
            <p:cNvPr id="12" name="Imagen 11"/>
            <p:cNvPicPr>
              <a:picLocks noChangeAspect="1"/>
            </p:cNvPicPr>
            <p:nvPr/>
          </p:nvPicPr>
          <p:blipFill rotWithShape="1">
            <a:blip r:embed="rId5" cstate="print">
              <a:extLst>
                <a:ext uri="{28A0092B-C50C-407E-A947-70E740481C1C}">
                  <a14:useLocalDpi xmlns:a14="http://schemas.microsoft.com/office/drawing/2010/main" val="0"/>
                </a:ext>
              </a:extLst>
            </a:blip>
            <a:srcRect r="12687" b="17177"/>
            <a:stretch/>
          </p:blipFill>
          <p:spPr>
            <a:xfrm>
              <a:off x="6097808" y="5289752"/>
              <a:ext cx="2271252" cy="1211880"/>
            </a:xfrm>
            <a:prstGeom prst="rect">
              <a:avLst/>
            </a:prstGeom>
          </p:spPr>
        </p:pic>
        <p:sp>
          <p:nvSpPr>
            <p:cNvPr id="18" name="CuadroTexto 17"/>
            <p:cNvSpPr txBox="1"/>
            <p:nvPr/>
          </p:nvSpPr>
          <p:spPr>
            <a:xfrm>
              <a:off x="3610247" y="4903527"/>
              <a:ext cx="4748980" cy="369332"/>
            </a:xfrm>
            <a:prstGeom prst="rect">
              <a:avLst/>
            </a:prstGeom>
            <a:noFill/>
          </p:spPr>
          <p:txBody>
            <a:bodyPr wrap="square" rtlCol="0">
              <a:spAutoFit/>
            </a:bodyPr>
            <a:lstStyle/>
            <a:p>
              <a:pPr algn="ctr"/>
              <a:r>
                <a:rPr lang="es-DO" b="1" dirty="0" smtClean="0"/>
                <a:t>Sector Lácteo</a:t>
              </a:r>
              <a:endParaRPr lang="es-DO" b="1" dirty="0"/>
            </a:p>
          </p:txBody>
        </p:sp>
      </p:grpSp>
      <p:grpSp>
        <p:nvGrpSpPr>
          <p:cNvPr id="19" name="Grupo 18"/>
          <p:cNvGrpSpPr/>
          <p:nvPr/>
        </p:nvGrpSpPr>
        <p:grpSpPr>
          <a:xfrm>
            <a:off x="1966689" y="285370"/>
            <a:ext cx="2195871" cy="1584903"/>
            <a:chOff x="1078270" y="391325"/>
            <a:chExt cx="2195871" cy="1584903"/>
          </a:xfrm>
        </p:grpSpPr>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70" y="391325"/>
              <a:ext cx="2195871" cy="1235178"/>
            </a:xfrm>
            <a:prstGeom prst="rect">
              <a:avLst/>
            </a:prstGeom>
          </p:spPr>
        </p:pic>
        <p:sp>
          <p:nvSpPr>
            <p:cNvPr id="20" name="CuadroTexto 19"/>
            <p:cNvSpPr txBox="1"/>
            <p:nvPr/>
          </p:nvSpPr>
          <p:spPr>
            <a:xfrm>
              <a:off x="1078270" y="1606896"/>
              <a:ext cx="2195871" cy="369332"/>
            </a:xfrm>
            <a:prstGeom prst="rect">
              <a:avLst/>
            </a:prstGeom>
            <a:noFill/>
          </p:spPr>
          <p:txBody>
            <a:bodyPr wrap="square" rtlCol="0">
              <a:spAutoFit/>
            </a:bodyPr>
            <a:lstStyle/>
            <a:p>
              <a:pPr algn="ctr"/>
              <a:r>
                <a:rPr lang="es-DO" b="1" dirty="0" smtClean="0"/>
                <a:t>Familia </a:t>
              </a:r>
              <a:r>
                <a:rPr lang="es-DO" b="1" dirty="0" err="1" smtClean="0"/>
                <a:t>Domincana</a:t>
              </a:r>
              <a:endParaRPr lang="es-DO" b="1" dirty="0"/>
            </a:p>
          </p:txBody>
        </p:sp>
      </p:grpSp>
      <p:grpSp>
        <p:nvGrpSpPr>
          <p:cNvPr id="22" name="Grupo 21"/>
          <p:cNvGrpSpPr/>
          <p:nvPr/>
        </p:nvGrpSpPr>
        <p:grpSpPr>
          <a:xfrm>
            <a:off x="1966686" y="1912748"/>
            <a:ext cx="2195871" cy="1689357"/>
            <a:chOff x="1078270" y="2086230"/>
            <a:chExt cx="2195871" cy="1689357"/>
          </a:xfrm>
        </p:grpSpPr>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8270" y="2086230"/>
              <a:ext cx="2195871" cy="1372419"/>
            </a:xfrm>
            <a:prstGeom prst="rect">
              <a:avLst/>
            </a:prstGeom>
          </p:spPr>
        </p:pic>
        <p:sp>
          <p:nvSpPr>
            <p:cNvPr id="21" name="Rectángulo 20"/>
            <p:cNvSpPr/>
            <p:nvPr/>
          </p:nvSpPr>
          <p:spPr>
            <a:xfrm>
              <a:off x="1503648" y="3406255"/>
              <a:ext cx="1345113" cy="369332"/>
            </a:xfrm>
            <a:prstGeom prst="rect">
              <a:avLst/>
            </a:prstGeom>
          </p:spPr>
          <p:txBody>
            <a:bodyPr wrap="none">
              <a:spAutoFit/>
            </a:bodyPr>
            <a:lstStyle/>
            <a:p>
              <a:pPr algn="ctr"/>
              <a:r>
                <a:rPr lang="es-DO" b="1" dirty="0" smtClean="0"/>
                <a:t>Sector </a:t>
              </a:r>
              <a:r>
                <a:rPr lang="es-DO" b="1" dirty="0" err="1" smtClean="0"/>
                <a:t>Téxtil</a:t>
              </a:r>
              <a:endParaRPr lang="es-DO" b="1" dirty="0"/>
            </a:p>
          </p:txBody>
        </p:sp>
      </p:grpSp>
      <p:grpSp>
        <p:nvGrpSpPr>
          <p:cNvPr id="24" name="Grupo 23"/>
          <p:cNvGrpSpPr/>
          <p:nvPr/>
        </p:nvGrpSpPr>
        <p:grpSpPr>
          <a:xfrm>
            <a:off x="1798121" y="3599033"/>
            <a:ext cx="2577437" cy="1567871"/>
            <a:chOff x="909702" y="3704988"/>
            <a:chExt cx="2577437" cy="1567871"/>
          </a:xfrm>
        </p:grpSpPr>
        <p:pic>
          <p:nvPicPr>
            <p:cNvPr id="4" name="Imagen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0478" y="3704988"/>
              <a:ext cx="2195871" cy="1235177"/>
            </a:xfrm>
            <a:prstGeom prst="rect">
              <a:avLst/>
            </a:prstGeom>
          </p:spPr>
        </p:pic>
        <p:sp>
          <p:nvSpPr>
            <p:cNvPr id="23" name="Rectángulo 22"/>
            <p:cNvSpPr/>
            <p:nvPr/>
          </p:nvSpPr>
          <p:spPr>
            <a:xfrm>
              <a:off x="909702" y="4903527"/>
              <a:ext cx="2577437" cy="369332"/>
            </a:xfrm>
            <a:prstGeom prst="rect">
              <a:avLst/>
            </a:prstGeom>
          </p:spPr>
          <p:txBody>
            <a:bodyPr wrap="none">
              <a:spAutoFit/>
            </a:bodyPr>
            <a:lstStyle/>
            <a:p>
              <a:pPr algn="ctr"/>
              <a:r>
                <a:rPr lang="es-DO" b="1" dirty="0" smtClean="0"/>
                <a:t>Producción Agrícola local</a:t>
              </a:r>
              <a:endParaRPr lang="es-DO" b="1" dirty="0"/>
            </a:p>
          </p:txBody>
        </p:sp>
      </p:grpSp>
      <p:grpSp>
        <p:nvGrpSpPr>
          <p:cNvPr id="26" name="Grupo 25"/>
          <p:cNvGrpSpPr/>
          <p:nvPr/>
        </p:nvGrpSpPr>
        <p:grpSpPr>
          <a:xfrm>
            <a:off x="2001304" y="5314606"/>
            <a:ext cx="2195871" cy="1543394"/>
            <a:chOff x="1078271" y="5309418"/>
            <a:chExt cx="2195871" cy="1543394"/>
          </a:xfrm>
        </p:grpSpPr>
        <p:pic>
          <p:nvPicPr>
            <p:cNvPr id="13" name="Imagen 12"/>
            <p:cNvPicPr>
              <a:picLocks noChangeAspect="1"/>
            </p:cNvPicPr>
            <p:nvPr/>
          </p:nvPicPr>
          <p:blipFill rotWithShape="1">
            <a:blip r:embed="rId9">
              <a:extLst>
                <a:ext uri="{28A0092B-C50C-407E-A947-70E740481C1C}">
                  <a14:useLocalDpi xmlns:a14="http://schemas.microsoft.com/office/drawing/2010/main" val="0"/>
                </a:ext>
              </a:extLst>
            </a:blip>
            <a:srcRect t="3883" r="18120" b="12688"/>
            <a:stretch/>
          </p:blipFill>
          <p:spPr>
            <a:xfrm>
              <a:off x="1078271" y="5309418"/>
              <a:ext cx="2195871" cy="1258529"/>
            </a:xfrm>
            <a:prstGeom prst="rect">
              <a:avLst/>
            </a:prstGeom>
          </p:spPr>
        </p:pic>
        <p:sp>
          <p:nvSpPr>
            <p:cNvPr id="25" name="Rectángulo 24"/>
            <p:cNvSpPr/>
            <p:nvPr/>
          </p:nvSpPr>
          <p:spPr>
            <a:xfrm>
              <a:off x="1683407" y="6483480"/>
              <a:ext cx="1129541" cy="369332"/>
            </a:xfrm>
            <a:prstGeom prst="rect">
              <a:avLst/>
            </a:prstGeom>
          </p:spPr>
          <p:txBody>
            <a:bodyPr wrap="none">
              <a:spAutoFit/>
            </a:bodyPr>
            <a:lstStyle/>
            <a:p>
              <a:pPr algn="ctr"/>
              <a:r>
                <a:rPr lang="es-DO" b="1" dirty="0" smtClean="0"/>
                <a:t>Zapateros</a:t>
              </a:r>
              <a:endParaRPr lang="es-DO" b="1" dirty="0"/>
            </a:p>
          </p:txBody>
        </p:sp>
      </p:grpSp>
      <p:grpSp>
        <p:nvGrpSpPr>
          <p:cNvPr id="28" name="Grupo 27"/>
          <p:cNvGrpSpPr/>
          <p:nvPr/>
        </p:nvGrpSpPr>
        <p:grpSpPr>
          <a:xfrm>
            <a:off x="9452523" y="1840697"/>
            <a:ext cx="2347726" cy="1742237"/>
            <a:chOff x="8616881" y="1791562"/>
            <a:chExt cx="2347726" cy="1742237"/>
          </a:xfrm>
        </p:grpSpPr>
        <p:pic>
          <p:nvPicPr>
            <p:cNvPr id="27" name="Imagen 26"/>
            <p:cNvPicPr>
              <a:picLocks noChangeAspect="1"/>
            </p:cNvPicPr>
            <p:nvPr/>
          </p:nvPicPr>
          <p:blipFill rotWithShape="1">
            <a:blip r:embed="rId10">
              <a:extLst>
                <a:ext uri="{28A0092B-C50C-407E-A947-70E740481C1C}">
                  <a14:useLocalDpi xmlns:a14="http://schemas.microsoft.com/office/drawing/2010/main" val="0"/>
                </a:ext>
              </a:extLst>
            </a:blip>
            <a:srcRect l="4944" t="1747" r="22510" b="20194"/>
            <a:stretch/>
          </p:blipFill>
          <p:spPr>
            <a:xfrm>
              <a:off x="8616881" y="1791562"/>
              <a:ext cx="2347726" cy="1364891"/>
            </a:xfrm>
            <a:prstGeom prst="rect">
              <a:avLst/>
            </a:prstGeom>
          </p:spPr>
        </p:pic>
        <p:sp>
          <p:nvSpPr>
            <p:cNvPr id="29" name="Rectángulo 28"/>
            <p:cNvSpPr/>
            <p:nvPr/>
          </p:nvSpPr>
          <p:spPr>
            <a:xfrm>
              <a:off x="8751042" y="3164467"/>
              <a:ext cx="2079416" cy="369332"/>
            </a:xfrm>
            <a:prstGeom prst="rect">
              <a:avLst/>
            </a:prstGeom>
          </p:spPr>
          <p:txBody>
            <a:bodyPr wrap="none">
              <a:spAutoFit/>
            </a:bodyPr>
            <a:lstStyle/>
            <a:p>
              <a:pPr algn="ctr"/>
              <a:r>
                <a:rPr lang="es-DO" b="1" dirty="0" smtClean="0"/>
                <a:t>Sector Construcción</a:t>
              </a:r>
              <a:endParaRPr lang="es-DO" b="1" dirty="0"/>
            </a:p>
          </p:txBody>
        </p:sp>
      </p:grpSp>
      <p:grpSp>
        <p:nvGrpSpPr>
          <p:cNvPr id="30" name="Grupo 29"/>
          <p:cNvGrpSpPr/>
          <p:nvPr/>
        </p:nvGrpSpPr>
        <p:grpSpPr>
          <a:xfrm>
            <a:off x="9181279" y="264020"/>
            <a:ext cx="2890215" cy="1532772"/>
            <a:chOff x="8369060" y="369975"/>
            <a:chExt cx="2890215" cy="1532772"/>
          </a:xfrm>
        </p:grpSpPr>
        <p:pic>
          <p:nvPicPr>
            <p:cNvPr id="10" name="Imagen 9"/>
            <p:cNvPicPr>
              <a:picLocks noChangeAspect="1"/>
            </p:cNvPicPr>
            <p:nvPr/>
          </p:nvPicPr>
          <p:blipFill rotWithShape="1">
            <a:blip r:embed="rId11" cstate="print">
              <a:extLst>
                <a:ext uri="{28A0092B-C50C-407E-A947-70E740481C1C}">
                  <a14:useLocalDpi xmlns:a14="http://schemas.microsoft.com/office/drawing/2010/main" val="0"/>
                </a:ext>
              </a:extLst>
            </a:blip>
            <a:srcRect t="1942" b="5765"/>
            <a:stretch/>
          </p:blipFill>
          <p:spPr>
            <a:xfrm>
              <a:off x="8597217" y="369975"/>
              <a:ext cx="2367390" cy="1229032"/>
            </a:xfrm>
            <a:prstGeom prst="rect">
              <a:avLst/>
            </a:prstGeom>
          </p:spPr>
        </p:pic>
        <p:sp>
          <p:nvSpPr>
            <p:cNvPr id="31" name="Rectángulo 30"/>
            <p:cNvSpPr/>
            <p:nvPr/>
          </p:nvSpPr>
          <p:spPr>
            <a:xfrm>
              <a:off x="8369060" y="1533415"/>
              <a:ext cx="2890215" cy="369332"/>
            </a:xfrm>
            <a:prstGeom prst="rect">
              <a:avLst/>
            </a:prstGeom>
          </p:spPr>
          <p:txBody>
            <a:bodyPr wrap="none">
              <a:spAutoFit/>
            </a:bodyPr>
            <a:lstStyle/>
            <a:p>
              <a:pPr algn="ctr"/>
              <a:r>
                <a:rPr lang="es-DO" b="1" dirty="0" smtClean="0"/>
                <a:t>Productores locales pupitres</a:t>
              </a:r>
              <a:endParaRPr lang="es-DO" b="1" dirty="0"/>
            </a:p>
          </p:txBody>
        </p:sp>
      </p:grpSp>
      <p:grpSp>
        <p:nvGrpSpPr>
          <p:cNvPr id="32" name="Grupo 31"/>
          <p:cNvGrpSpPr/>
          <p:nvPr/>
        </p:nvGrpSpPr>
        <p:grpSpPr>
          <a:xfrm>
            <a:off x="9519165" y="3699129"/>
            <a:ext cx="2281084" cy="1583970"/>
            <a:chOff x="8706946" y="3805084"/>
            <a:chExt cx="2281084" cy="1583970"/>
          </a:xfrm>
        </p:grpSpPr>
        <p:pic>
          <p:nvPicPr>
            <p:cNvPr id="6" name="Imagen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06946" y="3805084"/>
              <a:ext cx="2281084" cy="1283109"/>
            </a:xfrm>
            <a:prstGeom prst="rect">
              <a:avLst/>
            </a:prstGeom>
          </p:spPr>
        </p:pic>
        <p:sp>
          <p:nvSpPr>
            <p:cNvPr id="33" name="Rectángulo 32"/>
            <p:cNvSpPr/>
            <p:nvPr/>
          </p:nvSpPr>
          <p:spPr>
            <a:xfrm>
              <a:off x="9364811" y="5019722"/>
              <a:ext cx="1187248" cy="369332"/>
            </a:xfrm>
            <a:prstGeom prst="rect">
              <a:avLst/>
            </a:prstGeom>
          </p:spPr>
          <p:txBody>
            <a:bodyPr wrap="none">
              <a:spAutoFit/>
            </a:bodyPr>
            <a:lstStyle/>
            <a:p>
              <a:pPr algn="ctr"/>
              <a:r>
                <a:rPr lang="es-DO" b="1" dirty="0" smtClean="0"/>
                <a:t>Panaderos</a:t>
              </a:r>
              <a:endParaRPr lang="es-DO" b="1" dirty="0"/>
            </a:p>
          </p:txBody>
        </p:sp>
      </p:grpSp>
      <p:grpSp>
        <p:nvGrpSpPr>
          <p:cNvPr id="35" name="Grupo 34"/>
          <p:cNvGrpSpPr/>
          <p:nvPr/>
        </p:nvGrpSpPr>
        <p:grpSpPr>
          <a:xfrm>
            <a:off x="9234395" y="5262246"/>
            <a:ext cx="2957605" cy="1590067"/>
            <a:chOff x="8422176" y="5368201"/>
            <a:chExt cx="2957605" cy="1590067"/>
          </a:xfrm>
        </p:grpSpPr>
        <p:pic>
          <p:nvPicPr>
            <p:cNvPr id="34" name="Picture 2" descr="http://diariodigital.com.do/wp-content/uploads/2015/01/ACM_7795.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4636" r="15557" b="24474"/>
            <a:stretch/>
          </p:blipFill>
          <p:spPr bwMode="auto">
            <a:xfrm>
              <a:off x="8677138" y="5368201"/>
              <a:ext cx="2303011" cy="1284106"/>
            </a:xfrm>
            <a:prstGeom prst="rect">
              <a:avLst/>
            </a:prstGeom>
            <a:noFill/>
            <a:extLst>
              <a:ext uri="{909E8E84-426E-40DD-AFC4-6F175D3DCCD1}">
                <a14:hiddenFill xmlns:a14="http://schemas.microsoft.com/office/drawing/2010/main">
                  <a:solidFill>
                    <a:srgbClr val="FFFFFF"/>
                  </a:solidFill>
                </a14:hiddenFill>
              </a:ext>
            </a:extLst>
          </p:spPr>
        </p:pic>
        <p:sp>
          <p:nvSpPr>
            <p:cNvPr id="36" name="Rectángulo 35"/>
            <p:cNvSpPr/>
            <p:nvPr/>
          </p:nvSpPr>
          <p:spPr>
            <a:xfrm>
              <a:off x="8422176" y="6588936"/>
              <a:ext cx="2957605" cy="369332"/>
            </a:xfrm>
            <a:prstGeom prst="rect">
              <a:avLst/>
            </a:prstGeom>
          </p:spPr>
          <p:txBody>
            <a:bodyPr wrap="none">
              <a:spAutoFit/>
            </a:bodyPr>
            <a:lstStyle/>
            <a:p>
              <a:pPr algn="ctr"/>
              <a:r>
                <a:rPr lang="es-DO" b="1" dirty="0" smtClean="0"/>
                <a:t>Generación empleos directos</a:t>
              </a:r>
              <a:endParaRPr lang="es-DO" b="1" dirty="0"/>
            </a:p>
          </p:txBody>
        </p:sp>
      </p:grpSp>
      <p:sp>
        <p:nvSpPr>
          <p:cNvPr id="39" name="CuadroTexto 38"/>
          <p:cNvSpPr txBox="1"/>
          <p:nvPr/>
        </p:nvSpPr>
        <p:spPr>
          <a:xfrm rot="16200000">
            <a:off x="-2148680" y="2745918"/>
            <a:ext cx="6273800" cy="1569660"/>
          </a:xfrm>
          <a:prstGeom prst="rect">
            <a:avLst/>
          </a:prstGeom>
          <a:noFill/>
        </p:spPr>
        <p:txBody>
          <a:bodyPr wrap="square" rtlCol="0">
            <a:spAutoFit/>
          </a:bodyPr>
          <a:lstStyle/>
          <a:p>
            <a:pPr algn="ctr"/>
            <a:r>
              <a:rPr lang="es-DO" sz="3200" b="1" dirty="0" smtClean="0">
                <a:solidFill>
                  <a:schemeClr val="bg1"/>
                </a:solidFill>
              </a:rPr>
              <a:t>SECTORES BENEFICIADOS CON PROGRAMAS DEL MINISTERIO DE EDUCACIÓN</a:t>
            </a:r>
            <a:endParaRPr lang="es-DO" sz="3200" b="1" dirty="0">
              <a:solidFill>
                <a:schemeClr val="bg1"/>
              </a:solidFill>
            </a:endParaRPr>
          </a:p>
        </p:txBody>
      </p:sp>
      <p:sp>
        <p:nvSpPr>
          <p:cNvPr id="9" name="Flecha derecha 8"/>
          <p:cNvSpPr/>
          <p:nvPr/>
        </p:nvSpPr>
        <p:spPr>
          <a:xfrm rot="16200000">
            <a:off x="6616233" y="2144777"/>
            <a:ext cx="361445" cy="363043"/>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DO"/>
          </a:p>
        </p:txBody>
      </p:sp>
      <p:sp>
        <p:nvSpPr>
          <p:cNvPr id="42" name="Flecha derecha 41"/>
          <p:cNvSpPr/>
          <p:nvPr/>
        </p:nvSpPr>
        <p:spPr>
          <a:xfrm>
            <a:off x="8183547" y="2853349"/>
            <a:ext cx="967265" cy="363043"/>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DO"/>
          </a:p>
        </p:txBody>
      </p:sp>
      <p:sp>
        <p:nvSpPr>
          <p:cNvPr id="43" name="Flecha derecha 42"/>
          <p:cNvSpPr/>
          <p:nvPr/>
        </p:nvSpPr>
        <p:spPr>
          <a:xfrm>
            <a:off x="8221925" y="3652305"/>
            <a:ext cx="967265" cy="363043"/>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DO"/>
          </a:p>
        </p:txBody>
      </p:sp>
      <p:sp>
        <p:nvSpPr>
          <p:cNvPr id="44" name="Flecha derecha 43"/>
          <p:cNvSpPr/>
          <p:nvPr/>
        </p:nvSpPr>
        <p:spPr>
          <a:xfrm rot="2034539">
            <a:off x="7726805" y="4429599"/>
            <a:ext cx="967265" cy="363043"/>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DO"/>
          </a:p>
        </p:txBody>
      </p:sp>
      <p:sp>
        <p:nvSpPr>
          <p:cNvPr id="45" name="Flecha derecha 44"/>
          <p:cNvSpPr/>
          <p:nvPr/>
        </p:nvSpPr>
        <p:spPr>
          <a:xfrm rot="5400000">
            <a:off x="6653682" y="4473010"/>
            <a:ext cx="361445" cy="363043"/>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DO"/>
          </a:p>
        </p:txBody>
      </p:sp>
      <p:grpSp>
        <p:nvGrpSpPr>
          <p:cNvPr id="46" name="Grupo 45"/>
          <p:cNvGrpSpPr/>
          <p:nvPr/>
        </p:nvGrpSpPr>
        <p:grpSpPr>
          <a:xfrm>
            <a:off x="5851256" y="2562023"/>
            <a:ext cx="1813188" cy="1893327"/>
            <a:chOff x="8126551" y="1530273"/>
            <a:chExt cx="1640568" cy="1730718"/>
          </a:xfrm>
        </p:grpSpPr>
        <p:pic>
          <p:nvPicPr>
            <p:cNvPr id="47" name="Picture 4" descr="http://4.bp.blogspot.com/-Nz-ItYtvIWA/UlHdg26dI3I/AAAAAAAAMuw/Q677Ibjv8rk/s1600/icono-leer-circulo-cultura-biblioteca.png"/>
            <p:cNvPicPr>
              <a:picLocks noChangeAspect="1" noChangeArrowheads="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75070" y="1530273"/>
              <a:ext cx="1543530" cy="1423907"/>
            </a:xfrm>
            <a:prstGeom prst="rect">
              <a:avLst/>
            </a:prstGeom>
            <a:noFill/>
            <a:extLst>
              <a:ext uri="{909E8E84-426E-40DD-AFC4-6F175D3DCCD1}">
                <a14:hiddenFill xmlns:a14="http://schemas.microsoft.com/office/drawing/2010/main">
                  <a:solidFill>
                    <a:srgbClr val="FFFFFF"/>
                  </a:solidFill>
                </a14:hiddenFill>
              </a:ext>
            </a:extLst>
          </p:spPr>
        </p:pic>
        <p:sp>
          <p:nvSpPr>
            <p:cNvPr id="48" name="CuadroTexto 47"/>
            <p:cNvSpPr txBox="1"/>
            <p:nvPr/>
          </p:nvSpPr>
          <p:spPr>
            <a:xfrm>
              <a:off x="8126551" y="2891659"/>
              <a:ext cx="1640568" cy="369332"/>
            </a:xfrm>
            <a:prstGeom prst="rect">
              <a:avLst/>
            </a:prstGeom>
            <a:noFill/>
          </p:spPr>
          <p:txBody>
            <a:bodyPr wrap="square" rtlCol="0">
              <a:spAutoFit/>
            </a:bodyPr>
            <a:lstStyle>
              <a:defPPr>
                <a:defRPr lang="es-DO"/>
              </a:defPPr>
              <a:lvl1pPr algn="ctr">
                <a:defRPr b="1">
                  <a:ln w="0"/>
                  <a:solidFill>
                    <a:schemeClr val="accent5">
                      <a:lumMod val="75000"/>
                    </a:schemeClr>
                  </a:solidFill>
                  <a:effectLst>
                    <a:outerShdw blurRad="38100" dist="19050" dir="2700000" algn="tl" rotWithShape="0">
                      <a:schemeClr val="dk1">
                        <a:alpha val="40000"/>
                      </a:schemeClr>
                    </a:outerShdw>
                  </a:effectLst>
                </a:defRPr>
              </a:lvl1pPr>
            </a:lstStyle>
            <a:p>
              <a:r>
                <a:rPr lang="es-DO" dirty="0"/>
                <a:t>EDUCACIÓN</a:t>
              </a:r>
            </a:p>
          </p:txBody>
        </p:sp>
      </p:grpSp>
      <p:sp>
        <p:nvSpPr>
          <p:cNvPr id="49" name="Flecha derecha 48"/>
          <p:cNvSpPr/>
          <p:nvPr/>
        </p:nvSpPr>
        <p:spPr>
          <a:xfrm rot="19823231">
            <a:off x="7738293" y="2124247"/>
            <a:ext cx="967265" cy="363043"/>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DO"/>
          </a:p>
        </p:txBody>
      </p:sp>
      <p:sp>
        <p:nvSpPr>
          <p:cNvPr id="50" name="Flecha derecha 49"/>
          <p:cNvSpPr/>
          <p:nvPr/>
        </p:nvSpPr>
        <p:spPr>
          <a:xfrm flipH="1">
            <a:off x="4434460" y="2833597"/>
            <a:ext cx="967265" cy="363043"/>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DO"/>
          </a:p>
        </p:txBody>
      </p:sp>
      <p:sp>
        <p:nvSpPr>
          <p:cNvPr id="51" name="Flecha derecha 50"/>
          <p:cNvSpPr/>
          <p:nvPr/>
        </p:nvSpPr>
        <p:spPr>
          <a:xfrm flipH="1">
            <a:off x="4447382" y="3584944"/>
            <a:ext cx="967265" cy="363043"/>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DO"/>
          </a:p>
        </p:txBody>
      </p:sp>
      <p:sp>
        <p:nvSpPr>
          <p:cNvPr id="52" name="Flecha derecha 51"/>
          <p:cNvSpPr/>
          <p:nvPr/>
        </p:nvSpPr>
        <p:spPr>
          <a:xfrm rot="19565461" flipH="1">
            <a:off x="4725081" y="4396303"/>
            <a:ext cx="967265" cy="363043"/>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DO"/>
          </a:p>
        </p:txBody>
      </p:sp>
      <p:sp>
        <p:nvSpPr>
          <p:cNvPr id="53" name="Flecha derecha 52"/>
          <p:cNvSpPr/>
          <p:nvPr/>
        </p:nvSpPr>
        <p:spPr>
          <a:xfrm rot="1776769" flipH="1">
            <a:off x="4736569" y="2090951"/>
            <a:ext cx="967265" cy="363043"/>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DO"/>
          </a:p>
        </p:txBody>
      </p:sp>
    </p:spTree>
    <p:extLst>
      <p:ext uri="{BB962C8B-B14F-4D97-AF65-F5344CB8AC3E}">
        <p14:creationId xmlns:p14="http://schemas.microsoft.com/office/powerpoint/2010/main" val="262879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right)">
                                      <p:cBhvr>
                                        <p:cTn id="7" dur="500"/>
                                        <p:tgtEl>
                                          <p:spTgt spid="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left)">
                                      <p:cBhvr>
                                        <p:cTn id="23" dur="500"/>
                                        <p:tgtEl>
                                          <p:spTgt spid="4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up)">
                                      <p:cBhvr>
                                        <p:cTn id="55" dur="500"/>
                                        <p:tgtEl>
                                          <p:spTgt spid="45"/>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up)">
                                      <p:cBhvr>
                                        <p:cTn id="63" dur="500"/>
                                        <p:tgtEl>
                                          <p:spTgt spid="52"/>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8000"/>
                            </p:stCondLst>
                            <p:childTnLst>
                              <p:par>
                                <p:cTn id="69" presetID="22" presetClass="entr" presetSubtype="2"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right)">
                                      <p:cBhvr>
                                        <p:cTn id="71" dur="500"/>
                                        <p:tgtEl>
                                          <p:spTgt spid="51"/>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par>
                          <p:cTn id="76" fill="hold">
                            <p:stCondLst>
                              <p:cond delay="9000"/>
                            </p:stCondLst>
                            <p:childTnLst>
                              <p:par>
                                <p:cTn id="77" presetID="22" presetClass="entr" presetSubtype="2"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right)">
                                      <p:cBhvr>
                                        <p:cTn id="79" dur="500"/>
                                        <p:tgtEl>
                                          <p:spTgt spid="50"/>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2" grpId="0" animBg="1"/>
      <p:bldP spid="43" grpId="0" animBg="1"/>
      <p:bldP spid="44" grpId="0" animBg="1"/>
      <p:bldP spid="45" grpId="0" animBg="1"/>
      <p:bldP spid="49"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D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accent1">
              <a:lumMod val="75000"/>
            </a:schemeClr>
          </a:solidFill>
        </p:spPr>
      </p:pic>
      <p:pic>
        <p:nvPicPr>
          <p:cNvPr id="21"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4281" r="56430"/>
          <a:stretch/>
        </p:blipFill>
        <p:spPr>
          <a:xfrm>
            <a:off x="3680202" y="1546303"/>
            <a:ext cx="2036892" cy="1869621"/>
          </a:xfrm>
          <a:prstGeom prst="rect">
            <a:avLst/>
          </a:prstGeom>
        </p:spPr>
      </p:pic>
      <p:sp>
        <p:nvSpPr>
          <p:cNvPr id="5" name="Rectangle 4"/>
          <p:cNvSpPr/>
          <p:nvPr/>
        </p:nvSpPr>
        <p:spPr>
          <a:xfrm>
            <a:off x="1952890" y="1014551"/>
            <a:ext cx="1866217" cy="369332"/>
          </a:xfrm>
          <a:prstGeom prst="rect">
            <a:avLst/>
          </a:prstGeom>
        </p:spPr>
        <p:txBody>
          <a:bodyPr wrap="none">
            <a:spAutoFit/>
          </a:bodyPr>
          <a:lstStyle/>
          <a:p>
            <a:pPr lvl="0" defTabSz="457200">
              <a:defRPr/>
            </a:pPr>
            <a:r>
              <a:rPr lang="es-DO" kern="0" dirty="0">
                <a:ln>
                  <a:solidFill>
                    <a:prstClr val="black"/>
                  </a:solidFill>
                </a:ln>
              </a:rPr>
              <a:t>SECTOR MUEBLES</a:t>
            </a:r>
          </a:p>
        </p:txBody>
      </p:sp>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r="10046"/>
          <a:stretch/>
        </p:blipFill>
        <p:spPr>
          <a:xfrm>
            <a:off x="3656893" y="4520170"/>
            <a:ext cx="2045224" cy="1450588"/>
          </a:xfrm>
          <a:prstGeom prst="rect">
            <a:avLst/>
          </a:prstGeom>
        </p:spPr>
      </p:pic>
      <p:sp>
        <p:nvSpPr>
          <p:cNvPr id="6" name="Rectangle 5"/>
          <p:cNvSpPr/>
          <p:nvPr/>
        </p:nvSpPr>
        <p:spPr>
          <a:xfrm>
            <a:off x="1024193" y="3968915"/>
            <a:ext cx="4049505" cy="369332"/>
          </a:xfrm>
          <a:prstGeom prst="rect">
            <a:avLst/>
          </a:prstGeom>
        </p:spPr>
        <p:txBody>
          <a:bodyPr wrap="square">
            <a:spAutoFit/>
          </a:bodyPr>
          <a:lstStyle/>
          <a:p>
            <a:pPr lvl="0" defTabSz="457200">
              <a:defRPr/>
            </a:pPr>
            <a:r>
              <a:rPr lang="es-DO" kern="0" dirty="0">
                <a:ln>
                  <a:solidFill>
                    <a:prstClr val="black"/>
                  </a:solidFill>
                </a:ln>
              </a:rPr>
              <a:t>SECTORES AGRICULTURA Y GANADERÍA</a:t>
            </a:r>
          </a:p>
        </p:txBody>
      </p:sp>
      <p:pic>
        <p:nvPicPr>
          <p:cNvPr id="31" name="Picture 2" descr="https://scontent-atl3-1.xx.fbcdn.net/hphotos-xfp1/t31.0-8/12244653_1243185639031377_3472016381578057047_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6531"/>
          <a:stretch/>
        </p:blipFill>
        <p:spPr bwMode="auto">
          <a:xfrm>
            <a:off x="9197909" y="1533442"/>
            <a:ext cx="2561691" cy="1876926"/>
          </a:xfrm>
          <a:prstGeom prst="rect">
            <a:avLst/>
          </a:prstGeom>
          <a:ln>
            <a:noFill/>
          </a:ln>
          <a:effectLst>
            <a:outerShdw blurRad="292100" dist="139700" dir="2700000" algn="tl" rotWithShape="0">
              <a:srgbClr val="333333">
                <a:alpha val="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7005594" y="1019185"/>
            <a:ext cx="3105337" cy="369332"/>
          </a:xfrm>
          <a:prstGeom prst="rect">
            <a:avLst/>
          </a:prstGeom>
        </p:spPr>
        <p:txBody>
          <a:bodyPr wrap="none">
            <a:spAutoFit/>
          </a:bodyPr>
          <a:lstStyle/>
          <a:p>
            <a:r>
              <a:rPr lang="en-US" kern="0" dirty="0" smtClean="0">
                <a:ln>
                  <a:solidFill>
                    <a:prstClr val="black"/>
                  </a:solidFill>
                </a:ln>
              </a:rPr>
              <a:t>SECTOR ALIMENTOS Y BEBIDAS</a:t>
            </a:r>
            <a:endParaRPr lang="es-DO" kern="0" dirty="0">
              <a:ln>
                <a:solidFill>
                  <a:prstClr val="black"/>
                </a:solidFill>
              </a:ln>
            </a:endParaRPr>
          </a:p>
        </p:txBody>
      </p:sp>
      <p:pic>
        <p:nvPicPr>
          <p:cNvPr id="32" name="Imagen 13"/>
          <p:cNvPicPr>
            <a:picLocks noChangeAspect="1"/>
          </p:cNvPicPr>
          <p:nvPr/>
        </p:nvPicPr>
        <p:blipFill rotWithShape="1">
          <a:blip r:embed="rId6" cstate="print">
            <a:extLst>
              <a:ext uri="{28A0092B-C50C-407E-A947-70E740481C1C}">
                <a14:useLocalDpi xmlns:a14="http://schemas.microsoft.com/office/drawing/2010/main" val="0"/>
              </a:ext>
            </a:extLst>
          </a:blip>
          <a:srcRect l="3356"/>
          <a:stretch/>
        </p:blipFill>
        <p:spPr>
          <a:xfrm>
            <a:off x="9345406" y="4398743"/>
            <a:ext cx="2559734" cy="1655399"/>
          </a:xfrm>
          <a:prstGeom prst="rect">
            <a:avLst/>
          </a:prstGeom>
          <a:ln>
            <a:noFill/>
          </a:ln>
          <a:effectLst>
            <a:outerShdw blurRad="292100" dist="139700" dir="2700000" algn="tl" rotWithShape="0">
              <a:srgbClr val="333333">
                <a:alpha val="0"/>
              </a:srgbClr>
            </a:outerShdw>
          </a:effectLst>
        </p:spPr>
      </p:pic>
      <p:sp>
        <p:nvSpPr>
          <p:cNvPr id="8" name="Rectangle 7"/>
          <p:cNvSpPr/>
          <p:nvPr/>
        </p:nvSpPr>
        <p:spPr>
          <a:xfrm>
            <a:off x="7592982" y="3938118"/>
            <a:ext cx="1604927" cy="369332"/>
          </a:xfrm>
          <a:prstGeom prst="rect">
            <a:avLst/>
          </a:prstGeom>
        </p:spPr>
        <p:txBody>
          <a:bodyPr wrap="none">
            <a:spAutoFit/>
          </a:bodyPr>
          <a:lstStyle/>
          <a:p>
            <a:pPr lvl="0" algn="r" defTabSz="457200">
              <a:defRPr/>
            </a:pPr>
            <a:r>
              <a:rPr lang="es-DO" kern="0" dirty="0">
                <a:ln>
                  <a:solidFill>
                    <a:prstClr val="black"/>
                  </a:solidFill>
                </a:ln>
              </a:rPr>
              <a:t>SECTOR TEXTIL</a:t>
            </a:r>
          </a:p>
        </p:txBody>
      </p:sp>
      <p:sp>
        <p:nvSpPr>
          <p:cNvPr id="17" name="TextBox 16"/>
          <p:cNvSpPr txBox="1"/>
          <p:nvPr/>
        </p:nvSpPr>
        <p:spPr>
          <a:xfrm>
            <a:off x="490943" y="1315700"/>
            <a:ext cx="3360990" cy="1200329"/>
          </a:xfrm>
          <a:prstGeom prst="rect">
            <a:avLst/>
          </a:prstGeom>
          <a:noFill/>
        </p:spPr>
        <p:txBody>
          <a:bodyPr wrap="square" rtlCol="0">
            <a:spAutoFit/>
          </a:bodyPr>
          <a:lstStyle/>
          <a:p>
            <a:r>
              <a:rPr lang="es-DO" sz="1200" b="1" dirty="0" smtClean="0"/>
              <a:t>Nuevos Inscritos - 2,612</a:t>
            </a:r>
          </a:p>
          <a:p>
            <a:r>
              <a:rPr lang="es-DO" sz="1200" dirty="0" smtClean="0"/>
              <a:t>Mujeres - 686</a:t>
            </a:r>
            <a:endParaRPr lang="es-DO" sz="1200" dirty="0"/>
          </a:p>
          <a:p>
            <a:r>
              <a:rPr lang="es-DO" sz="1200" dirty="0" smtClean="0"/>
              <a:t>MIPYMES </a:t>
            </a:r>
            <a:r>
              <a:rPr lang="es-DO" sz="1200" dirty="0"/>
              <a:t>-</a:t>
            </a:r>
            <a:r>
              <a:rPr lang="es-DO" sz="1200" dirty="0" smtClean="0"/>
              <a:t> 563</a:t>
            </a:r>
          </a:p>
          <a:p>
            <a:r>
              <a:rPr lang="es-DO" sz="1200" dirty="0" smtClean="0"/>
              <a:t>Procesos difundidos -5,492</a:t>
            </a:r>
          </a:p>
          <a:p>
            <a:r>
              <a:rPr lang="es-DO" sz="1200" dirty="0" smtClean="0"/>
              <a:t>Cantidad de contratos -5,191</a:t>
            </a:r>
            <a:endParaRPr lang="es-DO" sz="1200" dirty="0"/>
          </a:p>
          <a:p>
            <a:r>
              <a:rPr lang="es-DO" sz="1200" b="1" dirty="0" smtClean="0"/>
              <a:t> </a:t>
            </a:r>
            <a:endParaRPr lang="es-DO" sz="1200" b="1" dirty="0"/>
          </a:p>
        </p:txBody>
      </p:sp>
      <p:sp>
        <p:nvSpPr>
          <p:cNvPr id="51" name="TextBox 50"/>
          <p:cNvSpPr txBox="1"/>
          <p:nvPr/>
        </p:nvSpPr>
        <p:spPr>
          <a:xfrm>
            <a:off x="8664" y="6665284"/>
            <a:ext cx="11125006" cy="400110"/>
          </a:xfrm>
          <a:prstGeom prst="rect">
            <a:avLst/>
          </a:prstGeom>
          <a:noFill/>
        </p:spPr>
        <p:txBody>
          <a:bodyPr wrap="square" rtlCol="0">
            <a:spAutoFit/>
          </a:bodyPr>
          <a:lstStyle/>
          <a:p>
            <a:r>
              <a:rPr lang="es-DO" sz="1000" dirty="0" smtClean="0"/>
              <a:t>*Nuevos Inscritos: Proveedores Inscritos desde Septiembre 2012- Febrero 2016-                                                            *Montos </a:t>
            </a:r>
            <a:r>
              <a:rPr lang="es-DO" sz="1000" dirty="0"/>
              <a:t>contratados: Monto de contratos de Septiembre 2012-Diciembre 2015</a:t>
            </a:r>
          </a:p>
          <a:p>
            <a:endParaRPr lang="es-DO" sz="1000" dirty="0" smtClean="0"/>
          </a:p>
        </p:txBody>
      </p:sp>
      <p:sp>
        <p:nvSpPr>
          <p:cNvPr id="64" name="TextBox 63"/>
          <p:cNvSpPr txBox="1"/>
          <p:nvPr/>
        </p:nvSpPr>
        <p:spPr>
          <a:xfrm>
            <a:off x="354085" y="3433342"/>
            <a:ext cx="5743532" cy="677108"/>
          </a:xfrm>
          <a:prstGeom prst="rect">
            <a:avLst/>
          </a:prstGeom>
          <a:noFill/>
        </p:spPr>
        <p:txBody>
          <a:bodyPr wrap="square" rtlCol="0">
            <a:spAutoFit/>
          </a:bodyPr>
          <a:lstStyle/>
          <a:p>
            <a:r>
              <a:rPr lang="es-DO" sz="1200" b="1" dirty="0"/>
              <a:t> </a:t>
            </a:r>
            <a:r>
              <a:rPr lang="es-DO" sz="1200" b="1" dirty="0" smtClean="0"/>
              <a:t>     Monto Contratado   </a:t>
            </a:r>
            <a:r>
              <a:rPr lang="es-DO" sz="1400" b="1" dirty="0" smtClean="0">
                <a:latin typeface="Calibri" panose="020F0502020204030204" pitchFamily="34" charset="0"/>
              </a:rPr>
              <a:t>RD$</a:t>
            </a:r>
            <a:r>
              <a:rPr lang="es-DO" sz="1400" b="1" dirty="0" smtClean="0"/>
              <a:t>4,360,293,505</a:t>
            </a:r>
            <a:r>
              <a:rPr lang="es-DO" sz="1200" b="1" dirty="0" smtClean="0"/>
              <a:t>        </a:t>
            </a:r>
            <a:r>
              <a:rPr lang="es-DO" sz="1200" dirty="0" smtClean="0"/>
              <a:t>Mujeres – RD$1,180,177,336.12</a:t>
            </a:r>
          </a:p>
          <a:p>
            <a:r>
              <a:rPr lang="es-DO" sz="1200" dirty="0" smtClean="0"/>
              <a:t>                                                                                         MIPYMES- RD$2,288,005,018.62</a:t>
            </a:r>
          </a:p>
          <a:p>
            <a:endParaRPr lang="es-DO" sz="1200" b="1" dirty="0">
              <a:latin typeface="Calibri" panose="020F0502020204030204" pitchFamily="34" charset="0"/>
            </a:endParaRPr>
          </a:p>
        </p:txBody>
      </p:sp>
      <p:sp>
        <p:nvSpPr>
          <p:cNvPr id="70" name="TextBox 69"/>
          <p:cNvSpPr txBox="1"/>
          <p:nvPr/>
        </p:nvSpPr>
        <p:spPr>
          <a:xfrm>
            <a:off x="5985615" y="3439873"/>
            <a:ext cx="6163040" cy="923330"/>
          </a:xfrm>
          <a:prstGeom prst="rect">
            <a:avLst/>
          </a:prstGeom>
          <a:noFill/>
        </p:spPr>
        <p:txBody>
          <a:bodyPr wrap="square" rtlCol="0">
            <a:spAutoFit/>
          </a:bodyPr>
          <a:lstStyle/>
          <a:p>
            <a:r>
              <a:rPr lang="es-DO" sz="1200" b="1" dirty="0" smtClean="0"/>
              <a:t>Montos Contratado </a:t>
            </a:r>
            <a:r>
              <a:rPr lang="es-DO" sz="1400" b="1" dirty="0" smtClean="0">
                <a:latin typeface="Calibri" panose="020F0502020204030204" pitchFamily="34" charset="0"/>
              </a:rPr>
              <a:t>RD$</a:t>
            </a:r>
            <a:r>
              <a:rPr lang="es-DO" sz="1400" b="1" dirty="0" smtClean="0"/>
              <a:t>17,687,608,149.63</a:t>
            </a:r>
            <a:r>
              <a:rPr lang="es-DO" sz="1200" b="1" dirty="0" smtClean="0"/>
              <a:t>     </a:t>
            </a:r>
            <a:r>
              <a:rPr lang="es-DO" sz="1200" dirty="0" smtClean="0"/>
              <a:t>Mujeres - RD$3,603,410,977.14</a:t>
            </a:r>
          </a:p>
          <a:p>
            <a:r>
              <a:rPr lang="es-DO" sz="1200" dirty="0" smtClean="0"/>
              <a:t>                                                                                         MIPYMES-RD$6,287,953,059.57</a:t>
            </a:r>
            <a:endParaRPr lang="es-DO" sz="1200" dirty="0">
              <a:solidFill>
                <a:srgbClr val="000000"/>
              </a:solidFill>
              <a:latin typeface="Calibri" panose="020F0502020204030204" pitchFamily="34" charset="0"/>
            </a:endParaRPr>
          </a:p>
          <a:p>
            <a:endParaRPr lang="es-DO" sz="1400" b="1" dirty="0">
              <a:latin typeface="Calibri" panose="020F0502020204030204" pitchFamily="34" charset="0"/>
            </a:endParaRPr>
          </a:p>
          <a:p>
            <a:endParaRPr lang="es-DO" sz="1400" b="1" dirty="0"/>
          </a:p>
        </p:txBody>
      </p:sp>
      <p:sp>
        <p:nvSpPr>
          <p:cNvPr id="71" name="Rectangle 70"/>
          <p:cNvSpPr/>
          <p:nvPr/>
        </p:nvSpPr>
        <p:spPr>
          <a:xfrm>
            <a:off x="5984248" y="1371188"/>
            <a:ext cx="2788339" cy="1200329"/>
          </a:xfrm>
          <a:prstGeom prst="rect">
            <a:avLst/>
          </a:prstGeom>
        </p:spPr>
        <p:txBody>
          <a:bodyPr wrap="square">
            <a:spAutoFit/>
          </a:bodyPr>
          <a:lstStyle/>
          <a:p>
            <a:r>
              <a:rPr lang="es-DO" sz="1200" b="1" dirty="0"/>
              <a:t>Nuevos Inscritos </a:t>
            </a:r>
            <a:r>
              <a:rPr lang="es-DO" sz="1200" b="1" dirty="0" smtClean="0"/>
              <a:t>– 4,405</a:t>
            </a:r>
            <a:endParaRPr lang="es-DO" sz="1200" b="1" dirty="0"/>
          </a:p>
          <a:p>
            <a:r>
              <a:rPr lang="es-DO" sz="1200" dirty="0"/>
              <a:t>Mujeres -</a:t>
            </a:r>
            <a:r>
              <a:rPr lang="es-DO" sz="1200" dirty="0" smtClean="0"/>
              <a:t> 1,464</a:t>
            </a:r>
            <a:endParaRPr lang="es-DO" sz="1200" dirty="0"/>
          </a:p>
          <a:p>
            <a:r>
              <a:rPr lang="es-DO" sz="1200" dirty="0"/>
              <a:t>MIPYMES -</a:t>
            </a:r>
            <a:r>
              <a:rPr lang="es-DO" sz="1200" dirty="0" smtClean="0"/>
              <a:t> 635</a:t>
            </a:r>
          </a:p>
          <a:p>
            <a:r>
              <a:rPr lang="es-DO" sz="1200" dirty="0"/>
              <a:t>Procesos difundidos </a:t>
            </a:r>
            <a:r>
              <a:rPr lang="es-DO" sz="1200" dirty="0" smtClean="0"/>
              <a:t>-27,788</a:t>
            </a:r>
            <a:endParaRPr lang="es-DO" sz="1200" dirty="0"/>
          </a:p>
          <a:p>
            <a:r>
              <a:rPr lang="es-DO" sz="1200" dirty="0"/>
              <a:t>Cantidad de contratos </a:t>
            </a:r>
            <a:r>
              <a:rPr lang="es-DO" sz="1200" dirty="0" smtClean="0"/>
              <a:t>-26,388</a:t>
            </a:r>
            <a:endParaRPr lang="es-DO" sz="1200" dirty="0"/>
          </a:p>
          <a:p>
            <a:endParaRPr lang="es-DO" sz="1200" dirty="0"/>
          </a:p>
        </p:txBody>
      </p:sp>
      <p:graphicFrame>
        <p:nvGraphicFramePr>
          <p:cNvPr id="75" name="Content Placeholder 74"/>
          <p:cNvGraphicFramePr>
            <a:graphicFrameLocks noGrp="1"/>
          </p:cNvGraphicFramePr>
          <p:nvPr>
            <p:ph idx="1"/>
            <p:extLst/>
          </p:nvPr>
        </p:nvGraphicFramePr>
        <p:xfrm>
          <a:off x="543681" y="2313088"/>
          <a:ext cx="3011574" cy="1097280"/>
        </p:xfrm>
        <a:graphic>
          <a:graphicData uri="http://schemas.openxmlformats.org/drawingml/2006/table">
            <a:tbl>
              <a:tblPr firstRow="1" bandRow="1">
                <a:tableStyleId>{5C22544A-7EE6-4342-B048-85BDC9FD1C3A}</a:tableStyleId>
              </a:tblPr>
              <a:tblGrid>
                <a:gridCol w="1304409"/>
                <a:gridCol w="1707165"/>
              </a:tblGrid>
              <a:tr h="186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b="0" kern="1200" dirty="0" smtClean="0">
                          <a:solidFill>
                            <a:schemeClr val="tx1"/>
                          </a:solidFill>
                          <a:latin typeface="Calibri" panose="020F0502020204030204" pitchFamily="34" charset="0"/>
                          <a:ea typeface="+mn-ea"/>
                          <a:cs typeface="+mn-cs"/>
                        </a:rPr>
                        <a:t>Sep2012-Dic2012</a:t>
                      </a:r>
                      <a:endParaRPr lang="es-DO" sz="1200" kern="1200" dirty="0" smtClean="0">
                        <a:solidFill>
                          <a:schemeClr val="tx1"/>
                        </a:solidFill>
                        <a:latin typeface="Calibri" panose="020F0502020204030204" pitchFamily="34" charset="0"/>
                        <a:ea typeface="+mn-ea"/>
                        <a:cs typeface="+mn-cs"/>
                      </a:endParaRPr>
                    </a:p>
                  </a:txBody>
                  <a:tcPr>
                    <a:solidFill>
                      <a:schemeClr val="accent1">
                        <a:lumMod val="20000"/>
                        <a:lumOff val="80000"/>
                      </a:schemeClr>
                    </a:solidFill>
                  </a:tcPr>
                </a:tc>
                <a:tc>
                  <a:txBody>
                    <a:bodyPr/>
                    <a:lstStyle/>
                    <a:p>
                      <a:pPr marL="0" algn="l" defTabSz="914400" rtl="0" eaLnBrk="1" latinLnBrk="0" hangingPunct="1"/>
                      <a:r>
                        <a:rPr lang="es-DO" sz="1200" b="0" dirty="0" smtClean="0">
                          <a:solidFill>
                            <a:schemeClr val="tx1"/>
                          </a:solidFill>
                          <a:latin typeface="Calibri" panose="020F0502020204030204" pitchFamily="34" charset="0"/>
                        </a:rPr>
                        <a:t>RD$ </a:t>
                      </a:r>
                      <a:r>
                        <a:rPr lang="es-DO" sz="1200" b="0" kern="1200" dirty="0" smtClean="0">
                          <a:solidFill>
                            <a:schemeClr val="tx1"/>
                          </a:solidFill>
                          <a:latin typeface="Calibri" panose="020F0502020204030204" pitchFamily="34" charset="0"/>
                          <a:ea typeface="+mn-ea"/>
                          <a:cs typeface="+mn-cs"/>
                        </a:rPr>
                        <a:t>44,117,403.50</a:t>
                      </a:r>
                    </a:p>
                  </a:txBody>
                  <a:tcPr>
                    <a:solidFill>
                      <a:schemeClr val="accent1">
                        <a:lumMod val="20000"/>
                        <a:lumOff val="80000"/>
                      </a:schemeClr>
                    </a:solidFill>
                  </a:tcPr>
                </a:tc>
              </a:tr>
              <a:tr h="186919">
                <a:tc>
                  <a:txBody>
                    <a:bodyPr/>
                    <a:lstStyle/>
                    <a:p>
                      <a:pPr algn="ctr"/>
                      <a:r>
                        <a:rPr lang="es-DO" sz="1200" dirty="0" smtClean="0">
                          <a:latin typeface="Calibri" panose="020F0502020204030204" pitchFamily="34" charset="0"/>
                        </a:rPr>
                        <a:t>2013 </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RD$ 407,980,214.44</a:t>
                      </a:r>
                    </a:p>
                  </a:txBody>
                  <a:tcPr/>
                </a:tc>
              </a:tr>
              <a:tr h="186919">
                <a:tc>
                  <a:txBody>
                    <a:bodyPr/>
                    <a:lstStyle/>
                    <a:p>
                      <a:pPr algn="ctr"/>
                      <a:r>
                        <a:rPr lang="es-DO" sz="1200" dirty="0" smtClean="0">
                          <a:latin typeface="Calibri" panose="020F0502020204030204" pitchFamily="34" charset="0"/>
                        </a:rPr>
                        <a:t>2014 </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RD$ 2,427,160,219.71</a:t>
                      </a:r>
                    </a:p>
                  </a:txBody>
                  <a:tcPr/>
                </a:tc>
              </a:tr>
              <a:tr h="186919">
                <a:tc>
                  <a:txBody>
                    <a:bodyPr/>
                    <a:lstStyle/>
                    <a:p>
                      <a:pPr algn="ctr"/>
                      <a:r>
                        <a:rPr lang="es-DO" sz="1200" dirty="0" smtClean="0"/>
                        <a:t>2015</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RD$ 1,481,035,700.73</a:t>
                      </a:r>
                    </a:p>
                  </a:txBody>
                  <a:tcPr/>
                </a:tc>
              </a:tr>
            </a:tbl>
          </a:graphicData>
        </a:graphic>
      </p:graphicFrame>
      <p:graphicFrame>
        <p:nvGraphicFramePr>
          <p:cNvPr id="76" name="Content Placeholder 74"/>
          <p:cNvGraphicFramePr>
            <a:graphicFrameLocks/>
          </p:cNvGraphicFramePr>
          <p:nvPr>
            <p:extLst/>
          </p:nvPr>
        </p:nvGraphicFramePr>
        <p:xfrm>
          <a:off x="6045211" y="2339328"/>
          <a:ext cx="3011574" cy="1097280"/>
        </p:xfrm>
        <a:graphic>
          <a:graphicData uri="http://schemas.openxmlformats.org/drawingml/2006/table">
            <a:tbl>
              <a:tblPr firstRow="1" bandRow="1">
                <a:tableStyleId>{5C22544A-7EE6-4342-B048-85BDC9FD1C3A}</a:tableStyleId>
              </a:tblPr>
              <a:tblGrid>
                <a:gridCol w="1168496"/>
                <a:gridCol w="1843078"/>
              </a:tblGrid>
              <a:tr h="2353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b="0" kern="1200" dirty="0" smtClean="0">
                          <a:solidFill>
                            <a:schemeClr val="dk1"/>
                          </a:solidFill>
                          <a:latin typeface="Calibri" panose="020F0502020204030204" pitchFamily="34" charset="0"/>
                          <a:ea typeface="+mn-ea"/>
                          <a:cs typeface="+mn-cs"/>
                        </a:rPr>
                        <a:t>Sep2012-2012</a:t>
                      </a:r>
                      <a:r>
                        <a:rPr lang="es-DO" sz="1200" kern="1200" dirty="0" smtClean="0">
                          <a:solidFill>
                            <a:schemeClr val="dk1"/>
                          </a:solidFill>
                          <a:latin typeface="Calibri" panose="020F0502020204030204" pitchFamily="34" charset="0"/>
                          <a:ea typeface="+mn-ea"/>
                          <a:cs typeface="+mn-cs"/>
                        </a:rPr>
                        <a:t> </a:t>
                      </a:r>
                    </a:p>
                  </a:txBody>
                  <a:tcPr>
                    <a:solidFill>
                      <a:schemeClr val="accent1">
                        <a:lumMod val="20000"/>
                        <a:lumOff val="80000"/>
                      </a:schemeClr>
                    </a:solidFill>
                  </a:tcPr>
                </a:tc>
                <a:tc>
                  <a:txBody>
                    <a:bodyPr/>
                    <a:lstStyle/>
                    <a:p>
                      <a:pPr marL="0" algn="l" defTabSz="914400" rtl="0" eaLnBrk="1" latinLnBrk="0" hangingPunct="1"/>
                      <a:r>
                        <a:rPr lang="es-DO" sz="1200" b="0" dirty="0" smtClean="0">
                          <a:solidFill>
                            <a:schemeClr val="tx1"/>
                          </a:solidFill>
                          <a:latin typeface="Calibri" panose="020F0502020204030204" pitchFamily="34" charset="0"/>
                        </a:rPr>
                        <a:t>RD$ </a:t>
                      </a:r>
                      <a:r>
                        <a:rPr lang="es-DO" sz="1200" b="0" kern="1200" dirty="0" smtClean="0">
                          <a:solidFill>
                            <a:schemeClr val="dk1"/>
                          </a:solidFill>
                          <a:latin typeface="Calibri" panose="020F0502020204030204" pitchFamily="34" charset="0"/>
                          <a:ea typeface="+mn-ea"/>
                          <a:cs typeface="+mn-cs"/>
                        </a:rPr>
                        <a:t>1,648,989,670.71</a:t>
                      </a:r>
                    </a:p>
                  </a:txBody>
                  <a:tcPr>
                    <a:solidFill>
                      <a:schemeClr val="accent1">
                        <a:lumMod val="20000"/>
                        <a:lumOff val="80000"/>
                      </a:schemeClr>
                    </a:solidFill>
                  </a:tcPr>
                </a:tc>
              </a:tr>
              <a:tr h="188565">
                <a:tc>
                  <a:txBody>
                    <a:bodyPr/>
                    <a:lstStyle/>
                    <a:p>
                      <a:pPr algn="ctr"/>
                      <a:r>
                        <a:rPr lang="es-DO" sz="1200" dirty="0" smtClean="0">
                          <a:latin typeface="Calibri" panose="020F0502020204030204" pitchFamily="34" charset="0"/>
                        </a:rPr>
                        <a:t>2013 </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RD$ 3,936,102,104.57 </a:t>
                      </a:r>
                    </a:p>
                  </a:txBody>
                  <a:tcPr/>
                </a:tc>
              </a:tr>
              <a:tr h="188565">
                <a:tc>
                  <a:txBody>
                    <a:bodyPr/>
                    <a:lstStyle/>
                    <a:p>
                      <a:pPr algn="ctr"/>
                      <a:r>
                        <a:rPr lang="es-DO" sz="1200" dirty="0" smtClean="0">
                          <a:latin typeface="Calibri" panose="020F0502020204030204" pitchFamily="34" charset="0"/>
                        </a:rPr>
                        <a:t>2014 </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RD$ 6,138,139,665.44 </a:t>
                      </a:r>
                    </a:p>
                  </a:txBody>
                  <a:tcPr/>
                </a:tc>
              </a:tr>
              <a:tr h="188565">
                <a:tc>
                  <a:txBody>
                    <a:bodyPr/>
                    <a:lstStyle/>
                    <a:p>
                      <a:pPr algn="ctr"/>
                      <a:r>
                        <a:rPr lang="es-DO" sz="1200" dirty="0" smtClean="0"/>
                        <a:t>2015</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RD$  5,964,376,708.91 </a:t>
                      </a:r>
                    </a:p>
                  </a:txBody>
                  <a:tcPr/>
                </a:tc>
              </a:tr>
            </a:tbl>
          </a:graphicData>
        </a:graphic>
      </p:graphicFrame>
      <p:sp>
        <p:nvSpPr>
          <p:cNvPr id="77" name="Rectangle 76"/>
          <p:cNvSpPr/>
          <p:nvPr/>
        </p:nvSpPr>
        <p:spPr>
          <a:xfrm>
            <a:off x="5987896" y="4254668"/>
            <a:ext cx="2788339" cy="1384995"/>
          </a:xfrm>
          <a:prstGeom prst="rect">
            <a:avLst/>
          </a:prstGeom>
        </p:spPr>
        <p:txBody>
          <a:bodyPr wrap="square">
            <a:spAutoFit/>
          </a:bodyPr>
          <a:lstStyle/>
          <a:p>
            <a:r>
              <a:rPr lang="es-DO" sz="1200" b="1" dirty="0"/>
              <a:t>Nuevos Inscritos </a:t>
            </a:r>
            <a:r>
              <a:rPr lang="es-DO" sz="1200" b="1" dirty="0" smtClean="0"/>
              <a:t>– 1,873</a:t>
            </a:r>
            <a:endParaRPr lang="es-DO" sz="1200" b="1" dirty="0"/>
          </a:p>
          <a:p>
            <a:r>
              <a:rPr lang="es-DO" sz="1200" dirty="0"/>
              <a:t>Mujeres -</a:t>
            </a:r>
            <a:r>
              <a:rPr lang="es-DO" sz="1200" dirty="0" smtClean="0"/>
              <a:t> 626</a:t>
            </a:r>
            <a:endParaRPr lang="es-DO" sz="1200" dirty="0"/>
          </a:p>
          <a:p>
            <a:r>
              <a:rPr lang="es-DO" sz="1200" dirty="0"/>
              <a:t>MIPYMES -</a:t>
            </a:r>
            <a:r>
              <a:rPr lang="es-DO" sz="1200" dirty="0" smtClean="0"/>
              <a:t> 406</a:t>
            </a:r>
          </a:p>
          <a:p>
            <a:r>
              <a:rPr lang="es-DO" sz="1200" dirty="0"/>
              <a:t>Procesos difundidos </a:t>
            </a:r>
            <a:r>
              <a:rPr lang="es-DO" sz="1200" dirty="0" smtClean="0"/>
              <a:t>-5,087</a:t>
            </a:r>
            <a:endParaRPr lang="es-DO" sz="1200" dirty="0"/>
          </a:p>
          <a:p>
            <a:r>
              <a:rPr lang="es-DO" sz="1200" dirty="0"/>
              <a:t>Cantidad de contratos </a:t>
            </a:r>
            <a:r>
              <a:rPr lang="es-DO" sz="1200" dirty="0" smtClean="0"/>
              <a:t>-4,583</a:t>
            </a:r>
            <a:endParaRPr lang="es-DO" sz="1200" dirty="0"/>
          </a:p>
          <a:p>
            <a:endParaRPr lang="es-DO" sz="1200" dirty="0" smtClean="0"/>
          </a:p>
          <a:p>
            <a:endParaRPr lang="es-DO" sz="1200" dirty="0"/>
          </a:p>
        </p:txBody>
      </p:sp>
      <p:sp>
        <p:nvSpPr>
          <p:cNvPr id="78" name="Rectangle 77"/>
          <p:cNvSpPr/>
          <p:nvPr/>
        </p:nvSpPr>
        <p:spPr>
          <a:xfrm>
            <a:off x="5970924" y="6266660"/>
            <a:ext cx="5788676" cy="492443"/>
          </a:xfrm>
          <a:prstGeom prst="rect">
            <a:avLst/>
          </a:prstGeom>
        </p:spPr>
        <p:txBody>
          <a:bodyPr wrap="square">
            <a:spAutoFit/>
          </a:bodyPr>
          <a:lstStyle/>
          <a:p>
            <a:r>
              <a:rPr lang="es-DO" sz="1200" b="1" dirty="0" smtClean="0"/>
              <a:t>Monto Contratado </a:t>
            </a:r>
            <a:r>
              <a:rPr lang="es-DO" sz="1400" dirty="0" smtClean="0"/>
              <a:t> </a:t>
            </a:r>
            <a:r>
              <a:rPr lang="es-DO" sz="1400" b="1" dirty="0" smtClean="0"/>
              <a:t>RD$3,510,422,403.81</a:t>
            </a:r>
            <a:r>
              <a:rPr lang="es-DO" sz="1400" dirty="0" smtClean="0"/>
              <a:t> </a:t>
            </a:r>
            <a:r>
              <a:rPr lang="es-DO" sz="1400" b="1" dirty="0" smtClean="0"/>
              <a:t>       </a:t>
            </a:r>
            <a:r>
              <a:rPr lang="es-DO" sz="1200" dirty="0" smtClean="0"/>
              <a:t>Mujeres – RD$ 743,525,527.69</a:t>
            </a:r>
            <a:endParaRPr lang="es-DO" sz="1200" dirty="0"/>
          </a:p>
          <a:p>
            <a:r>
              <a:rPr lang="es-DO" sz="1200" dirty="0" smtClean="0"/>
              <a:t>                                                                                          MIPYMES- RD$ 1,822,403,800.30</a:t>
            </a:r>
            <a:endParaRPr lang="es-DO" sz="1200" dirty="0">
              <a:solidFill>
                <a:srgbClr val="000000"/>
              </a:solidFill>
              <a:latin typeface="Calibri" panose="020F0502020204030204" pitchFamily="34" charset="0"/>
            </a:endParaRPr>
          </a:p>
        </p:txBody>
      </p:sp>
      <p:graphicFrame>
        <p:nvGraphicFramePr>
          <p:cNvPr id="79" name="Content Placeholder 74"/>
          <p:cNvGraphicFramePr>
            <a:graphicFrameLocks/>
          </p:cNvGraphicFramePr>
          <p:nvPr>
            <p:extLst/>
          </p:nvPr>
        </p:nvGraphicFramePr>
        <p:xfrm>
          <a:off x="6042752" y="5228487"/>
          <a:ext cx="3011574" cy="1097280"/>
        </p:xfrm>
        <a:graphic>
          <a:graphicData uri="http://schemas.openxmlformats.org/drawingml/2006/table">
            <a:tbl>
              <a:tblPr firstRow="1" bandRow="1">
                <a:tableStyleId>{5C22544A-7EE6-4342-B048-85BDC9FD1C3A}</a:tableStyleId>
              </a:tblPr>
              <a:tblGrid>
                <a:gridCol w="1168496"/>
                <a:gridCol w="1843078"/>
              </a:tblGrid>
              <a:tr h="1177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200" b="0" kern="1200" dirty="0" smtClean="0">
                          <a:solidFill>
                            <a:schemeClr val="dk1"/>
                          </a:solidFill>
                          <a:latin typeface="Calibri" panose="020F0502020204030204" pitchFamily="34" charset="0"/>
                          <a:ea typeface="+mn-ea"/>
                          <a:cs typeface="+mn-cs"/>
                        </a:rPr>
                        <a:t>Sep2012-2012</a:t>
                      </a:r>
                      <a:r>
                        <a:rPr lang="es-DO" sz="1200" kern="1200" dirty="0" smtClean="0">
                          <a:solidFill>
                            <a:schemeClr val="dk1"/>
                          </a:solidFill>
                          <a:latin typeface="Calibri" panose="020F0502020204030204" pitchFamily="34" charset="0"/>
                          <a:ea typeface="+mn-ea"/>
                          <a:cs typeface="+mn-cs"/>
                        </a:rPr>
                        <a:t> </a:t>
                      </a:r>
                    </a:p>
                  </a:txBody>
                  <a:tcPr>
                    <a:solidFill>
                      <a:schemeClr val="accent1">
                        <a:lumMod val="20000"/>
                        <a:lumOff val="80000"/>
                      </a:schemeClr>
                    </a:solidFill>
                  </a:tcPr>
                </a:tc>
                <a:tc>
                  <a:txBody>
                    <a:bodyPr/>
                    <a:lstStyle/>
                    <a:p>
                      <a:pPr marL="0" algn="l" defTabSz="914400" rtl="0" eaLnBrk="1" latinLnBrk="0" hangingPunct="1"/>
                      <a:r>
                        <a:rPr lang="es-DO" sz="1200" b="0" dirty="0" smtClean="0">
                          <a:solidFill>
                            <a:schemeClr val="tx1"/>
                          </a:solidFill>
                          <a:latin typeface="Calibri" panose="020F0502020204030204" pitchFamily="34" charset="0"/>
                        </a:rPr>
                        <a:t>RD$ </a:t>
                      </a:r>
                      <a:r>
                        <a:rPr lang="es-DO" sz="1200" b="0" kern="1200" dirty="0" smtClean="0">
                          <a:solidFill>
                            <a:schemeClr val="dk1"/>
                          </a:solidFill>
                          <a:latin typeface="Calibri" panose="020F0502020204030204" pitchFamily="34" charset="0"/>
                          <a:ea typeface="+mn-ea"/>
                          <a:cs typeface="+mn-cs"/>
                        </a:rPr>
                        <a:t>88,757,182.68</a:t>
                      </a:r>
                    </a:p>
                  </a:txBody>
                  <a:tcPr>
                    <a:solidFill>
                      <a:schemeClr val="accent1">
                        <a:lumMod val="20000"/>
                        <a:lumOff val="80000"/>
                      </a:schemeClr>
                    </a:solidFill>
                  </a:tcPr>
                </a:tc>
              </a:tr>
              <a:tr h="0">
                <a:tc>
                  <a:txBody>
                    <a:bodyPr/>
                    <a:lstStyle/>
                    <a:p>
                      <a:pPr algn="ctr"/>
                      <a:r>
                        <a:rPr lang="es-DO" sz="1200" dirty="0" smtClean="0">
                          <a:latin typeface="Calibri" panose="020F0502020204030204" pitchFamily="34" charset="0"/>
                        </a:rPr>
                        <a:t>2013 </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RD$ 837,979,368.21</a:t>
                      </a:r>
                    </a:p>
                  </a:txBody>
                  <a:tcPr/>
                </a:tc>
              </a:tr>
              <a:tr h="0">
                <a:tc>
                  <a:txBody>
                    <a:bodyPr/>
                    <a:lstStyle/>
                    <a:p>
                      <a:pPr algn="ctr"/>
                      <a:r>
                        <a:rPr lang="es-DO" sz="1200" dirty="0" smtClean="0">
                          <a:latin typeface="Calibri" panose="020F0502020204030204" pitchFamily="34" charset="0"/>
                        </a:rPr>
                        <a:t>2014 </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RD$ 1,647,063,852.17 </a:t>
                      </a:r>
                    </a:p>
                  </a:txBody>
                  <a:tcPr/>
                </a:tc>
              </a:tr>
              <a:tr h="0">
                <a:tc>
                  <a:txBody>
                    <a:bodyPr/>
                    <a:lstStyle/>
                    <a:p>
                      <a:pPr algn="ctr"/>
                      <a:r>
                        <a:rPr lang="es-DO" sz="1200" dirty="0" smtClean="0"/>
                        <a:t>2015</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RD$ 936,572,000.75 </a:t>
                      </a:r>
                    </a:p>
                  </a:txBody>
                  <a:tcPr/>
                </a:tc>
              </a:tr>
            </a:tbl>
          </a:graphicData>
        </a:graphic>
      </p:graphicFrame>
      <p:cxnSp>
        <p:nvCxnSpPr>
          <p:cNvPr id="81" name="Straight Connector 80"/>
          <p:cNvCxnSpPr/>
          <p:nvPr/>
        </p:nvCxnSpPr>
        <p:spPr>
          <a:xfrm>
            <a:off x="5899930" y="892498"/>
            <a:ext cx="0" cy="5965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700" y="3931557"/>
            <a:ext cx="1217149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7" name="Content Placeholder 74"/>
          <p:cNvGraphicFramePr>
            <a:graphicFrameLocks/>
          </p:cNvGraphicFramePr>
          <p:nvPr>
            <p:extLst/>
          </p:nvPr>
        </p:nvGraphicFramePr>
        <p:xfrm>
          <a:off x="544703" y="5228487"/>
          <a:ext cx="3009530" cy="1097280"/>
        </p:xfrm>
        <a:graphic>
          <a:graphicData uri="http://schemas.openxmlformats.org/drawingml/2006/table">
            <a:tbl>
              <a:tblPr firstRow="1" bandRow="1">
                <a:tableStyleId>{5C22544A-7EE6-4342-B048-85BDC9FD1C3A}</a:tableStyleId>
              </a:tblPr>
              <a:tblGrid>
                <a:gridCol w="1162177"/>
                <a:gridCol w="1847353"/>
              </a:tblGrid>
              <a:tr h="2332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200" b="0" kern="1200" dirty="0" smtClean="0">
                          <a:solidFill>
                            <a:schemeClr val="dk1"/>
                          </a:solidFill>
                          <a:latin typeface="Calibri" panose="020F0502020204030204" pitchFamily="34" charset="0"/>
                          <a:ea typeface="+mn-ea"/>
                          <a:cs typeface="+mn-cs"/>
                        </a:rPr>
                        <a:t>Sep2012-2012</a:t>
                      </a:r>
                      <a:r>
                        <a:rPr lang="es-DO" sz="1200" kern="1200" dirty="0" smtClean="0">
                          <a:solidFill>
                            <a:schemeClr val="dk1"/>
                          </a:solidFill>
                          <a:latin typeface="Calibri" panose="020F0502020204030204" pitchFamily="34" charset="0"/>
                          <a:ea typeface="+mn-ea"/>
                          <a:cs typeface="+mn-cs"/>
                        </a:rPr>
                        <a:t> </a:t>
                      </a:r>
                    </a:p>
                  </a:txBody>
                  <a:tcPr>
                    <a:solidFill>
                      <a:schemeClr val="accent1">
                        <a:lumMod val="20000"/>
                        <a:lumOff val="80000"/>
                      </a:schemeClr>
                    </a:solidFill>
                  </a:tcPr>
                </a:tc>
                <a:tc>
                  <a:txBody>
                    <a:bodyPr/>
                    <a:lstStyle/>
                    <a:p>
                      <a:pPr marL="0" algn="l" defTabSz="914400" rtl="0" eaLnBrk="1" latinLnBrk="0" hangingPunct="1"/>
                      <a:r>
                        <a:rPr lang="es-DO" sz="1200" b="0" kern="1200" dirty="0" smtClean="0">
                          <a:solidFill>
                            <a:schemeClr val="dk1"/>
                          </a:solidFill>
                          <a:latin typeface="Calibri" panose="020F0502020204030204" pitchFamily="34" charset="0"/>
                          <a:ea typeface="+mn-ea"/>
                          <a:cs typeface="+mn-cs"/>
                        </a:rPr>
                        <a:t>RD$232,153,985.07</a:t>
                      </a:r>
                    </a:p>
                  </a:txBody>
                  <a:tcPr>
                    <a:solidFill>
                      <a:schemeClr val="accent1">
                        <a:lumMod val="20000"/>
                        <a:lumOff val="80000"/>
                      </a:schemeClr>
                    </a:solidFill>
                  </a:tcPr>
                </a:tc>
              </a:tr>
              <a:tr h="252303">
                <a:tc>
                  <a:txBody>
                    <a:bodyPr/>
                    <a:lstStyle/>
                    <a:p>
                      <a:pPr algn="ctr"/>
                      <a:r>
                        <a:rPr lang="es-DO" sz="1200" dirty="0" smtClean="0">
                          <a:latin typeface="Calibri" panose="020F0502020204030204" pitchFamily="34" charset="0"/>
                        </a:rPr>
                        <a:t>2013 </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RD$  607,271,826.91 </a:t>
                      </a:r>
                    </a:p>
                  </a:txBody>
                  <a:tcPr/>
                </a:tc>
              </a:tr>
              <a:tr h="252303">
                <a:tc>
                  <a:txBody>
                    <a:bodyPr/>
                    <a:lstStyle/>
                    <a:p>
                      <a:pPr algn="ctr"/>
                      <a:r>
                        <a:rPr lang="es-DO" sz="1200" dirty="0" smtClean="0">
                          <a:latin typeface="Calibri" panose="020F0502020204030204" pitchFamily="34" charset="0"/>
                        </a:rPr>
                        <a:t>2014 </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RD$  1,406,256,161.98 </a:t>
                      </a:r>
                    </a:p>
                  </a:txBody>
                  <a:tcPr/>
                </a:tc>
              </a:tr>
              <a:tr h="252303">
                <a:tc>
                  <a:txBody>
                    <a:bodyPr/>
                    <a:lstStyle/>
                    <a:p>
                      <a:pPr algn="ctr"/>
                      <a:r>
                        <a:rPr lang="es-DO" sz="1200" dirty="0" smtClean="0"/>
                        <a:t>2015</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 RD$  399,128,196.77 </a:t>
                      </a:r>
                    </a:p>
                  </a:txBody>
                  <a:tcPr/>
                </a:tc>
              </a:tr>
            </a:tbl>
          </a:graphicData>
        </a:graphic>
      </p:graphicFrame>
      <p:sp>
        <p:nvSpPr>
          <p:cNvPr id="88" name="Rectangle 87"/>
          <p:cNvSpPr/>
          <p:nvPr/>
        </p:nvSpPr>
        <p:spPr>
          <a:xfrm>
            <a:off x="490943" y="6274246"/>
            <a:ext cx="5964389" cy="492443"/>
          </a:xfrm>
          <a:prstGeom prst="rect">
            <a:avLst/>
          </a:prstGeom>
        </p:spPr>
        <p:txBody>
          <a:bodyPr wrap="square">
            <a:spAutoFit/>
          </a:bodyPr>
          <a:lstStyle/>
          <a:p>
            <a:r>
              <a:rPr lang="es-DO" sz="1200" b="1" dirty="0" smtClean="0"/>
              <a:t>Monto Contratado  </a:t>
            </a:r>
            <a:r>
              <a:rPr lang="es-DO" sz="1400" b="1" dirty="0" smtClean="0"/>
              <a:t>RD$2,412,656,185          </a:t>
            </a:r>
            <a:r>
              <a:rPr lang="es-DO" sz="1200" dirty="0" smtClean="0"/>
              <a:t>Mujeres – RD$61,094,322.02</a:t>
            </a:r>
            <a:endParaRPr lang="es-DO" sz="1200" dirty="0"/>
          </a:p>
          <a:p>
            <a:r>
              <a:rPr lang="es-DO" sz="1200" dirty="0" smtClean="0"/>
              <a:t>                                                                                     MIPYMES- RD$171,961,861.32</a:t>
            </a:r>
            <a:endParaRPr lang="es-DO" sz="1200" dirty="0">
              <a:solidFill>
                <a:srgbClr val="000000"/>
              </a:solidFill>
              <a:latin typeface="Calibri" panose="020F0502020204030204" pitchFamily="34" charset="0"/>
            </a:endParaRPr>
          </a:p>
        </p:txBody>
      </p:sp>
      <p:sp>
        <p:nvSpPr>
          <p:cNvPr id="89" name="Rectangle 88"/>
          <p:cNvSpPr/>
          <p:nvPr/>
        </p:nvSpPr>
        <p:spPr>
          <a:xfrm>
            <a:off x="548598" y="4255966"/>
            <a:ext cx="2788339" cy="1015663"/>
          </a:xfrm>
          <a:prstGeom prst="rect">
            <a:avLst/>
          </a:prstGeom>
        </p:spPr>
        <p:txBody>
          <a:bodyPr wrap="square">
            <a:spAutoFit/>
          </a:bodyPr>
          <a:lstStyle/>
          <a:p>
            <a:r>
              <a:rPr lang="es-DO" sz="1200" b="1" dirty="0"/>
              <a:t>Nuevos Inscritos </a:t>
            </a:r>
            <a:r>
              <a:rPr lang="es-DO" sz="1200" b="1" dirty="0" smtClean="0"/>
              <a:t>– 905</a:t>
            </a:r>
            <a:endParaRPr lang="es-DO" sz="1200" b="1" dirty="0"/>
          </a:p>
          <a:p>
            <a:r>
              <a:rPr lang="es-DO" sz="1200" dirty="0"/>
              <a:t>Mujeres -</a:t>
            </a:r>
            <a:r>
              <a:rPr lang="es-DO" sz="1200" dirty="0" smtClean="0"/>
              <a:t>152</a:t>
            </a:r>
            <a:endParaRPr lang="es-DO" sz="1200" dirty="0"/>
          </a:p>
          <a:p>
            <a:r>
              <a:rPr lang="es-DO" sz="1200" dirty="0"/>
              <a:t>MIPYMES -</a:t>
            </a:r>
            <a:r>
              <a:rPr lang="es-DO" sz="1200" dirty="0" smtClean="0"/>
              <a:t> 150</a:t>
            </a:r>
          </a:p>
          <a:p>
            <a:r>
              <a:rPr lang="es-DO" sz="1200" dirty="0"/>
              <a:t>Procesos difundidos </a:t>
            </a:r>
            <a:r>
              <a:rPr lang="es-DO" sz="1200" dirty="0" smtClean="0"/>
              <a:t>-1,384</a:t>
            </a:r>
          </a:p>
          <a:p>
            <a:r>
              <a:rPr lang="es-DO" sz="1200" dirty="0" smtClean="0"/>
              <a:t>Cantidad </a:t>
            </a:r>
            <a:r>
              <a:rPr lang="es-DO" sz="1200" dirty="0"/>
              <a:t>de contratos </a:t>
            </a:r>
            <a:r>
              <a:rPr lang="es-DO" sz="1200" dirty="0" smtClean="0"/>
              <a:t>-1,336</a:t>
            </a:r>
            <a:endParaRPr lang="es-DO" sz="1200" dirty="0"/>
          </a:p>
        </p:txBody>
      </p:sp>
      <p:sp>
        <p:nvSpPr>
          <p:cNvPr id="34" name="Rectangle 33"/>
          <p:cNvSpPr/>
          <p:nvPr/>
        </p:nvSpPr>
        <p:spPr>
          <a:xfrm>
            <a:off x="3063440" y="25940"/>
            <a:ext cx="8165077" cy="2308324"/>
          </a:xfrm>
          <a:prstGeom prst="rect">
            <a:avLst/>
          </a:prstGeom>
        </p:spPr>
        <p:txBody>
          <a:bodyPr wrap="square">
            <a:spAutoFit/>
          </a:bodyPr>
          <a:lstStyle/>
          <a:p>
            <a:pPr>
              <a:defRPr sz="1800" b="1" i="0" u="none" strike="noStrike" kern="1200" baseline="0">
                <a:solidFill>
                  <a:prstClr val="black">
                    <a:lumMod val="75000"/>
                    <a:lumOff val="25000"/>
                  </a:prstClr>
                </a:solidFill>
                <a:latin typeface="+mn-lt"/>
                <a:ea typeface="+mn-ea"/>
                <a:cs typeface="+mn-cs"/>
              </a:defRPr>
            </a:pPr>
            <a:r>
              <a:rPr lang="es-DO" sz="2400" b="1" dirty="0" smtClean="0">
                <a:solidFill>
                  <a:schemeClr val="bg1"/>
                </a:solidFill>
              </a:rPr>
              <a:t>Sectores Productivos Impactados con el Modelo Dominicano para la Sostenibilidad </a:t>
            </a:r>
            <a:endParaRPr lang="en-US" sz="2400" b="1" dirty="0">
              <a:solidFill>
                <a:schemeClr val="bg1"/>
              </a:solidFill>
            </a:endParaRPr>
          </a:p>
          <a:p>
            <a:pPr>
              <a:defRPr sz="1800" b="1" i="0" u="none" strike="noStrike" kern="1200" baseline="0">
                <a:solidFill>
                  <a:prstClr val="black">
                    <a:lumMod val="75000"/>
                    <a:lumOff val="25000"/>
                  </a:prstClr>
                </a:solidFill>
                <a:latin typeface="+mn-lt"/>
                <a:ea typeface="+mn-ea"/>
                <a:cs typeface="+mn-cs"/>
              </a:defRPr>
            </a:pPr>
            <a:endParaRPr lang="es-DO" sz="2400" b="1" dirty="0">
              <a:solidFill>
                <a:schemeClr val="bg1"/>
              </a:solidFill>
            </a:endParaRPr>
          </a:p>
          <a:p>
            <a:pPr algn="ctr">
              <a:defRPr sz="1800" b="1" i="0" u="none" strike="noStrike" kern="1200" baseline="0">
                <a:solidFill>
                  <a:prstClr val="black">
                    <a:lumMod val="75000"/>
                    <a:lumOff val="25000"/>
                  </a:prstClr>
                </a:solidFill>
                <a:latin typeface="+mn-lt"/>
                <a:ea typeface="+mn-ea"/>
                <a:cs typeface="+mn-cs"/>
              </a:defRPr>
            </a:pPr>
            <a:endParaRPr lang="en-US" sz="2400" b="1" dirty="0">
              <a:solidFill>
                <a:schemeClr val="bg1"/>
              </a:solidFill>
            </a:endParaRPr>
          </a:p>
          <a:p>
            <a:pPr algn="ctr">
              <a:defRPr sz="1800" b="1" i="0" u="none" strike="noStrike" kern="1200" baseline="0">
                <a:solidFill>
                  <a:prstClr val="black">
                    <a:lumMod val="75000"/>
                    <a:lumOff val="25000"/>
                  </a:prstClr>
                </a:solidFill>
                <a:latin typeface="+mn-lt"/>
                <a:ea typeface="+mn-ea"/>
                <a:cs typeface="+mn-cs"/>
              </a:defRPr>
            </a:pPr>
            <a:endParaRPr lang="en-US" sz="2400" b="1" dirty="0">
              <a:solidFill>
                <a:schemeClr val="bg1"/>
              </a:solidFill>
            </a:endParaRPr>
          </a:p>
          <a:p>
            <a:pPr algn="ctr">
              <a:defRPr sz="1800" b="1" i="0" u="none" strike="noStrike" kern="1200" baseline="0">
                <a:solidFill>
                  <a:prstClr val="black">
                    <a:lumMod val="75000"/>
                    <a:lumOff val="25000"/>
                  </a:prstClr>
                </a:solidFill>
                <a:latin typeface="+mn-lt"/>
                <a:ea typeface="+mn-ea"/>
                <a:cs typeface="+mn-cs"/>
              </a:defRPr>
            </a:pPr>
            <a:endParaRPr lang="en-US" sz="2400" dirty="0">
              <a:solidFill>
                <a:schemeClr val="bg1"/>
              </a:solidFill>
            </a:endParaRPr>
          </a:p>
        </p:txBody>
      </p:sp>
    </p:spTree>
    <p:extLst>
      <p:ext uri="{BB962C8B-B14F-4D97-AF65-F5344CB8AC3E}">
        <p14:creationId xmlns:p14="http://schemas.microsoft.com/office/powerpoint/2010/main" val="878248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DO" dirty="0" smtClean="0"/>
              <a:t>8</a:t>
            </a:r>
            <a:endParaRPr lang="es-D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243"/>
            <a:ext cx="12192000" cy="6858000"/>
          </a:xfrm>
          <a:prstGeom prst="rect">
            <a:avLst/>
          </a:prstGeom>
          <a:solidFill>
            <a:schemeClr val="accent1">
              <a:lumMod val="75000"/>
            </a:schemeClr>
          </a:solidFill>
        </p:spPr>
      </p:pic>
      <p:sp>
        <p:nvSpPr>
          <p:cNvPr id="5" name="Rectangle 4"/>
          <p:cNvSpPr/>
          <p:nvPr/>
        </p:nvSpPr>
        <p:spPr>
          <a:xfrm>
            <a:off x="3284909" y="1011456"/>
            <a:ext cx="2489784" cy="369332"/>
          </a:xfrm>
          <a:prstGeom prst="rect">
            <a:avLst/>
          </a:prstGeom>
        </p:spPr>
        <p:txBody>
          <a:bodyPr wrap="none">
            <a:spAutoFit/>
          </a:bodyPr>
          <a:lstStyle/>
          <a:p>
            <a:pPr lvl="0" defTabSz="457200">
              <a:defRPr/>
            </a:pPr>
            <a:r>
              <a:rPr lang="es-DO" kern="0" dirty="0">
                <a:ln>
                  <a:solidFill>
                    <a:prstClr val="black"/>
                  </a:solidFill>
                </a:ln>
              </a:rPr>
              <a:t>SECTOR </a:t>
            </a:r>
            <a:r>
              <a:rPr lang="es-DO" kern="0" dirty="0" smtClean="0">
                <a:ln>
                  <a:solidFill>
                    <a:prstClr val="black"/>
                  </a:solidFill>
                </a:ln>
              </a:rPr>
              <a:t>CONSTRUCCION</a:t>
            </a:r>
            <a:endParaRPr lang="es-DO" kern="0" dirty="0">
              <a:ln>
                <a:solidFill>
                  <a:prstClr val="black"/>
                </a:solidFill>
              </a:ln>
            </a:endParaRPr>
          </a:p>
        </p:txBody>
      </p:sp>
      <p:sp>
        <p:nvSpPr>
          <p:cNvPr id="17" name="TextBox 16"/>
          <p:cNvSpPr txBox="1"/>
          <p:nvPr/>
        </p:nvSpPr>
        <p:spPr>
          <a:xfrm>
            <a:off x="3284909" y="1527855"/>
            <a:ext cx="3853984" cy="1600438"/>
          </a:xfrm>
          <a:prstGeom prst="rect">
            <a:avLst/>
          </a:prstGeom>
          <a:noFill/>
        </p:spPr>
        <p:txBody>
          <a:bodyPr wrap="square" rtlCol="0">
            <a:spAutoFit/>
          </a:bodyPr>
          <a:lstStyle/>
          <a:p>
            <a:r>
              <a:rPr lang="es-DO" sz="1400" b="1" dirty="0" smtClean="0"/>
              <a:t>Nuevos Inscritos </a:t>
            </a:r>
            <a:r>
              <a:rPr lang="es-DO" sz="1400" b="1" dirty="0"/>
              <a:t>14,273 </a:t>
            </a:r>
            <a:endParaRPr lang="es-DO" sz="1400" b="1" dirty="0" smtClean="0"/>
          </a:p>
          <a:p>
            <a:r>
              <a:rPr lang="es-DO" sz="1400" dirty="0" smtClean="0"/>
              <a:t>Mujeres - </a:t>
            </a:r>
            <a:r>
              <a:rPr lang="es-DO" sz="1400" dirty="0"/>
              <a:t>4,570</a:t>
            </a:r>
          </a:p>
          <a:p>
            <a:r>
              <a:rPr lang="es-DO" sz="1400" dirty="0" smtClean="0"/>
              <a:t>MIPYMES – 1,455</a:t>
            </a:r>
          </a:p>
          <a:p>
            <a:r>
              <a:rPr lang="es-DO" sz="1400" dirty="0"/>
              <a:t>Procesos difundidos </a:t>
            </a:r>
            <a:r>
              <a:rPr lang="es-DO" sz="1400" dirty="0" smtClean="0"/>
              <a:t>–18,920</a:t>
            </a:r>
          </a:p>
          <a:p>
            <a:r>
              <a:rPr lang="es-DO" sz="1400" dirty="0" smtClean="0"/>
              <a:t>Cantidad </a:t>
            </a:r>
            <a:r>
              <a:rPr lang="es-DO" sz="1400" dirty="0"/>
              <a:t>de contratos </a:t>
            </a:r>
            <a:r>
              <a:rPr lang="es-DO" sz="1400" dirty="0" smtClean="0"/>
              <a:t>– 18,004</a:t>
            </a:r>
          </a:p>
          <a:p>
            <a:endParaRPr lang="es-DO" sz="1400" dirty="0"/>
          </a:p>
          <a:p>
            <a:r>
              <a:rPr lang="es-DO" sz="1400" b="1" dirty="0" smtClean="0"/>
              <a:t> </a:t>
            </a:r>
            <a:endParaRPr lang="es-DO" sz="1400" b="1" dirty="0"/>
          </a:p>
        </p:txBody>
      </p:sp>
      <p:sp>
        <p:nvSpPr>
          <p:cNvPr id="64" name="TextBox 63"/>
          <p:cNvSpPr txBox="1"/>
          <p:nvPr/>
        </p:nvSpPr>
        <p:spPr>
          <a:xfrm>
            <a:off x="3452889" y="3833070"/>
            <a:ext cx="8214178" cy="861774"/>
          </a:xfrm>
          <a:prstGeom prst="rect">
            <a:avLst/>
          </a:prstGeom>
          <a:noFill/>
        </p:spPr>
        <p:txBody>
          <a:bodyPr wrap="square" rtlCol="0">
            <a:spAutoFit/>
          </a:bodyPr>
          <a:lstStyle/>
          <a:p>
            <a:r>
              <a:rPr lang="es-DO" sz="1200" b="1" dirty="0" smtClean="0"/>
              <a:t>Monto Contratado </a:t>
            </a:r>
            <a:r>
              <a:rPr lang="es-DO" sz="1400" b="1" dirty="0" smtClean="0">
                <a:latin typeface="Calibri" panose="020F0502020204030204" pitchFamily="34" charset="0"/>
              </a:rPr>
              <a:t>RD$</a:t>
            </a:r>
            <a:r>
              <a:rPr lang="es-DO" sz="1400" b="1" dirty="0" smtClean="0"/>
              <a:t>122,949,282,977.35 </a:t>
            </a:r>
            <a:r>
              <a:rPr lang="es-DO" sz="1200" dirty="0"/>
              <a:t>(</a:t>
            </a:r>
            <a:r>
              <a:rPr lang="es-DO" sz="1200" dirty="0" smtClean="0"/>
              <a:t>Miles de millones)          Mujeres – RD</a:t>
            </a:r>
            <a:r>
              <a:rPr lang="es-DO" sz="1200" dirty="0"/>
              <a:t>$ 21,428,496,736.74</a:t>
            </a:r>
          </a:p>
          <a:p>
            <a:r>
              <a:rPr lang="es-DO" sz="1200" dirty="0" smtClean="0"/>
              <a:t>                                                                                                                                  MIPYMES - RD$ 9,610,479,231.78</a:t>
            </a:r>
            <a:endParaRPr lang="es-DO" sz="1200" dirty="0">
              <a:solidFill>
                <a:srgbClr val="000000"/>
              </a:solidFill>
              <a:latin typeface="Calibri" panose="020F0502020204030204" pitchFamily="34" charset="0"/>
            </a:endParaRPr>
          </a:p>
          <a:p>
            <a:endParaRPr lang="es-DO" sz="1200" b="1" dirty="0">
              <a:latin typeface="Calibri" panose="020F0502020204030204" pitchFamily="34" charset="0"/>
            </a:endParaRPr>
          </a:p>
          <a:p>
            <a:endParaRPr lang="es-DO" sz="1200" b="1" dirty="0"/>
          </a:p>
        </p:txBody>
      </p:sp>
      <p:graphicFrame>
        <p:nvGraphicFramePr>
          <p:cNvPr id="75" name="Content Placeholder 74"/>
          <p:cNvGraphicFramePr>
            <a:graphicFrameLocks noGrp="1"/>
          </p:cNvGraphicFramePr>
          <p:nvPr>
            <p:ph idx="1"/>
            <p:extLst/>
          </p:nvPr>
        </p:nvGraphicFramePr>
        <p:xfrm>
          <a:off x="3380546" y="2710389"/>
          <a:ext cx="3680653" cy="1097280"/>
        </p:xfrm>
        <a:graphic>
          <a:graphicData uri="http://schemas.openxmlformats.org/drawingml/2006/table">
            <a:tbl>
              <a:tblPr firstRow="1" bandRow="1">
                <a:tableStyleId>{5C22544A-7EE6-4342-B048-85BDC9FD1C3A}</a:tableStyleId>
              </a:tblPr>
              <a:tblGrid>
                <a:gridCol w="1555197"/>
                <a:gridCol w="2125456"/>
              </a:tblGrid>
              <a:tr h="186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b="0" kern="1200" dirty="0" smtClean="0">
                          <a:solidFill>
                            <a:schemeClr val="tx1"/>
                          </a:solidFill>
                          <a:latin typeface="Calibri" panose="020F0502020204030204" pitchFamily="34" charset="0"/>
                          <a:ea typeface="+mn-ea"/>
                          <a:cs typeface="+mn-cs"/>
                        </a:rPr>
                        <a:t>Sep2012-Dic</a:t>
                      </a:r>
                      <a:r>
                        <a:rPr lang="es-DO" sz="1200" b="0" kern="1200" baseline="0" dirty="0" smtClean="0">
                          <a:solidFill>
                            <a:schemeClr val="tx1"/>
                          </a:solidFill>
                          <a:latin typeface="Calibri" panose="020F0502020204030204" pitchFamily="34" charset="0"/>
                          <a:ea typeface="+mn-ea"/>
                          <a:cs typeface="+mn-cs"/>
                        </a:rPr>
                        <a:t> 2012</a:t>
                      </a:r>
                      <a:r>
                        <a:rPr lang="es-DO" sz="1200" kern="1200" dirty="0" smtClean="0">
                          <a:solidFill>
                            <a:schemeClr val="tx1"/>
                          </a:solidFill>
                          <a:latin typeface="Calibri" panose="020F0502020204030204" pitchFamily="34" charset="0"/>
                          <a:ea typeface="+mn-ea"/>
                          <a:cs typeface="+mn-cs"/>
                        </a:rPr>
                        <a:t> </a:t>
                      </a:r>
                    </a:p>
                  </a:txBody>
                  <a:tcPr>
                    <a:solidFill>
                      <a:schemeClr val="accent1">
                        <a:lumMod val="20000"/>
                        <a:lumOff val="80000"/>
                      </a:schemeClr>
                    </a:solidFill>
                  </a:tcPr>
                </a:tc>
                <a:tc>
                  <a:txBody>
                    <a:bodyPr/>
                    <a:lstStyle/>
                    <a:p>
                      <a:pPr marL="0" algn="l" defTabSz="914400" rtl="0" eaLnBrk="1" latinLnBrk="0" hangingPunct="1"/>
                      <a:r>
                        <a:rPr lang="es-DO" sz="1200" b="0" dirty="0" smtClean="0">
                          <a:solidFill>
                            <a:schemeClr val="tx1"/>
                          </a:solidFill>
                          <a:latin typeface="Calibri" panose="020F0502020204030204" pitchFamily="34" charset="0"/>
                        </a:rPr>
                        <a:t>RD$ </a:t>
                      </a:r>
                      <a:r>
                        <a:rPr lang="es-DO" sz="1200" b="0" kern="1200" dirty="0" smtClean="0">
                          <a:solidFill>
                            <a:schemeClr val="tx1"/>
                          </a:solidFill>
                          <a:latin typeface="Calibri" panose="020F0502020204030204" pitchFamily="34" charset="0"/>
                          <a:ea typeface="+mn-ea"/>
                          <a:cs typeface="+mn-cs"/>
                        </a:rPr>
                        <a:t>119,071,814.95 (Millones)</a:t>
                      </a:r>
                    </a:p>
                  </a:txBody>
                  <a:tcPr>
                    <a:solidFill>
                      <a:schemeClr val="accent1">
                        <a:lumMod val="20000"/>
                        <a:lumOff val="80000"/>
                      </a:schemeClr>
                    </a:solidFill>
                  </a:tcPr>
                </a:tc>
              </a:tr>
              <a:tr h="186919">
                <a:tc>
                  <a:txBody>
                    <a:bodyPr/>
                    <a:lstStyle/>
                    <a:p>
                      <a:pPr algn="ctr"/>
                      <a:r>
                        <a:rPr lang="es-DO" sz="1200" dirty="0" smtClean="0">
                          <a:latin typeface="Calibri" panose="020F0502020204030204" pitchFamily="34" charset="0"/>
                        </a:rPr>
                        <a:t>2013 </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RD$ 67,122,170,685.07</a:t>
                      </a:r>
                    </a:p>
                  </a:txBody>
                  <a:tcPr/>
                </a:tc>
              </a:tr>
              <a:tr h="186919">
                <a:tc>
                  <a:txBody>
                    <a:bodyPr/>
                    <a:lstStyle/>
                    <a:p>
                      <a:pPr algn="ctr"/>
                      <a:r>
                        <a:rPr lang="es-DO" sz="1200" dirty="0" smtClean="0">
                          <a:latin typeface="Calibri" panose="020F0502020204030204" pitchFamily="34" charset="0"/>
                        </a:rPr>
                        <a:t>2014 </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RD$ 36,436,284,142.06</a:t>
                      </a:r>
                    </a:p>
                  </a:txBody>
                  <a:tcPr/>
                </a:tc>
              </a:tr>
              <a:tr h="186919">
                <a:tc>
                  <a:txBody>
                    <a:bodyPr/>
                    <a:lstStyle/>
                    <a:p>
                      <a:pPr algn="ctr"/>
                      <a:r>
                        <a:rPr lang="es-DO" sz="1200" dirty="0" smtClean="0"/>
                        <a:t>2015</a:t>
                      </a:r>
                      <a:endParaRPr lang="es-DO"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dirty="0" smtClean="0">
                          <a:latin typeface="Calibri" panose="020F0502020204030204" pitchFamily="34" charset="0"/>
                        </a:rPr>
                        <a:t>RD$ 19,271,756,335.27</a:t>
                      </a:r>
                    </a:p>
                  </a:txBody>
                  <a:tcPr/>
                </a:tc>
              </a:tr>
            </a:tbl>
          </a:graphicData>
        </a:graphic>
      </p:graphicFrame>
      <p:pic>
        <p:nvPicPr>
          <p:cNvPr id="3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852" y="1473921"/>
            <a:ext cx="4037082" cy="2270859"/>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4"/>
          <a:stretch>
            <a:fillRect/>
          </a:stretch>
        </p:blipFill>
        <p:spPr>
          <a:xfrm>
            <a:off x="3380547" y="4482501"/>
            <a:ext cx="7093811" cy="2038975"/>
          </a:xfrm>
          <a:prstGeom prst="rect">
            <a:avLst/>
          </a:prstGeom>
        </p:spPr>
      </p:pic>
      <p:pic>
        <p:nvPicPr>
          <p:cNvPr id="20"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236" y="3946104"/>
            <a:ext cx="2239358" cy="1259639"/>
          </a:xfrm>
          <a:prstGeom prst="rect">
            <a:avLst/>
          </a:prstGeom>
          <a:ln>
            <a:noFill/>
          </a:ln>
          <a:effectLst>
            <a:outerShdw blurRad="292100" dist="139700" dir="2700000" algn="tl" rotWithShape="0">
              <a:srgbClr val="333333">
                <a:alpha val="65000"/>
              </a:srgbClr>
            </a:outerShdw>
          </a:effectLst>
        </p:spPr>
      </p:pic>
      <p:pic>
        <p:nvPicPr>
          <p:cNvPr id="21"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235" y="5278521"/>
            <a:ext cx="2233656" cy="1256432"/>
          </a:xfrm>
          <a:prstGeom prst="rect">
            <a:avLst/>
          </a:prstGeom>
          <a:ln>
            <a:noFill/>
          </a:ln>
          <a:effectLst>
            <a:outerShdw blurRad="292100" dist="139700" dir="2700000" algn="tl" rotWithShape="0">
              <a:srgbClr val="333333">
                <a:alpha val="65000"/>
              </a:srgbClr>
            </a:outerShdw>
          </a:effectLst>
        </p:spPr>
      </p:pic>
      <p:pic>
        <p:nvPicPr>
          <p:cNvPr id="24"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235" y="2609667"/>
            <a:ext cx="2242675" cy="1261505"/>
          </a:xfrm>
          <a:prstGeom prst="rect">
            <a:avLst/>
          </a:prstGeom>
          <a:ln>
            <a:noFill/>
          </a:ln>
          <a:effectLst>
            <a:outerShdw blurRad="292100" dist="139700" dir="2700000" algn="tl" rotWithShape="0">
              <a:srgbClr val="333333">
                <a:alpha val="65000"/>
              </a:srgbClr>
            </a:outerShdw>
          </a:effectLst>
        </p:spPr>
      </p:pic>
      <p:pic>
        <p:nvPicPr>
          <p:cNvPr id="26" name="Imagen 19"/>
          <p:cNvPicPr>
            <a:picLocks noChangeAspect="1"/>
          </p:cNvPicPr>
          <p:nvPr/>
        </p:nvPicPr>
        <p:blipFill rotWithShape="1">
          <a:blip r:embed="rId8" cstate="print">
            <a:extLst>
              <a:ext uri="{28A0092B-C50C-407E-A947-70E740481C1C}">
                <a14:useLocalDpi xmlns:a14="http://schemas.microsoft.com/office/drawing/2010/main" val="0"/>
              </a:ext>
            </a:extLst>
          </a:blip>
          <a:srcRect l="1808"/>
          <a:stretch/>
        </p:blipFill>
        <p:spPr>
          <a:xfrm>
            <a:off x="421651" y="1266791"/>
            <a:ext cx="2225240" cy="1272388"/>
          </a:xfrm>
          <a:prstGeom prst="rect">
            <a:avLst/>
          </a:prstGeom>
        </p:spPr>
      </p:pic>
      <p:sp>
        <p:nvSpPr>
          <p:cNvPr id="25" name="Rectangle 24"/>
          <p:cNvSpPr/>
          <p:nvPr/>
        </p:nvSpPr>
        <p:spPr>
          <a:xfrm>
            <a:off x="408725" y="1280693"/>
            <a:ext cx="2242675" cy="5261723"/>
          </a:xfrm>
          <a:prstGeom prst="rect">
            <a:avLst/>
          </a:prstGeom>
          <a:solidFill>
            <a:schemeClr val="bg1">
              <a:alpha val="36000"/>
            </a:schemeClr>
          </a:solidFill>
          <a:ln>
            <a:noFill/>
          </a:ln>
          <a:effectLst>
            <a:outerShdw sx="1000" sy="1000" algn="ctr" rotWithShape="0">
              <a:srgbClr val="000000"/>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s-DO">
              <a:solidFill>
                <a:schemeClr val="dk1"/>
              </a:solidFill>
            </a:endParaRPr>
          </a:p>
        </p:txBody>
      </p:sp>
      <p:sp>
        <p:nvSpPr>
          <p:cNvPr id="3" name="Rectangle 2"/>
          <p:cNvSpPr/>
          <p:nvPr/>
        </p:nvSpPr>
        <p:spPr>
          <a:xfrm>
            <a:off x="10442535" y="6244477"/>
            <a:ext cx="1409360" cy="276999"/>
          </a:xfrm>
          <a:prstGeom prst="rect">
            <a:avLst/>
          </a:prstGeom>
        </p:spPr>
        <p:txBody>
          <a:bodyPr wrap="none">
            <a:spAutoFit/>
          </a:bodyPr>
          <a:lstStyle/>
          <a:p>
            <a:r>
              <a:rPr lang="es-DO" sz="1200" dirty="0"/>
              <a:t>(Miles de millones) </a:t>
            </a:r>
          </a:p>
        </p:txBody>
      </p:sp>
      <p:sp>
        <p:nvSpPr>
          <p:cNvPr id="28" name="Rectangle 27"/>
          <p:cNvSpPr/>
          <p:nvPr/>
        </p:nvSpPr>
        <p:spPr>
          <a:xfrm>
            <a:off x="3063440" y="25940"/>
            <a:ext cx="8165077" cy="2308324"/>
          </a:xfrm>
          <a:prstGeom prst="rect">
            <a:avLst/>
          </a:prstGeom>
        </p:spPr>
        <p:txBody>
          <a:bodyPr wrap="square">
            <a:spAutoFit/>
          </a:bodyPr>
          <a:lstStyle/>
          <a:p>
            <a:pPr>
              <a:defRPr sz="1800" b="1" i="0" u="none" strike="noStrike" kern="1200" baseline="0">
                <a:solidFill>
                  <a:prstClr val="black">
                    <a:lumMod val="75000"/>
                    <a:lumOff val="25000"/>
                  </a:prstClr>
                </a:solidFill>
                <a:latin typeface="+mn-lt"/>
                <a:ea typeface="+mn-ea"/>
                <a:cs typeface="+mn-cs"/>
              </a:defRPr>
            </a:pPr>
            <a:r>
              <a:rPr lang="es-DO" sz="2400" b="1" dirty="0" smtClean="0">
                <a:solidFill>
                  <a:schemeClr val="bg1"/>
                </a:solidFill>
              </a:rPr>
              <a:t>Sectores Productivos Impactados con el Modelo Dominicano para la Sostenibilidad </a:t>
            </a:r>
            <a:endParaRPr lang="en-US" sz="2400" b="1" dirty="0">
              <a:solidFill>
                <a:schemeClr val="bg1"/>
              </a:solidFill>
            </a:endParaRPr>
          </a:p>
          <a:p>
            <a:pPr>
              <a:defRPr sz="1800" b="1" i="0" u="none" strike="noStrike" kern="1200" baseline="0">
                <a:solidFill>
                  <a:prstClr val="black">
                    <a:lumMod val="75000"/>
                    <a:lumOff val="25000"/>
                  </a:prstClr>
                </a:solidFill>
                <a:latin typeface="+mn-lt"/>
                <a:ea typeface="+mn-ea"/>
                <a:cs typeface="+mn-cs"/>
              </a:defRPr>
            </a:pPr>
            <a:endParaRPr lang="es-DO" sz="2400" b="1" dirty="0">
              <a:solidFill>
                <a:schemeClr val="bg1"/>
              </a:solidFill>
            </a:endParaRPr>
          </a:p>
          <a:p>
            <a:pPr algn="ctr">
              <a:defRPr sz="1800" b="1" i="0" u="none" strike="noStrike" kern="1200" baseline="0">
                <a:solidFill>
                  <a:prstClr val="black">
                    <a:lumMod val="75000"/>
                    <a:lumOff val="25000"/>
                  </a:prstClr>
                </a:solidFill>
                <a:latin typeface="+mn-lt"/>
                <a:ea typeface="+mn-ea"/>
                <a:cs typeface="+mn-cs"/>
              </a:defRPr>
            </a:pPr>
            <a:endParaRPr lang="en-US" sz="2400" b="1" dirty="0">
              <a:solidFill>
                <a:schemeClr val="bg1"/>
              </a:solidFill>
            </a:endParaRPr>
          </a:p>
          <a:p>
            <a:pPr algn="ctr">
              <a:defRPr sz="1800" b="1" i="0" u="none" strike="noStrike" kern="1200" baseline="0">
                <a:solidFill>
                  <a:prstClr val="black">
                    <a:lumMod val="75000"/>
                    <a:lumOff val="25000"/>
                  </a:prstClr>
                </a:solidFill>
                <a:latin typeface="+mn-lt"/>
                <a:ea typeface="+mn-ea"/>
                <a:cs typeface="+mn-cs"/>
              </a:defRPr>
            </a:pPr>
            <a:endParaRPr lang="en-US" sz="2400" b="1" dirty="0">
              <a:solidFill>
                <a:schemeClr val="bg1"/>
              </a:solidFill>
            </a:endParaRPr>
          </a:p>
          <a:p>
            <a:pPr algn="ctr">
              <a:defRPr sz="1800" b="1" i="0" u="none" strike="noStrike" kern="1200" baseline="0">
                <a:solidFill>
                  <a:prstClr val="black">
                    <a:lumMod val="75000"/>
                    <a:lumOff val="25000"/>
                  </a:prstClr>
                </a:solidFill>
                <a:latin typeface="+mn-lt"/>
                <a:ea typeface="+mn-ea"/>
                <a:cs typeface="+mn-cs"/>
              </a:defRPr>
            </a:pPr>
            <a:endParaRPr lang="en-US" sz="2400" dirty="0">
              <a:solidFill>
                <a:schemeClr val="bg1"/>
              </a:solidFill>
            </a:endParaRPr>
          </a:p>
        </p:txBody>
      </p:sp>
    </p:spTree>
    <p:extLst>
      <p:ext uri="{BB962C8B-B14F-4D97-AF65-F5344CB8AC3E}">
        <p14:creationId xmlns:p14="http://schemas.microsoft.com/office/powerpoint/2010/main" val="571134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3785</TotalTime>
  <Words>2574</Words>
  <Application>Microsoft Office PowerPoint</Application>
  <PresentationFormat>Personalizado</PresentationFormat>
  <Paragraphs>357</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Leyes, regulaciones, políticas o guías que permiten la incorporación de criterios de sostenibilidad en el proceso de compras públicas, identificación de vacíos y obstáculos legales.</vt:lpstr>
      <vt:lpstr>Presentación de PowerPoint</vt:lpstr>
      <vt:lpstr>Piloto de Compras Publicas Sostenibles ambientalmente  en Órgano Rector </vt:lpstr>
      <vt:lpstr>Presentación de PowerPoint</vt:lpstr>
      <vt:lpstr>Presentación de PowerPoint</vt:lpstr>
      <vt:lpstr>Presentación de PowerPoint</vt:lpstr>
      <vt:lpstr>Presentación de PowerPoint</vt:lpstr>
      <vt:lpstr>RECOMENDACIONES DE REPÚBLICA DOMINICANA PARA LA IMPLEMENTACIÓN DE COMPRAS PÚBLICAS SOSTENIBLES</vt:lpstr>
      <vt:lpstr>Gracias (Video)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Rodriguez</dc:creator>
  <cp:lastModifiedBy>Paola Lucia Cuevas Perez</cp:lastModifiedBy>
  <cp:revision>66</cp:revision>
  <dcterms:created xsi:type="dcterms:W3CDTF">2016-03-30T15:15:30Z</dcterms:created>
  <dcterms:modified xsi:type="dcterms:W3CDTF">2016-04-20T18:41:13Z</dcterms:modified>
</cp:coreProperties>
</file>