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2" r:id="rId5"/>
    <p:sldId id="265" r:id="rId6"/>
    <p:sldId id="264" r:id="rId7"/>
    <p:sldId id="266" r:id="rId8"/>
    <p:sldId id="267"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661" autoAdjust="0"/>
  </p:normalViewPr>
  <p:slideViewPr>
    <p:cSldViewPr snapToGrid="0">
      <p:cViewPr varScale="1">
        <p:scale>
          <a:sx n="57" d="100"/>
          <a:sy n="57" d="100"/>
        </p:scale>
        <p:origin x="18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B0A524-4712-47E8-973C-A7FDBA43C8CC}" type="datetimeFigureOut">
              <a:rPr lang="en-CA" smtClean="0"/>
              <a:t>2016-04-05</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1BE608-8A67-46A5-8B65-7DC556B16C03}" type="slidenum">
              <a:rPr lang="en-CA" smtClean="0"/>
              <a:t>‹#›</a:t>
            </a:fld>
            <a:endParaRPr lang="en-CA"/>
          </a:p>
        </p:txBody>
      </p:sp>
    </p:spTree>
    <p:extLst>
      <p:ext uri="{BB962C8B-B14F-4D97-AF65-F5344CB8AC3E}">
        <p14:creationId xmlns:p14="http://schemas.microsoft.com/office/powerpoint/2010/main" val="59687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The results of the tool will demonstrate why governments will achieve better value-for-money if implementing SPP. It helps building the business case for SPP.</a:t>
            </a:r>
          </a:p>
          <a:p>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The tool is applied to different product categories and will therefore identify the low-hanging fruit and where best to start with SPP in order to obtain the best financial, environmental and social gains.</a:t>
            </a:r>
          </a:p>
          <a:p>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The tool helps providing reliable data on the economic, social and environmental gains of SPP. It, thus, helps governments monitor their progress in shifting production and consumption patterns, in line with the Sustainable Development Goals</a:t>
            </a:r>
          </a:p>
          <a:p>
            <a:endParaRPr lang="en-CA" dirty="0"/>
          </a:p>
        </p:txBody>
      </p:sp>
      <p:sp>
        <p:nvSpPr>
          <p:cNvPr id="4" name="Slide Number Placeholder 3"/>
          <p:cNvSpPr>
            <a:spLocks noGrp="1"/>
          </p:cNvSpPr>
          <p:nvPr>
            <p:ph type="sldNum" sz="quarter" idx="10"/>
          </p:nvPr>
        </p:nvSpPr>
        <p:spPr/>
        <p:txBody>
          <a:bodyPr/>
          <a:lstStyle/>
          <a:p>
            <a:fld id="{EA1BE608-8A67-46A5-8B65-7DC556B16C03}" type="slidenum">
              <a:rPr lang="en-CA" smtClean="0"/>
              <a:t>2</a:t>
            </a:fld>
            <a:endParaRPr lang="en-CA"/>
          </a:p>
        </p:txBody>
      </p:sp>
    </p:spTree>
    <p:extLst>
      <p:ext uri="{BB962C8B-B14F-4D97-AF65-F5344CB8AC3E}">
        <p14:creationId xmlns:p14="http://schemas.microsoft.com/office/powerpoint/2010/main" val="2523646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sz="1200" dirty="0" smtClean="0">
                <a:latin typeface="Calibri" charset="0"/>
              </a:rPr>
              <a:t>Baseline scenario: existing procurement policies and practices to access the current impacts of public procurement and how these impacts are expected to evolve.</a:t>
            </a:r>
          </a:p>
          <a:p>
            <a:pPr>
              <a:buFontTx/>
              <a:buChar char="•"/>
            </a:pPr>
            <a:r>
              <a:rPr lang="en-US" sz="1200" dirty="0" smtClean="0">
                <a:latin typeface="Calibri" charset="0"/>
              </a:rPr>
              <a:t>Light green scenario: defines an increased level of ambition in GPP, but one that alights with current standards and for which implementation is believed to be straightforward and realistically achievable.</a:t>
            </a:r>
          </a:p>
          <a:p>
            <a:pPr>
              <a:buFontTx/>
              <a:buChar char="•"/>
            </a:pPr>
            <a:r>
              <a:rPr lang="en-US" sz="1200" dirty="0" smtClean="0">
                <a:latin typeface="Calibri" charset="0"/>
              </a:rPr>
              <a:t>Dark green scenario: models more stringent procurement standards or levels of implementation than are currently practiced or planned, but for which implementation is feasible</a:t>
            </a:r>
          </a:p>
          <a:p>
            <a:pPr>
              <a:buFontTx/>
              <a:buChar char="•"/>
            </a:pPr>
            <a:r>
              <a:rPr lang="en-US" sz="1200" dirty="0" err="1" smtClean="0">
                <a:latin typeface="Calibri" charset="0"/>
              </a:rPr>
              <a:t>Timehorizon</a:t>
            </a:r>
            <a:r>
              <a:rPr lang="en-US" sz="1200" dirty="0" smtClean="0">
                <a:latin typeface="Calibri" charset="0"/>
              </a:rPr>
              <a:t>: 2015 to 2030 or 2050 (depends the data)</a:t>
            </a:r>
          </a:p>
          <a:p>
            <a:endParaRPr lang="en-CA" dirty="0"/>
          </a:p>
        </p:txBody>
      </p:sp>
      <p:sp>
        <p:nvSpPr>
          <p:cNvPr id="4" name="Slide Number Placeholder 3"/>
          <p:cNvSpPr>
            <a:spLocks noGrp="1"/>
          </p:cNvSpPr>
          <p:nvPr>
            <p:ph type="sldNum" sz="quarter" idx="10"/>
          </p:nvPr>
        </p:nvSpPr>
        <p:spPr/>
        <p:txBody>
          <a:bodyPr/>
          <a:lstStyle/>
          <a:p>
            <a:fld id="{EA1BE608-8A67-46A5-8B65-7DC556B16C03}" type="slidenum">
              <a:rPr lang="en-CA" smtClean="0"/>
              <a:t>3</a:t>
            </a:fld>
            <a:endParaRPr lang="en-CA"/>
          </a:p>
        </p:txBody>
      </p:sp>
    </p:spTree>
    <p:extLst>
      <p:ext uri="{BB962C8B-B14F-4D97-AF65-F5344CB8AC3E}">
        <p14:creationId xmlns:p14="http://schemas.microsoft.com/office/powerpoint/2010/main" val="3190517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figure provides</a:t>
            </a:r>
            <a:r>
              <a:rPr lang="en-GB" sz="1200" kern="1200" dirty="0" smtClean="0">
                <a:solidFill>
                  <a:schemeClr val="tx1"/>
                </a:solidFill>
                <a:effectLst/>
                <a:latin typeface="+mn-lt"/>
                <a:ea typeface="+mn-ea"/>
                <a:cs typeface="+mn-cs"/>
              </a:rPr>
              <a:t> a sense of the total costs of procurement in China by comparing how health and environmental costs compare to the direct fiscal costs of five products: air conditioners, lighting, cars, paper and cement. For example, CNY 1 of procurement spending on cars in China is estimated to lead to CNY 0.87 of health and environmental costs.</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EA1BE608-8A67-46A5-8B65-7DC556B16C03}" type="slidenum">
              <a:rPr lang="en-CA" smtClean="0"/>
              <a:t>4</a:t>
            </a:fld>
            <a:endParaRPr lang="en-CA"/>
          </a:p>
        </p:txBody>
      </p:sp>
    </p:spTree>
    <p:extLst>
      <p:ext uri="{BB962C8B-B14F-4D97-AF65-F5344CB8AC3E}">
        <p14:creationId xmlns:p14="http://schemas.microsoft.com/office/powerpoint/2010/main" val="2538479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figure presents a breakdown of the environmental costs of air conditions purchased by public entities in China in 2015.  As seen below, most of the fiscal costs stem from capital expenditure.  Current costs from electricity consumption make up a relatively smaller share.  A larger share of the health and environmental costs stem from the health costs of SO</a:t>
            </a:r>
            <a:r>
              <a:rPr lang="en-GB" sz="1200" kern="1200" baseline="-25000" dirty="0" smtClean="0">
                <a:solidFill>
                  <a:schemeClr val="tx1"/>
                </a:solidFill>
                <a:effectLst/>
                <a:latin typeface="+mn-lt"/>
                <a:ea typeface="+mn-ea"/>
                <a:cs typeface="+mn-cs"/>
              </a:rPr>
              <a:t>2 </a:t>
            </a:r>
            <a:r>
              <a:rPr lang="en-GB" sz="1200" kern="1200" dirty="0" smtClean="0">
                <a:solidFill>
                  <a:schemeClr val="tx1"/>
                </a:solidFill>
                <a:effectLst/>
                <a:latin typeface="+mn-lt"/>
                <a:ea typeface="+mn-ea"/>
                <a:cs typeface="+mn-cs"/>
              </a:rPr>
              <a:t>emission associated with electricity consumption. </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EA1BE608-8A67-46A5-8B65-7DC556B16C03}" type="slidenum">
              <a:rPr lang="en-CA" smtClean="0"/>
              <a:t>5</a:t>
            </a:fld>
            <a:endParaRPr lang="en-CA"/>
          </a:p>
        </p:txBody>
      </p:sp>
    </p:spTree>
    <p:extLst>
      <p:ext uri="{BB962C8B-B14F-4D97-AF65-F5344CB8AC3E}">
        <p14:creationId xmlns:p14="http://schemas.microsoft.com/office/powerpoint/2010/main" val="2003552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Figure provides an overview of the health and environmental savings (in CNY billions) under two different SPP scenarios in China.  The light scenario defines an increased level of ambition in SPP but one that aligns with current standards and for which implementation is straightforward and achievable.   The dark green scenario models more stringent procurement standards and levels of implementation that are currently planned but for which implementation in feasible. </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EA1BE608-8A67-46A5-8B65-7DC556B16C03}" type="slidenum">
              <a:rPr lang="en-CA" smtClean="0"/>
              <a:t>6</a:t>
            </a:fld>
            <a:endParaRPr lang="en-CA"/>
          </a:p>
        </p:txBody>
      </p:sp>
    </p:spTree>
    <p:extLst>
      <p:ext uri="{BB962C8B-B14F-4D97-AF65-F5344CB8AC3E}">
        <p14:creationId xmlns:p14="http://schemas.microsoft.com/office/powerpoint/2010/main" val="3109358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figure illustrates the total cost of lighting, including health and environmental costs under baseline, light and dark green SPP scenarios in China.  It shows that it is cheaper, across the product life cycle, to buy LED lighting and smart-switch- enabled LED lighting despite higher purchase prices. </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EA1BE608-8A67-46A5-8B65-7DC556B16C03}" type="slidenum">
              <a:rPr lang="en-CA" smtClean="0"/>
              <a:t>7</a:t>
            </a:fld>
            <a:endParaRPr lang="en-CA"/>
          </a:p>
        </p:txBody>
      </p:sp>
    </p:spTree>
    <p:extLst>
      <p:ext uri="{BB962C8B-B14F-4D97-AF65-F5344CB8AC3E}">
        <p14:creationId xmlns:p14="http://schemas.microsoft.com/office/powerpoint/2010/main" val="2585214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figure provides a summary of the total inclusive discounted cost for 5 product categories, purchased by public entities in China, under the 3 SPP scenarios: baseline, light green and dark green.  This figure shows that in the product categories of lighting, cars and paper, implementing SPP pays for its-self with over time. In other words, the higher purchasing costs are recuperated during the use of the product.  For air conditioners and cement, there are increased capital and current costs associated with light and dark green scenarios.  These costs will reduce in time, as markets for green air conditioners and cement develop. This is over</a:t>
            </a:r>
            <a:r>
              <a:rPr lang="en-GB" sz="1200" kern="1200" baseline="0" dirty="0" smtClean="0">
                <a:solidFill>
                  <a:schemeClr val="tx1"/>
                </a:solidFill>
                <a:effectLst/>
                <a:latin typeface="+mn-lt"/>
                <a:ea typeface="+mn-ea"/>
                <a:cs typeface="+mn-cs"/>
              </a:rPr>
              <a:t> a timeline 2015 – 2050.</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EA1BE608-8A67-46A5-8B65-7DC556B16C03}" type="slidenum">
              <a:rPr lang="en-CA" smtClean="0"/>
              <a:t>8</a:t>
            </a:fld>
            <a:endParaRPr lang="en-CA"/>
          </a:p>
        </p:txBody>
      </p:sp>
    </p:spTree>
    <p:extLst>
      <p:ext uri="{BB962C8B-B14F-4D97-AF65-F5344CB8AC3E}">
        <p14:creationId xmlns:p14="http://schemas.microsoft.com/office/powerpoint/2010/main" val="383594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Data collection consists of product characteristics</a:t>
            </a:r>
            <a:r>
              <a:rPr lang="en-CA" baseline="0" dirty="0" smtClean="0"/>
              <a:t>, procurement data current and future predictions, general data with expectations of GDP growth, </a:t>
            </a:r>
          </a:p>
          <a:p>
            <a:r>
              <a:rPr lang="en-CA" baseline="0" dirty="0" smtClean="0"/>
              <a:t>Building assumptions (IISD + government agency, based on literature reviews or primary research)</a:t>
            </a:r>
          </a:p>
          <a:p>
            <a:r>
              <a:rPr lang="en-CA" baseline="0" dirty="0" smtClean="0"/>
              <a:t>Modeling (IISD)</a:t>
            </a:r>
            <a:endParaRPr lang="en-CA" dirty="0"/>
          </a:p>
        </p:txBody>
      </p:sp>
      <p:sp>
        <p:nvSpPr>
          <p:cNvPr id="4" name="Slide Number Placeholder 3"/>
          <p:cNvSpPr>
            <a:spLocks noGrp="1"/>
          </p:cNvSpPr>
          <p:nvPr>
            <p:ph type="sldNum" sz="quarter" idx="10"/>
          </p:nvPr>
        </p:nvSpPr>
        <p:spPr/>
        <p:txBody>
          <a:bodyPr/>
          <a:lstStyle/>
          <a:p>
            <a:fld id="{EA1BE608-8A67-46A5-8B65-7DC556B16C03}" type="slidenum">
              <a:rPr lang="en-CA" smtClean="0"/>
              <a:t>9</a:t>
            </a:fld>
            <a:endParaRPr lang="en-CA"/>
          </a:p>
        </p:txBody>
      </p:sp>
    </p:spTree>
    <p:extLst>
      <p:ext uri="{BB962C8B-B14F-4D97-AF65-F5344CB8AC3E}">
        <p14:creationId xmlns:p14="http://schemas.microsoft.com/office/powerpoint/2010/main" val="643740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5E6E0ED-DDAB-4B48-9384-2AC673F70A58}" type="datetimeFigureOut">
              <a:rPr lang="en-CA" smtClean="0"/>
              <a:t>2016-04-05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A7DBF17-4B76-415E-AE15-66F54010EC18}" type="slidenum">
              <a:rPr lang="en-CA" smtClean="0"/>
              <a:t>‹#›</a:t>
            </a:fld>
            <a:endParaRPr lang="en-CA"/>
          </a:p>
        </p:txBody>
      </p:sp>
    </p:spTree>
    <p:extLst>
      <p:ext uri="{BB962C8B-B14F-4D97-AF65-F5344CB8AC3E}">
        <p14:creationId xmlns:p14="http://schemas.microsoft.com/office/powerpoint/2010/main" val="1623165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E6E0ED-DDAB-4B48-9384-2AC673F70A58}" type="datetimeFigureOut">
              <a:rPr lang="en-CA" smtClean="0"/>
              <a:t>2016-04-05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A7DBF17-4B76-415E-AE15-66F54010EC18}" type="slidenum">
              <a:rPr lang="en-CA" smtClean="0"/>
              <a:t>‹#›</a:t>
            </a:fld>
            <a:endParaRPr lang="en-CA"/>
          </a:p>
        </p:txBody>
      </p:sp>
    </p:spTree>
    <p:extLst>
      <p:ext uri="{BB962C8B-B14F-4D97-AF65-F5344CB8AC3E}">
        <p14:creationId xmlns:p14="http://schemas.microsoft.com/office/powerpoint/2010/main" val="2113123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E6E0ED-DDAB-4B48-9384-2AC673F70A58}" type="datetimeFigureOut">
              <a:rPr lang="en-CA" smtClean="0"/>
              <a:t>2016-04-05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A7DBF17-4B76-415E-AE15-66F54010EC18}" type="slidenum">
              <a:rPr lang="en-CA" smtClean="0"/>
              <a:t>‹#›</a:t>
            </a:fld>
            <a:endParaRPr lang="en-CA"/>
          </a:p>
        </p:txBody>
      </p:sp>
    </p:spTree>
    <p:extLst>
      <p:ext uri="{BB962C8B-B14F-4D97-AF65-F5344CB8AC3E}">
        <p14:creationId xmlns:p14="http://schemas.microsoft.com/office/powerpoint/2010/main" val="802569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9144000" cy="5638800"/>
          </a:xfrm>
        </p:spPr>
        <p:txBody>
          <a:bodyPr/>
          <a:lstStyle/>
          <a:p>
            <a:endParaRPr lang="en-US" dirty="0"/>
          </a:p>
        </p:txBody>
      </p:sp>
      <p:sp>
        <p:nvSpPr>
          <p:cNvPr id="2" name="Title 1"/>
          <p:cNvSpPr>
            <a:spLocks noGrp="1"/>
          </p:cNvSpPr>
          <p:nvPr>
            <p:ph type="ctrTitle" hasCustomPrompt="1"/>
          </p:nvPr>
        </p:nvSpPr>
        <p:spPr>
          <a:xfrm>
            <a:off x="685800" y="1775726"/>
            <a:ext cx="4737104" cy="1470025"/>
          </a:xfrm>
        </p:spPr>
        <p:txBody>
          <a:bodyPr/>
          <a:lstStyle>
            <a:lvl1pPr>
              <a:defRPr sz="3200">
                <a:solidFill>
                  <a:srgbClr val="093266"/>
                </a:solidFill>
              </a:defRPr>
            </a:lvl1pPr>
          </a:lstStyle>
          <a:p>
            <a:r>
              <a:rPr lang="en-CA" dirty="0" smtClean="0"/>
              <a:t>Presentation</a:t>
            </a:r>
            <a:br>
              <a:rPr lang="en-CA" dirty="0" smtClean="0"/>
            </a:br>
            <a:r>
              <a:rPr lang="en-CA" dirty="0" smtClean="0"/>
              <a:t>Title</a:t>
            </a:r>
            <a:endParaRPr lang="en-US" dirty="0"/>
          </a:p>
        </p:txBody>
      </p:sp>
      <p:sp>
        <p:nvSpPr>
          <p:cNvPr id="3" name="Subtitle 2"/>
          <p:cNvSpPr>
            <a:spLocks noGrp="1"/>
          </p:cNvSpPr>
          <p:nvPr>
            <p:ph type="subTitle" idx="1" hasCustomPrompt="1"/>
          </p:nvPr>
        </p:nvSpPr>
        <p:spPr>
          <a:xfrm>
            <a:off x="685800" y="3368652"/>
            <a:ext cx="6400800" cy="1752600"/>
          </a:xfrm>
        </p:spPr>
        <p:txBody>
          <a:bodyPr>
            <a:normAutofit/>
          </a:bodyPr>
          <a:lstStyle>
            <a:lvl1pPr marL="0" indent="0" algn="l">
              <a:buNone/>
              <a:defRPr sz="1600">
                <a:solidFill>
                  <a:srgbClr val="0932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Date</a:t>
            </a:r>
          </a:p>
          <a:p>
            <a:r>
              <a:rPr lang="en-CA" dirty="0" smtClean="0"/>
              <a:t>Presenter</a:t>
            </a:r>
            <a:endParaRPr lang="en-US" dirty="0"/>
          </a:p>
        </p:txBody>
      </p:sp>
      <p:sp>
        <p:nvSpPr>
          <p:cNvPr id="9" name="TextBox 8"/>
          <p:cNvSpPr txBox="1"/>
          <p:nvPr userDrawn="1"/>
        </p:nvSpPr>
        <p:spPr>
          <a:xfrm>
            <a:off x="869495" y="4244952"/>
            <a:ext cx="184666" cy="369332"/>
          </a:xfrm>
          <a:prstGeom prst="rect">
            <a:avLst/>
          </a:prstGeom>
          <a:noFill/>
        </p:spPr>
        <p:txBody>
          <a:bodyPr wrap="none" rtlCol="0">
            <a:spAutoFit/>
          </a:bodyPr>
          <a:lstStyle/>
          <a:p>
            <a:endParaRPr lang="en-US" dirty="0"/>
          </a:p>
        </p:txBody>
      </p:sp>
      <p:pic>
        <p:nvPicPr>
          <p:cNvPr id="5" name="Picture 4" descr="IISD - Full Logo.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086600" y="5930712"/>
            <a:ext cx="1747701" cy="746414"/>
          </a:xfrm>
          <a:prstGeom prst="rect">
            <a:avLst/>
          </a:prstGeom>
        </p:spPr>
      </p:pic>
    </p:spTree>
    <p:extLst>
      <p:ext uri="{BB962C8B-B14F-4D97-AF65-F5344CB8AC3E}">
        <p14:creationId xmlns:p14="http://schemas.microsoft.com/office/powerpoint/2010/main" val="3854318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asic Text Slide">
    <p:spTree>
      <p:nvGrpSpPr>
        <p:cNvPr id="1" name=""/>
        <p:cNvGrpSpPr/>
        <p:nvPr/>
      </p:nvGrpSpPr>
      <p:grpSpPr>
        <a:xfrm>
          <a:off x="0" y="0"/>
          <a:ext cx="0" cy="0"/>
          <a:chOff x="0" y="0"/>
          <a:chExt cx="0" cy="0"/>
        </a:xfrm>
      </p:grpSpPr>
      <p:sp>
        <p:nvSpPr>
          <p:cNvPr id="2" name="Title 1"/>
          <p:cNvSpPr>
            <a:spLocks noGrp="1"/>
          </p:cNvSpPr>
          <p:nvPr>
            <p:ph type="title"/>
          </p:nvPr>
        </p:nvSpPr>
        <p:spPr>
          <a:xfrm>
            <a:off x="457199" y="267482"/>
            <a:ext cx="6150911" cy="903309"/>
          </a:xfrm>
        </p:spPr>
        <p:txBody>
          <a:bodyPr/>
          <a:lstStyle>
            <a:lvl1pPr>
              <a:defRPr sz="2500"/>
            </a:lvl1pPr>
          </a:lstStyle>
          <a:p>
            <a:r>
              <a:rPr lang="en-CA" dirty="0" smtClean="0"/>
              <a:t>Click to edit Master title style</a:t>
            </a:r>
            <a:endParaRPr lang="en-US" dirty="0"/>
          </a:p>
        </p:txBody>
      </p:sp>
      <p:sp>
        <p:nvSpPr>
          <p:cNvPr id="5" name="Footer Placeholder 4"/>
          <p:cNvSpPr>
            <a:spLocks noGrp="1"/>
          </p:cNvSpPr>
          <p:nvPr>
            <p:ph type="ftr" sz="quarter" idx="11"/>
          </p:nvPr>
        </p:nvSpPr>
        <p:spPr>
          <a:xfrm>
            <a:off x="457200" y="6242439"/>
            <a:ext cx="2895600" cy="365125"/>
          </a:xfrm>
          <a:prstGeom prst="rect">
            <a:avLst/>
          </a:prstGeom>
        </p:spPr>
        <p:txBody>
          <a:bodyPr/>
          <a:lstStyle>
            <a:lvl1pPr algn="l">
              <a:defRPr b="1">
                <a:solidFill>
                  <a:srgbClr val="093266"/>
                </a:solidFill>
              </a:defRPr>
            </a:lvl1pPr>
          </a:lstStyle>
          <a:p>
            <a:r>
              <a:rPr lang="en-US" dirty="0" smtClean="0"/>
              <a:t>Presentation Title</a:t>
            </a:r>
            <a:endParaRPr lang="en-US" dirty="0"/>
          </a:p>
        </p:txBody>
      </p:sp>
      <p:sp>
        <p:nvSpPr>
          <p:cNvPr id="15" name="Text Placeholder 14"/>
          <p:cNvSpPr>
            <a:spLocks noGrp="1"/>
          </p:cNvSpPr>
          <p:nvPr>
            <p:ph type="body" sz="quarter" idx="13"/>
          </p:nvPr>
        </p:nvSpPr>
        <p:spPr>
          <a:xfrm>
            <a:off x="457199" y="2550170"/>
            <a:ext cx="8229600" cy="3067050"/>
          </a:xfrm>
        </p:spPr>
        <p:txBody>
          <a:bodyPr>
            <a:normAutofit/>
          </a:bodyPr>
          <a:lstStyle>
            <a:lvl1pPr>
              <a:defRPr sz="1600">
                <a:solidFill>
                  <a:srgbClr val="7F7F7F"/>
                </a:solidFill>
              </a:defRPr>
            </a:lvl1pPr>
            <a:lvl2pPr marL="742950" indent="-285750">
              <a:buFont typeface="Arial"/>
              <a:buChar char="•"/>
              <a:defRPr sz="1600"/>
            </a:lvl2pPr>
            <a:lvl3pPr marL="1200150" indent="-285750">
              <a:buFont typeface="Arial"/>
              <a:buChar char="•"/>
              <a:defRPr sz="1600"/>
            </a:lvl3pPr>
            <a:lvl4pPr>
              <a:defRPr sz="1600"/>
            </a:lvl4pPr>
            <a:lvl5pPr>
              <a:defRPr sz="1600"/>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16" name="Subtitle 2"/>
          <p:cNvSpPr>
            <a:spLocks noGrp="1"/>
          </p:cNvSpPr>
          <p:nvPr>
            <p:ph type="subTitle" idx="1"/>
          </p:nvPr>
        </p:nvSpPr>
        <p:spPr>
          <a:xfrm>
            <a:off x="457199" y="1768068"/>
            <a:ext cx="8229600" cy="782102"/>
          </a:xfrm>
        </p:spPr>
        <p:txBody>
          <a:bodyPr/>
          <a:lstStyle>
            <a:lvl1pPr marL="0" indent="0" algn="l">
              <a:buNone/>
              <a:defRPr>
                <a:solidFill>
                  <a:srgbClr val="29C3E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Click to edit Master subtitle style</a:t>
            </a:r>
            <a:endParaRPr lang="en-US" dirty="0"/>
          </a:p>
        </p:txBody>
      </p:sp>
      <p:cxnSp>
        <p:nvCxnSpPr>
          <p:cNvPr id="18" name="Straight Connector 17"/>
          <p:cNvCxnSpPr/>
          <p:nvPr userDrawn="1"/>
        </p:nvCxnSpPr>
        <p:spPr>
          <a:xfrm>
            <a:off x="381863" y="1427054"/>
            <a:ext cx="8400251" cy="0"/>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pic>
        <p:nvPicPr>
          <p:cNvPr id="4" name="Picture 3" descr="iisd-full-logo.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858000" y="267482"/>
            <a:ext cx="1891327" cy="808705"/>
          </a:xfrm>
          <a:prstGeom prst="rect">
            <a:avLst/>
          </a:prstGeom>
        </p:spPr>
      </p:pic>
    </p:spTree>
    <p:extLst>
      <p:ext uri="{BB962C8B-B14F-4D97-AF65-F5344CB8AC3E}">
        <p14:creationId xmlns:p14="http://schemas.microsoft.com/office/powerpoint/2010/main" val="1747100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E6E0ED-DDAB-4B48-9384-2AC673F70A58}" type="datetimeFigureOut">
              <a:rPr lang="en-CA" smtClean="0"/>
              <a:t>2016-04-05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A7DBF17-4B76-415E-AE15-66F54010EC18}" type="slidenum">
              <a:rPr lang="en-CA" smtClean="0"/>
              <a:t>‹#›</a:t>
            </a:fld>
            <a:endParaRPr lang="en-CA"/>
          </a:p>
        </p:txBody>
      </p:sp>
    </p:spTree>
    <p:extLst>
      <p:ext uri="{BB962C8B-B14F-4D97-AF65-F5344CB8AC3E}">
        <p14:creationId xmlns:p14="http://schemas.microsoft.com/office/powerpoint/2010/main" val="2013507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E6E0ED-DDAB-4B48-9384-2AC673F70A58}" type="datetimeFigureOut">
              <a:rPr lang="en-CA" smtClean="0"/>
              <a:t>2016-04-05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A7DBF17-4B76-415E-AE15-66F54010EC18}" type="slidenum">
              <a:rPr lang="en-CA" smtClean="0"/>
              <a:t>‹#›</a:t>
            </a:fld>
            <a:endParaRPr lang="en-CA"/>
          </a:p>
        </p:txBody>
      </p:sp>
    </p:spTree>
    <p:extLst>
      <p:ext uri="{BB962C8B-B14F-4D97-AF65-F5344CB8AC3E}">
        <p14:creationId xmlns:p14="http://schemas.microsoft.com/office/powerpoint/2010/main" val="172492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E6E0ED-DDAB-4B48-9384-2AC673F70A58}" type="datetimeFigureOut">
              <a:rPr lang="en-CA" smtClean="0"/>
              <a:t>2016-04-05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A7DBF17-4B76-415E-AE15-66F54010EC18}" type="slidenum">
              <a:rPr lang="en-CA" smtClean="0"/>
              <a:t>‹#›</a:t>
            </a:fld>
            <a:endParaRPr lang="en-CA"/>
          </a:p>
        </p:txBody>
      </p:sp>
    </p:spTree>
    <p:extLst>
      <p:ext uri="{BB962C8B-B14F-4D97-AF65-F5344CB8AC3E}">
        <p14:creationId xmlns:p14="http://schemas.microsoft.com/office/powerpoint/2010/main" val="267943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E6E0ED-DDAB-4B48-9384-2AC673F70A58}" type="datetimeFigureOut">
              <a:rPr lang="en-CA" smtClean="0"/>
              <a:t>2016-04-05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A7DBF17-4B76-415E-AE15-66F54010EC18}" type="slidenum">
              <a:rPr lang="en-CA" smtClean="0"/>
              <a:t>‹#›</a:t>
            </a:fld>
            <a:endParaRPr lang="en-CA"/>
          </a:p>
        </p:txBody>
      </p:sp>
    </p:spTree>
    <p:extLst>
      <p:ext uri="{BB962C8B-B14F-4D97-AF65-F5344CB8AC3E}">
        <p14:creationId xmlns:p14="http://schemas.microsoft.com/office/powerpoint/2010/main" val="2515656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E6E0ED-DDAB-4B48-9384-2AC673F70A58}" type="datetimeFigureOut">
              <a:rPr lang="en-CA" smtClean="0"/>
              <a:t>2016-04-05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A7DBF17-4B76-415E-AE15-66F54010EC18}" type="slidenum">
              <a:rPr lang="en-CA" smtClean="0"/>
              <a:t>‹#›</a:t>
            </a:fld>
            <a:endParaRPr lang="en-CA"/>
          </a:p>
        </p:txBody>
      </p:sp>
    </p:spTree>
    <p:extLst>
      <p:ext uri="{BB962C8B-B14F-4D97-AF65-F5344CB8AC3E}">
        <p14:creationId xmlns:p14="http://schemas.microsoft.com/office/powerpoint/2010/main" val="1808462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6E0ED-DDAB-4B48-9384-2AC673F70A58}" type="datetimeFigureOut">
              <a:rPr lang="en-CA" smtClean="0"/>
              <a:t>2016-04-05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A7DBF17-4B76-415E-AE15-66F54010EC18}" type="slidenum">
              <a:rPr lang="en-CA" smtClean="0"/>
              <a:t>‹#›</a:t>
            </a:fld>
            <a:endParaRPr lang="en-CA"/>
          </a:p>
        </p:txBody>
      </p:sp>
    </p:spTree>
    <p:extLst>
      <p:ext uri="{BB962C8B-B14F-4D97-AF65-F5344CB8AC3E}">
        <p14:creationId xmlns:p14="http://schemas.microsoft.com/office/powerpoint/2010/main" val="159351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E6E0ED-DDAB-4B48-9384-2AC673F70A58}" type="datetimeFigureOut">
              <a:rPr lang="en-CA" smtClean="0"/>
              <a:t>2016-04-05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A7DBF17-4B76-415E-AE15-66F54010EC18}" type="slidenum">
              <a:rPr lang="en-CA" smtClean="0"/>
              <a:t>‹#›</a:t>
            </a:fld>
            <a:endParaRPr lang="en-CA"/>
          </a:p>
        </p:txBody>
      </p:sp>
    </p:spTree>
    <p:extLst>
      <p:ext uri="{BB962C8B-B14F-4D97-AF65-F5344CB8AC3E}">
        <p14:creationId xmlns:p14="http://schemas.microsoft.com/office/powerpoint/2010/main" val="382283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E6E0ED-DDAB-4B48-9384-2AC673F70A58}" type="datetimeFigureOut">
              <a:rPr lang="en-CA" smtClean="0"/>
              <a:t>2016-04-05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A7DBF17-4B76-415E-AE15-66F54010EC18}" type="slidenum">
              <a:rPr lang="en-CA" smtClean="0"/>
              <a:t>‹#›</a:t>
            </a:fld>
            <a:endParaRPr lang="en-CA"/>
          </a:p>
        </p:txBody>
      </p:sp>
    </p:spTree>
    <p:extLst>
      <p:ext uri="{BB962C8B-B14F-4D97-AF65-F5344CB8AC3E}">
        <p14:creationId xmlns:p14="http://schemas.microsoft.com/office/powerpoint/2010/main" val="139059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6E0ED-DDAB-4B48-9384-2AC673F70A58}" type="datetimeFigureOut">
              <a:rPr lang="en-CA" smtClean="0"/>
              <a:t>2016-04-05</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DBF17-4B76-415E-AE15-66F54010EC18}" type="slidenum">
              <a:rPr lang="en-CA" smtClean="0"/>
              <a:t>‹#›</a:t>
            </a:fld>
            <a:endParaRPr lang="en-CA"/>
          </a:p>
        </p:txBody>
      </p:sp>
    </p:spTree>
    <p:extLst>
      <p:ext uri="{BB962C8B-B14F-4D97-AF65-F5344CB8AC3E}">
        <p14:creationId xmlns:p14="http://schemas.microsoft.com/office/powerpoint/2010/main" val="3084083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descr="_DSC0200 (2).gif"/>
          <p:cNvPicPr>
            <a:picLocks noGrp="1" noChangeAspect="1"/>
          </p:cNvPicPr>
          <p:nvPr>
            <p:ph type="pic" sz="quarter" idx="13"/>
          </p:nvPr>
        </p:nvPicPr>
        <p:blipFill>
          <a:blip r:embed="rId2" cstate="email">
            <a:extLst>
              <a:ext uri="{28A0092B-C50C-407E-A947-70E740481C1C}">
                <a14:useLocalDpi xmlns:a14="http://schemas.microsoft.com/office/drawing/2010/main"/>
              </a:ext>
            </a:extLst>
          </a:blip>
          <a:srcRect/>
          <a:stretch>
            <a:fillRect/>
          </a:stretch>
        </p:blipFill>
        <p:spPr/>
      </p:pic>
      <p:pic>
        <p:nvPicPr>
          <p:cNvPr id="5" name="Picture 4" descr="IISD Shape.eps"/>
          <p:cNvPicPr>
            <a:picLocks noChangeAspect="1"/>
          </p:cNvPicPr>
          <p:nvPr/>
        </p:nvPicPr>
        <p:blipFill>
          <a:blip r:embed="rId3">
            <a:alphaModFix amt="81000"/>
            <a:extLst>
              <a:ext uri="{28A0092B-C50C-407E-A947-70E740481C1C}">
                <a14:useLocalDpi xmlns:a14="http://schemas.microsoft.com/office/drawing/2010/main"/>
              </a:ext>
            </a:extLst>
          </a:blip>
          <a:stretch>
            <a:fillRect/>
          </a:stretch>
        </p:blipFill>
        <p:spPr>
          <a:xfrm>
            <a:off x="0" y="1448404"/>
            <a:ext cx="5816600" cy="2159000"/>
          </a:xfrm>
          <a:prstGeom prst="rect">
            <a:avLst/>
          </a:prstGeom>
        </p:spPr>
      </p:pic>
      <p:sp>
        <p:nvSpPr>
          <p:cNvPr id="3" name="Title 2"/>
          <p:cNvSpPr>
            <a:spLocks noGrp="1"/>
          </p:cNvSpPr>
          <p:nvPr>
            <p:ph type="ctrTitle"/>
          </p:nvPr>
        </p:nvSpPr>
        <p:spPr>
          <a:xfrm>
            <a:off x="374644" y="1792891"/>
            <a:ext cx="4737104" cy="1470025"/>
          </a:xfrm>
        </p:spPr>
        <p:txBody>
          <a:bodyPr/>
          <a:lstStyle/>
          <a:p>
            <a:r>
              <a:rPr lang="en-US" sz="2800" dirty="0" smtClean="0">
                <a:solidFill>
                  <a:schemeClr val="bg1"/>
                </a:solidFill>
              </a:rPr>
              <a:t>Monetizing gains from</a:t>
            </a:r>
            <a:br>
              <a:rPr lang="en-US" sz="2800" dirty="0" smtClean="0">
                <a:solidFill>
                  <a:schemeClr val="bg1"/>
                </a:solidFill>
              </a:rPr>
            </a:br>
            <a:r>
              <a:rPr lang="en-US" sz="2800" dirty="0" smtClean="0">
                <a:solidFill>
                  <a:schemeClr val="bg1"/>
                </a:solidFill>
              </a:rPr>
              <a:t>Sustainable Public Procurement</a:t>
            </a:r>
            <a:endParaRPr lang="en-US" sz="2800" dirty="0">
              <a:solidFill>
                <a:schemeClr val="bg1"/>
              </a:solidFill>
            </a:endParaRPr>
          </a:p>
        </p:txBody>
      </p:sp>
      <p:pic>
        <p:nvPicPr>
          <p:cNvPr id="9" name="Picture 8" descr="IISD Shape.eps"/>
          <p:cNvPicPr>
            <a:picLocks noChangeAspect="1"/>
          </p:cNvPicPr>
          <p:nvPr/>
        </p:nvPicPr>
        <p:blipFill>
          <a:blip r:embed="rId3" cstate="email">
            <a:alphaModFix amt="81000"/>
            <a:extLst>
              <a:ext uri="{28A0092B-C50C-407E-A947-70E740481C1C}">
                <a14:useLocalDpi xmlns:a14="http://schemas.microsoft.com/office/drawing/2010/main"/>
              </a:ext>
            </a:extLst>
          </a:blip>
          <a:stretch>
            <a:fillRect/>
          </a:stretch>
        </p:blipFill>
        <p:spPr>
          <a:xfrm>
            <a:off x="-15903" y="3729318"/>
            <a:ext cx="3606312" cy="1338587"/>
          </a:xfrm>
          <a:prstGeom prst="rect">
            <a:avLst/>
          </a:prstGeom>
        </p:spPr>
      </p:pic>
      <p:sp>
        <p:nvSpPr>
          <p:cNvPr id="4" name="Subtitle 3"/>
          <p:cNvSpPr>
            <a:spLocks noGrp="1"/>
          </p:cNvSpPr>
          <p:nvPr>
            <p:ph type="subTitle" idx="1"/>
          </p:nvPr>
        </p:nvSpPr>
        <p:spPr>
          <a:xfrm>
            <a:off x="685800" y="4103585"/>
            <a:ext cx="6400800" cy="1752600"/>
          </a:xfrm>
        </p:spPr>
        <p:txBody>
          <a:bodyPr/>
          <a:lstStyle/>
          <a:p>
            <a:r>
              <a:rPr lang="en-US" dirty="0" smtClean="0">
                <a:solidFill>
                  <a:schemeClr val="bg1"/>
                </a:solidFill>
              </a:rPr>
              <a:t>5 - 6 April 2016</a:t>
            </a:r>
            <a:r>
              <a:rPr lang="en-US" dirty="0">
                <a:solidFill>
                  <a:schemeClr val="bg1"/>
                </a:solidFill>
              </a:rPr>
              <a:t/>
            </a:r>
            <a:br>
              <a:rPr lang="en-US" dirty="0">
                <a:solidFill>
                  <a:schemeClr val="bg1"/>
                </a:solidFill>
              </a:rPr>
            </a:br>
            <a:r>
              <a:rPr lang="en-US" dirty="0" smtClean="0">
                <a:solidFill>
                  <a:schemeClr val="bg1"/>
                </a:solidFill>
              </a:rPr>
              <a:t>INGP workshop</a:t>
            </a:r>
            <a:br>
              <a:rPr lang="en-US" dirty="0" smtClean="0">
                <a:solidFill>
                  <a:schemeClr val="bg1"/>
                </a:solidFill>
              </a:rPr>
            </a:br>
            <a:endParaRPr lang="en-US" dirty="0" smtClean="0">
              <a:solidFill>
                <a:schemeClr val="bg1"/>
              </a:solidFill>
            </a:endParaRPr>
          </a:p>
        </p:txBody>
      </p:sp>
      <p:sp>
        <p:nvSpPr>
          <p:cNvPr id="6" name="TextBox 5"/>
          <p:cNvSpPr txBox="1"/>
          <p:nvPr/>
        </p:nvSpPr>
        <p:spPr>
          <a:xfrm>
            <a:off x="7499048" y="620485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95503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923"/>
            <a:ext cx="6252240" cy="1143000"/>
          </a:xfrm>
        </p:spPr>
        <p:txBody>
          <a:bodyPr>
            <a:normAutofit/>
          </a:bodyPr>
          <a:lstStyle/>
          <a:p>
            <a:r>
              <a:rPr lang="en-US" sz="2800" dirty="0" smtClean="0"/>
              <a:t>Why do we measure gains of SPP?</a:t>
            </a:r>
            <a:endParaRPr lang="en-US" sz="2800" dirty="0"/>
          </a:p>
        </p:txBody>
      </p:sp>
      <p:pic>
        <p:nvPicPr>
          <p:cNvPr id="7" name="Picture 6" descr="IISD Shape 3.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6354" y="1854572"/>
            <a:ext cx="3555060" cy="1328264"/>
          </a:xfrm>
          <a:prstGeom prst="rect">
            <a:avLst/>
          </a:prstGeom>
        </p:spPr>
      </p:pic>
      <p:pic>
        <p:nvPicPr>
          <p:cNvPr id="8" name="Picture 7" descr="IISD Shape 1.eps"/>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26354" y="3400486"/>
            <a:ext cx="3555060" cy="1328264"/>
          </a:xfrm>
          <a:prstGeom prst="rect">
            <a:avLst/>
          </a:prstGeom>
        </p:spPr>
      </p:pic>
      <p:sp>
        <p:nvSpPr>
          <p:cNvPr id="9" name="Rectangle 8"/>
          <p:cNvSpPr/>
          <p:nvPr/>
        </p:nvSpPr>
        <p:spPr>
          <a:xfrm>
            <a:off x="666321" y="3805420"/>
            <a:ext cx="2133918" cy="1200329"/>
          </a:xfrm>
          <a:prstGeom prst="rect">
            <a:avLst/>
          </a:prstGeom>
        </p:spPr>
        <p:txBody>
          <a:bodyPr wrap="none">
            <a:spAutoFit/>
          </a:bodyPr>
          <a:lstStyle/>
          <a:p>
            <a:r>
              <a:rPr lang="en-US" b="1" dirty="0" smtClean="0">
                <a:solidFill>
                  <a:schemeClr val="bg1"/>
                </a:solidFill>
                <a:latin typeface="Arial"/>
                <a:cs typeface="Arial"/>
              </a:rPr>
              <a:t>Helps prioritizing </a:t>
            </a:r>
            <a:br>
              <a:rPr lang="en-US" b="1" dirty="0" smtClean="0">
                <a:solidFill>
                  <a:schemeClr val="bg1"/>
                </a:solidFill>
                <a:latin typeface="Arial"/>
                <a:cs typeface="Arial"/>
              </a:rPr>
            </a:br>
            <a:r>
              <a:rPr lang="en-US" b="1" dirty="0" smtClean="0">
                <a:solidFill>
                  <a:schemeClr val="bg1"/>
                </a:solidFill>
                <a:latin typeface="Arial"/>
                <a:cs typeface="Arial"/>
              </a:rPr>
              <a:t>where to start </a:t>
            </a:r>
          </a:p>
          <a:p>
            <a:endParaRPr lang="en-US" b="1" dirty="0">
              <a:solidFill>
                <a:schemeClr val="bg1"/>
              </a:solidFill>
              <a:latin typeface="Arial"/>
              <a:cs typeface="Arial"/>
            </a:endParaRPr>
          </a:p>
          <a:p>
            <a:endParaRPr lang="en-US" dirty="0"/>
          </a:p>
        </p:txBody>
      </p:sp>
      <p:sp>
        <p:nvSpPr>
          <p:cNvPr id="10" name="TextBox 9"/>
          <p:cNvSpPr txBox="1"/>
          <p:nvPr/>
        </p:nvSpPr>
        <p:spPr>
          <a:xfrm>
            <a:off x="666321" y="2301294"/>
            <a:ext cx="3031599" cy="775084"/>
          </a:xfrm>
          <a:prstGeom prst="rect">
            <a:avLst/>
          </a:prstGeom>
          <a:noFill/>
        </p:spPr>
        <p:txBody>
          <a:bodyPr wrap="none" rtlCol="0">
            <a:spAutoFit/>
          </a:bodyPr>
          <a:lstStyle/>
          <a:p>
            <a:pPr>
              <a:lnSpc>
                <a:spcPct val="130000"/>
              </a:lnSpc>
            </a:pPr>
            <a:r>
              <a:rPr lang="en-US" b="1" dirty="0" smtClean="0">
                <a:solidFill>
                  <a:schemeClr val="bg1"/>
                </a:solidFill>
                <a:latin typeface="Arial"/>
                <a:cs typeface="Arial"/>
              </a:rPr>
              <a:t>Makes the </a:t>
            </a:r>
            <a:r>
              <a:rPr lang="en-US" b="1" dirty="0" err="1" smtClean="0">
                <a:solidFill>
                  <a:schemeClr val="bg1"/>
                </a:solidFill>
                <a:latin typeface="Arial"/>
                <a:cs typeface="Arial"/>
              </a:rPr>
              <a:t>Businessecase</a:t>
            </a:r>
            <a:endParaRPr lang="en-US" b="1" dirty="0" smtClean="0">
              <a:solidFill>
                <a:schemeClr val="bg1"/>
              </a:solidFill>
              <a:latin typeface="Arial"/>
              <a:cs typeface="Arial"/>
            </a:endParaRPr>
          </a:p>
          <a:p>
            <a:pPr>
              <a:lnSpc>
                <a:spcPct val="130000"/>
              </a:lnSpc>
            </a:pPr>
            <a:r>
              <a:rPr lang="en-US" b="1" dirty="0" smtClean="0">
                <a:solidFill>
                  <a:schemeClr val="bg1"/>
                </a:solidFill>
                <a:latin typeface="Arial"/>
                <a:cs typeface="Arial"/>
              </a:rPr>
              <a:t> for SPP</a:t>
            </a:r>
          </a:p>
        </p:txBody>
      </p:sp>
      <p:pic>
        <p:nvPicPr>
          <p:cNvPr id="11" name="Picture 10" descr="IISD Shape 3.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6354" y="4989629"/>
            <a:ext cx="3555060" cy="1328264"/>
          </a:xfrm>
          <a:prstGeom prst="rect">
            <a:avLst/>
          </a:prstGeom>
        </p:spPr>
      </p:pic>
      <p:sp>
        <p:nvSpPr>
          <p:cNvPr id="15" name="Title 1"/>
          <p:cNvSpPr txBox="1">
            <a:spLocks/>
          </p:cNvSpPr>
          <p:nvPr/>
        </p:nvSpPr>
        <p:spPr>
          <a:xfrm>
            <a:off x="4248187" y="3400486"/>
            <a:ext cx="4557929" cy="13282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i="0" kern="1200">
                <a:solidFill>
                  <a:srgbClr val="093266"/>
                </a:solidFill>
                <a:latin typeface="Arial"/>
                <a:ea typeface="+mj-ea"/>
                <a:cs typeface="Arial"/>
              </a:defRPr>
            </a:lvl1pPr>
          </a:lstStyle>
          <a:p>
            <a:r>
              <a:rPr lang="en-US" sz="2000" b="0" dirty="0"/>
              <a:t>O</a:t>
            </a:r>
            <a:r>
              <a:rPr lang="en-US" sz="2000" b="0" dirty="0" smtClean="0"/>
              <a:t>btain the best financial, environmental and social gains</a:t>
            </a:r>
            <a:endParaRPr lang="en-US" sz="2000" b="0" dirty="0"/>
          </a:p>
        </p:txBody>
      </p:sp>
      <p:sp>
        <p:nvSpPr>
          <p:cNvPr id="16" name="Title 1"/>
          <p:cNvSpPr txBox="1">
            <a:spLocks/>
          </p:cNvSpPr>
          <p:nvPr/>
        </p:nvSpPr>
        <p:spPr>
          <a:xfrm>
            <a:off x="4248187" y="5008013"/>
            <a:ext cx="4557929" cy="13282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i="0" kern="1200">
                <a:solidFill>
                  <a:srgbClr val="093266"/>
                </a:solidFill>
                <a:latin typeface="Arial"/>
                <a:ea typeface="+mj-ea"/>
                <a:cs typeface="Arial"/>
              </a:defRPr>
            </a:lvl1pPr>
          </a:lstStyle>
          <a:p>
            <a:r>
              <a:rPr lang="en-US" sz="2000" b="0" dirty="0" smtClean="0"/>
              <a:t>Collect reliable data for monitoring progress</a:t>
            </a:r>
            <a:endParaRPr lang="en-US" sz="2000" b="0" dirty="0"/>
          </a:p>
        </p:txBody>
      </p:sp>
      <p:sp>
        <p:nvSpPr>
          <p:cNvPr id="17" name="Title 1"/>
          <p:cNvSpPr txBox="1">
            <a:spLocks/>
          </p:cNvSpPr>
          <p:nvPr/>
        </p:nvSpPr>
        <p:spPr>
          <a:xfrm>
            <a:off x="4248187" y="1854572"/>
            <a:ext cx="4557929" cy="13282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i="0" kern="1200">
                <a:solidFill>
                  <a:srgbClr val="093266"/>
                </a:solidFill>
                <a:latin typeface="Arial"/>
                <a:ea typeface="+mj-ea"/>
                <a:cs typeface="Arial"/>
              </a:defRPr>
            </a:lvl1pPr>
          </a:lstStyle>
          <a:p>
            <a:r>
              <a:rPr lang="en-US" sz="2000" b="0" dirty="0" smtClean="0"/>
              <a:t>Achieve better value-for-money</a:t>
            </a:r>
            <a:endParaRPr lang="en-US" sz="2000" b="0" dirty="0"/>
          </a:p>
        </p:txBody>
      </p:sp>
      <p:sp>
        <p:nvSpPr>
          <p:cNvPr id="13" name="Rectangle 12"/>
          <p:cNvSpPr/>
          <p:nvPr/>
        </p:nvSpPr>
        <p:spPr>
          <a:xfrm>
            <a:off x="640674" y="5394563"/>
            <a:ext cx="2941831" cy="923330"/>
          </a:xfrm>
          <a:prstGeom prst="rect">
            <a:avLst/>
          </a:prstGeom>
        </p:spPr>
        <p:txBody>
          <a:bodyPr wrap="none">
            <a:spAutoFit/>
          </a:bodyPr>
          <a:lstStyle/>
          <a:p>
            <a:r>
              <a:rPr lang="en-US" b="1" dirty="0" smtClean="0">
                <a:solidFill>
                  <a:schemeClr val="bg1"/>
                </a:solidFill>
                <a:latin typeface="Arial"/>
                <a:cs typeface="Arial"/>
              </a:rPr>
              <a:t>Helps monitoring and </a:t>
            </a:r>
          </a:p>
          <a:p>
            <a:r>
              <a:rPr lang="en-US" b="1" dirty="0">
                <a:solidFill>
                  <a:schemeClr val="bg1"/>
                </a:solidFill>
                <a:latin typeface="Arial"/>
                <a:cs typeface="Arial"/>
              </a:rPr>
              <a:t>c</a:t>
            </a:r>
            <a:r>
              <a:rPr lang="en-US" b="1" dirty="0" smtClean="0">
                <a:solidFill>
                  <a:schemeClr val="bg1"/>
                </a:solidFill>
                <a:latin typeface="Arial"/>
                <a:cs typeface="Arial"/>
              </a:rPr>
              <a:t>ommunicating progress</a:t>
            </a:r>
            <a:endParaRPr lang="en-US" b="1" dirty="0">
              <a:solidFill>
                <a:schemeClr val="bg1"/>
              </a:solidFill>
              <a:latin typeface="Arial"/>
              <a:cs typeface="Arial"/>
            </a:endParaRPr>
          </a:p>
          <a:p>
            <a:endParaRPr lang="en-US" dirty="0"/>
          </a:p>
        </p:txBody>
      </p:sp>
    </p:spTree>
    <p:extLst>
      <p:ext uri="{BB962C8B-B14F-4D97-AF65-F5344CB8AC3E}">
        <p14:creationId xmlns:p14="http://schemas.microsoft.com/office/powerpoint/2010/main" val="2728929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What does the tool do?</a:t>
            </a:r>
            <a:endParaRPr lang="en-US" sz="3000" dirty="0"/>
          </a:p>
        </p:txBody>
      </p:sp>
      <p:sp>
        <p:nvSpPr>
          <p:cNvPr id="3" name="Text Placeholder 2"/>
          <p:cNvSpPr>
            <a:spLocks noGrp="1"/>
          </p:cNvSpPr>
          <p:nvPr>
            <p:ph type="body" sz="quarter" idx="13"/>
          </p:nvPr>
        </p:nvSpPr>
        <p:spPr>
          <a:xfrm>
            <a:off x="457199" y="2292557"/>
            <a:ext cx="8230232" cy="4124350"/>
          </a:xfrm>
        </p:spPr>
        <p:txBody>
          <a:bodyPr>
            <a:normAutofit/>
          </a:bodyPr>
          <a:lstStyle/>
          <a:p>
            <a:pPr marL="0" indent="0">
              <a:buNone/>
              <a:defRPr/>
            </a:pPr>
            <a:endParaRPr lang="en-US" sz="1800" dirty="0">
              <a:latin typeface="Calibri" charset="0"/>
            </a:endParaRPr>
          </a:p>
          <a:p>
            <a:pPr>
              <a:buFontTx/>
              <a:buChar char="•"/>
            </a:pPr>
            <a:r>
              <a:rPr lang="en-US" sz="2400" dirty="0" smtClean="0">
                <a:solidFill>
                  <a:schemeClr val="tx2"/>
                </a:solidFill>
                <a:latin typeface="Calibri" charset="0"/>
              </a:rPr>
              <a:t>Baseline scenario: existing procurement policies and practices to assess the current impacts of public procurement</a:t>
            </a:r>
          </a:p>
          <a:p>
            <a:pPr>
              <a:buFontTx/>
              <a:buChar char="•"/>
            </a:pPr>
            <a:r>
              <a:rPr lang="en-US" sz="2400" dirty="0" smtClean="0">
                <a:solidFill>
                  <a:schemeClr val="tx2"/>
                </a:solidFill>
                <a:latin typeface="Calibri" charset="0"/>
              </a:rPr>
              <a:t>Light green scenario: increased level of ambition in SPP, but aligning with current standards</a:t>
            </a:r>
          </a:p>
          <a:p>
            <a:pPr>
              <a:buFontTx/>
              <a:buChar char="•"/>
            </a:pPr>
            <a:r>
              <a:rPr lang="en-US" sz="2400" dirty="0" smtClean="0">
                <a:solidFill>
                  <a:schemeClr val="tx2"/>
                </a:solidFill>
                <a:latin typeface="Calibri" charset="0"/>
              </a:rPr>
              <a:t>Dark green scenario: stringent standards, but for which implementation is feasible</a:t>
            </a:r>
          </a:p>
          <a:p>
            <a:pPr marL="0" indent="0">
              <a:buNone/>
            </a:pPr>
            <a:endParaRPr lang="en-US" sz="2400" dirty="0">
              <a:solidFill>
                <a:schemeClr val="tx2"/>
              </a:solidFill>
              <a:latin typeface="Calibri" charset="0"/>
            </a:endParaRPr>
          </a:p>
          <a:p>
            <a:endParaRPr lang="en-US" dirty="0"/>
          </a:p>
        </p:txBody>
      </p:sp>
      <p:sp>
        <p:nvSpPr>
          <p:cNvPr id="4" name="Subtitle 3"/>
          <p:cNvSpPr>
            <a:spLocks noGrp="1"/>
          </p:cNvSpPr>
          <p:nvPr>
            <p:ph type="subTitle" idx="1"/>
          </p:nvPr>
        </p:nvSpPr>
        <p:spPr>
          <a:xfrm>
            <a:off x="457198" y="1768068"/>
            <a:ext cx="8230233" cy="412107"/>
          </a:xfrm>
        </p:spPr>
        <p:txBody>
          <a:bodyPr>
            <a:noAutofit/>
          </a:bodyPr>
          <a:lstStyle/>
          <a:p>
            <a:r>
              <a:rPr lang="en-US" dirty="0" smtClean="0"/>
              <a:t>3 scenarios: baseline, light green, dark green per product category</a:t>
            </a:r>
            <a:endParaRPr lang="en-US" dirty="0"/>
          </a:p>
        </p:txBody>
      </p:sp>
    </p:spTree>
    <p:extLst>
      <p:ext uri="{BB962C8B-B14F-4D97-AF65-F5344CB8AC3E}">
        <p14:creationId xmlns:p14="http://schemas.microsoft.com/office/powerpoint/2010/main" val="2050720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What does the tool demonstrate?</a:t>
            </a:r>
            <a:endParaRPr lang="en-US" sz="3000" dirty="0"/>
          </a:p>
        </p:txBody>
      </p:sp>
      <p:sp>
        <p:nvSpPr>
          <p:cNvPr id="4" name="Subtitle 3"/>
          <p:cNvSpPr>
            <a:spLocks noGrp="1"/>
          </p:cNvSpPr>
          <p:nvPr>
            <p:ph type="subTitle" idx="1"/>
          </p:nvPr>
        </p:nvSpPr>
        <p:spPr>
          <a:xfrm>
            <a:off x="457198" y="1768068"/>
            <a:ext cx="8230233" cy="412107"/>
          </a:xfrm>
        </p:spPr>
        <p:txBody>
          <a:bodyPr>
            <a:normAutofit fontScale="92500" lnSpcReduction="10000"/>
          </a:bodyPr>
          <a:lstStyle/>
          <a:p>
            <a:r>
              <a:rPr lang="en-US" dirty="0" smtClean="0"/>
              <a:t>Health and environmental costs associated with CNY 1 </a:t>
            </a:r>
            <a:endParaRPr lang="en-US" dirty="0"/>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1300766" y="2297112"/>
            <a:ext cx="5641901" cy="3832755"/>
          </a:xfrm>
          <a:prstGeom prst="rect">
            <a:avLst/>
          </a:prstGeom>
        </p:spPr>
      </p:pic>
    </p:spTree>
    <p:extLst>
      <p:ext uri="{BB962C8B-B14F-4D97-AF65-F5344CB8AC3E}">
        <p14:creationId xmlns:p14="http://schemas.microsoft.com/office/powerpoint/2010/main" val="1879628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What does the tool demonstrate?</a:t>
            </a:r>
            <a:endParaRPr lang="en-US" sz="3000" dirty="0"/>
          </a:p>
        </p:txBody>
      </p:sp>
      <p:sp>
        <p:nvSpPr>
          <p:cNvPr id="4" name="Subtitle 3"/>
          <p:cNvSpPr>
            <a:spLocks noGrp="1"/>
          </p:cNvSpPr>
          <p:nvPr>
            <p:ph type="subTitle" idx="1"/>
          </p:nvPr>
        </p:nvSpPr>
        <p:spPr>
          <a:xfrm>
            <a:off x="457198" y="1768068"/>
            <a:ext cx="8230233" cy="412107"/>
          </a:xfrm>
        </p:spPr>
        <p:txBody>
          <a:bodyPr>
            <a:normAutofit fontScale="85000" lnSpcReduction="10000"/>
          </a:bodyPr>
          <a:lstStyle/>
          <a:p>
            <a:r>
              <a:rPr lang="en-US" dirty="0" smtClean="0"/>
              <a:t>Breakdown of health and environmental costs for </a:t>
            </a:r>
            <a:r>
              <a:rPr lang="en-US" dirty="0" err="1" smtClean="0"/>
              <a:t>airconditioners</a:t>
            </a:r>
            <a:endParaRPr lang="en-US" dirty="0"/>
          </a:p>
        </p:txBody>
      </p:sp>
      <p:pic>
        <p:nvPicPr>
          <p:cNvPr id="6" name="Picture 5"/>
          <p:cNvPicPr/>
          <p:nvPr/>
        </p:nvPicPr>
        <p:blipFill>
          <a:blip r:embed="rId3"/>
          <a:stretch>
            <a:fillRect/>
          </a:stretch>
        </p:blipFill>
        <p:spPr>
          <a:xfrm>
            <a:off x="1706559" y="2777452"/>
            <a:ext cx="5731510" cy="3367405"/>
          </a:xfrm>
          <a:prstGeom prst="rect">
            <a:avLst/>
          </a:prstGeom>
        </p:spPr>
      </p:pic>
    </p:spTree>
    <p:extLst>
      <p:ext uri="{BB962C8B-B14F-4D97-AF65-F5344CB8AC3E}">
        <p14:creationId xmlns:p14="http://schemas.microsoft.com/office/powerpoint/2010/main" val="2335492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What does the tool demonstrate?</a:t>
            </a:r>
            <a:endParaRPr lang="en-US" sz="3000" dirty="0"/>
          </a:p>
        </p:txBody>
      </p:sp>
      <p:sp>
        <p:nvSpPr>
          <p:cNvPr id="4" name="Subtitle 3"/>
          <p:cNvSpPr>
            <a:spLocks noGrp="1"/>
          </p:cNvSpPr>
          <p:nvPr>
            <p:ph type="subTitle" idx="1"/>
          </p:nvPr>
        </p:nvSpPr>
        <p:spPr>
          <a:xfrm>
            <a:off x="457198" y="1768068"/>
            <a:ext cx="8230233" cy="412107"/>
          </a:xfrm>
        </p:spPr>
        <p:txBody>
          <a:bodyPr>
            <a:normAutofit fontScale="92500" lnSpcReduction="10000"/>
          </a:bodyPr>
          <a:lstStyle/>
          <a:p>
            <a:r>
              <a:rPr lang="en-US" dirty="0" smtClean="0"/>
              <a:t>Health and environmental savings (in CNY billions)</a:t>
            </a:r>
            <a:endParaRPr lang="en-US" dirty="0"/>
          </a:p>
        </p:txBody>
      </p:sp>
      <p:pic>
        <p:nvPicPr>
          <p:cNvPr id="5" name="Picture 4"/>
          <p:cNvPicPr/>
          <p:nvPr/>
        </p:nvPicPr>
        <p:blipFill>
          <a:blip r:embed="rId3"/>
          <a:stretch>
            <a:fillRect/>
          </a:stretch>
        </p:blipFill>
        <p:spPr>
          <a:xfrm>
            <a:off x="1764406" y="2180174"/>
            <a:ext cx="4971245" cy="4078957"/>
          </a:xfrm>
          <a:prstGeom prst="rect">
            <a:avLst/>
          </a:prstGeom>
        </p:spPr>
      </p:pic>
    </p:spTree>
    <p:extLst>
      <p:ext uri="{BB962C8B-B14F-4D97-AF65-F5344CB8AC3E}">
        <p14:creationId xmlns:p14="http://schemas.microsoft.com/office/powerpoint/2010/main" val="3129455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What does the tool demonstrate?</a:t>
            </a:r>
            <a:endParaRPr lang="en-US" sz="3000" dirty="0"/>
          </a:p>
        </p:txBody>
      </p:sp>
      <p:sp>
        <p:nvSpPr>
          <p:cNvPr id="4" name="Subtitle 3"/>
          <p:cNvSpPr>
            <a:spLocks noGrp="1"/>
          </p:cNvSpPr>
          <p:nvPr>
            <p:ph type="subTitle" idx="1"/>
          </p:nvPr>
        </p:nvSpPr>
        <p:spPr>
          <a:xfrm>
            <a:off x="457198" y="1768068"/>
            <a:ext cx="8230233" cy="412107"/>
          </a:xfrm>
        </p:spPr>
        <p:txBody>
          <a:bodyPr>
            <a:normAutofit fontScale="92500" lnSpcReduction="10000"/>
          </a:bodyPr>
          <a:lstStyle/>
          <a:p>
            <a:r>
              <a:rPr lang="en-US" dirty="0" smtClean="0"/>
              <a:t>Total inclusive cost of lighting under the 3 scenarios</a:t>
            </a:r>
            <a:endParaRPr lang="en-US" dirty="0"/>
          </a:p>
        </p:txBody>
      </p:sp>
      <p:pic>
        <p:nvPicPr>
          <p:cNvPr id="5" name="Picture 4"/>
          <p:cNvPicPr/>
          <p:nvPr/>
        </p:nvPicPr>
        <p:blipFill>
          <a:blip r:embed="rId3"/>
          <a:stretch>
            <a:fillRect/>
          </a:stretch>
        </p:blipFill>
        <p:spPr>
          <a:xfrm>
            <a:off x="1687131" y="2347671"/>
            <a:ext cx="5293217" cy="3988735"/>
          </a:xfrm>
          <a:prstGeom prst="rect">
            <a:avLst/>
          </a:prstGeom>
        </p:spPr>
      </p:pic>
    </p:spTree>
    <p:extLst>
      <p:ext uri="{BB962C8B-B14F-4D97-AF65-F5344CB8AC3E}">
        <p14:creationId xmlns:p14="http://schemas.microsoft.com/office/powerpoint/2010/main" val="3433770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What does the tool demonstrate?</a:t>
            </a:r>
            <a:endParaRPr lang="en-US" sz="3000" dirty="0"/>
          </a:p>
        </p:txBody>
      </p:sp>
      <p:sp>
        <p:nvSpPr>
          <p:cNvPr id="4" name="Subtitle 3"/>
          <p:cNvSpPr>
            <a:spLocks noGrp="1"/>
          </p:cNvSpPr>
          <p:nvPr>
            <p:ph type="subTitle" idx="1"/>
          </p:nvPr>
        </p:nvSpPr>
        <p:spPr>
          <a:xfrm>
            <a:off x="457198" y="1768068"/>
            <a:ext cx="8230233" cy="412107"/>
          </a:xfrm>
        </p:spPr>
        <p:txBody>
          <a:bodyPr>
            <a:normAutofit fontScale="77500" lnSpcReduction="20000"/>
          </a:bodyPr>
          <a:lstStyle/>
          <a:p>
            <a:r>
              <a:rPr lang="en-US" dirty="0" smtClean="0"/>
              <a:t>Total inclusive discounted cost of procurement under the 3 scenarios</a:t>
            </a:r>
            <a:endParaRPr lang="en-US" dirty="0"/>
          </a:p>
        </p:txBody>
      </p:sp>
      <p:pic>
        <p:nvPicPr>
          <p:cNvPr id="6" name="Picture 5"/>
          <p:cNvPicPr/>
          <p:nvPr/>
        </p:nvPicPr>
        <p:blipFill>
          <a:blip r:embed="rId3"/>
          <a:stretch>
            <a:fillRect/>
          </a:stretch>
        </p:blipFill>
        <p:spPr>
          <a:xfrm>
            <a:off x="-236435" y="2489201"/>
            <a:ext cx="9380435" cy="3793065"/>
          </a:xfrm>
          <a:prstGeom prst="rect">
            <a:avLst/>
          </a:prstGeom>
        </p:spPr>
      </p:pic>
    </p:spTree>
    <p:extLst>
      <p:ext uri="{BB962C8B-B14F-4D97-AF65-F5344CB8AC3E}">
        <p14:creationId xmlns:p14="http://schemas.microsoft.com/office/powerpoint/2010/main" val="1982699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does the tool work?</a:t>
            </a:r>
            <a:endParaRPr lang="en-CA" dirty="0"/>
          </a:p>
        </p:txBody>
      </p:sp>
      <p:sp>
        <p:nvSpPr>
          <p:cNvPr id="3" name="Text Placeholder 2"/>
          <p:cNvSpPr>
            <a:spLocks noGrp="1"/>
          </p:cNvSpPr>
          <p:nvPr>
            <p:ph type="body" sz="quarter" idx="13"/>
          </p:nvPr>
        </p:nvSpPr>
        <p:spPr/>
        <p:txBody>
          <a:bodyPr>
            <a:normAutofit/>
          </a:bodyPr>
          <a:lstStyle/>
          <a:p>
            <a:r>
              <a:rPr lang="en-CA" sz="3200" dirty="0" smtClean="0"/>
              <a:t>Data collection</a:t>
            </a:r>
          </a:p>
          <a:p>
            <a:r>
              <a:rPr lang="en-CA" sz="3200" dirty="0" smtClean="0"/>
              <a:t>Building assumptions</a:t>
            </a:r>
          </a:p>
          <a:p>
            <a:r>
              <a:rPr lang="en-CA" sz="3200" dirty="0" smtClean="0"/>
              <a:t>Modeling</a:t>
            </a:r>
          </a:p>
          <a:p>
            <a:r>
              <a:rPr lang="en-CA" sz="3200" dirty="0" smtClean="0"/>
              <a:t>Providing recommendations and communicating the results of the model</a:t>
            </a:r>
            <a:endParaRPr lang="en-CA" sz="3200" dirty="0"/>
          </a:p>
        </p:txBody>
      </p:sp>
      <p:sp>
        <p:nvSpPr>
          <p:cNvPr id="4" name="Subtitle 3"/>
          <p:cNvSpPr>
            <a:spLocks noGrp="1"/>
          </p:cNvSpPr>
          <p:nvPr>
            <p:ph type="subTitle" idx="1"/>
          </p:nvPr>
        </p:nvSpPr>
        <p:spPr/>
        <p:txBody>
          <a:bodyPr/>
          <a:lstStyle/>
          <a:p>
            <a:r>
              <a:rPr lang="en-CA" dirty="0" smtClean="0"/>
              <a:t>Data collection, assumptions and modeling </a:t>
            </a:r>
            <a:endParaRPr lang="en-CA" dirty="0"/>
          </a:p>
        </p:txBody>
      </p:sp>
    </p:spTree>
    <p:extLst>
      <p:ext uri="{BB962C8B-B14F-4D97-AF65-F5344CB8AC3E}">
        <p14:creationId xmlns:p14="http://schemas.microsoft.com/office/powerpoint/2010/main" val="20609499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1932</TotalTime>
  <Words>845</Words>
  <Application>Microsoft Office PowerPoint</Application>
  <PresentationFormat>On-screen Show (4:3)</PresentationFormat>
  <Paragraphs>58</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Monetizing gains from Sustainable Public Procurement</vt:lpstr>
      <vt:lpstr>Why do we measure gains of SPP?</vt:lpstr>
      <vt:lpstr>What does the tool do?</vt:lpstr>
      <vt:lpstr>What does the tool demonstrate?</vt:lpstr>
      <vt:lpstr>What does the tool demonstrate?</vt:lpstr>
      <vt:lpstr>What does the tool demonstrate?</vt:lpstr>
      <vt:lpstr>What does the tool demonstrate?</vt:lpstr>
      <vt:lpstr>What does the tool demonstrate?</vt:lpstr>
      <vt:lpstr>How does the tool 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Liesbeth Casier</dc:creator>
  <cp:lastModifiedBy>Liesbeth Casier</cp:lastModifiedBy>
  <cp:revision>21</cp:revision>
  <dcterms:created xsi:type="dcterms:W3CDTF">2016-04-03T09:55:23Z</dcterms:created>
  <dcterms:modified xsi:type="dcterms:W3CDTF">2016-04-05T00:26:25Z</dcterms:modified>
</cp:coreProperties>
</file>