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42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83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27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243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93266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2803270"/>
            <a:ext cx="6453188" cy="30670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64008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1773497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IISD - Globe Ico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4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63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5726"/>
            <a:ext cx="4737104" cy="1470025"/>
          </a:xfrm>
        </p:spPr>
        <p:txBody>
          <a:bodyPr/>
          <a:lstStyle>
            <a:lvl1pPr>
              <a:defRPr sz="3200">
                <a:solidFill>
                  <a:srgbClr val="093266"/>
                </a:solidFill>
              </a:defRPr>
            </a:lvl1pPr>
          </a:lstStyle>
          <a:p>
            <a:r>
              <a:rPr lang="en-CA" dirty="0" smtClean="0"/>
              <a:t>Presentation</a:t>
            </a:r>
            <a:br>
              <a:rPr lang="en-CA" dirty="0" smtClean="0"/>
            </a:b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6865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93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Date</a:t>
            </a:r>
          </a:p>
          <a:p>
            <a:r>
              <a:rPr lang="en-CA" dirty="0" smtClean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9495" y="424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ISD - Full 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930712"/>
            <a:ext cx="1747701" cy="7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8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5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8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5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26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23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78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4659-85CF-3B40-A82C-9514CD56C55F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F9A3-82A3-3B40-AAF8-546DD6738D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5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ruete@iisd.org" TargetMode="External"/><Relationship Id="rId4" Type="http://schemas.openxmlformats.org/officeDocument/2006/relationships/hyperlink" Target="mailto:lcasier@iisd.org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1013349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691" y="1150485"/>
            <a:ext cx="4550686" cy="1780415"/>
          </a:xfrm>
        </p:spPr>
        <p:txBody>
          <a:bodyPr/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</a:t>
            </a:r>
            <a:r>
              <a:rPr lang="es-ES" sz="2400" b="1" dirty="0" smtClean="0">
                <a:solidFill>
                  <a:schemeClr val="bg1"/>
                </a:solidFill>
              </a:rPr>
              <a:t>l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anes</a:t>
            </a:r>
            <a:r>
              <a:rPr lang="es-ES_tradnl" sz="2400" b="1" dirty="0" smtClean="0">
                <a:solidFill>
                  <a:schemeClr val="bg1"/>
                </a:solidFill>
              </a:rPr>
              <a:t> de acci</a:t>
            </a:r>
            <a:r>
              <a:rPr lang="es-ES_tradnl" sz="2400" b="1" dirty="0" smtClean="0">
                <a:solidFill>
                  <a:schemeClr val="bg1"/>
                </a:solidFill>
              </a:rPr>
              <a:t>ón de CPS: </a:t>
            </a:r>
            <a:br>
              <a:rPr lang="es-ES_tradnl" sz="2400" b="1" dirty="0" smtClean="0">
                <a:solidFill>
                  <a:schemeClr val="bg1"/>
                </a:solidFill>
              </a:rPr>
            </a:br>
            <a:r>
              <a:rPr lang="es-ES_tradnl" sz="2400" b="1" dirty="0" err="1" smtClean="0">
                <a:solidFill>
                  <a:schemeClr val="bg1"/>
                </a:solidFill>
              </a:rPr>
              <a:t>Desafios</a:t>
            </a:r>
            <a:r>
              <a:rPr lang="es-ES_tradnl" sz="2400" b="1" dirty="0" smtClean="0">
                <a:solidFill>
                  <a:schemeClr val="bg1"/>
                </a:solidFill>
              </a:rPr>
              <a:t> y herramientas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94" y="3909350"/>
            <a:ext cx="3337006" cy="17526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 5-6 de Abril 2016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Marina </a:t>
            </a:r>
            <a:r>
              <a:rPr lang="es-ES_tradnl" dirty="0" err="1" smtClean="0">
                <a:solidFill>
                  <a:schemeClr val="bg1"/>
                </a:solidFill>
              </a:rPr>
              <a:t>Ruete</a:t>
            </a:r>
            <a:r>
              <a:rPr lang="es-ES_tradnl" dirty="0" smtClean="0">
                <a:solidFill>
                  <a:schemeClr val="bg1"/>
                </a:solidFill>
              </a:rPr>
              <a:t> y </a:t>
            </a:r>
            <a:r>
              <a:rPr lang="es-ES_tradnl" dirty="0" err="1" smtClean="0">
                <a:solidFill>
                  <a:schemeClr val="bg1"/>
                </a:solidFill>
              </a:rPr>
              <a:t>Liesbeth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Casier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ISD Shape 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0" y="2438566"/>
            <a:ext cx="5778500" cy="215900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220974" y="2702117"/>
            <a:ext cx="4550686" cy="1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2400" dirty="0" smtClean="0">
                <a:solidFill>
                  <a:schemeClr val="bg1"/>
                </a:solidFill>
              </a:rPr>
              <a:t>SPP Actions Plans: 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Challenges and tools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IDRC_LOGO_Colour-file-ve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0" y="5817775"/>
            <a:ext cx="1994244" cy="1047482"/>
          </a:xfrm>
          <a:prstGeom prst="rect">
            <a:avLst/>
          </a:prstGeom>
        </p:spPr>
      </p:pic>
      <p:pic>
        <p:nvPicPr>
          <p:cNvPr id="12" name="Picture 11" descr="Logo-RICG-Español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50" y="5977289"/>
            <a:ext cx="2120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2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404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9913" y="1970451"/>
            <a:ext cx="4640991" cy="131759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Información de Contacto:</a:t>
            </a: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>Marina </a:t>
            </a:r>
            <a:r>
              <a:rPr lang="es-ES_tradnl" sz="1600" dirty="0" err="1" smtClean="0">
                <a:solidFill>
                  <a:schemeClr val="bg1"/>
                </a:solidFill>
              </a:rPr>
              <a:t>Ruete</a:t>
            </a:r>
            <a:r>
              <a:rPr lang="es-ES_tradnl" sz="1600" dirty="0" smtClean="0">
                <a:solidFill>
                  <a:schemeClr val="bg1"/>
                </a:solidFill>
              </a:rPr>
              <a:t>		        </a:t>
            </a:r>
            <a:r>
              <a:rPr lang="es-ES_tradnl" sz="1600" dirty="0" err="1" smtClean="0">
                <a:solidFill>
                  <a:schemeClr val="bg1"/>
                </a:solidFill>
              </a:rPr>
              <a:t>Liesbeth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</a:rPr>
              <a:t>Casier</a:t>
            </a:r>
            <a:r>
              <a:rPr lang="es-ES_tradnl" sz="1600" dirty="0">
                <a:solidFill>
                  <a:schemeClr val="bg1"/>
                </a:solidFill>
              </a:rPr>
              <a:t/>
            </a:r>
            <a:br>
              <a:rPr lang="es-ES_tradnl" sz="1600" dirty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  <a:hlinkClick r:id="rId3"/>
              </a:rPr>
              <a:t>marina.ruete@iisd.org</a:t>
            </a:r>
            <a:r>
              <a:rPr lang="es-ES_tradnl" sz="1600" dirty="0" smtClean="0">
                <a:solidFill>
                  <a:schemeClr val="bg1"/>
                </a:solidFill>
              </a:rPr>
              <a:t>    </a:t>
            </a:r>
            <a:r>
              <a:rPr lang="es-ES_tradnl" sz="1600" dirty="0">
                <a:solidFill>
                  <a:schemeClr val="bg1"/>
                </a:solidFill>
                <a:hlinkClick r:id="rId4"/>
              </a:rPr>
              <a:t>lcasier@iisd.org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endParaRPr lang="es-ES_tradnl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32347" y="4229559"/>
            <a:ext cx="2338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www.iisd.org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7794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17121" cy="1143000"/>
          </a:xfrm>
        </p:spPr>
        <p:txBody>
          <a:bodyPr/>
          <a:lstStyle/>
          <a:p>
            <a:pPr algn="l"/>
            <a:r>
              <a:rPr lang="es-ES" sz="3200" b="1" dirty="0" smtClean="0">
                <a:solidFill>
                  <a:srgbClr val="29C3EC"/>
                </a:solidFill>
                <a:latin typeface="Arial"/>
                <a:cs typeface="Arial"/>
              </a:rPr>
              <a:t>Planes de Acción</a:t>
            </a:r>
            <a:r>
              <a:rPr lang="es-ES" sz="3200" b="1" dirty="0" smtClean="0">
                <a:latin typeface="Arial"/>
                <a:cs typeface="Arial"/>
              </a:rPr>
              <a:t>: Discusión</a:t>
            </a:r>
            <a:endParaRPr lang="es-ES" sz="3200" b="1" dirty="0">
              <a:latin typeface="Arial"/>
              <a:cs typeface="Arial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1854106"/>
            <a:ext cx="4199654" cy="500389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Comentario </a:t>
            </a:r>
            <a:r>
              <a:rPr lang="es-ES_tradnl" dirty="0"/>
              <a:t>en </a:t>
            </a:r>
            <a:r>
              <a:rPr lang="es-ES_tradnl" dirty="0" smtClean="0"/>
              <a:t>general</a:t>
            </a:r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Comentarios </a:t>
            </a:r>
            <a:r>
              <a:rPr lang="es-ES_tradnl" dirty="0"/>
              <a:t>sobre las diferencias entre los planes de </a:t>
            </a:r>
            <a:r>
              <a:rPr lang="es-ES_tradnl" dirty="0" smtClean="0"/>
              <a:t>acción</a:t>
            </a:r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¿</a:t>
            </a:r>
            <a:r>
              <a:rPr lang="es-ES_tradnl" dirty="0"/>
              <a:t>Creen que los adelantos en CPS son más a nivel ambiental o social</a:t>
            </a:r>
            <a:r>
              <a:rPr lang="es-ES_tradnl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¿</a:t>
            </a:r>
            <a:r>
              <a:rPr lang="es-ES_tradnl" dirty="0"/>
              <a:t>Qué tipo de herramientas </a:t>
            </a:r>
            <a:r>
              <a:rPr lang="es-ES_tradnl" dirty="0" smtClean="0"/>
              <a:t>se </a:t>
            </a:r>
            <a:r>
              <a:rPr lang="es-ES_tradnl" dirty="0"/>
              <a:t>han utilizado en más de un </a:t>
            </a:r>
            <a:r>
              <a:rPr lang="es-ES_tradnl" dirty="0" smtClean="0"/>
              <a:t>caso?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Casos </a:t>
            </a:r>
            <a:r>
              <a:rPr lang="es-ES_tradnl" dirty="0"/>
              <a:t>de legislación o políticas específicas en </a:t>
            </a:r>
            <a:r>
              <a:rPr lang="es-ES_tradnl" dirty="0" smtClean="0"/>
              <a:t>CPS</a:t>
            </a:r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Iniciativas </a:t>
            </a:r>
            <a:r>
              <a:rPr lang="es-ES_tradnl" dirty="0"/>
              <a:t>de los países pueden </a:t>
            </a:r>
            <a:r>
              <a:rPr lang="es-ES_tradnl" dirty="0" smtClean="0"/>
              <a:t>destacar</a:t>
            </a:r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¿</a:t>
            </a:r>
            <a:r>
              <a:rPr lang="es-ES_tradnl" dirty="0"/>
              <a:t>Qué estrategias se destacan para reducir o controlar los costos de </a:t>
            </a:r>
            <a:r>
              <a:rPr lang="es-ES_tradnl" dirty="0" smtClean="0"/>
              <a:t>CPS</a:t>
            </a:r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¿Productos </a:t>
            </a:r>
            <a:r>
              <a:rPr lang="es-ES_tradnl" dirty="0"/>
              <a:t>en común que se hayan priorizado para comenzar con CPS</a:t>
            </a:r>
            <a:r>
              <a:rPr lang="es-ES_tradnl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¿Hay suficiente </a:t>
            </a:r>
            <a:r>
              <a:rPr lang="es-ES_tradnl" dirty="0"/>
              <a:t>cantidad y capacidad de recursos humanos</a:t>
            </a:r>
            <a:r>
              <a:rPr lang="es-ES_tradnl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Formas </a:t>
            </a:r>
            <a:r>
              <a:rPr lang="es-ES_tradnl" dirty="0"/>
              <a:t>de medición de </a:t>
            </a:r>
            <a:r>
              <a:rPr lang="es-ES_tradnl" dirty="0" smtClean="0"/>
              <a:t>impacto</a:t>
            </a:r>
            <a:endParaRPr lang="es-ES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4656854" y="1854106"/>
            <a:ext cx="4137731" cy="5003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Comments in general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Comments on the differences in the action plans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Do you think that the SPP efforts are greater on a environmental or social level?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type of tools have been used in more than one case?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Cases of specific legislation or policies on SPP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Country initiatives that you can highlight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Which strategy can you highlight to reduce or control higher costs of SPP?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¿Products that have been prioritized to start with SPP in more than one case?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Is there sufficient capacity and quantity in human resources?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Ways to measure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92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716"/>
            <a:ext cx="9144000" cy="5208283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6787" y="274638"/>
            <a:ext cx="8291825" cy="1143000"/>
          </a:xfrm>
        </p:spPr>
        <p:txBody>
          <a:bodyPr/>
          <a:lstStyle/>
          <a:p>
            <a:pPr algn="l"/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RONDA 1: Desafíos en la implementación </a:t>
            </a:r>
            <a:r>
              <a:rPr lang="es-ES" sz="3200" b="1" dirty="0" smtClean="0">
                <a:latin typeface="Arial"/>
                <a:cs typeface="Arial"/>
              </a:rPr>
              <a:t/>
            </a:r>
            <a:br>
              <a:rPr lang="es-ES" sz="3200" b="1" dirty="0" smtClean="0">
                <a:latin typeface="Arial"/>
                <a:cs typeface="Arial"/>
              </a:rPr>
            </a:br>
            <a:r>
              <a:rPr lang="es-ES" sz="3200" b="1" dirty="0" smtClean="0">
                <a:solidFill>
                  <a:srgbClr val="29C3EC"/>
                </a:solidFill>
                <a:latin typeface="Arial"/>
                <a:cs typeface="Arial"/>
              </a:rPr>
              <a:t>/</a:t>
            </a:r>
            <a:r>
              <a:rPr lang="es-ES" sz="3200" b="1" dirty="0" smtClean="0">
                <a:latin typeface="Arial"/>
                <a:cs typeface="Arial"/>
              </a:rPr>
              <a:t> 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Challenges in implementation</a:t>
            </a:r>
            <a:endParaRPr lang="es-ES" sz="32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249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72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RONDA 1: Desafíos en la implementación </a:t>
            </a:r>
            <a:r>
              <a:rPr lang="es-ES" sz="3200" b="1" dirty="0" smtClean="0">
                <a:solidFill>
                  <a:srgbClr val="29C3EC"/>
                </a:solidFill>
                <a:latin typeface="Arial"/>
                <a:cs typeface="Arial"/>
              </a:rPr>
              <a:t>/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Challenges in implementation</a:t>
            </a:r>
            <a:endParaRPr lang="es-ES" sz="32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6" name="Imagen 5" descr="BU0053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4" y="2466814"/>
            <a:ext cx="3121256" cy="2901793"/>
          </a:xfrm>
          <a:prstGeom prst="rect">
            <a:avLst/>
          </a:prstGeom>
        </p:spPr>
      </p:pic>
      <p:pic>
        <p:nvPicPr>
          <p:cNvPr id="7" name="Imagen 6" descr="BU00946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87" y="2247351"/>
            <a:ext cx="1402127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3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160581" y="1828800"/>
            <a:ext cx="4291896" cy="501091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69333" y="2286406"/>
            <a:ext cx="3270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- Preparación </a:t>
            </a:r>
            <a:r>
              <a:rPr lang="es-ES" sz="1600" dirty="0"/>
              <a:t>del mercado para producir </a:t>
            </a:r>
            <a:r>
              <a:rPr lang="es-ES" sz="1600" dirty="0" smtClean="0"/>
              <a:t>verde</a:t>
            </a:r>
            <a:endParaRPr lang="es-ES_tradnl" sz="1600" dirty="0" smtClean="0"/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Precio como criterio de adjudicación</a:t>
            </a:r>
          </a:p>
          <a:p>
            <a:pPr marL="285750" lvl="0" indent="-285750">
              <a:buFontTx/>
              <a:buChar char="-"/>
            </a:pPr>
            <a:r>
              <a:rPr lang="es-ES" sz="1600" dirty="0"/>
              <a:t>Indicadores y medición del </a:t>
            </a:r>
            <a:r>
              <a:rPr lang="es-ES" sz="1600" dirty="0" smtClean="0"/>
              <a:t>impacto</a:t>
            </a:r>
            <a:endParaRPr lang="en-US" sz="1600" dirty="0"/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Costos </a:t>
            </a:r>
            <a:r>
              <a:rPr lang="es-ES" sz="1600" dirty="0"/>
              <a:t>más altos de las </a:t>
            </a:r>
            <a:r>
              <a:rPr lang="es-ES" sz="1600" dirty="0" smtClean="0"/>
              <a:t>CPS</a:t>
            </a:r>
            <a:endParaRPr lang="en-US" sz="1600" dirty="0"/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Dificultad de acceso a PYMES</a:t>
            </a:r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PYMES ineficientes / poco innovadoras</a:t>
            </a:r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Adquisición de innovaciones</a:t>
            </a:r>
            <a:endParaRPr lang="es-ES" sz="1600" dirty="0"/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Apoyo político - probar que CPS es conveniente</a:t>
            </a:r>
            <a:endParaRPr lang="en-US" sz="1600" dirty="0"/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Compras</a:t>
            </a:r>
            <a:r>
              <a:rPr lang="en-US" sz="1600" dirty="0" smtClean="0"/>
              <a:t> </a:t>
            </a:r>
            <a:r>
              <a:rPr lang="en-US" sz="1600" dirty="0" err="1" smtClean="0"/>
              <a:t>directas</a:t>
            </a:r>
            <a:endParaRPr lang="en-US" sz="1600" dirty="0"/>
          </a:p>
        </p:txBody>
      </p:sp>
      <p:pic>
        <p:nvPicPr>
          <p:cNvPr id="10" name="Imagen 9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4759042" y="1840782"/>
            <a:ext cx="4384958" cy="501091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451577" y="2433128"/>
            <a:ext cx="2861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/>
              <a:t>Market preparedness to produce green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Price as award criteria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Indicators and measure of </a:t>
            </a:r>
            <a:r>
              <a:rPr lang="en-GB" sz="1600" dirty="0" smtClean="0"/>
              <a:t>impact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Higher costs of SPP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Access of SMEs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Inefficient/non-innovative SMEs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Procurement of innovation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Political support – prove that SPP in convenient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Direct procurement</a:t>
            </a:r>
            <a:endParaRPr lang="en-GB" sz="16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5564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RONDA 1: Desafíos en la 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implementación - g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uía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3200" b="1" dirty="0" smtClean="0">
                <a:solidFill>
                  <a:srgbClr val="29C3EC"/>
                </a:solidFill>
                <a:latin typeface="Arial"/>
                <a:cs typeface="Arial"/>
              </a:rPr>
              <a:t>/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Challenges in 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implementation - guide</a:t>
            </a:r>
            <a:endParaRPr lang="es-ES" sz="32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04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160581" y="1828800"/>
            <a:ext cx="4291896" cy="501091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69333" y="2286406"/>
            <a:ext cx="32700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Entendimiento</a:t>
            </a:r>
          </a:p>
          <a:p>
            <a:pPr marL="285750" indent="-285750">
              <a:buFontTx/>
              <a:buChar char="-"/>
            </a:pPr>
            <a:r>
              <a:rPr lang="es-ES" sz="1600" dirty="0" err="1" smtClean="0"/>
              <a:t>Coordinacion</a:t>
            </a:r>
            <a:r>
              <a:rPr lang="es-ES" sz="1600" dirty="0" smtClean="0"/>
              <a:t> / </a:t>
            </a:r>
            <a:r>
              <a:rPr lang="es-ES" sz="1600" dirty="0" err="1" smtClean="0"/>
              <a:t>Alineacion</a:t>
            </a:r>
            <a:endParaRPr lang="es-ES" sz="1600" dirty="0" smtClean="0"/>
          </a:p>
          <a:p>
            <a:pPr marL="285750" indent="-285750">
              <a:buFontTx/>
              <a:buChar char="-"/>
            </a:pPr>
            <a:r>
              <a:rPr lang="es-ES" sz="1600" dirty="0" smtClean="0"/>
              <a:t>Oferta limitada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Donde</a:t>
            </a:r>
            <a:r>
              <a:rPr lang="en-US" sz="1600" dirty="0" smtClean="0"/>
              <a:t> </a:t>
            </a:r>
            <a:r>
              <a:rPr lang="en-US" sz="1600" dirty="0" err="1" smtClean="0"/>
              <a:t>empezar</a:t>
            </a:r>
            <a:r>
              <a:rPr lang="en-US" sz="1600" dirty="0" smtClean="0"/>
              <a:t>?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Sobrelegislacion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Medicion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Falta</a:t>
            </a:r>
            <a:r>
              <a:rPr lang="en-US" sz="1600" dirty="0" smtClean="0"/>
              <a:t> de </a:t>
            </a:r>
            <a:r>
              <a:rPr lang="en-US" sz="1600" dirty="0" err="1" smtClean="0"/>
              <a:t>informacion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Analisis</a:t>
            </a:r>
            <a:r>
              <a:rPr lang="en-US" sz="1600" dirty="0" smtClean="0"/>
              <a:t> de </a:t>
            </a:r>
            <a:r>
              <a:rPr lang="en-US" sz="1600" dirty="0" err="1" smtClean="0"/>
              <a:t>necesidades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Comunicacion</a:t>
            </a:r>
            <a:r>
              <a:rPr lang="en-US" sz="1600" dirty="0" smtClean="0"/>
              <a:t> de </a:t>
            </a:r>
            <a:r>
              <a:rPr lang="en-US" sz="1600" dirty="0" err="1" smtClean="0"/>
              <a:t>beneficios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Apoyo</a:t>
            </a:r>
            <a:r>
              <a:rPr lang="en-US" sz="1600" dirty="0" smtClean="0"/>
              <a:t> politico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Verificacion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criterios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Leyes</a:t>
            </a:r>
            <a:r>
              <a:rPr lang="en-US" sz="1600" dirty="0" smtClean="0"/>
              <a:t> de </a:t>
            </a:r>
            <a:r>
              <a:rPr lang="en-US" sz="1600" dirty="0" err="1" smtClean="0"/>
              <a:t>libre</a:t>
            </a:r>
            <a:r>
              <a:rPr lang="en-US" sz="1600" dirty="0" smtClean="0"/>
              <a:t> </a:t>
            </a:r>
            <a:r>
              <a:rPr lang="en-US" sz="1600" dirty="0" err="1" smtClean="0"/>
              <a:t>comercio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Falta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recursos</a:t>
            </a:r>
            <a:r>
              <a:rPr lang="en-US" sz="1600" dirty="0" smtClean="0"/>
              <a:t> </a:t>
            </a:r>
            <a:r>
              <a:rPr lang="en-US" sz="1600" dirty="0" err="1" smtClean="0"/>
              <a:t>humanos</a:t>
            </a:r>
            <a:endParaRPr lang="en-US" sz="1600" dirty="0"/>
          </a:p>
        </p:txBody>
      </p:sp>
      <p:pic>
        <p:nvPicPr>
          <p:cNvPr id="10" name="Imagen 9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4759042" y="1840782"/>
            <a:ext cx="4384958" cy="501091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451577" y="2433128"/>
            <a:ext cx="2861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 smtClean="0"/>
              <a:t>Understanding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Coordination/Alignment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Limited offer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Where to start?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Over-legislation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Measuring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Lack of information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Needs analysis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Communication of benefits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Political support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Monitoring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Trade liberalization laws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Lack of human resources</a:t>
            </a:r>
            <a:endParaRPr lang="en-GB" sz="16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72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RONDA 1: Desafíos en la 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implementación - Consenso </a:t>
            </a:r>
            <a:r>
              <a:rPr lang="es-ES" sz="3200" b="1" dirty="0" smtClean="0">
                <a:solidFill>
                  <a:srgbClr val="29C3EC"/>
                </a:solidFill>
                <a:latin typeface="Arial"/>
                <a:cs typeface="Arial"/>
              </a:rPr>
              <a:t>/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Challenges in 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implementation - </a:t>
            </a:r>
            <a:r>
              <a:rPr lang="es-ES" sz="3200" b="1" dirty="0" err="1" smtClean="0">
                <a:solidFill>
                  <a:srgbClr val="17375E"/>
                </a:solidFill>
                <a:latin typeface="Arial"/>
                <a:cs typeface="Arial"/>
              </a:rPr>
              <a:t>Consensus</a:t>
            </a:r>
            <a:endParaRPr lang="es-ES" sz="32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96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160581" y="1828800"/>
            <a:ext cx="4048864" cy="501091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72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RONDA 2: Herramientas para superar 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desafíos - gu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ía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3200" b="1" dirty="0" smtClean="0">
                <a:solidFill>
                  <a:srgbClr val="29C3EC"/>
                </a:solidFill>
                <a:latin typeface="Arial"/>
                <a:cs typeface="Arial"/>
              </a:rPr>
              <a:t>/</a:t>
            </a:r>
            <a:r>
              <a:rPr lang="es-ES" sz="3200" b="1" dirty="0" smtClean="0">
                <a:latin typeface="Arial"/>
                <a:cs typeface="Arial"/>
              </a:rPr>
              <a:t> 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Tools </a:t>
            </a:r>
            <a:r>
              <a:rPr lang="es-ES" sz="3200" b="1" dirty="0" err="1" smtClean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3200" b="1" dirty="0" err="1" smtClean="0">
                <a:solidFill>
                  <a:srgbClr val="17375E"/>
                </a:solidFill>
                <a:latin typeface="Arial"/>
                <a:cs typeface="Arial"/>
              </a:rPr>
              <a:t>overcome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3200" b="1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3200" b="1" dirty="0" err="1" smtClean="0">
                <a:solidFill>
                  <a:srgbClr val="17375E"/>
                </a:solidFill>
                <a:latin typeface="Arial"/>
                <a:cs typeface="Arial"/>
              </a:rPr>
              <a:t>challenges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- guide</a:t>
            </a:r>
            <a:endParaRPr lang="es-ES" sz="32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1521" y="2417799"/>
            <a:ext cx="2861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s-ES_tradnl" sz="1600" dirty="0" smtClean="0"/>
              <a:t>Acuerdos marco</a:t>
            </a:r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Licitaciones piloto</a:t>
            </a:r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Mejorar capacidades a través de capacitación y cursos en línea Comunicación de beneficios para apoyo político</a:t>
            </a:r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Sistemas de producto-servicio para innovación</a:t>
            </a:r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Producir manuales</a:t>
            </a:r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Criterios de productos</a:t>
            </a:r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Bases estandarizadas</a:t>
            </a:r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E</a:t>
            </a:r>
            <a:r>
              <a:rPr lang="es-ES_tradnl" sz="1600" dirty="0" smtClean="0"/>
              <a:t>-</a:t>
            </a:r>
            <a:r>
              <a:rPr lang="es-ES_tradnl" sz="1600" dirty="0" err="1" smtClean="0"/>
              <a:t>procurement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system</a:t>
            </a:r>
            <a:endParaRPr lang="es-ES_tradnl" sz="1600" dirty="0"/>
          </a:p>
        </p:txBody>
      </p:sp>
      <p:pic>
        <p:nvPicPr>
          <p:cNvPr id="10" name="Imagen 9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4955235" y="1828800"/>
            <a:ext cx="4048864" cy="501091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07782" y="2417799"/>
            <a:ext cx="2861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1600" dirty="0" smtClean="0"/>
              <a:t>Framework agreements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Pilot tenders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Improve capacities through capacity building and online courses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Communication of benefits for political support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Product-service systems to enhance innovation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Produce handbooks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Product criteria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Standard bidding documents</a:t>
            </a:r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E</a:t>
            </a:r>
            <a:r>
              <a:rPr lang="en-US" sz="1600" dirty="0" smtClean="0"/>
              <a:t>-procurement 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01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160581" y="1828800"/>
            <a:ext cx="4048864" cy="501091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71521" y="2417799"/>
            <a:ext cx="28612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1200" dirty="0" smtClean="0"/>
              <a:t>Capacitacion </a:t>
            </a:r>
            <a:r>
              <a:rPr lang="en-US" sz="1200" dirty="0" err="1" smtClean="0"/>
              <a:t>funcionarios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Manual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Capacitacion </a:t>
            </a:r>
            <a:r>
              <a:rPr lang="en-US" sz="1200" dirty="0" err="1" smtClean="0"/>
              <a:t>proveedores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Sensibilizacion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Intercambio</a:t>
            </a:r>
            <a:r>
              <a:rPr lang="en-US" sz="1200" dirty="0" smtClean="0"/>
              <a:t> de </a:t>
            </a:r>
            <a:r>
              <a:rPr lang="en-US" sz="1200" dirty="0" err="1" smtClean="0"/>
              <a:t>experiencias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Talleres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Asistencia</a:t>
            </a:r>
            <a:r>
              <a:rPr lang="en-US" sz="1200" dirty="0" smtClean="0"/>
              <a:t> </a:t>
            </a:r>
            <a:r>
              <a:rPr lang="en-US" sz="1200" dirty="0" err="1" smtClean="0"/>
              <a:t>tecnica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Pliegos</a:t>
            </a:r>
            <a:r>
              <a:rPr lang="en-US" sz="1200" dirty="0" smtClean="0"/>
              <a:t> </a:t>
            </a:r>
            <a:r>
              <a:rPr lang="en-US" sz="1200" dirty="0" err="1" smtClean="0"/>
              <a:t>estandares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Acuerdos</a:t>
            </a:r>
            <a:r>
              <a:rPr lang="en-US" sz="1200" dirty="0" smtClean="0"/>
              <a:t> </a:t>
            </a:r>
            <a:r>
              <a:rPr lang="en-US" sz="1200" dirty="0" err="1" smtClean="0"/>
              <a:t>marco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Criterios</a:t>
            </a:r>
            <a:r>
              <a:rPr lang="en-US" sz="1200" dirty="0" smtClean="0"/>
              <a:t> de </a:t>
            </a:r>
            <a:r>
              <a:rPr lang="en-US" sz="1200" dirty="0" err="1" smtClean="0"/>
              <a:t>productos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Medicion</a:t>
            </a:r>
            <a:r>
              <a:rPr lang="en-US" sz="1200" dirty="0" smtClean="0"/>
              <a:t> de </a:t>
            </a:r>
            <a:r>
              <a:rPr lang="en-US" sz="1200" dirty="0" err="1" smtClean="0"/>
              <a:t>impacto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apoyo</a:t>
            </a:r>
            <a:r>
              <a:rPr lang="en-US" sz="1200" dirty="0" smtClean="0"/>
              <a:t> politico</a:t>
            </a:r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Dialogo</a:t>
            </a:r>
            <a:r>
              <a:rPr lang="en-US" sz="1200" dirty="0" smtClean="0"/>
              <a:t> con el </a:t>
            </a:r>
            <a:r>
              <a:rPr lang="en-US" sz="1200" dirty="0" err="1" smtClean="0"/>
              <a:t>mercado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Sistema</a:t>
            </a:r>
            <a:r>
              <a:rPr lang="en-US" sz="1200" dirty="0" smtClean="0"/>
              <a:t> de </a:t>
            </a:r>
            <a:r>
              <a:rPr lang="en-US" sz="1200" dirty="0" err="1" smtClean="0"/>
              <a:t>compras</a:t>
            </a:r>
            <a:r>
              <a:rPr lang="en-US" sz="1200" dirty="0" smtClean="0"/>
              <a:t> </a:t>
            </a:r>
            <a:r>
              <a:rPr lang="en-US" sz="1200" dirty="0" err="1" smtClean="0"/>
              <a:t>electronicas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Licitaciones</a:t>
            </a:r>
            <a:r>
              <a:rPr lang="en-US" sz="1200" dirty="0" smtClean="0"/>
              <a:t> </a:t>
            </a:r>
            <a:r>
              <a:rPr lang="en-US" sz="1200" dirty="0" err="1" smtClean="0"/>
              <a:t>piloto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Incentivos</a:t>
            </a:r>
            <a:r>
              <a:rPr lang="en-US" sz="1200" dirty="0" smtClean="0"/>
              <a:t> a </a:t>
            </a:r>
            <a:r>
              <a:rPr lang="en-US" sz="1200" dirty="0" err="1" smtClean="0"/>
              <a:t>agentes</a:t>
            </a:r>
            <a:r>
              <a:rPr lang="en-US" sz="1200" dirty="0" smtClean="0"/>
              <a:t> y </a:t>
            </a:r>
            <a:r>
              <a:rPr lang="en-US" sz="1200" dirty="0" err="1" smtClean="0"/>
              <a:t>proveedores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Compras</a:t>
            </a:r>
            <a:r>
              <a:rPr lang="en-US" sz="1200" dirty="0" smtClean="0"/>
              <a:t> </a:t>
            </a:r>
            <a:r>
              <a:rPr lang="en-US" sz="1200" dirty="0" err="1" smtClean="0"/>
              <a:t>conjuntas</a:t>
            </a:r>
            <a:endParaRPr lang="en-US" sz="1200" dirty="0" smtClean="0"/>
          </a:p>
          <a:p>
            <a:pPr marL="285750" lvl="0" indent="-285750">
              <a:buFontTx/>
              <a:buChar char="-"/>
            </a:pPr>
            <a:endParaRPr lang="en-US" sz="1600" dirty="0" smtClean="0"/>
          </a:p>
          <a:p>
            <a:pPr marL="285750" lvl="0" indent="-285750">
              <a:buFontTx/>
              <a:buChar char="-"/>
            </a:pPr>
            <a:endParaRPr lang="es-ES_tradnl" sz="1600" dirty="0"/>
          </a:p>
        </p:txBody>
      </p:sp>
      <p:pic>
        <p:nvPicPr>
          <p:cNvPr id="10" name="Imagen 9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4955235" y="1828800"/>
            <a:ext cx="4048864" cy="501091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07782" y="2417799"/>
            <a:ext cx="28612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1200" dirty="0" smtClean="0"/>
              <a:t>Capacity building procurers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Handbook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Capacity building suppliers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Awareness raising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Exchange of best practices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Workshops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Technical assistance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Standard bidding documents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Product criteria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Measure impact for political support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Market dialogue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e-procurement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Pilot tenders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Incentives to procurers and suppliers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Joint procurement</a:t>
            </a:r>
          </a:p>
          <a:p>
            <a:pPr marL="285750" lvl="0" indent="-285750">
              <a:buFontTx/>
              <a:buChar char="-"/>
            </a:pPr>
            <a:endParaRPr lang="en-US" sz="16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72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RONDA 2: Herramientas para superar desafíos 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–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Consenso </a:t>
            </a:r>
            <a:r>
              <a:rPr lang="es-ES" sz="3200" b="1" dirty="0" smtClean="0">
                <a:solidFill>
                  <a:srgbClr val="29C3EC"/>
                </a:solidFill>
                <a:latin typeface="Arial"/>
                <a:cs typeface="Arial"/>
              </a:rPr>
              <a:t>/</a:t>
            </a:r>
            <a:r>
              <a:rPr lang="es-ES" sz="3200" b="1" dirty="0" smtClean="0">
                <a:latin typeface="Arial"/>
                <a:cs typeface="Arial"/>
              </a:rPr>
              <a:t> 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Tools </a:t>
            </a:r>
            <a:r>
              <a:rPr lang="es-ES" sz="3200" b="1" dirty="0" err="1" smtClean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3200" b="1" dirty="0" err="1" smtClean="0">
                <a:solidFill>
                  <a:srgbClr val="17375E"/>
                </a:solidFill>
                <a:latin typeface="Arial"/>
                <a:cs typeface="Arial"/>
              </a:rPr>
              <a:t>overcome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3200" b="1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3200" b="1" dirty="0" err="1" smtClean="0">
                <a:solidFill>
                  <a:srgbClr val="17375E"/>
                </a:solidFill>
                <a:latin typeface="Arial"/>
                <a:cs typeface="Arial"/>
              </a:rPr>
              <a:t>challenges</a:t>
            </a:r>
            <a:r>
              <a:rPr lang="es-ES" sz="3200" b="1" dirty="0" smtClean="0">
                <a:solidFill>
                  <a:srgbClr val="17375E"/>
                </a:solidFill>
                <a:latin typeface="Arial"/>
                <a:cs typeface="Arial"/>
              </a:rPr>
              <a:t> - </a:t>
            </a:r>
            <a:r>
              <a:rPr lang="es-ES" sz="3200" b="1" dirty="0" err="1" smtClean="0">
                <a:solidFill>
                  <a:srgbClr val="17375E"/>
                </a:solidFill>
                <a:latin typeface="Arial"/>
                <a:cs typeface="Arial"/>
              </a:rPr>
              <a:t>Consensus</a:t>
            </a:r>
            <a:endParaRPr lang="es-ES" sz="32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08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6001" t="-1332" r="5997" b="8001"/>
          <a:stretch/>
        </p:blipFill>
        <p:spPr>
          <a:xfrm>
            <a:off x="200920" y="-91441"/>
            <a:ext cx="8820819" cy="68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9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621</Words>
  <Application>Microsoft Macintosh PowerPoint</Application>
  <PresentationFormat>Presentación en pantalla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Planes de acción de CPS:  Desafios y herramientas</vt:lpstr>
      <vt:lpstr>Planes de Acción: Discusión</vt:lpstr>
      <vt:lpstr>RONDA 1: Desafíos en la implementación  / Challenges in implementation</vt:lpstr>
      <vt:lpstr>RONDA 1: Desafíos en la implementación / Challenges in implementation</vt:lpstr>
      <vt:lpstr>RONDA 1: Desafíos en la implementación - guía / Challenges in implementation - guide</vt:lpstr>
      <vt:lpstr>RONDA 1: Desafíos en la implementación - Consenso / Challenges in implementation - Consensus</vt:lpstr>
      <vt:lpstr>RONDA 2: Herramientas para superar desafíos - guía / Tools to overcome the challenges - guide</vt:lpstr>
      <vt:lpstr>RONDA 2: Herramientas para superar desafíos – Consenso / Tools to overcome the challenges - Consensus</vt:lpstr>
      <vt:lpstr>Presentación de PowerPoint</vt:lpstr>
      <vt:lpstr>Información de Contacto:  Marina Ruete          Liesbeth Casier marina.ruete@iisd.org    lcasier@iisd.org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Planes de acción de CPS:  Desafios y herramientas</dc:title>
  <dc:creator>marina</dc:creator>
  <cp:lastModifiedBy>marina</cp:lastModifiedBy>
  <cp:revision>1</cp:revision>
  <dcterms:created xsi:type="dcterms:W3CDTF">2016-04-20T16:32:15Z</dcterms:created>
  <dcterms:modified xsi:type="dcterms:W3CDTF">2016-04-20T16:40:26Z</dcterms:modified>
</cp:coreProperties>
</file>