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D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20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512FC3-ECE7-4B46-BB2B-531F93CC63C4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6BFCB60-4101-0242-B0B3-D4CD007E39EE}">
      <dgm:prSet phldrT="[Texto]"/>
      <dgm:spPr/>
      <dgm:t>
        <a:bodyPr/>
        <a:lstStyle/>
        <a:p>
          <a:r>
            <a:rPr lang="es-ES" b="1" dirty="0" smtClean="0"/>
            <a:t>Director de Compras / </a:t>
          </a:r>
          <a:r>
            <a:rPr lang="es-ES" b="1" dirty="0" err="1" smtClean="0"/>
            <a:t>Procurement</a:t>
          </a:r>
          <a:r>
            <a:rPr lang="es-ES" b="1" dirty="0" smtClean="0"/>
            <a:t> Director</a:t>
          </a:r>
          <a:endParaRPr lang="es-ES" b="1" dirty="0"/>
        </a:p>
      </dgm:t>
    </dgm:pt>
    <dgm:pt modelId="{E7CBF2C3-6014-C744-89E5-8DB2428229CB}" type="parTrans" cxnId="{9C767DC0-5D49-754E-97FD-A402C036EFD4}">
      <dgm:prSet/>
      <dgm:spPr/>
      <dgm:t>
        <a:bodyPr/>
        <a:lstStyle/>
        <a:p>
          <a:endParaRPr lang="es-ES"/>
        </a:p>
      </dgm:t>
    </dgm:pt>
    <dgm:pt modelId="{C8DA354F-08D5-AF4C-AABC-163EB10F1B80}" type="sibTrans" cxnId="{9C767DC0-5D49-754E-97FD-A402C036EFD4}">
      <dgm:prSet/>
      <dgm:spPr/>
      <dgm:t>
        <a:bodyPr/>
        <a:lstStyle/>
        <a:p>
          <a:endParaRPr lang="es-ES"/>
        </a:p>
      </dgm:t>
    </dgm:pt>
    <dgm:pt modelId="{A06048A0-1A45-8043-BC6D-40110F0E6657}">
      <dgm:prSet phldrT="[Texto]" custT="1"/>
      <dgm:spPr/>
      <dgm:t>
        <a:bodyPr/>
        <a:lstStyle/>
        <a:p>
          <a:r>
            <a:rPr lang="es-ES" sz="1800" dirty="0" smtClean="0"/>
            <a:t>Industria y Comercio /Commerce and </a:t>
          </a:r>
          <a:r>
            <a:rPr lang="es-ES" sz="1800" dirty="0" err="1" smtClean="0"/>
            <a:t>Industry</a:t>
          </a:r>
          <a:endParaRPr lang="es-ES" sz="1800" dirty="0"/>
        </a:p>
      </dgm:t>
    </dgm:pt>
    <dgm:pt modelId="{5FB7515E-7F0E-1346-ABFA-0092CFE9F12B}" type="parTrans" cxnId="{01A4CDD0-8221-AF4F-9C1F-1D3E256CE8EE}">
      <dgm:prSet/>
      <dgm:spPr/>
      <dgm:t>
        <a:bodyPr/>
        <a:lstStyle/>
        <a:p>
          <a:endParaRPr lang="es-ES"/>
        </a:p>
      </dgm:t>
    </dgm:pt>
    <dgm:pt modelId="{33454CAC-CEC9-5243-9CED-888CC7187176}" type="sibTrans" cxnId="{01A4CDD0-8221-AF4F-9C1F-1D3E256CE8EE}">
      <dgm:prSet/>
      <dgm:spPr/>
      <dgm:t>
        <a:bodyPr/>
        <a:lstStyle/>
        <a:p>
          <a:endParaRPr lang="es-ES"/>
        </a:p>
      </dgm:t>
    </dgm:pt>
    <dgm:pt modelId="{3F1C60B6-FBA4-534A-8D3F-4E60B8D237D0}">
      <dgm:prSet phldrT="[Texto]" custT="1"/>
      <dgm:spPr/>
      <dgm:t>
        <a:bodyPr/>
        <a:lstStyle/>
        <a:p>
          <a:r>
            <a:rPr lang="es-ES" sz="2000" dirty="0" smtClean="0"/>
            <a:t>Finanzas /</a:t>
          </a:r>
          <a:r>
            <a:rPr lang="es-ES" sz="2000" dirty="0" err="1" smtClean="0"/>
            <a:t>Finance</a:t>
          </a:r>
          <a:endParaRPr lang="es-ES" sz="2000" dirty="0"/>
        </a:p>
      </dgm:t>
    </dgm:pt>
    <dgm:pt modelId="{83022AAE-778A-C544-B8CC-2E4F86E290E2}" type="parTrans" cxnId="{DA85C806-3D91-2846-88A9-40A7600BE34B}">
      <dgm:prSet/>
      <dgm:spPr/>
      <dgm:t>
        <a:bodyPr/>
        <a:lstStyle/>
        <a:p>
          <a:endParaRPr lang="es-ES"/>
        </a:p>
      </dgm:t>
    </dgm:pt>
    <dgm:pt modelId="{D88807FD-3A7A-9E44-9898-07A631849B9D}" type="sibTrans" cxnId="{DA85C806-3D91-2846-88A9-40A7600BE34B}">
      <dgm:prSet/>
      <dgm:spPr/>
      <dgm:t>
        <a:bodyPr/>
        <a:lstStyle/>
        <a:p>
          <a:endParaRPr lang="es-ES"/>
        </a:p>
      </dgm:t>
    </dgm:pt>
    <dgm:pt modelId="{BCC5F3A6-CB73-5747-ADF7-8CD02A6F843D}">
      <dgm:prSet phldrT="[Texto]" custT="1"/>
      <dgm:spPr/>
      <dgm:t>
        <a:bodyPr/>
        <a:lstStyle/>
        <a:p>
          <a:r>
            <a:rPr lang="es-ES" sz="2000" dirty="0" smtClean="0"/>
            <a:t>Medio Ambiente /</a:t>
          </a:r>
          <a:r>
            <a:rPr lang="es-ES" sz="2000" dirty="0" err="1" smtClean="0"/>
            <a:t>Environment</a:t>
          </a:r>
          <a:endParaRPr lang="es-ES" sz="2000" dirty="0"/>
        </a:p>
      </dgm:t>
    </dgm:pt>
    <dgm:pt modelId="{CE480448-1DF2-FF4C-8FC4-949C458AFC42}" type="parTrans" cxnId="{EF948DFA-76AE-E149-942D-452768C1F5EB}">
      <dgm:prSet/>
      <dgm:spPr/>
      <dgm:t>
        <a:bodyPr/>
        <a:lstStyle/>
        <a:p>
          <a:endParaRPr lang="es-ES"/>
        </a:p>
      </dgm:t>
    </dgm:pt>
    <dgm:pt modelId="{40278760-F92C-FF42-B8FD-9BCE776890FB}" type="sibTrans" cxnId="{EF948DFA-76AE-E149-942D-452768C1F5EB}">
      <dgm:prSet/>
      <dgm:spPr/>
      <dgm:t>
        <a:bodyPr/>
        <a:lstStyle/>
        <a:p>
          <a:endParaRPr lang="es-ES"/>
        </a:p>
      </dgm:t>
    </dgm:pt>
    <dgm:pt modelId="{858B204D-301F-FF4A-AB40-0FE0B19474FF}">
      <dgm:prSet phldrT="[Texto]" custT="1"/>
      <dgm:spPr/>
      <dgm:t>
        <a:bodyPr/>
        <a:lstStyle/>
        <a:p>
          <a:r>
            <a:rPr lang="es-ES" sz="1800" dirty="0" smtClean="0"/>
            <a:t>Desarrollo Social / Social </a:t>
          </a:r>
          <a:r>
            <a:rPr lang="es-ES" sz="1800" dirty="0" err="1" smtClean="0"/>
            <a:t>Development</a:t>
          </a:r>
          <a:endParaRPr lang="es-ES" sz="1800" dirty="0"/>
        </a:p>
      </dgm:t>
    </dgm:pt>
    <dgm:pt modelId="{43CE2021-6DFA-2145-828B-6F841B581D04}" type="parTrans" cxnId="{07D28ED2-FD67-BB45-9E14-03501E4C94FC}">
      <dgm:prSet/>
      <dgm:spPr/>
      <dgm:t>
        <a:bodyPr/>
        <a:lstStyle/>
        <a:p>
          <a:endParaRPr lang="es-ES"/>
        </a:p>
      </dgm:t>
    </dgm:pt>
    <dgm:pt modelId="{0DF35AB9-ADC1-CC4D-B945-39C095527C3C}" type="sibTrans" cxnId="{07D28ED2-FD67-BB45-9E14-03501E4C94FC}">
      <dgm:prSet/>
      <dgm:spPr/>
      <dgm:t>
        <a:bodyPr/>
        <a:lstStyle/>
        <a:p>
          <a:endParaRPr lang="es-ES"/>
        </a:p>
      </dgm:t>
    </dgm:pt>
    <dgm:pt modelId="{7CB5CE77-E83A-104B-9056-1A009972D118}" type="pres">
      <dgm:prSet presAssocID="{FE512FC3-ECE7-4B46-BB2B-531F93CC63C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5BBED35-94A4-044D-8373-57A22C94606E}" type="pres">
      <dgm:prSet presAssocID="{16BFCB60-4101-0242-B0B3-D4CD007E39EE}" presName="centerShape" presStyleLbl="node0" presStyleIdx="0" presStyleCnt="1"/>
      <dgm:spPr/>
      <dgm:t>
        <a:bodyPr/>
        <a:lstStyle/>
        <a:p>
          <a:endParaRPr lang="es-ES"/>
        </a:p>
      </dgm:t>
    </dgm:pt>
    <dgm:pt modelId="{B9FC7085-777C-A947-A8B2-FD038C18C086}" type="pres">
      <dgm:prSet presAssocID="{5FB7515E-7F0E-1346-ABFA-0092CFE9F12B}" presName="parTrans" presStyleLbl="bgSibTrans2D1" presStyleIdx="0" presStyleCnt="4"/>
      <dgm:spPr/>
      <dgm:t>
        <a:bodyPr/>
        <a:lstStyle/>
        <a:p>
          <a:endParaRPr lang="es-ES"/>
        </a:p>
      </dgm:t>
    </dgm:pt>
    <dgm:pt modelId="{7AB54EDD-D3E1-B24E-811B-4EC1300CF636}" type="pres">
      <dgm:prSet presAssocID="{A06048A0-1A45-8043-BC6D-40110F0E665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3459CE-0DBF-8140-97DE-6A36E0196AB8}" type="pres">
      <dgm:prSet presAssocID="{83022AAE-778A-C544-B8CC-2E4F86E290E2}" presName="parTrans" presStyleLbl="bgSibTrans2D1" presStyleIdx="1" presStyleCnt="4"/>
      <dgm:spPr/>
      <dgm:t>
        <a:bodyPr/>
        <a:lstStyle/>
        <a:p>
          <a:endParaRPr lang="es-ES"/>
        </a:p>
      </dgm:t>
    </dgm:pt>
    <dgm:pt modelId="{339BCF34-8972-4E46-8CCC-3DA52AA62924}" type="pres">
      <dgm:prSet presAssocID="{3F1C60B6-FBA4-534A-8D3F-4E60B8D237D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2B0455-9BB8-0749-A585-66BB6834EF0D}" type="pres">
      <dgm:prSet presAssocID="{CE480448-1DF2-FF4C-8FC4-949C458AFC42}" presName="parTrans" presStyleLbl="bgSibTrans2D1" presStyleIdx="2" presStyleCnt="4"/>
      <dgm:spPr/>
      <dgm:t>
        <a:bodyPr/>
        <a:lstStyle/>
        <a:p>
          <a:endParaRPr lang="es-ES"/>
        </a:p>
      </dgm:t>
    </dgm:pt>
    <dgm:pt modelId="{34B5C38A-51CB-E54B-8001-4E3818782858}" type="pres">
      <dgm:prSet presAssocID="{BCC5F3A6-CB73-5747-ADF7-8CD02A6F843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34A28A-82E0-5B41-8C71-0CDB09F41088}" type="pres">
      <dgm:prSet presAssocID="{43CE2021-6DFA-2145-828B-6F841B581D04}" presName="parTrans" presStyleLbl="bgSibTrans2D1" presStyleIdx="3" presStyleCnt="4"/>
      <dgm:spPr/>
      <dgm:t>
        <a:bodyPr/>
        <a:lstStyle/>
        <a:p>
          <a:endParaRPr lang="es-ES"/>
        </a:p>
      </dgm:t>
    </dgm:pt>
    <dgm:pt modelId="{A87B7B52-BE46-BA49-9A82-F97F543C270B}" type="pres">
      <dgm:prSet presAssocID="{858B204D-301F-FF4A-AB40-0FE0B19474F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5578B8-E431-D847-97F5-9E657988D2D5}" type="presOf" srcId="{BCC5F3A6-CB73-5747-ADF7-8CD02A6F843D}" destId="{34B5C38A-51CB-E54B-8001-4E3818782858}" srcOrd="0" destOrd="0" presId="urn:microsoft.com/office/officeart/2005/8/layout/radial4"/>
    <dgm:cxn modelId="{02C25DA3-2F43-9A47-8ED7-E2B1CFCFC8E2}" type="presOf" srcId="{43CE2021-6DFA-2145-828B-6F841B581D04}" destId="{1E34A28A-82E0-5B41-8C71-0CDB09F41088}" srcOrd="0" destOrd="0" presId="urn:microsoft.com/office/officeart/2005/8/layout/radial4"/>
    <dgm:cxn modelId="{EF3B1027-EAE6-CA4C-B158-3D80AB9B3D4A}" type="presOf" srcId="{3F1C60B6-FBA4-534A-8D3F-4E60B8D237D0}" destId="{339BCF34-8972-4E46-8CCC-3DA52AA62924}" srcOrd="0" destOrd="0" presId="urn:microsoft.com/office/officeart/2005/8/layout/radial4"/>
    <dgm:cxn modelId="{CE1403F9-5744-2C40-B3D9-197A041B02F7}" type="presOf" srcId="{A06048A0-1A45-8043-BC6D-40110F0E6657}" destId="{7AB54EDD-D3E1-B24E-811B-4EC1300CF636}" srcOrd="0" destOrd="0" presId="urn:microsoft.com/office/officeart/2005/8/layout/radial4"/>
    <dgm:cxn modelId="{13FAC6D1-C922-ED44-8579-D8C07084FA3F}" type="presOf" srcId="{16BFCB60-4101-0242-B0B3-D4CD007E39EE}" destId="{35BBED35-94A4-044D-8373-57A22C94606E}" srcOrd="0" destOrd="0" presId="urn:microsoft.com/office/officeart/2005/8/layout/radial4"/>
    <dgm:cxn modelId="{01A4CDD0-8221-AF4F-9C1F-1D3E256CE8EE}" srcId="{16BFCB60-4101-0242-B0B3-D4CD007E39EE}" destId="{A06048A0-1A45-8043-BC6D-40110F0E6657}" srcOrd="0" destOrd="0" parTransId="{5FB7515E-7F0E-1346-ABFA-0092CFE9F12B}" sibTransId="{33454CAC-CEC9-5243-9CED-888CC7187176}"/>
    <dgm:cxn modelId="{BF88744B-23D4-914D-A689-E48405E5C623}" type="presOf" srcId="{858B204D-301F-FF4A-AB40-0FE0B19474FF}" destId="{A87B7B52-BE46-BA49-9A82-F97F543C270B}" srcOrd="0" destOrd="0" presId="urn:microsoft.com/office/officeart/2005/8/layout/radial4"/>
    <dgm:cxn modelId="{0F63CD71-16B4-1441-A14B-B24D1A63627A}" type="presOf" srcId="{5FB7515E-7F0E-1346-ABFA-0092CFE9F12B}" destId="{B9FC7085-777C-A947-A8B2-FD038C18C086}" srcOrd="0" destOrd="0" presId="urn:microsoft.com/office/officeart/2005/8/layout/radial4"/>
    <dgm:cxn modelId="{07D28ED2-FD67-BB45-9E14-03501E4C94FC}" srcId="{16BFCB60-4101-0242-B0B3-D4CD007E39EE}" destId="{858B204D-301F-FF4A-AB40-0FE0B19474FF}" srcOrd="3" destOrd="0" parTransId="{43CE2021-6DFA-2145-828B-6F841B581D04}" sibTransId="{0DF35AB9-ADC1-CC4D-B945-39C095527C3C}"/>
    <dgm:cxn modelId="{EF948DFA-76AE-E149-942D-452768C1F5EB}" srcId="{16BFCB60-4101-0242-B0B3-D4CD007E39EE}" destId="{BCC5F3A6-CB73-5747-ADF7-8CD02A6F843D}" srcOrd="2" destOrd="0" parTransId="{CE480448-1DF2-FF4C-8FC4-949C458AFC42}" sibTransId="{40278760-F92C-FF42-B8FD-9BCE776890FB}"/>
    <dgm:cxn modelId="{9C767DC0-5D49-754E-97FD-A402C036EFD4}" srcId="{FE512FC3-ECE7-4B46-BB2B-531F93CC63C4}" destId="{16BFCB60-4101-0242-B0B3-D4CD007E39EE}" srcOrd="0" destOrd="0" parTransId="{E7CBF2C3-6014-C744-89E5-8DB2428229CB}" sibTransId="{C8DA354F-08D5-AF4C-AABC-163EB10F1B80}"/>
    <dgm:cxn modelId="{DA85C806-3D91-2846-88A9-40A7600BE34B}" srcId="{16BFCB60-4101-0242-B0B3-D4CD007E39EE}" destId="{3F1C60B6-FBA4-534A-8D3F-4E60B8D237D0}" srcOrd="1" destOrd="0" parTransId="{83022AAE-778A-C544-B8CC-2E4F86E290E2}" sibTransId="{D88807FD-3A7A-9E44-9898-07A631849B9D}"/>
    <dgm:cxn modelId="{24628A9F-39BD-FA40-818F-C0960E924767}" type="presOf" srcId="{83022AAE-778A-C544-B8CC-2E4F86E290E2}" destId="{6E3459CE-0DBF-8140-97DE-6A36E0196AB8}" srcOrd="0" destOrd="0" presId="urn:microsoft.com/office/officeart/2005/8/layout/radial4"/>
    <dgm:cxn modelId="{184C20F5-71C7-D247-B83D-314B5F0CDE5B}" type="presOf" srcId="{FE512FC3-ECE7-4B46-BB2B-531F93CC63C4}" destId="{7CB5CE77-E83A-104B-9056-1A009972D118}" srcOrd="0" destOrd="0" presId="urn:microsoft.com/office/officeart/2005/8/layout/radial4"/>
    <dgm:cxn modelId="{62D11CAD-3DF7-8143-AAFB-C7CF9F01B1BA}" type="presOf" srcId="{CE480448-1DF2-FF4C-8FC4-949C458AFC42}" destId="{8E2B0455-9BB8-0749-A585-66BB6834EF0D}" srcOrd="0" destOrd="0" presId="urn:microsoft.com/office/officeart/2005/8/layout/radial4"/>
    <dgm:cxn modelId="{6D5E915A-6D89-1042-9511-5638C4214294}" type="presParOf" srcId="{7CB5CE77-E83A-104B-9056-1A009972D118}" destId="{35BBED35-94A4-044D-8373-57A22C94606E}" srcOrd="0" destOrd="0" presId="urn:microsoft.com/office/officeart/2005/8/layout/radial4"/>
    <dgm:cxn modelId="{2436B4F7-0E69-8649-97C9-AC09E36E0778}" type="presParOf" srcId="{7CB5CE77-E83A-104B-9056-1A009972D118}" destId="{B9FC7085-777C-A947-A8B2-FD038C18C086}" srcOrd="1" destOrd="0" presId="urn:microsoft.com/office/officeart/2005/8/layout/radial4"/>
    <dgm:cxn modelId="{D1D4237E-5133-2B48-9F9A-64EF2016A37C}" type="presParOf" srcId="{7CB5CE77-E83A-104B-9056-1A009972D118}" destId="{7AB54EDD-D3E1-B24E-811B-4EC1300CF636}" srcOrd="2" destOrd="0" presId="urn:microsoft.com/office/officeart/2005/8/layout/radial4"/>
    <dgm:cxn modelId="{C642BE42-1E34-744F-978A-C369E8CCEB87}" type="presParOf" srcId="{7CB5CE77-E83A-104B-9056-1A009972D118}" destId="{6E3459CE-0DBF-8140-97DE-6A36E0196AB8}" srcOrd="3" destOrd="0" presId="urn:microsoft.com/office/officeart/2005/8/layout/radial4"/>
    <dgm:cxn modelId="{A3230FA3-C200-6043-90C2-4AD67F4C98A9}" type="presParOf" srcId="{7CB5CE77-E83A-104B-9056-1A009972D118}" destId="{339BCF34-8972-4E46-8CCC-3DA52AA62924}" srcOrd="4" destOrd="0" presId="urn:microsoft.com/office/officeart/2005/8/layout/radial4"/>
    <dgm:cxn modelId="{D6108BAD-838C-9E41-AE24-A793360A80FD}" type="presParOf" srcId="{7CB5CE77-E83A-104B-9056-1A009972D118}" destId="{8E2B0455-9BB8-0749-A585-66BB6834EF0D}" srcOrd="5" destOrd="0" presId="urn:microsoft.com/office/officeart/2005/8/layout/radial4"/>
    <dgm:cxn modelId="{840EFA03-E90B-A840-A731-CF57C18FEC15}" type="presParOf" srcId="{7CB5CE77-E83A-104B-9056-1A009972D118}" destId="{34B5C38A-51CB-E54B-8001-4E3818782858}" srcOrd="6" destOrd="0" presId="urn:microsoft.com/office/officeart/2005/8/layout/radial4"/>
    <dgm:cxn modelId="{FC2BCE67-1081-5B48-A9EF-2AFF3B83749B}" type="presParOf" srcId="{7CB5CE77-E83A-104B-9056-1A009972D118}" destId="{1E34A28A-82E0-5B41-8C71-0CDB09F41088}" srcOrd="7" destOrd="0" presId="urn:microsoft.com/office/officeart/2005/8/layout/radial4"/>
    <dgm:cxn modelId="{6EFA08B1-9674-C344-AF51-F04F356BC985}" type="presParOf" srcId="{7CB5CE77-E83A-104B-9056-1A009972D118}" destId="{A87B7B52-BE46-BA49-9A82-F97F543C270B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BED35-94A4-044D-8373-57A22C94606E}">
      <dsp:nvSpPr>
        <dsp:cNvPr id="0" name=""/>
        <dsp:cNvSpPr/>
      </dsp:nvSpPr>
      <dsp:spPr>
        <a:xfrm>
          <a:off x="2225040" y="2172962"/>
          <a:ext cx="1645920" cy="16459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Director de Compras / </a:t>
          </a:r>
          <a:r>
            <a:rPr lang="es-ES" sz="1600" b="1" kern="1200" dirty="0" err="1" smtClean="0"/>
            <a:t>Procurement</a:t>
          </a:r>
          <a:r>
            <a:rPr lang="es-ES" sz="1600" b="1" kern="1200" dirty="0" smtClean="0"/>
            <a:t> Director</a:t>
          </a:r>
          <a:endParaRPr lang="es-ES" sz="1600" b="1" kern="1200" dirty="0"/>
        </a:p>
      </dsp:txBody>
      <dsp:txXfrm>
        <a:off x="2466079" y="2414001"/>
        <a:ext cx="1163842" cy="1163842"/>
      </dsp:txXfrm>
    </dsp:sp>
    <dsp:sp modelId="{B9FC7085-777C-A947-A8B2-FD038C18C086}">
      <dsp:nvSpPr>
        <dsp:cNvPr id="0" name=""/>
        <dsp:cNvSpPr/>
      </dsp:nvSpPr>
      <dsp:spPr>
        <a:xfrm rot="11700000">
          <a:off x="758329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B54EDD-D3E1-B24E-811B-4EC1300CF636}">
      <dsp:nvSpPr>
        <dsp:cNvPr id="0" name=""/>
        <dsp:cNvSpPr/>
      </dsp:nvSpPr>
      <dsp:spPr>
        <a:xfrm>
          <a:off x="1023" y="1763524"/>
          <a:ext cx="1563624" cy="1250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Industria y Comercio /Commerce and </a:t>
          </a:r>
          <a:r>
            <a:rPr lang="es-ES" sz="1800" kern="1200" dirty="0" err="1" smtClean="0"/>
            <a:t>Industry</a:t>
          </a:r>
          <a:endParaRPr lang="es-ES" sz="1800" kern="1200" dirty="0"/>
        </a:p>
      </dsp:txBody>
      <dsp:txXfrm>
        <a:off x="37661" y="1800162"/>
        <a:ext cx="1490348" cy="1177623"/>
      </dsp:txXfrm>
    </dsp:sp>
    <dsp:sp modelId="{6E3459CE-0DBF-8140-97DE-6A36E0196AB8}">
      <dsp:nvSpPr>
        <dsp:cNvPr id="0" name=""/>
        <dsp:cNvSpPr/>
      </dsp:nvSpPr>
      <dsp:spPr>
        <a:xfrm rot="14700000">
          <a:off x="1641679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9BCF34-8972-4E46-8CCC-3DA52AA62924}">
      <dsp:nvSpPr>
        <dsp:cNvPr id="0" name=""/>
        <dsp:cNvSpPr/>
      </dsp:nvSpPr>
      <dsp:spPr>
        <a:xfrm>
          <a:off x="1275118" y="245117"/>
          <a:ext cx="1563624" cy="1250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Finanzas /</a:t>
          </a:r>
          <a:r>
            <a:rPr lang="es-ES" sz="2000" kern="1200" dirty="0" err="1" smtClean="0"/>
            <a:t>Finance</a:t>
          </a:r>
          <a:endParaRPr lang="es-ES" sz="2000" kern="1200" dirty="0"/>
        </a:p>
      </dsp:txBody>
      <dsp:txXfrm>
        <a:off x="1311756" y="281755"/>
        <a:ext cx="1490348" cy="1177623"/>
      </dsp:txXfrm>
    </dsp:sp>
    <dsp:sp modelId="{8E2B0455-9BB8-0749-A585-66BB6834EF0D}">
      <dsp:nvSpPr>
        <dsp:cNvPr id="0" name=""/>
        <dsp:cNvSpPr/>
      </dsp:nvSpPr>
      <dsp:spPr>
        <a:xfrm rot="17700000">
          <a:off x="3015926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B5C38A-51CB-E54B-8001-4E3818782858}">
      <dsp:nvSpPr>
        <dsp:cNvPr id="0" name=""/>
        <dsp:cNvSpPr/>
      </dsp:nvSpPr>
      <dsp:spPr>
        <a:xfrm>
          <a:off x="3257257" y="245117"/>
          <a:ext cx="1563624" cy="1250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Medio Ambiente /</a:t>
          </a:r>
          <a:r>
            <a:rPr lang="es-ES" sz="2000" kern="1200" dirty="0" err="1" smtClean="0"/>
            <a:t>Environment</a:t>
          </a:r>
          <a:endParaRPr lang="es-ES" sz="2000" kern="1200" dirty="0"/>
        </a:p>
      </dsp:txBody>
      <dsp:txXfrm>
        <a:off x="3293895" y="281755"/>
        <a:ext cx="1490348" cy="1177623"/>
      </dsp:txXfrm>
    </dsp:sp>
    <dsp:sp modelId="{1E34A28A-82E0-5B41-8C71-0CDB09F41088}">
      <dsp:nvSpPr>
        <dsp:cNvPr id="0" name=""/>
        <dsp:cNvSpPr/>
      </dsp:nvSpPr>
      <dsp:spPr>
        <a:xfrm rot="20700000">
          <a:off x="3899275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7B7B52-BE46-BA49-9A82-F97F543C270B}">
      <dsp:nvSpPr>
        <dsp:cNvPr id="0" name=""/>
        <dsp:cNvSpPr/>
      </dsp:nvSpPr>
      <dsp:spPr>
        <a:xfrm>
          <a:off x="4531352" y="1763524"/>
          <a:ext cx="1563624" cy="1250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Desarrollo Social / Social </a:t>
          </a:r>
          <a:r>
            <a:rPr lang="es-ES" sz="1800" kern="1200" dirty="0" err="1" smtClean="0"/>
            <a:t>Development</a:t>
          </a:r>
          <a:endParaRPr lang="es-ES" sz="1800" kern="1200" dirty="0"/>
        </a:p>
      </dsp:txBody>
      <dsp:txXfrm>
        <a:off x="4567990" y="1800162"/>
        <a:ext cx="1490348" cy="1177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4092-6120-AE42-9739-F4631D588992}" type="datetimeFigureOut">
              <a:rPr lang="es-ES" smtClean="0"/>
              <a:t>4/20/16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31FF-895D-0A40-AEF8-4CABF33419F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104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4092-6120-AE42-9739-F4631D588992}" type="datetimeFigureOut">
              <a:rPr lang="es-ES" smtClean="0"/>
              <a:t>4/20/16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31FF-895D-0A40-AEF8-4CABF33419F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14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4092-6120-AE42-9739-F4631D588992}" type="datetimeFigureOut">
              <a:rPr lang="es-ES" smtClean="0"/>
              <a:t>4/20/16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31FF-895D-0A40-AEF8-4CABF33419F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91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638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75726"/>
            <a:ext cx="4737104" cy="1470025"/>
          </a:xfrm>
        </p:spPr>
        <p:txBody>
          <a:bodyPr/>
          <a:lstStyle>
            <a:lvl1pPr>
              <a:defRPr sz="3200">
                <a:solidFill>
                  <a:srgbClr val="093266"/>
                </a:solidFill>
              </a:defRPr>
            </a:lvl1pPr>
          </a:lstStyle>
          <a:p>
            <a:r>
              <a:rPr lang="en-CA" dirty="0" smtClean="0"/>
              <a:t>Presentation</a:t>
            </a:r>
            <a:br>
              <a:rPr lang="en-CA" dirty="0" smtClean="0"/>
            </a:br>
            <a:r>
              <a:rPr lang="en-CA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368652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932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Date</a:t>
            </a:r>
          </a:p>
          <a:p>
            <a:r>
              <a:rPr lang="en-CA" dirty="0" smtClean="0"/>
              <a:t>Presenter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69495" y="424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IISD - Full Logo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5930712"/>
            <a:ext cx="1747701" cy="74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88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2439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93266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2803270"/>
            <a:ext cx="6453188" cy="306705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7F7F7F"/>
                </a:solidFill>
              </a:defRPr>
            </a:lvl1pPr>
            <a:lvl2pPr marL="742950" indent="-285750">
              <a:buFont typeface="Arial"/>
              <a:buChar char="•"/>
              <a:defRPr sz="1600"/>
            </a:lvl2pPr>
            <a:lvl3pPr marL="1200150" indent="-285750">
              <a:buFont typeface="Arial"/>
              <a:buChar char="•"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57200" y="2021168"/>
            <a:ext cx="6400800" cy="782102"/>
          </a:xfrm>
        </p:spPr>
        <p:txBody>
          <a:bodyPr/>
          <a:lstStyle>
            <a:lvl1pPr marL="0" indent="0" algn="l">
              <a:buNone/>
              <a:defRPr>
                <a:solidFill>
                  <a:srgbClr val="29C3E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57200" y="1773497"/>
            <a:ext cx="8229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IISD - Globe Ico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014" y="274638"/>
            <a:ext cx="472786" cy="4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4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4092-6120-AE42-9739-F4631D588992}" type="datetimeFigureOut">
              <a:rPr lang="es-ES" smtClean="0"/>
              <a:t>4/20/16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31FF-895D-0A40-AEF8-4CABF33419F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526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4092-6120-AE42-9739-F4631D588992}" type="datetimeFigureOut">
              <a:rPr lang="es-ES" smtClean="0"/>
              <a:t>4/20/16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31FF-895D-0A40-AEF8-4CABF33419F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79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4092-6120-AE42-9739-F4631D588992}" type="datetimeFigureOut">
              <a:rPr lang="es-ES" smtClean="0"/>
              <a:t>4/20/16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31FF-895D-0A40-AEF8-4CABF33419F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57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4092-6120-AE42-9739-F4631D588992}" type="datetimeFigureOut">
              <a:rPr lang="es-ES" smtClean="0"/>
              <a:t>4/20/16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31FF-895D-0A40-AEF8-4CABF33419F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8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4092-6120-AE42-9739-F4631D588992}" type="datetimeFigureOut">
              <a:rPr lang="es-ES" smtClean="0"/>
              <a:t>4/20/16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31FF-895D-0A40-AEF8-4CABF33419F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15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4092-6120-AE42-9739-F4631D588992}" type="datetimeFigureOut">
              <a:rPr lang="es-ES" smtClean="0"/>
              <a:t>4/20/16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31FF-895D-0A40-AEF8-4CABF33419F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313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4092-6120-AE42-9739-F4631D588992}" type="datetimeFigureOut">
              <a:rPr lang="es-ES" smtClean="0"/>
              <a:t>4/20/16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31FF-895D-0A40-AEF8-4CABF33419F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4092-6120-AE42-9739-F4631D588992}" type="datetimeFigureOut">
              <a:rPr lang="es-ES" smtClean="0"/>
              <a:t>4/20/16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31FF-895D-0A40-AEF8-4CABF33419F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919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D4092-6120-AE42-9739-F4631D588992}" type="datetimeFigureOut">
              <a:rPr lang="es-ES" smtClean="0"/>
              <a:t>4/20/16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531FF-895D-0A40-AEF8-4CABF33419F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07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emf"/><Relationship Id="rId3" Type="http://schemas.openxmlformats.org/officeDocument/2006/relationships/hyperlink" Target="mailto:marina.ruete@iisd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ISD Shape.eps"/>
          <p:cNvPicPr>
            <a:picLocks noChangeAspect="1"/>
          </p:cNvPicPr>
          <p:nvPr/>
        </p:nvPicPr>
        <p:blipFill>
          <a:blip r:embed="rId2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03" y="1013349"/>
            <a:ext cx="5816600" cy="2159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3691" y="1150485"/>
            <a:ext cx="4550686" cy="1780415"/>
          </a:xfrm>
        </p:spPr>
        <p:txBody>
          <a:bodyPr>
            <a:norm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  <a:latin typeface="Arial"/>
                <a:cs typeface="Arial"/>
              </a:rPr>
              <a:t>Elevar el perfil del Agente de Compras</a:t>
            </a:r>
            <a:endParaRPr lang="es-ES_tradnl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Picture 8" descr="IISD Shape.eps"/>
          <p:cNvPicPr>
            <a:picLocks noChangeAspect="1"/>
          </p:cNvPicPr>
          <p:nvPr/>
        </p:nvPicPr>
        <p:blipFill>
          <a:blip r:embed="rId2" cstate="email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03" y="3729318"/>
            <a:ext cx="3606312" cy="1338587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3584" y="3909350"/>
            <a:ext cx="2911915" cy="1752600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  <a:latin typeface="Arial"/>
                <a:cs typeface="Arial"/>
              </a:rPr>
              <a:t>6 de Abril 2016</a:t>
            </a:r>
          </a:p>
          <a:p>
            <a:r>
              <a:rPr lang="es-ES_tradnl" dirty="0" smtClean="0">
                <a:solidFill>
                  <a:schemeClr val="bg1"/>
                </a:solidFill>
                <a:latin typeface="Arial"/>
                <a:cs typeface="Arial"/>
              </a:rPr>
              <a:t>Marina </a:t>
            </a:r>
            <a:r>
              <a:rPr lang="es-ES_tradnl" dirty="0" err="1" smtClean="0">
                <a:solidFill>
                  <a:schemeClr val="bg1"/>
                </a:solidFill>
                <a:latin typeface="Arial"/>
                <a:cs typeface="Arial"/>
              </a:rPr>
              <a:t>Ruete</a:t>
            </a:r>
            <a:endParaRPr lang="es-ES_tradnl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9048" y="6204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IISD Shape 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500" y="2438566"/>
            <a:ext cx="5778500" cy="2159000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4220974" y="2702117"/>
            <a:ext cx="4550686" cy="17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9326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CA" sz="2400" dirty="0" smtClean="0">
                <a:solidFill>
                  <a:schemeClr val="bg1"/>
                </a:solidFill>
              </a:rPr>
              <a:t>Lifting the profile of the Procurement Agent</a:t>
            </a: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2" name="Picture 1" descr="IDRC_LOGO_Colour-file-ver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0" y="5817775"/>
            <a:ext cx="1994244" cy="1047482"/>
          </a:xfrm>
          <a:prstGeom prst="rect">
            <a:avLst/>
          </a:prstGeom>
        </p:spPr>
      </p:pic>
      <p:pic>
        <p:nvPicPr>
          <p:cNvPr id="12" name="Picture 11" descr="Logo-RICG-Español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050" y="5977289"/>
            <a:ext cx="21209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8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82473"/>
            <a:ext cx="7353986" cy="1143000"/>
          </a:xfrm>
        </p:spPr>
        <p:txBody>
          <a:bodyPr>
            <a:noAutofit/>
          </a:bodyPr>
          <a:lstStyle/>
          <a:p>
            <a:pPr algn="l"/>
            <a:r>
              <a:rPr lang="es-ES" sz="2800" b="1" dirty="0">
                <a:solidFill>
                  <a:srgbClr val="093266"/>
                </a:solidFill>
                <a:latin typeface="Arial"/>
                <a:cs typeface="Arial"/>
              </a:rPr>
              <a:t>Elevar el perfil del agente de compras </a:t>
            </a:r>
            <a:r>
              <a:rPr lang="es-ES" sz="2800" b="1" dirty="0">
                <a:solidFill>
                  <a:srgbClr val="1CD0FF"/>
                </a:solidFill>
                <a:latin typeface="Arial"/>
                <a:cs typeface="Arial"/>
              </a:rPr>
              <a:t>/</a:t>
            </a:r>
            <a:r>
              <a:rPr lang="es-ES" sz="2800" b="1" dirty="0">
                <a:solidFill>
                  <a:srgbClr val="093266"/>
                </a:solidFill>
                <a:latin typeface="Arial"/>
                <a:cs typeface="Arial"/>
              </a:rPr>
              <a:t> </a:t>
            </a:r>
            <a:r>
              <a:rPr lang="es-ES" sz="2800" b="1" dirty="0" err="1">
                <a:solidFill>
                  <a:srgbClr val="093266"/>
                </a:solidFill>
                <a:latin typeface="Arial"/>
                <a:cs typeface="Arial"/>
              </a:rPr>
              <a:t>Lift</a:t>
            </a:r>
            <a:r>
              <a:rPr lang="es-ES" sz="2800" b="1" dirty="0">
                <a:solidFill>
                  <a:srgbClr val="093266"/>
                </a:solidFill>
                <a:latin typeface="Arial"/>
                <a:cs typeface="Arial"/>
              </a:rPr>
              <a:t> </a:t>
            </a:r>
            <a:r>
              <a:rPr lang="es-ES" sz="2800" b="1" dirty="0" err="1">
                <a:solidFill>
                  <a:srgbClr val="093266"/>
                </a:solidFill>
                <a:latin typeface="Arial"/>
                <a:cs typeface="Arial"/>
              </a:rPr>
              <a:t>the</a:t>
            </a:r>
            <a:r>
              <a:rPr lang="es-ES" sz="2800" b="1" dirty="0">
                <a:solidFill>
                  <a:srgbClr val="093266"/>
                </a:solidFill>
                <a:latin typeface="Arial"/>
                <a:cs typeface="Arial"/>
              </a:rPr>
              <a:t> </a:t>
            </a:r>
            <a:r>
              <a:rPr lang="es-ES" sz="2800" b="1" dirty="0" err="1">
                <a:solidFill>
                  <a:srgbClr val="093266"/>
                </a:solidFill>
                <a:latin typeface="Arial"/>
                <a:cs typeface="Arial"/>
              </a:rPr>
              <a:t>profile</a:t>
            </a:r>
            <a:r>
              <a:rPr lang="es-ES" sz="2800" b="1" dirty="0">
                <a:solidFill>
                  <a:srgbClr val="093266"/>
                </a:solidFill>
                <a:latin typeface="Arial"/>
                <a:cs typeface="Arial"/>
              </a:rPr>
              <a:t> of </a:t>
            </a:r>
            <a:r>
              <a:rPr lang="es-ES" sz="2800" b="1" dirty="0" err="1">
                <a:solidFill>
                  <a:srgbClr val="093266"/>
                </a:solidFill>
                <a:latin typeface="Arial"/>
                <a:cs typeface="Arial"/>
              </a:rPr>
              <a:t>the</a:t>
            </a:r>
            <a:r>
              <a:rPr lang="es-ES" sz="2800" b="1" dirty="0">
                <a:solidFill>
                  <a:srgbClr val="093266"/>
                </a:solidFill>
                <a:latin typeface="Arial"/>
                <a:cs typeface="Arial"/>
              </a:rPr>
              <a:t> </a:t>
            </a:r>
            <a:r>
              <a:rPr lang="es-ES" sz="2800" b="1" dirty="0" err="1">
                <a:solidFill>
                  <a:srgbClr val="093266"/>
                </a:solidFill>
                <a:latin typeface="Arial"/>
                <a:cs typeface="Arial"/>
              </a:rPr>
              <a:t>procurement</a:t>
            </a:r>
            <a:r>
              <a:rPr lang="es-ES" sz="2800" b="1" dirty="0">
                <a:solidFill>
                  <a:srgbClr val="093266"/>
                </a:solidFill>
                <a:latin typeface="Arial"/>
                <a:cs typeface="Arial"/>
              </a:rPr>
              <a:t> </a:t>
            </a:r>
            <a:r>
              <a:rPr lang="es-ES" sz="2800" b="1" dirty="0" err="1">
                <a:solidFill>
                  <a:srgbClr val="093266"/>
                </a:solidFill>
                <a:latin typeface="Arial"/>
                <a:cs typeface="Arial"/>
              </a:rPr>
              <a:t>agency</a:t>
            </a:r>
            <a:r>
              <a:rPr lang="es-ES" sz="2800" b="1" dirty="0">
                <a:solidFill>
                  <a:srgbClr val="093266"/>
                </a:solidFill>
                <a:latin typeface="Arial"/>
                <a:cs typeface="Arial"/>
              </a:rPr>
              <a:t/>
            </a:r>
            <a:br>
              <a:rPr lang="es-ES" sz="2800" b="1" dirty="0">
                <a:solidFill>
                  <a:srgbClr val="093266"/>
                </a:solidFill>
                <a:latin typeface="Arial"/>
                <a:cs typeface="Arial"/>
              </a:rPr>
            </a:br>
            <a:r>
              <a:rPr lang="es-ES" sz="2800" b="1" dirty="0">
                <a:solidFill>
                  <a:srgbClr val="093266"/>
                </a:solidFill>
                <a:latin typeface="Arial"/>
                <a:cs typeface="Arial"/>
              </a:rPr>
              <a:t>Cambio de Roles / Role </a:t>
            </a:r>
            <a:r>
              <a:rPr lang="es-ES" sz="2800" b="1" dirty="0" err="1">
                <a:solidFill>
                  <a:srgbClr val="093266"/>
                </a:solidFill>
                <a:latin typeface="Arial"/>
                <a:cs typeface="Arial"/>
              </a:rPr>
              <a:t>Change</a:t>
            </a:r>
            <a:endParaRPr lang="es-ES" sz="2800" b="1" dirty="0">
              <a:solidFill>
                <a:srgbClr val="093266"/>
              </a:solidFill>
              <a:latin typeface="Arial"/>
              <a:cs typeface="Arial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  <p:pic>
        <p:nvPicPr>
          <p:cNvPr id="8" name="Marcador de contenido 3"/>
          <p:cNvPicPr>
            <a:picLocks noGrp="1" noChangeAspect="1"/>
          </p:cNvPicPr>
          <p:nvPr/>
        </p:nvPicPr>
        <p:blipFill>
          <a:blip r:embed="rId2"/>
          <a:srcRect l="4399" r="4399"/>
          <a:stretch>
            <a:fillRect/>
          </a:stretch>
        </p:blipFill>
        <p:spPr>
          <a:xfrm>
            <a:off x="457200" y="2050416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85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371375" cy="1143000"/>
          </a:xfrm>
        </p:spPr>
        <p:txBody>
          <a:bodyPr/>
          <a:lstStyle/>
          <a:p>
            <a:r>
              <a:rPr lang="es-ES" sz="3600" b="1" dirty="0" smtClean="0">
                <a:solidFill>
                  <a:srgbClr val="17375E"/>
                </a:solidFill>
                <a:latin typeface="Arial"/>
                <a:cs typeface="Arial"/>
              </a:rPr>
              <a:t>Cambio de Roles </a:t>
            </a:r>
            <a:r>
              <a:rPr lang="es-ES" sz="3600" b="1" dirty="0" smtClean="0">
                <a:solidFill>
                  <a:srgbClr val="29C3EC"/>
                </a:solidFill>
                <a:latin typeface="Arial"/>
                <a:cs typeface="Arial"/>
              </a:rPr>
              <a:t>/ </a:t>
            </a:r>
            <a:r>
              <a:rPr lang="es-ES" sz="3600" b="1" dirty="0" smtClean="0">
                <a:solidFill>
                  <a:srgbClr val="17375E"/>
                </a:solidFill>
                <a:latin typeface="Arial"/>
                <a:cs typeface="Arial"/>
              </a:rPr>
              <a:t>Role </a:t>
            </a:r>
            <a:r>
              <a:rPr lang="es-ES" sz="3600" b="1" dirty="0" err="1" smtClean="0">
                <a:solidFill>
                  <a:srgbClr val="17375E"/>
                </a:solidFill>
                <a:latin typeface="Arial"/>
                <a:cs typeface="Arial"/>
              </a:rPr>
              <a:t>change</a:t>
            </a:r>
            <a: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  <a:t/>
            </a:r>
            <a:br>
              <a:rPr lang="es-ES" b="1" dirty="0" smtClean="0">
                <a:solidFill>
                  <a:srgbClr val="17375E"/>
                </a:solidFill>
                <a:latin typeface="Arial"/>
                <a:cs typeface="Arial"/>
              </a:rPr>
            </a:br>
            <a:r>
              <a:rPr lang="es-ES" sz="2800" b="1" dirty="0" smtClean="0">
                <a:solidFill>
                  <a:srgbClr val="17375E"/>
                </a:solidFill>
                <a:latin typeface="Arial"/>
                <a:cs typeface="Arial"/>
              </a:rPr>
              <a:t>4 grupos </a:t>
            </a:r>
            <a:r>
              <a:rPr lang="es-ES" sz="2800" b="1" dirty="0" smtClean="0">
                <a:solidFill>
                  <a:srgbClr val="29C3EC"/>
                </a:solidFill>
                <a:latin typeface="Arial"/>
                <a:cs typeface="Arial"/>
              </a:rPr>
              <a:t>/</a:t>
            </a:r>
            <a:r>
              <a:rPr lang="es-ES" sz="2800" b="1" dirty="0" smtClean="0">
                <a:latin typeface="Arial"/>
                <a:cs typeface="Arial"/>
              </a:rPr>
              <a:t> </a:t>
            </a:r>
            <a:r>
              <a:rPr lang="es-ES" sz="2800" b="1" dirty="0" smtClean="0">
                <a:solidFill>
                  <a:srgbClr val="17375E"/>
                </a:solidFill>
                <a:latin typeface="Arial"/>
                <a:cs typeface="Arial"/>
              </a:rPr>
              <a:t>4 </a:t>
            </a:r>
            <a:r>
              <a:rPr lang="es-ES" sz="2800" b="1" dirty="0" err="1" smtClean="0">
                <a:solidFill>
                  <a:srgbClr val="17375E"/>
                </a:solidFill>
                <a:latin typeface="Arial"/>
                <a:cs typeface="Arial"/>
              </a:rPr>
              <a:t>Groups</a:t>
            </a:r>
            <a:endParaRPr lang="es-ES" sz="28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29107139"/>
              </p:ext>
            </p:extLst>
          </p:nvPr>
        </p:nvGraphicFramePr>
        <p:xfrm>
          <a:off x="1536480" y="266705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7632480" y="4325378"/>
            <a:ext cx="1511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400" dirty="0" smtClean="0"/>
              <a:t>Mujeres /</a:t>
            </a:r>
            <a:r>
              <a:rPr lang="es-ES" sz="1400" i="1" dirty="0" err="1" smtClean="0"/>
              <a:t>Women</a:t>
            </a:r>
            <a:endParaRPr lang="es-ES" sz="1400" i="1" dirty="0" smtClean="0"/>
          </a:p>
          <a:p>
            <a:pPr marL="285750" indent="-285750">
              <a:buFont typeface="Arial"/>
              <a:buChar char="•"/>
            </a:pPr>
            <a:r>
              <a:rPr lang="es-ES" sz="1400" dirty="0" smtClean="0"/>
              <a:t>Discapacitados /</a:t>
            </a:r>
            <a:r>
              <a:rPr lang="es-ES" sz="1400" i="1" dirty="0" err="1" smtClean="0"/>
              <a:t>Handicaped</a:t>
            </a:r>
            <a:endParaRPr lang="es-ES" sz="1400" i="1" dirty="0" smtClean="0"/>
          </a:p>
          <a:p>
            <a:pPr marL="285750" indent="-285750">
              <a:buFont typeface="Arial"/>
              <a:buChar char="•"/>
            </a:pPr>
            <a:r>
              <a:rPr lang="es-ES" sz="1400" dirty="0" smtClean="0"/>
              <a:t>Aborígenes /</a:t>
            </a:r>
            <a:r>
              <a:rPr lang="es-ES" sz="1400" i="1" dirty="0" err="1" smtClean="0"/>
              <a:t>Aboriginals</a:t>
            </a:r>
            <a:endParaRPr lang="es-ES" sz="1400" i="1" dirty="0" smtClean="0"/>
          </a:p>
          <a:p>
            <a:pPr marL="285750" indent="-285750">
              <a:buFont typeface="Arial"/>
              <a:buChar char="•"/>
            </a:pPr>
            <a:r>
              <a:rPr lang="es-ES" sz="1400" dirty="0" smtClean="0"/>
              <a:t>Presos / </a:t>
            </a:r>
            <a:r>
              <a:rPr lang="es-ES" sz="1400" i="1" dirty="0" err="1" smtClean="0"/>
              <a:t>Convicts</a:t>
            </a:r>
            <a:endParaRPr lang="es-ES" sz="1400" i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79705" y="4514871"/>
            <a:ext cx="1356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400" dirty="0" smtClean="0"/>
              <a:t>MIPYMES / </a:t>
            </a:r>
            <a:r>
              <a:rPr lang="es-ES" sz="1400" i="1" dirty="0" smtClean="0"/>
              <a:t>MSMES</a:t>
            </a:r>
          </a:p>
          <a:p>
            <a:pPr marL="285750" indent="-285750">
              <a:buFont typeface="Arial"/>
              <a:buChar char="•"/>
            </a:pPr>
            <a:r>
              <a:rPr lang="es-ES" sz="1400" dirty="0" smtClean="0"/>
              <a:t>Innovación / </a:t>
            </a:r>
            <a:r>
              <a:rPr lang="es-ES" sz="1400" i="1" dirty="0" err="1" smtClean="0"/>
              <a:t>Innovation</a:t>
            </a:r>
            <a:endParaRPr lang="es-ES" sz="1400" i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1536480" y="3083711"/>
            <a:ext cx="1230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400" dirty="0" smtClean="0"/>
              <a:t>Ajustar el</a:t>
            </a:r>
          </a:p>
          <a:p>
            <a:r>
              <a:rPr lang="es-ES" sz="1400" dirty="0" smtClean="0"/>
              <a:t>Presupuesto</a:t>
            </a:r>
          </a:p>
          <a:p>
            <a:r>
              <a:rPr lang="es-ES" sz="1400" dirty="0" smtClean="0"/>
              <a:t>/ </a:t>
            </a:r>
            <a:r>
              <a:rPr lang="es-ES" sz="1400" i="1" dirty="0" smtClean="0"/>
              <a:t>Budget </a:t>
            </a:r>
            <a:r>
              <a:rPr lang="es-ES" sz="1400" i="1" dirty="0" err="1" smtClean="0"/>
              <a:t>adjustment</a:t>
            </a:r>
            <a:endParaRPr lang="es-ES" sz="1400" i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428455" y="3083711"/>
            <a:ext cx="2408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400" dirty="0" smtClean="0"/>
              <a:t>Producción y consumo más sostenible / </a:t>
            </a:r>
            <a:r>
              <a:rPr lang="es-ES" sz="1400" i="1" dirty="0" err="1" smtClean="0"/>
              <a:t>Sustainable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production</a:t>
            </a:r>
            <a:r>
              <a:rPr lang="es-ES" sz="1400" i="1" dirty="0" smtClean="0"/>
              <a:t> and </a:t>
            </a:r>
            <a:r>
              <a:rPr lang="es-ES" sz="1400" i="1" dirty="0" err="1" smtClean="0"/>
              <a:t>consumption</a:t>
            </a:r>
            <a:endParaRPr lang="es-ES" sz="1400" i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15155" y="1953010"/>
            <a:ext cx="7313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93266"/>
                </a:solidFill>
              </a:rPr>
              <a:t>Lobby a la Dirección de Compras Públicas de la República Interamericana </a:t>
            </a:r>
            <a:r>
              <a:rPr lang="es-ES" b="1" dirty="0" smtClean="0">
                <a:solidFill>
                  <a:srgbClr val="29C3EC"/>
                </a:solidFill>
              </a:rPr>
              <a:t>/</a:t>
            </a:r>
            <a:r>
              <a:rPr lang="es-ES" b="1" dirty="0" smtClean="0">
                <a:solidFill>
                  <a:srgbClr val="093266"/>
                </a:solidFill>
              </a:rPr>
              <a:t> </a:t>
            </a:r>
          </a:p>
          <a:p>
            <a:r>
              <a:rPr lang="es-ES" b="1" i="1" dirty="0" smtClean="0">
                <a:solidFill>
                  <a:srgbClr val="093266"/>
                </a:solidFill>
              </a:rPr>
              <a:t>Lobby in </a:t>
            </a:r>
            <a:r>
              <a:rPr lang="es-ES" b="1" i="1" dirty="0" err="1" smtClean="0">
                <a:solidFill>
                  <a:srgbClr val="093266"/>
                </a:solidFill>
              </a:rPr>
              <a:t>the</a:t>
            </a:r>
            <a:r>
              <a:rPr lang="es-ES" b="1" i="1" dirty="0" smtClean="0">
                <a:solidFill>
                  <a:srgbClr val="093266"/>
                </a:solidFill>
              </a:rPr>
              <a:t> </a:t>
            </a:r>
            <a:r>
              <a:rPr lang="es-ES" b="1" i="1" dirty="0" err="1" smtClean="0">
                <a:solidFill>
                  <a:srgbClr val="093266"/>
                </a:solidFill>
              </a:rPr>
              <a:t>Procurement</a:t>
            </a:r>
            <a:r>
              <a:rPr lang="es-ES" b="1" i="1" dirty="0" smtClean="0">
                <a:solidFill>
                  <a:srgbClr val="093266"/>
                </a:solidFill>
              </a:rPr>
              <a:t> Agency of </a:t>
            </a:r>
            <a:r>
              <a:rPr lang="es-ES" b="1" i="1" dirty="0" err="1" smtClean="0">
                <a:solidFill>
                  <a:srgbClr val="093266"/>
                </a:solidFill>
              </a:rPr>
              <a:t>the</a:t>
            </a:r>
            <a:r>
              <a:rPr lang="es-ES" b="1" i="1" dirty="0" smtClean="0">
                <a:solidFill>
                  <a:srgbClr val="093266"/>
                </a:solidFill>
              </a:rPr>
              <a:t> Inter American </a:t>
            </a:r>
            <a:r>
              <a:rPr lang="es-ES" b="1" i="1" dirty="0" err="1" smtClean="0">
                <a:solidFill>
                  <a:srgbClr val="093266"/>
                </a:solidFill>
              </a:rPr>
              <a:t>Republic</a:t>
            </a:r>
            <a:endParaRPr lang="es-ES" b="1" i="1" dirty="0">
              <a:solidFill>
                <a:srgbClr val="0932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7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Agentes de Cambio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386" y="1917065"/>
            <a:ext cx="6169879" cy="479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02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4000" b="1" dirty="0" smtClean="0">
                <a:solidFill>
                  <a:srgbClr val="17375E"/>
                </a:solidFill>
                <a:latin typeface="Arial"/>
                <a:cs typeface="Arial"/>
              </a:rPr>
              <a:t>Agentes de cambio</a:t>
            </a:r>
            <a:endParaRPr lang="es-ES" sz="40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457200" y="2803269"/>
            <a:ext cx="7557652" cy="3738715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buFontTx/>
              <a:buChar char="-"/>
            </a:pPr>
            <a:r>
              <a:rPr lang="es-ES" sz="2900" dirty="0" smtClean="0"/>
              <a:t>Tener una </a:t>
            </a:r>
            <a:r>
              <a:rPr lang="es-ES" sz="2900" dirty="0" smtClean="0">
                <a:solidFill>
                  <a:srgbClr val="29C3EC"/>
                </a:solidFill>
              </a:rPr>
              <a:t>visión </a:t>
            </a:r>
            <a:r>
              <a:rPr lang="es-ES" sz="2900" dirty="0" smtClean="0">
                <a:solidFill>
                  <a:schemeClr val="bg1">
                    <a:lumMod val="50000"/>
                  </a:schemeClr>
                </a:solidFill>
              </a:rPr>
              <a:t>de su institución</a:t>
            </a:r>
          </a:p>
          <a:p>
            <a:pPr marL="285750" indent="-285750">
              <a:buFontTx/>
              <a:buChar char="-"/>
            </a:pPr>
            <a:endParaRPr lang="es-ES" sz="2900" dirty="0" smtClean="0">
              <a:solidFill>
                <a:srgbClr val="29C3EC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sz="2900" dirty="0" smtClean="0">
                <a:solidFill>
                  <a:srgbClr val="29C3EC"/>
                </a:solidFill>
              </a:rPr>
              <a:t>Actualizarse</a:t>
            </a:r>
            <a:r>
              <a:rPr lang="es-ES" sz="2900" dirty="0" smtClean="0"/>
              <a:t> en las últimas innovaciones</a:t>
            </a:r>
          </a:p>
          <a:p>
            <a:pPr marL="285750" indent="-285750">
              <a:buFontTx/>
              <a:buChar char="-"/>
            </a:pPr>
            <a:endParaRPr lang="es-ES" sz="2900" dirty="0" smtClean="0"/>
          </a:p>
          <a:p>
            <a:pPr marL="285750" indent="-285750">
              <a:buFontTx/>
              <a:buChar char="-"/>
            </a:pPr>
            <a:r>
              <a:rPr lang="es-ES" sz="2900" dirty="0" smtClean="0"/>
              <a:t>Dar </a:t>
            </a:r>
            <a:r>
              <a:rPr lang="es-ES" sz="2900" dirty="0" smtClean="0">
                <a:solidFill>
                  <a:srgbClr val="29C3EC"/>
                </a:solidFill>
              </a:rPr>
              <a:t>participación</a:t>
            </a:r>
            <a:r>
              <a:rPr lang="es-ES" sz="2900" dirty="0" smtClean="0"/>
              <a:t> pero aprender a </a:t>
            </a:r>
            <a:r>
              <a:rPr lang="es-ES" sz="2900" dirty="0" smtClean="0">
                <a:solidFill>
                  <a:srgbClr val="29C3EC"/>
                </a:solidFill>
              </a:rPr>
              <a:t>manejar intereses</a:t>
            </a:r>
            <a:r>
              <a:rPr lang="es-ES" sz="2900" dirty="0" smtClean="0"/>
              <a:t>: </a:t>
            </a:r>
          </a:p>
          <a:p>
            <a:pPr marL="0" indent="0">
              <a:buNone/>
            </a:pPr>
            <a:r>
              <a:rPr lang="es-ES" sz="2900" dirty="0" smtClean="0">
                <a:solidFill>
                  <a:schemeClr val="bg1">
                    <a:lumMod val="50000"/>
                  </a:schemeClr>
                </a:solidFill>
              </a:rPr>
              <a:t>Ministerios</a:t>
            </a:r>
            <a:r>
              <a:rPr lang="es-ES" sz="2900" dirty="0" smtClean="0"/>
              <a:t>, sociedad civil, ciudadanía, industria</a:t>
            </a:r>
          </a:p>
          <a:p>
            <a:pPr marL="285750" indent="-285750">
              <a:buFontTx/>
              <a:buChar char="-"/>
            </a:pPr>
            <a:endParaRPr lang="es-ES" sz="2900" dirty="0" smtClean="0"/>
          </a:p>
          <a:p>
            <a:pPr marL="285750" indent="-285750">
              <a:buFontTx/>
              <a:buChar char="-"/>
            </a:pPr>
            <a:r>
              <a:rPr lang="es-ES" sz="2900" dirty="0" smtClean="0"/>
              <a:t>Tratar los distintos temas de sostenibilidad de manera </a:t>
            </a:r>
          </a:p>
          <a:p>
            <a:pPr marL="0" indent="0">
              <a:buNone/>
            </a:pPr>
            <a:r>
              <a:rPr lang="es-ES" sz="2900" dirty="0" smtClean="0">
                <a:solidFill>
                  <a:srgbClr val="29C3EC"/>
                </a:solidFill>
              </a:rPr>
              <a:t>integrada</a:t>
            </a:r>
            <a:r>
              <a:rPr lang="es-ES" sz="2900" dirty="0" smtClean="0"/>
              <a:t>. Ej. MIPYME no puede ser olvidada por subir los estándares ambientales</a:t>
            </a:r>
          </a:p>
          <a:p>
            <a:endParaRPr lang="es-ES" sz="2900" dirty="0" smtClean="0"/>
          </a:p>
          <a:p>
            <a:pPr marL="285750" indent="-285750">
              <a:buFontTx/>
              <a:buChar char="-"/>
            </a:pPr>
            <a:r>
              <a:rPr lang="es-ES" sz="2900" dirty="0" smtClean="0"/>
              <a:t>Convertir a todos los agentes </a:t>
            </a:r>
          </a:p>
          <a:p>
            <a:pPr marL="0" indent="0">
              <a:buNone/>
            </a:pPr>
            <a:r>
              <a:rPr lang="es-ES" sz="2900" dirty="0" smtClean="0"/>
              <a:t>en expertos de CPS</a:t>
            </a:r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¡¿Qué hago?!</a:t>
            </a:r>
            <a:endParaRPr lang="es-ES" b="1" dirty="0"/>
          </a:p>
        </p:txBody>
      </p:sp>
      <p:pic>
        <p:nvPicPr>
          <p:cNvPr id="5" name="Imagen 4" descr="MD00208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02" y="2277307"/>
            <a:ext cx="2020959" cy="10519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685" y="130858"/>
            <a:ext cx="1988738" cy="1546267"/>
          </a:xfrm>
          <a:prstGeom prst="rect">
            <a:avLst/>
          </a:prstGeom>
        </p:spPr>
      </p:pic>
      <p:pic>
        <p:nvPicPr>
          <p:cNvPr id="9" name="Imagen 8" descr="FD0047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950" y="2944527"/>
            <a:ext cx="1292902" cy="189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51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Agentes de cambio</a:t>
            </a:r>
            <a:endParaRPr lang="es-ES" sz="40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4" r="6356"/>
          <a:stretch/>
        </p:blipFill>
        <p:spPr>
          <a:xfrm>
            <a:off x="704088" y="2192362"/>
            <a:ext cx="2734056" cy="39624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728" y="1912502"/>
            <a:ext cx="2716247" cy="452577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277296" y="3625334"/>
            <a:ext cx="1080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dirty="0">
                <a:latin typeface="Wingdings"/>
                <a:ea typeface="Wingdings"/>
                <a:cs typeface="Wingdings"/>
              </a:rPr>
              <a:t></a:t>
            </a:r>
            <a:endParaRPr lang="es-ES" sz="4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696707" y="183028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HOY</a:t>
            </a:r>
            <a:endParaRPr lang="es-E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6544343" y="191250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FUTURO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58402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ISD Shape.eps"/>
          <p:cNvPicPr>
            <a:picLocks noChangeAspect="1"/>
          </p:cNvPicPr>
          <p:nvPr/>
        </p:nvPicPr>
        <p:blipFill>
          <a:blip r:embed="rId2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8404"/>
            <a:ext cx="5816600" cy="2159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9913" y="1970451"/>
            <a:ext cx="4640991" cy="1317592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Información de Contacto:</a:t>
            </a:r>
            <a:r>
              <a:rPr lang="es-ES_tradnl" sz="1600" dirty="0" smtClean="0">
                <a:solidFill>
                  <a:schemeClr val="bg1"/>
                </a:solidFill>
              </a:rPr>
              <a:t/>
            </a:r>
            <a:br>
              <a:rPr lang="es-ES_tradnl" sz="1600" dirty="0" smtClean="0">
                <a:solidFill>
                  <a:schemeClr val="bg1"/>
                </a:solidFill>
              </a:rPr>
            </a:br>
            <a:r>
              <a:rPr lang="es-ES_tradnl" sz="1600" dirty="0" smtClean="0">
                <a:solidFill>
                  <a:schemeClr val="bg1"/>
                </a:solidFill>
              </a:rPr>
              <a:t/>
            </a:r>
            <a:br>
              <a:rPr lang="es-ES_tradnl" sz="1600" dirty="0" smtClean="0">
                <a:solidFill>
                  <a:schemeClr val="bg1"/>
                </a:solidFill>
              </a:rPr>
            </a:br>
            <a:r>
              <a:rPr lang="es-ES_tradnl" sz="1600" dirty="0" smtClean="0">
                <a:solidFill>
                  <a:schemeClr val="bg1"/>
                </a:solidFill>
              </a:rPr>
              <a:t>Marina </a:t>
            </a:r>
            <a:r>
              <a:rPr lang="es-ES_tradnl" sz="1600" dirty="0" err="1" smtClean="0">
                <a:solidFill>
                  <a:schemeClr val="bg1"/>
                </a:solidFill>
              </a:rPr>
              <a:t>Ruete</a:t>
            </a:r>
            <a:r>
              <a:rPr lang="es-ES_tradnl" sz="1600" dirty="0" smtClean="0">
                <a:solidFill>
                  <a:schemeClr val="bg1"/>
                </a:solidFill>
              </a:rPr>
              <a:t>		       </a:t>
            </a:r>
            <a:r>
              <a:rPr lang="es-ES_tradnl" sz="1600" dirty="0">
                <a:solidFill>
                  <a:schemeClr val="bg1"/>
                </a:solidFill>
              </a:rPr>
              <a:t/>
            </a:r>
            <a:br>
              <a:rPr lang="es-ES_tradnl" sz="1600" dirty="0">
                <a:solidFill>
                  <a:schemeClr val="bg1"/>
                </a:solidFill>
              </a:rPr>
            </a:br>
            <a:r>
              <a:rPr lang="es-ES_tradnl" sz="1600" dirty="0" smtClean="0">
                <a:solidFill>
                  <a:schemeClr val="bg1"/>
                </a:solidFill>
                <a:hlinkClick r:id="rId3"/>
              </a:rPr>
              <a:t>marina.ruete@iisd.org</a:t>
            </a:r>
            <a:r>
              <a:rPr lang="es-ES_tradnl" sz="1600" dirty="0" smtClean="0">
                <a:solidFill>
                  <a:schemeClr val="bg1"/>
                </a:solidFill>
              </a:rPr>
              <a:t>    </a:t>
            </a:r>
            <a:br>
              <a:rPr lang="es-ES_tradnl" sz="1600" dirty="0" smtClean="0">
                <a:solidFill>
                  <a:schemeClr val="bg1"/>
                </a:solidFill>
              </a:rPr>
            </a:br>
            <a:endParaRPr lang="es-ES_tradnl" sz="1600" dirty="0">
              <a:solidFill>
                <a:schemeClr val="bg1"/>
              </a:solidFill>
            </a:endParaRPr>
          </a:p>
        </p:txBody>
      </p:sp>
      <p:pic>
        <p:nvPicPr>
          <p:cNvPr id="9" name="Picture 8" descr="IISD Shape.eps"/>
          <p:cNvPicPr>
            <a:picLocks noChangeAspect="1"/>
          </p:cNvPicPr>
          <p:nvPr/>
        </p:nvPicPr>
        <p:blipFill>
          <a:blip r:embed="rId2" cstate="email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03" y="3729318"/>
            <a:ext cx="3606312" cy="1338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9048" y="6204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332347" y="4229559"/>
            <a:ext cx="2338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www.iisd.org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8675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207</Words>
  <Application>Microsoft Macintosh PowerPoint</Application>
  <PresentationFormat>Presentación en pantalla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Elevar el perfil del Agente de Compras</vt:lpstr>
      <vt:lpstr>Elevar el perfil del agente de compras / Lift the profile of the procurement agency Cambio de Roles / Role Change</vt:lpstr>
      <vt:lpstr>Cambio de Roles / Role change 4 grupos / 4 Groups</vt:lpstr>
      <vt:lpstr>Agentes de Cambio</vt:lpstr>
      <vt:lpstr>Agentes de cambio</vt:lpstr>
      <vt:lpstr>Agentes de cambio</vt:lpstr>
      <vt:lpstr>Información de Contacto:  Marina Ruete          marina.ruete@iisd.org  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Elevar el perfil del Agente de Compras</dc:title>
  <dc:creator>marina</dc:creator>
  <cp:lastModifiedBy>marina</cp:lastModifiedBy>
  <cp:revision>4</cp:revision>
  <dcterms:created xsi:type="dcterms:W3CDTF">2016-04-06T15:41:20Z</dcterms:created>
  <dcterms:modified xsi:type="dcterms:W3CDTF">2016-04-20T16:44:10Z</dcterms:modified>
</cp:coreProperties>
</file>