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57" r:id="rId4"/>
    <p:sldId id="274" r:id="rId5"/>
    <p:sldId id="262" r:id="rId6"/>
    <p:sldId id="275" r:id="rId7"/>
    <p:sldId id="263" r:id="rId8"/>
    <p:sldId id="276" r:id="rId9"/>
    <p:sldId id="264" r:id="rId10"/>
    <p:sldId id="291" r:id="rId11"/>
    <p:sldId id="277" r:id="rId12"/>
    <p:sldId id="265" r:id="rId13"/>
    <p:sldId id="278" r:id="rId14"/>
    <p:sldId id="266" r:id="rId15"/>
    <p:sldId id="279" r:id="rId16"/>
    <p:sldId id="267" r:id="rId17"/>
    <p:sldId id="292" r:id="rId18"/>
    <p:sldId id="286" r:id="rId19"/>
    <p:sldId id="287" r:id="rId20"/>
    <p:sldId id="270" r:id="rId21"/>
    <p:sldId id="271" r:id="rId22"/>
    <p:sldId id="290" r:id="rId23"/>
    <p:sldId id="272" r:id="rId24"/>
    <p:sldId id="289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15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C9244-B917-41E5-9AF4-A1745A7F2F09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3B8BD-C6BF-4480-9B13-69B8315D99F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506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B8BD-C6BF-4480-9B13-69B8315D99F0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159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  <p:grpSp>
        <p:nvGrpSpPr>
          <p:cNvPr id="12" name="11 Grupo"/>
          <p:cNvGrpSpPr/>
          <p:nvPr userDrawn="1"/>
        </p:nvGrpSpPr>
        <p:grpSpPr>
          <a:xfrm>
            <a:off x="6804248" y="44624"/>
            <a:ext cx="2182114" cy="513492"/>
            <a:chOff x="2843808" y="5943352"/>
            <a:chExt cx="3270277" cy="864536"/>
          </a:xfrm>
        </p:grpSpPr>
        <p:grpSp>
          <p:nvGrpSpPr>
            <p:cNvPr id="13" name="12 Grupo"/>
            <p:cNvGrpSpPr/>
            <p:nvPr/>
          </p:nvGrpSpPr>
          <p:grpSpPr>
            <a:xfrm>
              <a:off x="2843808" y="5943352"/>
              <a:ext cx="3270277" cy="864536"/>
              <a:chOff x="2561863" y="5950724"/>
              <a:chExt cx="3270277" cy="864536"/>
            </a:xfrm>
          </p:grpSpPr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601" y="5950724"/>
                <a:ext cx="2596539" cy="864536"/>
              </a:xfrm>
              <a:prstGeom prst="rect">
                <a:avLst/>
              </a:prstGeom>
            </p:spPr>
          </p:pic>
          <p:pic>
            <p:nvPicPr>
              <p:cNvPr id="16" name="15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1863" y="6116519"/>
                <a:ext cx="532945" cy="532945"/>
              </a:xfrm>
              <a:prstGeom prst="rect">
                <a:avLst/>
              </a:prstGeom>
            </p:spPr>
          </p:pic>
        </p:grpSp>
        <p:cxnSp>
          <p:nvCxnSpPr>
            <p:cNvPr id="14" name="13 Conector recto"/>
            <p:cNvCxnSpPr/>
            <p:nvPr/>
          </p:nvCxnSpPr>
          <p:spPr>
            <a:xfrm>
              <a:off x="3491880" y="6237312"/>
              <a:ext cx="0" cy="28803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266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5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229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48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032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685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974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917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75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862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465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D3F4-14B1-47FD-9022-7D310455377C}" type="datetimeFigureOut">
              <a:rPr lang="es-AR" smtClean="0"/>
              <a:t>28/10/2015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C8A8-ED09-41D9-A589-816FF370CF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330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erreiroj@gmail.com" TargetMode="External"/><Relationship Id="rId2" Type="http://schemas.openxmlformats.org/officeDocument/2006/relationships/hyperlink" Target="mailto:jferreiro@cba.gov.a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1578496"/>
            <a:ext cx="5688632" cy="1130424"/>
          </a:xfrm>
        </p:spPr>
        <p:txBody>
          <a:bodyPr>
            <a:normAutofit/>
          </a:bodyPr>
          <a:lstStyle/>
          <a:p>
            <a:pPr algn="l"/>
            <a:r>
              <a:rPr lang="es-AR" sz="32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XI Conferencia Anual_</a:t>
            </a:r>
            <a:r>
              <a:rPr lang="es-AR" sz="3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AR" sz="3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AR" sz="1800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Santo Domingo 2015_</a:t>
            </a:r>
            <a:endParaRPr lang="es-A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2627784" y="3933056"/>
            <a:ext cx="640871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Modernización del proceso de contrataciones </a:t>
            </a:r>
          </a:p>
          <a:p>
            <a:pPr algn="r"/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 la Provincia de Córdoba – Argentina_</a:t>
            </a:r>
          </a:p>
          <a:p>
            <a:pPr algn="r"/>
            <a:endParaRPr lang="es-AR" sz="1800" dirty="0" smtClean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800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Proyecto e Implementación_</a:t>
            </a:r>
            <a:r>
              <a:rPr lang="es-AR" sz="1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AR" sz="3200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t="13022" r="63236" b="79107"/>
          <a:stretch/>
        </p:blipFill>
        <p:spPr bwMode="auto">
          <a:xfrm>
            <a:off x="323528" y="903784"/>
            <a:ext cx="2625436" cy="6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0" y="2996952"/>
            <a:ext cx="4896544" cy="189021"/>
            <a:chOff x="3635896" y="6109030"/>
            <a:chExt cx="4896544" cy="189021"/>
          </a:xfrm>
        </p:grpSpPr>
        <p:sp>
          <p:nvSpPr>
            <p:cNvPr id="5" name="4 Rectángulo"/>
            <p:cNvSpPr/>
            <p:nvPr/>
          </p:nvSpPr>
          <p:spPr>
            <a:xfrm>
              <a:off x="3635896" y="6109030"/>
              <a:ext cx="1224136" cy="1890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4860032" y="6109030"/>
              <a:ext cx="1224136" cy="18902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084168" y="6109030"/>
              <a:ext cx="1224136" cy="189021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308304" y="6109030"/>
              <a:ext cx="1224136" cy="1890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2843808" y="5943352"/>
            <a:ext cx="3270277" cy="864536"/>
            <a:chOff x="2843808" y="5943352"/>
            <a:chExt cx="3270277" cy="864536"/>
          </a:xfrm>
        </p:grpSpPr>
        <p:grpSp>
          <p:nvGrpSpPr>
            <p:cNvPr id="16" name="15 Grupo"/>
            <p:cNvGrpSpPr/>
            <p:nvPr/>
          </p:nvGrpSpPr>
          <p:grpSpPr>
            <a:xfrm>
              <a:off x="2843808" y="5943352"/>
              <a:ext cx="3270277" cy="864536"/>
              <a:chOff x="2561863" y="5950724"/>
              <a:chExt cx="3270277" cy="864536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601" y="5950724"/>
                <a:ext cx="2596539" cy="864536"/>
              </a:xfrm>
              <a:prstGeom prst="rect">
                <a:avLst/>
              </a:prstGeom>
            </p:spPr>
          </p:pic>
          <p:pic>
            <p:nvPicPr>
              <p:cNvPr id="15" name="14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1863" y="6116519"/>
                <a:ext cx="532945" cy="532945"/>
              </a:xfrm>
              <a:prstGeom prst="rect">
                <a:avLst/>
              </a:prstGeom>
            </p:spPr>
          </p:pic>
        </p:grpSp>
        <p:cxnSp>
          <p:nvCxnSpPr>
            <p:cNvPr id="18" name="17 Conector recto"/>
            <p:cNvCxnSpPr/>
            <p:nvPr/>
          </p:nvCxnSpPr>
          <p:spPr>
            <a:xfrm>
              <a:off x="3491880" y="6237312"/>
              <a:ext cx="0" cy="28803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3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Detalles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del proyecto</a:t>
            </a:r>
            <a:r>
              <a:rPr lang="es-A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es-AR" sz="3200" b="1" i="1" dirty="0">
              <a:solidFill>
                <a:srgbClr val="00B0F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399767"/>
            <a:ext cx="231986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AR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Tecnológico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-36512" y="990888"/>
            <a:ext cx="5760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500" dirty="0" smtClean="0">
                <a:solidFill>
                  <a:srgbClr val="00B0F0"/>
                </a:solidFill>
              </a:rPr>
              <a:t>3</a:t>
            </a:r>
            <a:endParaRPr lang="es-AR" sz="3200" dirty="0">
              <a:solidFill>
                <a:srgbClr val="00B0F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86420" y="3645024"/>
            <a:ext cx="27640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SUAF_ </a:t>
            </a:r>
          </a:p>
          <a:p>
            <a:pPr algn="ctr"/>
            <a:r>
              <a:rPr lang="es-AR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[Sistema Único de Administración Financiera]</a:t>
            </a:r>
            <a:endParaRPr lang="es-AR" sz="20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771800" y="206084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Módulo de co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mpras_</a:t>
            </a:r>
          </a:p>
          <a:p>
            <a:pPr algn="ctr"/>
            <a:r>
              <a:rPr lang="es-AR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[incluyendo NP/INVITACIÓN/COTIZADOR/OC/NOTIFICACION)</a:t>
            </a:r>
            <a:endParaRPr lang="es-AR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25997" y="5373216"/>
            <a:ext cx="2764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Subasta electrónica_ </a:t>
            </a:r>
          </a:p>
          <a:p>
            <a:pPr algn="ctr"/>
            <a:r>
              <a:rPr lang="es-AR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[incluyendo acta de prelación]</a:t>
            </a:r>
            <a:endParaRPr lang="es-AR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544" y="3789040"/>
            <a:ext cx="2764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Tablero de gestión_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es-AR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[Herramienta de BI]</a:t>
            </a:r>
            <a:endParaRPr lang="es-AR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050434" y="3789040"/>
            <a:ext cx="2764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Portal Web_ </a:t>
            </a:r>
          </a:p>
          <a:p>
            <a:pPr algn="ctr"/>
            <a:r>
              <a:rPr lang="es-AR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 través de una registración se accede a la sección transaccional]</a:t>
            </a:r>
            <a:endParaRPr lang="es-AR" sz="16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981982" y="4281416"/>
            <a:ext cx="240443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Flecha derecha"/>
          <p:cNvSpPr/>
          <p:nvPr/>
        </p:nvSpPr>
        <p:spPr>
          <a:xfrm rot="10800000">
            <a:off x="3107421" y="4281416"/>
            <a:ext cx="240443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Flecha derecha"/>
          <p:cNvSpPr/>
          <p:nvPr/>
        </p:nvSpPr>
        <p:spPr>
          <a:xfrm rot="16200000">
            <a:off x="4487783" y="3348187"/>
            <a:ext cx="240443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Flecha derecha"/>
          <p:cNvSpPr/>
          <p:nvPr/>
        </p:nvSpPr>
        <p:spPr>
          <a:xfrm rot="5400000">
            <a:off x="4487782" y="5108978"/>
            <a:ext cx="240443" cy="2880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3707904" y="2204864"/>
            <a:ext cx="52565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¿Cómo fue el </a:t>
            </a:r>
            <a:r>
              <a:rPr lang="es-AR" sz="3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proceso de implementación</a:t>
            </a:r>
            <a:r>
              <a:rPr lang="es-AR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s-AR" sz="5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34563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implementación</a:t>
            </a:r>
            <a:r>
              <a:rPr lang="es-A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es-AR" sz="3200" b="1" i="1" dirty="0">
              <a:solidFill>
                <a:srgbClr val="00B0F0"/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612067" y="1268760"/>
            <a:ext cx="7704349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AR" sz="1400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s-AR" sz="1400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 la implementación </a:t>
            </a:r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tuvieron en cuenta las siguientes pautas:</a:t>
            </a:r>
          </a:p>
          <a:p>
            <a:pPr algn="r"/>
            <a:endParaRPr lang="es-AR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1.-Fuerte 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apoyo político_</a:t>
            </a:r>
          </a:p>
          <a:p>
            <a:pPr algn="r"/>
            <a:endParaRPr lang="es-AR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2.-Implementación normativa conjunta – 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implementación operativa</a:t>
            </a:r>
            <a:r>
              <a:rPr lang="es-A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paulatina_</a:t>
            </a:r>
          </a:p>
          <a:p>
            <a:pPr algn="r"/>
            <a:endParaRPr lang="es-AR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.- 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Equipo de implementadores </a:t>
            </a:r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[convenio con universidades] para asistir a los distintos organismos_</a:t>
            </a:r>
          </a:p>
          <a:p>
            <a:pPr algn="r"/>
            <a:endParaRPr lang="es-AR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.- 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Habilitación progresiva </a:t>
            </a:r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bienes para la subasta electrónica_</a:t>
            </a:r>
          </a:p>
          <a:p>
            <a:pPr algn="r"/>
            <a:endParaRPr lang="es-AR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5.- 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Cronograma de capacitaciones </a:t>
            </a:r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integral_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AR" sz="1800" b="1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s-AR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323528" y="1772816"/>
            <a:ext cx="86409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¿Características de la </a:t>
            </a:r>
            <a:r>
              <a:rPr lang="es-AR" sz="3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Dirección General de Compras y Contrataciones</a:t>
            </a:r>
            <a:r>
              <a:rPr lang="es-AR" sz="4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s-AR" sz="6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79928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Dirección General de Compras y Contrataciones_</a:t>
            </a:r>
            <a:endParaRPr lang="es-AR" sz="3200" b="1" i="1" dirty="0">
              <a:solidFill>
                <a:srgbClr val="00B0F0"/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 rot="500976">
            <a:off x="215718" y="5518370"/>
            <a:ext cx="5006187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AR" sz="1400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Equipo: </a:t>
            </a:r>
            <a:r>
              <a:rPr lang="es-AR" sz="2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 personas_</a:t>
            </a:r>
          </a:p>
          <a:p>
            <a:pPr algn="r"/>
            <a:r>
              <a:rPr lang="es-AR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romedio de edad: </a:t>
            </a:r>
            <a:r>
              <a:rPr lang="es-AR" sz="2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 años_</a:t>
            </a:r>
          </a:p>
          <a:p>
            <a:pPr algn="r"/>
            <a:endParaRPr lang="es-AR" sz="1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1691680" y="1556792"/>
            <a:ext cx="712879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Esquema provincial de contrataciones:</a:t>
            </a:r>
          </a:p>
          <a:p>
            <a:pPr algn="l"/>
            <a:endParaRPr lang="es-AR" sz="1400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s-AR" sz="2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centralización normativa-procedimental</a:t>
            </a:r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 </a:t>
            </a:r>
          </a:p>
          <a:p>
            <a:pPr algn="l"/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cargo de la Dirección General]; y  </a:t>
            </a:r>
          </a:p>
          <a:p>
            <a:pPr algn="l"/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s-AR" sz="2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descentralización operativa 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 cargo de cada organismo]_</a:t>
            </a:r>
          </a:p>
          <a:p>
            <a:pPr algn="l"/>
            <a:endParaRPr lang="es-AR" sz="14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s-AR" sz="1400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La Dirección General, se encarga también de </a:t>
            </a:r>
            <a:r>
              <a:rPr lang="es-A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gestionar 	modificaciones al sistema informático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el 	catálogo y los contenidos del portal_</a:t>
            </a:r>
            <a:endParaRPr lang="es-AR" sz="1400" b="1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s-AR" sz="14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Gestiona el 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Registro Oficial de 			Proveedores_</a:t>
            </a:r>
          </a:p>
          <a:p>
            <a:pPr algn="l"/>
            <a:endParaRPr lang="es-AR" sz="16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Nexo entre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Organismos Provinciales, 			Fiscalía de Estado y Tribunal de 			Cuentas.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47664" y="1340768"/>
            <a:ext cx="6840760" cy="1512168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323528" y="1772816"/>
            <a:ext cx="86409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¿Cómo es el </a:t>
            </a:r>
            <a:r>
              <a:rPr lang="es-AR" sz="32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Portal Web </a:t>
            </a:r>
            <a:r>
              <a:rPr lang="es-AR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Contrataciones</a:t>
            </a:r>
            <a:r>
              <a:rPr lang="es-AR" sz="4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s-AR" sz="6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 Portal Web_</a:t>
            </a:r>
            <a:endParaRPr lang="es-AR" sz="32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9836" r="26034" b="11909"/>
          <a:stretch/>
        </p:blipFill>
        <p:spPr bwMode="auto">
          <a:xfrm rot="21228492">
            <a:off x="536988" y="3798264"/>
            <a:ext cx="3039374" cy="2787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759">
            <a:off x="5300411" y="1939987"/>
            <a:ext cx="1981632" cy="1243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660">
            <a:off x="7055243" y="2343943"/>
            <a:ext cx="2023075" cy="1351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275">
            <a:off x="6498005" y="3602321"/>
            <a:ext cx="2063755" cy="730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843">
            <a:off x="5024971" y="3226266"/>
            <a:ext cx="1774813" cy="111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Título"/>
          <p:cNvSpPr txBox="1">
            <a:spLocks/>
          </p:cNvSpPr>
          <p:nvPr/>
        </p:nvSpPr>
        <p:spPr>
          <a:xfrm>
            <a:off x="4860032" y="764704"/>
            <a:ext cx="3312368" cy="1082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 portal permite </a:t>
            </a:r>
            <a:r>
              <a:rPr lang="es-A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acceder</a:t>
            </a:r>
          </a:p>
          <a:p>
            <a:pPr algn="r"/>
            <a:r>
              <a:rPr lang="es-A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información y a la </a:t>
            </a:r>
          </a:p>
          <a:p>
            <a:pPr algn="r"/>
            <a:r>
              <a:rPr lang="es-A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plataforma transaccional_</a:t>
            </a:r>
            <a:endParaRPr lang="es-AR" sz="105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5092916" y="5005579"/>
            <a:ext cx="3151492" cy="1423739"/>
          </a:xfrm>
          <a:prstGeom prst="rect">
            <a:avLst/>
          </a:prstGeom>
          <a:ln w="41275">
            <a:solidFill>
              <a:srgbClr val="7030A0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Desde la puesta en marcha del Portal a hoy ya </a:t>
            </a:r>
            <a:r>
              <a:rPr lang="es-A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realizó una actualización</a:t>
            </a:r>
            <a:r>
              <a:rPr lang="es-AR" sz="1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partir de encuestas y </a:t>
            </a:r>
            <a:r>
              <a:rPr lang="es-AR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seguimiento de indicadores_</a:t>
            </a:r>
            <a:endParaRPr lang="es-AR" sz="10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378">
            <a:off x="1183807" y="1378169"/>
            <a:ext cx="3220168" cy="183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Flecha abajo"/>
          <p:cNvSpPr/>
          <p:nvPr/>
        </p:nvSpPr>
        <p:spPr>
          <a:xfrm rot="5400000">
            <a:off x="4075545" y="5322465"/>
            <a:ext cx="583661" cy="4762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Flecha abajo"/>
          <p:cNvSpPr/>
          <p:nvPr/>
        </p:nvSpPr>
        <p:spPr>
          <a:xfrm rot="16200000">
            <a:off x="4546110" y="2114564"/>
            <a:ext cx="583661" cy="4762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179510" y="1693257"/>
            <a:ext cx="1152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>
                <a:solidFill>
                  <a:srgbClr val="7030A0"/>
                </a:solidFill>
              </a:rPr>
              <a:t>#</a:t>
            </a:r>
            <a:r>
              <a:rPr lang="es-AR" sz="6000" dirty="0" smtClean="0">
                <a:solidFill>
                  <a:srgbClr val="7030A0"/>
                </a:solidFill>
              </a:rPr>
              <a:t>1</a:t>
            </a:r>
            <a:endParaRPr lang="es-AR" sz="3200" dirty="0">
              <a:solidFill>
                <a:srgbClr val="7030A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53195" y="4012343"/>
            <a:ext cx="1152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>
                <a:solidFill>
                  <a:srgbClr val="7030A0"/>
                </a:solidFill>
              </a:rPr>
              <a:t>#</a:t>
            </a:r>
            <a:r>
              <a:rPr lang="es-AR" sz="6000" dirty="0">
                <a:solidFill>
                  <a:srgbClr val="7030A0"/>
                </a:solidFill>
              </a:rPr>
              <a:t>2</a:t>
            </a:r>
            <a:endParaRPr lang="es-AR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 Portal Web_</a:t>
            </a:r>
            <a:endParaRPr lang="es-AR" sz="32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9836" r="26034" b="11909"/>
          <a:stretch/>
        </p:blipFill>
        <p:spPr bwMode="auto">
          <a:xfrm rot="21228492">
            <a:off x="313294" y="1784578"/>
            <a:ext cx="3039374" cy="2787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2" t="15252" r="25002" b="76599"/>
          <a:stretch/>
        </p:blipFill>
        <p:spPr bwMode="auto">
          <a:xfrm rot="21228492">
            <a:off x="3631661" y="1122302"/>
            <a:ext cx="5335881" cy="662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 rot="21194415">
            <a:off x="722775" y="1862755"/>
            <a:ext cx="2778768" cy="45844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 rot="20703343">
            <a:off x="3540632" y="1722747"/>
            <a:ext cx="199041" cy="22029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320" r="47636" b="23948"/>
          <a:stretch/>
        </p:blipFill>
        <p:spPr bwMode="auto">
          <a:xfrm>
            <a:off x="4543788" y="2204864"/>
            <a:ext cx="2304256" cy="1651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Flecha derecha"/>
          <p:cNvSpPr/>
          <p:nvPr/>
        </p:nvSpPr>
        <p:spPr>
          <a:xfrm rot="5400000">
            <a:off x="5533549" y="1880278"/>
            <a:ext cx="317344" cy="33182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Elipse"/>
          <p:cNvSpPr/>
          <p:nvPr/>
        </p:nvSpPr>
        <p:spPr>
          <a:xfrm rot="21194415">
            <a:off x="5152242" y="1162815"/>
            <a:ext cx="1043509" cy="6107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7217"/>
          <a:stretch/>
        </p:blipFill>
        <p:spPr bwMode="auto">
          <a:xfrm>
            <a:off x="3825469" y="4581128"/>
            <a:ext cx="4065331" cy="1862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Flecha derecha"/>
          <p:cNvSpPr/>
          <p:nvPr/>
        </p:nvSpPr>
        <p:spPr>
          <a:xfrm rot="5400000">
            <a:off x="5533549" y="3968510"/>
            <a:ext cx="317344" cy="33182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18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323528" y="1772816"/>
            <a:ext cx="86409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¿Cómo se realiza el </a:t>
            </a:r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seguimiento del esquema de compras?</a:t>
            </a:r>
            <a:endParaRPr lang="es-AR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Observatorio de compras_</a:t>
            </a:r>
            <a:endParaRPr lang="es-AR" sz="3200" b="1" i="1" dirty="0">
              <a:solidFill>
                <a:srgbClr val="00206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015441"/>
            <a:ext cx="4680520" cy="284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861048"/>
            <a:ext cx="46085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Título"/>
          <p:cNvSpPr txBox="1">
            <a:spLocks/>
          </p:cNvSpPr>
          <p:nvPr/>
        </p:nvSpPr>
        <p:spPr>
          <a:xfrm rot="21081036">
            <a:off x="518110" y="1521252"/>
            <a:ext cx="2786930" cy="1833986"/>
          </a:xfrm>
          <a:prstGeom prst="rect">
            <a:avLst/>
          </a:prstGeom>
          <a:ln w="47625">
            <a:noFill/>
            <a:prstDash val="dash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 </a:t>
            </a:r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financiera</a:t>
            </a:r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r>
              <a:rPr lang="es-AR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nfo de </a:t>
            </a:r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cantidades</a:t>
            </a:r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</a:p>
          <a:p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cualitativa_</a:t>
            </a:r>
            <a:endParaRPr lang="es-AR" sz="105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 rot="21081036">
            <a:off x="5558153" y="4161901"/>
            <a:ext cx="2786930" cy="1833986"/>
          </a:xfrm>
          <a:prstGeom prst="rect">
            <a:avLst/>
          </a:prstGeom>
          <a:ln w="47625">
            <a:noFill/>
            <a:prstDash val="dash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Mediante </a:t>
            </a:r>
            <a:r>
              <a:rPr lang="es-A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herramienta de BI </a:t>
            </a:r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construyó un </a:t>
            </a:r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DWH_</a:t>
            </a:r>
            <a:endParaRPr lang="es-AR" sz="105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7 Elipse"/>
          <p:cNvSpPr/>
          <p:nvPr/>
        </p:nvSpPr>
        <p:spPr>
          <a:xfrm rot="21194415">
            <a:off x="4990756" y="989316"/>
            <a:ext cx="1396424" cy="45714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 rot="21194415">
            <a:off x="777626" y="4043365"/>
            <a:ext cx="1396424" cy="45714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251520" y="1340768"/>
            <a:ext cx="856895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32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¿Qué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características </a:t>
            </a:r>
            <a:r>
              <a:rPr lang="es-AR" sz="32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tiene la Pcia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Córdoba?</a:t>
            </a:r>
            <a:endParaRPr lang="es-AR" sz="5400" b="1" i="1" dirty="0"/>
          </a:p>
        </p:txBody>
      </p:sp>
    </p:spTree>
    <p:extLst>
      <p:ext uri="{BB962C8B-B14F-4D97-AF65-F5344CB8AC3E}">
        <p14:creationId xmlns:p14="http://schemas.microsoft.com/office/powerpoint/2010/main" val="19511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Observatorio de compras_</a:t>
            </a:r>
            <a:endParaRPr lang="es-AR" sz="3200" b="1" i="1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4750281" cy="250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3789040"/>
            <a:ext cx="475028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3 Título"/>
          <p:cNvSpPr txBox="1">
            <a:spLocks/>
          </p:cNvSpPr>
          <p:nvPr/>
        </p:nvSpPr>
        <p:spPr>
          <a:xfrm rot="21081036">
            <a:off x="474881" y="4132188"/>
            <a:ext cx="2786930" cy="1833986"/>
          </a:xfrm>
          <a:prstGeom prst="rect">
            <a:avLst/>
          </a:prstGeom>
          <a:ln w="47625">
            <a:noFill/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Tableros de gestión </a:t>
            </a:r>
            <a:r>
              <a:rPr lang="es-AR" sz="18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 esquema de compras_</a:t>
            </a:r>
            <a:endParaRPr lang="es-AR" sz="11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 rot="930006">
            <a:off x="5558465" y="1399991"/>
            <a:ext cx="2786930" cy="1833986"/>
          </a:xfrm>
          <a:prstGeom prst="rect">
            <a:avLst/>
          </a:prstGeom>
          <a:ln w="47625">
            <a:noFill/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analizan las </a:t>
            </a:r>
            <a:r>
              <a:rPr lang="es-A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ordenes de compras y cotizador de subastas_</a:t>
            </a:r>
            <a:endParaRPr lang="es-AR" sz="10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8 Elipse"/>
          <p:cNvSpPr/>
          <p:nvPr/>
        </p:nvSpPr>
        <p:spPr>
          <a:xfrm rot="21194415">
            <a:off x="1573913" y="1473823"/>
            <a:ext cx="1063961" cy="29162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 rot="21194415">
            <a:off x="5992651" y="3997686"/>
            <a:ext cx="1126759" cy="4843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 rot="21194415">
            <a:off x="359105" y="1385527"/>
            <a:ext cx="1063961" cy="29162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 rot="21194415">
            <a:off x="3621202" y="4024442"/>
            <a:ext cx="1063961" cy="29162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28937">
            <a:off x="657658" y="1565205"/>
            <a:ext cx="5612130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Observatorio de compras_</a:t>
            </a:r>
            <a:endParaRPr lang="es-AR" sz="3200" b="1" i="1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 rot="21081036">
            <a:off x="5414136" y="4348211"/>
            <a:ext cx="2786930" cy="1833986"/>
          </a:xfrm>
          <a:prstGeom prst="rect">
            <a:avLst/>
          </a:prstGeom>
          <a:ln w="47625">
            <a:noFill/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 de gestión sobre </a:t>
            </a:r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etapa del proceso</a:t>
            </a:r>
            <a:r>
              <a:rPr lang="es-AR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las SE abiertas_</a:t>
            </a:r>
            <a:endParaRPr lang="es-AR" sz="105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7 Elipse"/>
          <p:cNvSpPr/>
          <p:nvPr/>
        </p:nvSpPr>
        <p:spPr>
          <a:xfrm rot="21194415">
            <a:off x="2580367" y="1909454"/>
            <a:ext cx="1126759" cy="4843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620688"/>
            <a:ext cx="4896544" cy="189021"/>
            <a:chOff x="3635896" y="6109030"/>
            <a:chExt cx="4896544" cy="189021"/>
          </a:xfrm>
        </p:grpSpPr>
        <p:sp>
          <p:nvSpPr>
            <p:cNvPr id="4" name="3 Rectángulo"/>
            <p:cNvSpPr/>
            <p:nvPr/>
          </p:nvSpPr>
          <p:spPr>
            <a:xfrm>
              <a:off x="3635896" y="6109030"/>
              <a:ext cx="1224136" cy="1890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860032" y="6109030"/>
              <a:ext cx="1224136" cy="18902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084168" y="6109030"/>
              <a:ext cx="1224136" cy="189021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308304" y="6109030"/>
              <a:ext cx="1224136" cy="1890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</p:grpSp>
      <p:sp>
        <p:nvSpPr>
          <p:cNvPr id="8" name="3 Título"/>
          <p:cNvSpPr txBox="1">
            <a:spLocks/>
          </p:cNvSpPr>
          <p:nvPr/>
        </p:nvSpPr>
        <p:spPr>
          <a:xfrm>
            <a:off x="35496" y="908720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Algunos de los problemas que surgieron_</a:t>
            </a:r>
            <a:endParaRPr lang="es-AR" sz="3200" b="1" i="1" dirty="0">
              <a:solidFill>
                <a:srgbClr val="002060"/>
              </a:solidFill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683568" y="1772816"/>
            <a:ext cx="8136904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Capacitaciones </a:t>
            </a:r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destiempo_</a:t>
            </a:r>
          </a:p>
          <a:p>
            <a:pPr algn="l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Redacción prematura</a:t>
            </a:r>
            <a:r>
              <a:rPr lang="es-AR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procedimientos_</a:t>
            </a:r>
          </a:p>
          <a:p>
            <a:pPr algn="l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Reportes del sistema</a:t>
            </a:r>
            <a:r>
              <a:rPr lang="es-AR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expediente 		</a:t>
            </a:r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consensuados_</a:t>
            </a:r>
          </a:p>
          <a:p>
            <a:pPr algn="l"/>
            <a:endParaRPr lang="es-AR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Técnicos:</a:t>
            </a:r>
          </a:p>
          <a:p>
            <a:pPr algn="l"/>
            <a:endParaRPr lang="es-AR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Precio vil / </a:t>
            </a:r>
            <a:r>
              <a:rPr lang="es-A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 en oferta en subasta_</a:t>
            </a:r>
          </a:p>
          <a:p>
            <a:pPr algn="r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Monitoreo sistema</a:t>
            </a:r>
            <a:r>
              <a:rPr lang="es-AR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[Robot]_</a:t>
            </a:r>
          </a:p>
          <a:p>
            <a:pPr algn="r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Representación</a:t>
            </a:r>
            <a:r>
              <a:rPr lang="es-AR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conjunta_</a:t>
            </a:r>
          </a:p>
          <a:p>
            <a:pPr algn="r"/>
            <a:endParaRPr lang="es-AR" sz="18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s-AR" sz="24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620688"/>
            <a:ext cx="4896544" cy="189021"/>
            <a:chOff x="3635896" y="6109030"/>
            <a:chExt cx="4896544" cy="189021"/>
          </a:xfrm>
        </p:grpSpPr>
        <p:sp>
          <p:nvSpPr>
            <p:cNvPr id="4" name="3 Rectángulo"/>
            <p:cNvSpPr/>
            <p:nvPr/>
          </p:nvSpPr>
          <p:spPr>
            <a:xfrm>
              <a:off x="3635896" y="6109030"/>
              <a:ext cx="1224136" cy="1890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860032" y="6109030"/>
              <a:ext cx="1224136" cy="18902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084168" y="6109030"/>
              <a:ext cx="1224136" cy="189021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308304" y="6109030"/>
              <a:ext cx="1224136" cy="1890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</p:grpSp>
      <p:sp>
        <p:nvSpPr>
          <p:cNvPr id="10" name="3 Título"/>
          <p:cNvSpPr txBox="1">
            <a:spLocks/>
          </p:cNvSpPr>
          <p:nvPr/>
        </p:nvSpPr>
        <p:spPr>
          <a:xfrm>
            <a:off x="35496" y="764704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Lecciones aprendidas</a:t>
            </a:r>
            <a:endParaRPr lang="es-AR" sz="3200" b="1" i="1" dirty="0">
              <a:solidFill>
                <a:srgbClr val="002060"/>
              </a:solidFill>
            </a:endParaRPr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827584" y="170080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3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Equipo unido </a:t>
            </a:r>
            <a:r>
              <a:rPr lang="es-AR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técnicamente sólido [inclusive dinámicas grupales]_</a:t>
            </a:r>
            <a:endParaRPr lang="es-AR" sz="3200" b="1" i="1" dirty="0">
              <a:solidFill>
                <a:srgbClr val="002060"/>
              </a:solidFill>
            </a:endParaRP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1691680" y="2564904"/>
            <a:ext cx="684076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30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Correcta identificación de GI </a:t>
            </a:r>
            <a:r>
              <a:rPr lang="es-AR" sz="30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s-AR" sz="2200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Entender la importancia de los </a:t>
            </a:r>
            <a:r>
              <a:rPr lang="es-AR" sz="30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proveedores_</a:t>
            </a: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-828600" y="3933056"/>
            <a:ext cx="55441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5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Comunicación fluida</a:t>
            </a:r>
            <a:r>
              <a:rPr lang="es-AR" sz="5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r"/>
            <a:r>
              <a:rPr lang="es-AR" sz="3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DOCUMENTADA_</a:t>
            </a:r>
            <a:endParaRPr lang="es-AR" sz="3200" i="1" dirty="0">
              <a:solidFill>
                <a:srgbClr val="7030A0"/>
              </a:solidFill>
            </a:endParaRPr>
          </a:p>
        </p:txBody>
      </p:sp>
      <p:sp>
        <p:nvSpPr>
          <p:cNvPr id="14" name="3 Título"/>
          <p:cNvSpPr txBox="1">
            <a:spLocks/>
          </p:cNvSpPr>
          <p:nvPr/>
        </p:nvSpPr>
        <p:spPr>
          <a:xfrm>
            <a:off x="2448272" y="4725144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45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Planificación </a:t>
            </a:r>
            <a:r>
              <a:rPr lang="es-AR" sz="3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seguimiento periódico_</a:t>
            </a:r>
            <a:endParaRPr lang="es-AR" sz="3200" b="1" i="1" dirty="0">
              <a:solidFill>
                <a:srgbClr val="00B0F0"/>
              </a:solidFill>
            </a:endParaRPr>
          </a:p>
        </p:txBody>
      </p:sp>
      <p:sp>
        <p:nvSpPr>
          <p:cNvPr id="15" name="3 Título"/>
          <p:cNvSpPr txBox="1">
            <a:spLocks/>
          </p:cNvSpPr>
          <p:nvPr/>
        </p:nvSpPr>
        <p:spPr>
          <a:xfrm>
            <a:off x="288286" y="5589240"/>
            <a:ext cx="55441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51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Cuidar el </a:t>
            </a:r>
            <a:r>
              <a:rPr lang="es-AR" sz="7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alcance del proyecto_</a:t>
            </a:r>
            <a:endParaRPr lang="es-AR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2996952"/>
            <a:ext cx="4896544" cy="189021"/>
            <a:chOff x="3635896" y="6109030"/>
            <a:chExt cx="4896544" cy="189021"/>
          </a:xfrm>
        </p:grpSpPr>
        <p:sp>
          <p:nvSpPr>
            <p:cNvPr id="4" name="3 Rectángulo"/>
            <p:cNvSpPr/>
            <p:nvPr/>
          </p:nvSpPr>
          <p:spPr>
            <a:xfrm>
              <a:off x="3635896" y="6109030"/>
              <a:ext cx="1224136" cy="1890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4860032" y="6109030"/>
              <a:ext cx="1224136" cy="18902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084168" y="6109030"/>
              <a:ext cx="1224136" cy="189021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308304" y="6109030"/>
              <a:ext cx="1224136" cy="189021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</p:grpSp>
      <p:sp>
        <p:nvSpPr>
          <p:cNvPr id="8" name="3 Título"/>
          <p:cNvSpPr txBox="1">
            <a:spLocks/>
          </p:cNvSpPr>
          <p:nvPr/>
        </p:nvSpPr>
        <p:spPr>
          <a:xfrm>
            <a:off x="1224136" y="3140968"/>
            <a:ext cx="6588224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3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Muchas gracias</a:t>
            </a:r>
            <a:r>
              <a:rPr lang="es-AR" sz="3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algn="r"/>
            <a:endParaRPr lang="es-AR" sz="2400" b="1" i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s-AR" sz="2400" b="1" i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400" b="1" i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Cr. Juan Esteban Ferreiro</a:t>
            </a:r>
          </a:p>
          <a:p>
            <a:pPr algn="r"/>
            <a:r>
              <a:rPr lang="es-AR" sz="1400" b="1" i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jferreiro@cba.gov.ar</a:t>
            </a:r>
            <a:endParaRPr lang="es-AR" sz="1400" b="1" i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400" b="1" i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ferreiroj@gmail.com</a:t>
            </a:r>
            <a:endParaRPr lang="es-AR" sz="1400" b="1" i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s-AR" sz="1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1" t="33965" r="25790" b="26737"/>
          <a:stretch/>
        </p:blipFill>
        <p:spPr bwMode="auto">
          <a:xfrm rot="21208642">
            <a:off x="375252" y="2938884"/>
            <a:ext cx="4217033" cy="295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Algunos datos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la Provincia de Córdoba_</a:t>
            </a:r>
            <a:endParaRPr lang="es-AR" sz="3200" b="1" i="1" dirty="0"/>
          </a:p>
        </p:txBody>
      </p:sp>
      <p:sp>
        <p:nvSpPr>
          <p:cNvPr id="8" name="7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2483768" y="1268760"/>
            <a:ext cx="6552728" cy="1074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Extensión: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165.321 km2_</a:t>
            </a:r>
          </a:p>
          <a:p>
            <a:pPr algn="r"/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Población: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3.308.876 habitantes_</a:t>
            </a:r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r"/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Presupuesto anual 2015: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6.736 millones de dólares_ </a:t>
            </a:r>
            <a:r>
              <a:rPr lang="es-AR" sz="1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AR" sz="3200" b="1" i="1" dirty="0"/>
          </a:p>
        </p:txBody>
      </p:sp>
      <p:sp>
        <p:nvSpPr>
          <p:cNvPr id="15" name="3 Título"/>
          <p:cNvSpPr txBox="1">
            <a:spLocks/>
          </p:cNvSpPr>
          <p:nvPr/>
        </p:nvSpPr>
        <p:spPr>
          <a:xfrm>
            <a:off x="4788024" y="2636912"/>
            <a:ext cx="418484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Actualmente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</a:t>
            </a:r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esquema</a:t>
            </a:r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 comentaré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alcanza el gasto de bienes y servicios</a:t>
            </a:r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 alcanza unos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726 millones de dólares_</a:t>
            </a:r>
          </a:p>
          <a:p>
            <a:pPr algn="r"/>
            <a:endParaRPr lang="es-AR" sz="1400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s-AR" sz="1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[Un próximo paso </a:t>
            </a:r>
            <a:r>
              <a:rPr lang="es-AR" sz="1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lang="es-AR" sz="12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actualizar normativa de obra pública &lt;526 millones&gt;, con lo cual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potencialmente se podrían gestionar más de 1.200 millones de dólares]_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31241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0" y="1340768"/>
            <a:ext cx="896448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32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¿Cuáles fueron los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grandes hitos </a:t>
            </a:r>
            <a:r>
              <a:rPr lang="es-AR" sz="32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 proyecto?</a:t>
            </a:r>
            <a:endParaRPr lang="es-AR" sz="4000" b="1" i="1" dirty="0"/>
          </a:p>
        </p:txBody>
      </p:sp>
    </p:spTree>
    <p:extLst>
      <p:ext uri="{BB962C8B-B14F-4D97-AF65-F5344CB8AC3E}">
        <p14:creationId xmlns:p14="http://schemas.microsoft.com/office/powerpoint/2010/main" val="6696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Reseña del proyecto ~ hitos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es-AR" sz="3200" b="1" i="1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396283" y="1052736"/>
            <a:ext cx="8640213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Oct_12: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 Ministerio de Administración y Gestión Pública plantea un proyecto para modernizar el proceso de compras y contrataciones_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700">
            <a:off x="121357" y="3846423"/>
            <a:ext cx="2826171" cy="140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326">
            <a:off x="971753" y="5207659"/>
            <a:ext cx="2799650" cy="134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1115616" y="1916832"/>
            <a:ext cx="792088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May_13: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visita la oficina de “ChileCompra” en Santiago para conocer en profundidad su experiencia_</a:t>
            </a:r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2483768" y="2780928"/>
            <a:ext cx="65611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Jul_13: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sanciona la Ley Provincial N° 10.155 – Régimen de Compras y Contrataciones, su vigencia se iniciaría con la publicación de su Decreto Reglamentario_</a:t>
            </a:r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3563888" y="3789148"/>
            <a:ext cx="547260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Sep_13: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 asiste a la IX Conferencia Anual de la </a:t>
            </a:r>
          </a:p>
          <a:p>
            <a:pPr algn="r"/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RIGC en Montevideo_</a:t>
            </a: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3563888" y="4725144"/>
            <a:ext cx="547260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May_14: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 la publicación del Decreto Reglamentario entra en vigencia</a:t>
            </a:r>
          </a:p>
          <a:p>
            <a:pPr algn="r"/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el nuevo Régimen_</a:t>
            </a:r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0" y="1340768"/>
            <a:ext cx="896448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32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¿Cuál era la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situación inicial </a:t>
            </a:r>
            <a:r>
              <a:rPr lang="es-AR" sz="32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 el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comienzo </a:t>
            </a:r>
          </a:p>
          <a:p>
            <a:pPr algn="r"/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 proyecto?</a:t>
            </a:r>
            <a:endParaRPr lang="es-AR" sz="5400" b="1" i="1" dirty="0"/>
          </a:p>
        </p:txBody>
      </p:sp>
    </p:spTree>
    <p:extLst>
      <p:ext uri="{BB962C8B-B14F-4D97-AF65-F5344CB8AC3E}">
        <p14:creationId xmlns:p14="http://schemas.microsoft.com/office/powerpoint/2010/main" val="25872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Situación inicial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es-AR" sz="3200" b="1" i="1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2051720" y="1124744"/>
            <a:ext cx="69847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20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 </a:t>
            </a:r>
            <a:r>
              <a:rPr lang="es-AR" sz="2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principales 5 puntos a resolver </a:t>
            </a:r>
            <a:r>
              <a:rPr lang="es-AR" sz="20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eran:</a:t>
            </a: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251520" y="2204864"/>
            <a:ext cx="5472101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1.-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Normativa desactualizada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[leyes y principales decretos de las décadas del ´70 y ´80 ~ sin impulso de TICs] y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atomizada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[6 leyes + 14 decretos + resoluciones y memorandos]_</a:t>
            </a:r>
          </a:p>
          <a:p>
            <a:pPr algn="l"/>
            <a:endParaRPr lang="es-AR" sz="1400" dirty="0" smtClean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2.-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Ausencia de un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órgano rector_</a:t>
            </a:r>
          </a:p>
          <a:p>
            <a:pPr algn="l"/>
            <a:endParaRPr lang="es-AR" sz="1400" dirty="0" smtClean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3.-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Sistema Informático de Administración Financiera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 un módulo integral de contrataciones_</a:t>
            </a:r>
            <a:endParaRPr lang="es-AR" sz="1400" b="1" dirty="0" smtClean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4.-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Catálogo de bienes y servicios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 alineado a estándares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mundiales_</a:t>
            </a:r>
          </a:p>
          <a:p>
            <a:pPr algn="l"/>
            <a:endParaRPr lang="es-AR" sz="1400" dirty="0" smtClean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2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5.- </a:t>
            </a:r>
            <a:r>
              <a:rPr lang="es-AR" sz="18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Inexistencia de procedimientos </a:t>
            </a:r>
            <a:r>
              <a:rPr lang="es-AR" sz="14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formales_   </a:t>
            </a:r>
          </a:p>
          <a:p>
            <a:pPr algn="l"/>
            <a:endParaRPr lang="es-AR" sz="1400" dirty="0" smtClean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5580112" y="3212976"/>
            <a:ext cx="3456384" cy="273630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Existía </a:t>
            </a:r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 de Pedido </a:t>
            </a:r>
            <a:r>
              <a:rPr lang="es-A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Orden de Compra </a:t>
            </a:r>
            <a:r>
              <a:rPr lang="es-AR" sz="14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 el sistema pero</a:t>
            </a:r>
            <a:r>
              <a:rPr lang="es-AR" sz="20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 se utilizaba_</a:t>
            </a:r>
          </a:p>
          <a:p>
            <a:pPr algn="l"/>
            <a:endParaRPr lang="es-AR" sz="2000" b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correo electrónico_</a:t>
            </a:r>
          </a:p>
          <a:p>
            <a:pPr algn="l"/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OC </a:t>
            </a:r>
            <a:r>
              <a:rPr lang="es-AR" sz="1600" b="1" dirty="0" err="1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word</a:t>
            </a:r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+ correo postal_</a:t>
            </a:r>
          </a:p>
          <a:p>
            <a:pPr algn="l"/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Cotizaciones  telefónicas o por correo electrónico_</a:t>
            </a:r>
            <a:endParaRPr lang="es-AR" sz="1600" b="1" dirty="0" smtClean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5112060" y="4221088"/>
            <a:ext cx="396044" cy="360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2411760" y="2204864"/>
            <a:ext cx="65527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¿En que consistió </a:t>
            </a:r>
            <a:r>
              <a:rPr lang="es-AR" sz="3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 proyecto</a:t>
            </a:r>
            <a:r>
              <a:rPr lang="es-AR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s-AR" sz="5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1224136" cy="1890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179512" y="26064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Detalles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del proyecto</a:t>
            </a:r>
            <a:r>
              <a:rPr lang="es-A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es-AR" sz="3200" b="1" i="1" dirty="0">
              <a:solidFill>
                <a:srgbClr val="00B0F0"/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163669" y="1124744"/>
            <a:ext cx="4264315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18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 proyecto tuvo 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ejes:</a:t>
            </a:r>
          </a:p>
          <a:p>
            <a:pPr algn="l"/>
            <a:endParaRPr lang="es-AR" sz="24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Normativo</a:t>
            </a:r>
          </a:p>
          <a:p>
            <a:pPr algn="l"/>
            <a:r>
              <a:rPr lang="es-AR" sz="1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_Proyecto de 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ley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ley marco</a:t>
            </a:r>
          </a:p>
          <a:p>
            <a:pPr algn="l"/>
            <a:r>
              <a:rPr lang="es-AR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_Decreto 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reglamentario</a:t>
            </a:r>
            <a:endParaRPr lang="es-AR" sz="2400" b="1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3 Título"/>
          <p:cNvSpPr txBox="1">
            <a:spLocks/>
          </p:cNvSpPr>
          <p:nvPr/>
        </p:nvSpPr>
        <p:spPr>
          <a:xfrm>
            <a:off x="4644008" y="1484784"/>
            <a:ext cx="446449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Procedimental</a:t>
            </a:r>
          </a:p>
          <a:p>
            <a:pPr algn="l"/>
            <a:r>
              <a:rPr lang="es-AR" sz="15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_Manual de 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procedimientos</a:t>
            </a:r>
          </a:p>
          <a:p>
            <a:pPr algn="l"/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_Formularios e instructivos</a:t>
            </a:r>
          </a:p>
          <a:p>
            <a:pPr algn="l"/>
            <a:r>
              <a:rPr lang="es-AR" sz="1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_Requisitos 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 el Registro 	de 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Proveedores</a:t>
            </a:r>
          </a:p>
          <a:p>
            <a:pPr algn="l"/>
            <a:r>
              <a:rPr lang="es-AR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_Certificación de calidad </a:t>
            </a:r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Registro de Proveedores</a:t>
            </a:r>
            <a:endParaRPr lang="es-AR" sz="1400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3 Título"/>
          <p:cNvSpPr txBox="1">
            <a:spLocks/>
          </p:cNvSpPr>
          <p:nvPr/>
        </p:nvSpPr>
        <p:spPr>
          <a:xfrm>
            <a:off x="395536" y="3501008"/>
            <a:ext cx="57606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s-AR" sz="7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7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9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Tecnológico</a:t>
            </a:r>
          </a:p>
          <a:p>
            <a:pPr algn="l">
              <a:lnSpc>
                <a:spcPct val="120000"/>
              </a:lnSpc>
            </a:pPr>
            <a:r>
              <a:rPr lang="es-AR" sz="5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_Portal Web </a:t>
            </a:r>
            <a:r>
              <a:rPr lang="es-AR" sz="4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Compras y Contrataciones [in 	house]</a:t>
            </a:r>
            <a:endParaRPr lang="es-AR" sz="5600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20000"/>
              </a:lnSpc>
            </a:pPr>
            <a:endParaRPr lang="es-AR" sz="5600" b="1" dirty="0" smtClean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s-AR" sz="5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_Módulo de Compras </a:t>
            </a:r>
            <a:r>
              <a:rPr lang="es-AR" sz="4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 el </a:t>
            </a:r>
            <a:r>
              <a:rPr lang="es-AR" sz="4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sistema </a:t>
            </a:r>
            <a:r>
              <a:rPr lang="es-AR" sz="4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informático de administración </a:t>
            </a:r>
            <a:r>
              <a:rPr lang="es-AR" sz="4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financiera </a:t>
            </a:r>
          </a:p>
          <a:p>
            <a:pPr algn="l">
              <a:lnSpc>
                <a:spcPct val="120000"/>
              </a:lnSpc>
            </a:pPr>
            <a:r>
              <a:rPr lang="es-AR" sz="4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AR" sz="4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[in house]</a:t>
            </a:r>
            <a:endParaRPr lang="es-AR" sz="56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20000"/>
              </a:lnSpc>
            </a:pPr>
            <a:r>
              <a:rPr lang="es-AR" sz="4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algn="l">
              <a:lnSpc>
                <a:spcPct val="120000"/>
              </a:lnSpc>
            </a:pPr>
            <a:r>
              <a:rPr lang="es-AR" sz="4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AR" sz="5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_Catálogo de bienes y servicios </a:t>
            </a:r>
            <a:r>
              <a:rPr lang="es-AR" sz="4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alineado </a:t>
            </a:r>
            <a:r>
              <a:rPr lang="es-AR" sz="4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 </a:t>
            </a:r>
            <a:r>
              <a:rPr lang="es-AR" sz="4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estándar</a:t>
            </a:r>
            <a:r>
              <a:rPr lang="es-AR" sz="4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AR" sz="4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es-AR" sz="4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Naciones Unidas </a:t>
            </a:r>
            <a:r>
              <a:rPr lang="es-AR" sz="48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UNSPSC [in house]</a:t>
            </a:r>
            <a:endParaRPr lang="es-AR" sz="48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228184" y="3717032"/>
            <a:ext cx="2664296" cy="252028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CuadroTexto"/>
          <p:cNvSpPr txBox="1"/>
          <p:nvPr/>
        </p:nvSpPr>
        <p:spPr>
          <a:xfrm>
            <a:off x="6327902" y="446934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Incluyó procedimiento de selección vía </a:t>
            </a:r>
            <a:r>
              <a:rPr lang="es-AR" sz="1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SUBASTA ELECTRÓNICA_</a:t>
            </a:r>
            <a:endParaRPr lang="es-AR" sz="16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5508104" y="4653136"/>
            <a:ext cx="576064" cy="540060"/>
          </a:xfrm>
          <a:prstGeom prst="rightArrow">
            <a:avLst>
              <a:gd name="adj1" fmla="val 44093"/>
              <a:gd name="adj2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-36513" y="1556792"/>
            <a:ext cx="5760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500" dirty="0" smtClean="0">
                <a:solidFill>
                  <a:srgbClr val="00B0F0"/>
                </a:solidFill>
              </a:rPr>
              <a:t>1</a:t>
            </a:r>
            <a:endParaRPr lang="es-AR" sz="3200" dirty="0">
              <a:solidFill>
                <a:srgbClr val="00B0F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283968" y="1124744"/>
            <a:ext cx="5760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500" dirty="0">
                <a:solidFill>
                  <a:srgbClr val="00B0F0"/>
                </a:solidFill>
              </a:rPr>
              <a:t>2</a:t>
            </a:r>
            <a:endParaRPr lang="es-AR" sz="3200" dirty="0">
              <a:solidFill>
                <a:srgbClr val="00B0F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6512" y="3284984"/>
            <a:ext cx="5760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500" dirty="0" smtClean="0">
                <a:solidFill>
                  <a:srgbClr val="00B0F0"/>
                </a:solidFill>
              </a:rPr>
              <a:t>3</a:t>
            </a:r>
            <a:endParaRPr lang="es-AR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771</Words>
  <Application>Microsoft Office PowerPoint</Application>
  <PresentationFormat>Presentación en pantalla (4:3)</PresentationFormat>
  <Paragraphs>153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XI Conferencia Anual_ Santo Domingo 2015_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ferreiroj</dc:creator>
  <cp:lastModifiedBy>ferreiroj</cp:lastModifiedBy>
  <cp:revision>75</cp:revision>
  <dcterms:created xsi:type="dcterms:W3CDTF">2015-10-25T11:31:55Z</dcterms:created>
  <dcterms:modified xsi:type="dcterms:W3CDTF">2015-10-28T23:54:27Z</dcterms:modified>
</cp:coreProperties>
</file>