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notesMasterIdLst>
    <p:notesMasterId r:id="rId36"/>
  </p:notesMasterIdLst>
  <p:sldIdLst>
    <p:sldId id="256" r:id="rId2"/>
    <p:sldId id="257" r:id="rId3"/>
    <p:sldId id="258" r:id="rId4"/>
    <p:sldId id="298" r:id="rId5"/>
    <p:sldId id="259" r:id="rId6"/>
    <p:sldId id="260" r:id="rId7"/>
    <p:sldId id="261" r:id="rId8"/>
    <p:sldId id="291" r:id="rId9"/>
    <p:sldId id="293" r:id="rId10"/>
    <p:sldId id="290" r:id="rId11"/>
    <p:sldId id="297" r:id="rId12"/>
    <p:sldId id="264" r:id="rId13"/>
    <p:sldId id="265" r:id="rId14"/>
    <p:sldId id="266" r:id="rId15"/>
    <p:sldId id="267" r:id="rId16"/>
    <p:sldId id="268" r:id="rId17"/>
    <p:sldId id="269" r:id="rId18"/>
    <p:sldId id="294" r:id="rId19"/>
    <p:sldId id="295" r:id="rId20"/>
    <p:sldId id="29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3" r:id="rId33"/>
    <p:sldId id="286" r:id="rId34"/>
    <p:sldId id="289" r:id="rId35"/>
  </p:sldIdLst>
  <p:sldSz cx="10160000" cy="7620000"/>
  <p:notesSz cx="6858000" cy="9144000"/>
  <p:defaultTextStyle>
    <a:lvl1pPr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1pPr>
    <a:lvl2pPr indent="2667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2pPr>
    <a:lvl3pPr indent="5334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3pPr>
    <a:lvl4pPr indent="8001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4pPr>
    <a:lvl5pPr indent="10668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5pPr>
    <a:lvl6pPr indent="13335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6pPr>
    <a:lvl7pPr indent="16129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7pPr>
    <a:lvl8pPr indent="18796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8pPr>
    <a:lvl9pPr indent="2146300" algn="ctr" defTabSz="457200">
      <a:defRPr sz="1400">
        <a:solidFill>
          <a:srgbClr val="FFFFFF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17" userDrawn="1">
          <p15:clr>
            <a:srgbClr val="A4A3A4"/>
          </p15:clr>
        </p15:guide>
        <p15:guide id="2" pos="5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22" y="72"/>
      </p:cViewPr>
      <p:guideLst>
        <p:guide orient="horz" pos="1017"/>
        <p:guide pos="5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01774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5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50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1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055133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</p:spPr>
        <p:txBody>
          <a:bodyPr/>
          <a:lstStyle>
            <a:lvl1pPr>
              <a:spcBef>
                <a:spcPts val="3700"/>
              </a:spcBef>
            </a:lvl1pPr>
            <a:lvl2pPr>
              <a:spcBef>
                <a:spcPts val="3700"/>
              </a:spcBef>
            </a:lvl2pPr>
            <a:lvl3pPr>
              <a:spcBef>
                <a:spcPts val="3700"/>
              </a:spcBef>
            </a:lvl3pPr>
            <a:lvl4pPr>
              <a:spcBef>
                <a:spcPts val="3700"/>
              </a:spcBef>
            </a:lvl4pPr>
            <a:lvl5pPr>
              <a:spcBef>
                <a:spcPts val="3700"/>
              </a:spcBef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47849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19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0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6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99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2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0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4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9B46-6AFE-6E48-8370-377B22DAF35E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2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507995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507995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colombiacompra.gov.co" TargetMode="Externa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1.tif"/><Relationship Id="rId4" Type="http://schemas.openxmlformats.org/officeDocument/2006/relationships/hyperlink" Target="http://www.colombiacompra.gov.co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hyperlink" Target="http://www.colombiacompra.gov.c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1.png"/><Relationship Id="rId7" Type="http://schemas.openxmlformats.org/officeDocument/2006/relationships/image" Target="../media/image4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emf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compra.gov.c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emf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mbiacompra.gov.co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51.png"/><Relationship Id="rId9" Type="http://schemas.openxmlformats.org/officeDocument/2006/relationships/image" Target="../media/image54.t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55.png"/><Relationship Id="rId4" Type="http://schemas.openxmlformats.org/officeDocument/2006/relationships/image" Target="../media/image54.tif"/><Relationship Id="rId9" Type="http://schemas.openxmlformats.org/officeDocument/2006/relationships/hyperlink" Target="http://www.colombiacompra.gov.co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hyperlink" Target="http://www.colombiacompra.gov.co" TargetMode="External"/><Relationship Id="rId9" Type="http://schemas.openxmlformats.org/officeDocument/2006/relationships/image" Target="../media/image54.t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tif"/><Relationship Id="rId11" Type="http://schemas.openxmlformats.org/officeDocument/2006/relationships/image" Target="../media/image39.png"/><Relationship Id="rId5" Type="http://schemas.openxmlformats.org/officeDocument/2006/relationships/hyperlink" Target="http://www.colombiacompra.gov.co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lombiacompra.gov.co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61.tif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tif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tif"/><Relationship Id="rId5" Type="http://schemas.openxmlformats.org/officeDocument/2006/relationships/hyperlink" Target="http://www.colombiacompra.gov.co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64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lombiacompra.gov.c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5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tif"/><Relationship Id="rId5" Type="http://schemas.openxmlformats.org/officeDocument/2006/relationships/hyperlink" Target="http://www.colombiacompra.gov.co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compra.gov.c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6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lombiacompra.gov.co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6.tif"/><Relationship Id="rId4" Type="http://schemas.openxmlformats.org/officeDocument/2006/relationships/hyperlink" Target="http://www.colombiacompra.gov.co" TargetMode="Externa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if"/><Relationship Id="rId3" Type="http://schemas.openxmlformats.org/officeDocument/2006/relationships/image" Target="../media/image11.png"/><Relationship Id="rId7" Type="http://schemas.openxmlformats.org/officeDocument/2006/relationships/image" Target="../media/image66.tif"/><Relationship Id="rId12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tif"/><Relationship Id="rId11" Type="http://schemas.openxmlformats.org/officeDocument/2006/relationships/image" Target="../media/image54.tif"/><Relationship Id="rId5" Type="http://schemas.openxmlformats.org/officeDocument/2006/relationships/hyperlink" Target="http://www.colombiacompra.gov.co" TargetMode="External"/><Relationship Id="rId10" Type="http://schemas.openxmlformats.org/officeDocument/2006/relationships/image" Target="../media/image61.tif"/><Relationship Id="rId4" Type="http://schemas.openxmlformats.org/officeDocument/2006/relationships/image" Target="../media/image3.png"/><Relationship Id="rId9" Type="http://schemas.openxmlformats.org/officeDocument/2006/relationships/image" Target="../media/image62.t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72.png"/><Relationship Id="rId5" Type="http://schemas.openxmlformats.org/officeDocument/2006/relationships/image" Target="../media/image11.png"/><Relationship Id="rId10" Type="http://schemas.openxmlformats.org/officeDocument/2006/relationships/image" Target="../media/image71.png"/><Relationship Id="rId4" Type="http://schemas.openxmlformats.org/officeDocument/2006/relationships/hyperlink" Target="http://www.colombiacompra.gov.co" TargetMode="External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aca.zuleta@colombiacompra.gov.co" TargetMode="External"/><Relationship Id="rId5" Type="http://schemas.openxmlformats.org/officeDocument/2006/relationships/hyperlink" Target="http://www.colombiacompra.gov.co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colombiacompra.gov.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colombiacompra.gov.co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www.colombiacompra.gov.co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hyperlink" Target="http://www.colombiacompra.gov.co/es/tienda-virtual-del-estado-colombian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1955800"/>
            <a:ext cx="45339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228600" y="5295900"/>
            <a:ext cx="9779000" cy="17653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5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94200" y="5715000"/>
            <a:ext cx="5499100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60392" y="7118206"/>
            <a:ext cx="5166927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lvl="3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</a:t>
            </a:r>
            <a:r>
              <a:rPr sz="1400" dirty="0" smtClean="0">
                <a:solidFill>
                  <a:srgbClr val="FFFFFF"/>
                </a:solidFill>
              </a:rPr>
              <a:t>, </a:t>
            </a:r>
            <a:r>
              <a:rPr lang="es-CO" sz="1400" dirty="0" smtClean="0">
                <a:solidFill>
                  <a:srgbClr val="FFFFFF"/>
                </a:solidFill>
              </a:rPr>
              <a:t>25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</a:t>
            </a:r>
            <a:r>
              <a:rPr lang="es-CO" sz="1400" dirty="0" smtClean="0">
                <a:solidFill>
                  <a:srgbClr val="FFFFFF"/>
                </a:solidFill>
              </a:rPr>
              <a:t>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53" name="Shape 53"/>
          <p:cNvSpPr/>
          <p:nvPr/>
        </p:nvSpPr>
        <p:spPr>
          <a:xfrm>
            <a:off x="6742338" y="7124700"/>
            <a:ext cx="3011262" cy="29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chemeClr val="bg1"/>
              </a:solidFill>
              <a:hlinkClick r:id="rId5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69322" y="7124700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57" y="-12524"/>
            <a:ext cx="10162913" cy="76450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13364" y="110760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17" name="Shape 126"/>
          <p:cNvSpPr/>
          <p:nvPr/>
        </p:nvSpPr>
        <p:spPr>
          <a:xfrm>
            <a:off x="4970339" y="539922"/>
            <a:ext cx="4865114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400" b="1" dirty="0" smtClean="0">
                <a:solidFill>
                  <a:srgbClr val="515151"/>
                </a:solidFill>
              </a:rPr>
              <a:t>3</a:t>
            </a:r>
            <a:r>
              <a:rPr sz="2400" b="1" dirty="0" smtClean="0">
                <a:solidFill>
                  <a:srgbClr val="515151"/>
                </a:solidFill>
              </a:rPr>
              <a:t>. </a:t>
            </a:r>
            <a:r>
              <a:rPr lang="es-CO" sz="2400" b="1" dirty="0" smtClean="0">
                <a:solidFill>
                  <a:srgbClr val="515151"/>
                </a:solidFill>
              </a:rPr>
              <a:t>Otros cambios reglamentarios</a:t>
            </a:r>
            <a:endParaRPr sz="2400" b="1" dirty="0">
              <a:solidFill>
                <a:srgbClr val="51515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41419" y="1435100"/>
            <a:ext cx="8265695" cy="542799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Estudios de sector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Análisis de los Riesgos del Proceso de Contratación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Ciclo de vida del producto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Evaluación de la calidad y el precio</a:t>
            </a:r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7" y="7077409"/>
            <a:ext cx="9803218" cy="542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flipV="1">
            <a:off x="4780503" y="675220"/>
            <a:ext cx="189836" cy="175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/>
          </a:p>
        </p:txBody>
      </p:sp>
    </p:spTree>
    <p:extLst>
      <p:ext uri="{BB962C8B-B14F-4D97-AF65-F5344CB8AC3E}">
        <p14:creationId xmlns:p14="http://schemas.microsoft.com/office/powerpoint/2010/main" val="866754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13364" y="110760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26"/>
          <p:cNvSpPr/>
          <p:nvPr/>
        </p:nvSpPr>
        <p:spPr>
          <a:xfrm>
            <a:off x="9758445" y="586088"/>
            <a:ext cx="7700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41419" y="1435100"/>
            <a:ext cx="8265695" cy="542799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algn="just"/>
            <a:r>
              <a:rPr lang="es-CO" sz="2400" i="1" dirty="0" smtClean="0"/>
              <a:t>Acuerdos Marco de TI</a:t>
            </a:r>
            <a:endParaRPr lang="es-CO" sz="2400" i="1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7" y="7077409"/>
            <a:ext cx="98032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6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2700"/>
            <a:ext cx="10160000" cy="764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-115619" y="5374521"/>
            <a:ext cx="4533170" cy="1566078"/>
          </a:xfrm>
          <a:prstGeom prst="rect">
            <a:avLst/>
          </a:prstGeom>
          <a:solidFill>
            <a:srgbClr val="258CA5"/>
          </a:solidFill>
          <a:ln w="25400">
            <a:solidFill>
              <a:srgbClr val="258CA5"/>
            </a:solidFill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693805" y="5374521"/>
            <a:ext cx="4564590" cy="1566078"/>
          </a:xfrm>
          <a:prstGeom prst="rect">
            <a:avLst/>
          </a:prstGeom>
          <a:solidFill>
            <a:srgbClr val="258CA5"/>
          </a:solidFill>
          <a:ln w="25400">
            <a:solidFill>
              <a:srgbClr val="258CA5"/>
            </a:solidFill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678094" y="1530896"/>
            <a:ext cx="4564591" cy="1527522"/>
          </a:xfrm>
          <a:prstGeom prst="rect">
            <a:avLst/>
          </a:prstGeom>
          <a:solidFill>
            <a:srgbClr val="258CA5"/>
          </a:solidFill>
          <a:ln w="25400">
            <a:solidFill>
              <a:srgbClr val="258CA5"/>
            </a:solidFill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-131329" y="1530896"/>
            <a:ext cx="4564590" cy="1527522"/>
          </a:xfrm>
          <a:prstGeom prst="rect">
            <a:avLst/>
          </a:prstGeom>
          <a:solidFill>
            <a:srgbClr val="258CA5"/>
          </a:solidFill>
          <a:ln w="25400">
            <a:solidFill>
              <a:srgbClr val="258CA5"/>
            </a:solidFill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9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99" y="71304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871835" y="7194406"/>
            <a:ext cx="354571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lang="es-CO" sz="1400" dirty="0" smtClean="0">
                <a:solidFill>
                  <a:srgbClr val="FFFFFF"/>
                </a:solidFill>
              </a:rPr>
              <a:t>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199" name="Shape 199"/>
          <p:cNvSpPr/>
          <p:nvPr/>
        </p:nvSpPr>
        <p:spPr>
          <a:xfrm>
            <a:off x="7315200" y="7191159"/>
            <a:ext cx="2541179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95811" y="1759669"/>
            <a:ext cx="2239302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l" defTabSz="584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Escasa capacidad de negociación del Comprador</a:t>
            </a:r>
          </a:p>
        </p:txBody>
      </p:sp>
      <p:sp>
        <p:nvSpPr>
          <p:cNvPr id="201" name="Shape 201"/>
          <p:cNvSpPr/>
          <p:nvPr/>
        </p:nvSpPr>
        <p:spPr>
          <a:xfrm>
            <a:off x="6922614" y="1648649"/>
            <a:ext cx="2875746" cy="1298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r" defTabSz="584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Altos costos administrativos que incrementan los costos de transacción</a:t>
            </a:r>
          </a:p>
        </p:txBody>
      </p:sp>
      <p:sp>
        <p:nvSpPr>
          <p:cNvPr id="202" name="Shape 202"/>
          <p:cNvSpPr/>
          <p:nvPr/>
        </p:nvSpPr>
        <p:spPr>
          <a:xfrm>
            <a:off x="232311" y="5660672"/>
            <a:ext cx="2766914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l" defTabSz="584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Compra de los mismos bienes y servicios en condiciones diferentes</a:t>
            </a:r>
          </a:p>
        </p:txBody>
      </p:sp>
      <p:sp>
        <p:nvSpPr>
          <p:cNvPr id="203" name="Shape 203"/>
          <p:cNvSpPr/>
          <p:nvPr/>
        </p:nvSpPr>
        <p:spPr>
          <a:xfrm>
            <a:off x="6922613" y="5666621"/>
            <a:ext cx="2875747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r" defTabSz="584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FFFFFF"/>
                </a:solidFill>
              </a:rPr>
              <a:t>Costos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dirty="0" err="1">
                <a:solidFill>
                  <a:srgbClr val="FFFFFF"/>
                </a:solidFill>
              </a:rPr>
              <a:t>adicionales</a:t>
            </a:r>
            <a:r>
              <a:rPr sz="2000" dirty="0">
                <a:solidFill>
                  <a:srgbClr val="FFFFFF"/>
                </a:solidFill>
              </a:rPr>
              <a:t> para </a:t>
            </a:r>
            <a:r>
              <a:rPr sz="2000" dirty="0" err="1">
                <a:solidFill>
                  <a:srgbClr val="FFFFFF"/>
                </a:solidFill>
              </a:rPr>
              <a:t>manejar</a:t>
            </a:r>
            <a:r>
              <a:rPr sz="2000" dirty="0">
                <a:solidFill>
                  <a:srgbClr val="FFFFFF"/>
                </a:solidFill>
              </a:rPr>
              <a:t> la </a:t>
            </a:r>
            <a:r>
              <a:rPr sz="2000" dirty="0" err="1">
                <a:solidFill>
                  <a:srgbClr val="FFFFFF"/>
                </a:solidFill>
              </a:rPr>
              <a:t>información</a:t>
            </a:r>
            <a:r>
              <a:rPr sz="2000" dirty="0">
                <a:solidFill>
                  <a:srgbClr val="FFFFFF"/>
                </a:solidFill>
              </a:rPr>
              <a:t> con </a:t>
            </a:r>
            <a:r>
              <a:rPr sz="2000" dirty="0" err="1">
                <a:solidFill>
                  <a:srgbClr val="FFFFFF"/>
                </a:solidFill>
              </a:rPr>
              <a:t>eficiencia</a:t>
            </a:r>
            <a:r>
              <a:rPr sz="2000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3615464" y="2979353"/>
            <a:ext cx="2967169" cy="2431585"/>
            <a:chOff x="0" y="0"/>
            <a:chExt cx="2967167" cy="2431584"/>
          </a:xfrm>
        </p:grpSpPr>
        <p:sp>
          <p:nvSpPr>
            <p:cNvPr id="204" name="Shape 204"/>
            <p:cNvSpPr/>
            <p:nvPr/>
          </p:nvSpPr>
          <p:spPr>
            <a:xfrm>
              <a:off x="0" y="554479"/>
              <a:ext cx="315822" cy="315823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649305" y="499432"/>
              <a:ext cx="315823" cy="31582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289075" y="0"/>
              <a:ext cx="315822" cy="31582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0" y="1511198"/>
              <a:ext cx="315822" cy="31582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649305" y="1456150"/>
              <a:ext cx="317863" cy="317863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289075" y="2115763"/>
              <a:ext cx="315822" cy="31582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flipV="1">
              <a:off x="1430773" y="625975"/>
              <a:ext cx="1361136" cy="166345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flipH="1" flipV="1">
              <a:off x="156832" y="724048"/>
              <a:ext cx="2640913" cy="91915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V="1">
              <a:off x="151290" y="171970"/>
              <a:ext cx="1286121" cy="149707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flipV="1">
              <a:off x="1436176" y="128772"/>
              <a:ext cx="1" cy="214966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 flipV="1">
              <a:off x="181797" y="734314"/>
              <a:ext cx="265571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V="1">
              <a:off x="172257" y="634721"/>
              <a:ext cx="2663935" cy="104155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flipH="1" flipV="1">
              <a:off x="151204" y="721227"/>
              <a:ext cx="1313413" cy="158931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flipV="1">
              <a:off x="2793352" y="637121"/>
              <a:ext cx="1" cy="100217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250891" y="1714413"/>
              <a:ext cx="1198086" cy="59867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1466680" y="1584397"/>
              <a:ext cx="1330840" cy="72036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flipH="1" flipV="1">
              <a:off x="1453526" y="182461"/>
              <a:ext cx="1361882" cy="49376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flipV="1">
              <a:off x="146718" y="186592"/>
              <a:ext cx="1312128" cy="546659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V="1">
              <a:off x="132623" y="771721"/>
              <a:ext cx="1" cy="100217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flipH="1" flipV="1">
              <a:off x="1363946" y="210158"/>
              <a:ext cx="1560227" cy="156022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22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92992" y="1875635"/>
            <a:ext cx="1378989" cy="83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5825" y="1696920"/>
            <a:ext cx="632228" cy="1119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78387" y="5574562"/>
            <a:ext cx="1084399" cy="1228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86489" y="5713798"/>
            <a:ext cx="1015700" cy="99145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190499" y="120574"/>
            <a:ext cx="9938946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230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flipH="1">
            <a:off x="3150733" y="415749"/>
            <a:ext cx="209909" cy="21552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3308464" y="283716"/>
            <a:ext cx="670536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s-CO" sz="2200" dirty="0" smtClean="0"/>
              <a:t>1. Compra </a:t>
            </a:r>
            <a:r>
              <a:rPr lang="es-CO" sz="2200" dirty="0"/>
              <a:t>de TI antes de la agregación de demanda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09546" y="7188755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3209" y="-18260"/>
            <a:ext cx="10174776" cy="765651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629697" y="517591"/>
            <a:ext cx="705161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200" b="1" dirty="0" smtClean="0">
                <a:solidFill>
                  <a:srgbClr val="515151"/>
                </a:solidFill>
              </a:rPr>
              <a:t>1. </a:t>
            </a:r>
            <a:r>
              <a:rPr sz="2200" b="1" dirty="0" err="1" smtClean="0">
                <a:solidFill>
                  <a:srgbClr val="515151"/>
                </a:solidFill>
              </a:rPr>
              <a:t>Compra</a:t>
            </a:r>
            <a:r>
              <a:rPr sz="2200" b="1" dirty="0" smtClean="0">
                <a:solidFill>
                  <a:srgbClr val="515151"/>
                </a:solidFill>
              </a:rPr>
              <a:t> </a:t>
            </a:r>
            <a:r>
              <a:rPr sz="2200" b="1" dirty="0">
                <a:solidFill>
                  <a:srgbClr val="515151"/>
                </a:solidFill>
              </a:rPr>
              <a:t>de TI antes de la </a:t>
            </a:r>
            <a:r>
              <a:rPr sz="2200" b="1" dirty="0" err="1">
                <a:solidFill>
                  <a:srgbClr val="515151"/>
                </a:solidFill>
              </a:rPr>
              <a:t>agregación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demanda</a:t>
            </a:r>
            <a:endParaRPr sz="2200" b="1" dirty="0">
              <a:solidFill>
                <a:srgbClr val="515151"/>
              </a:solidFill>
            </a:endParaRPr>
          </a:p>
        </p:txBody>
      </p:sp>
      <p:pic>
        <p:nvPicPr>
          <p:cNvPr id="23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3496" y="617885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239" name="Shape 239"/>
          <p:cNvSpPr/>
          <p:nvPr/>
        </p:nvSpPr>
        <p:spPr>
          <a:xfrm>
            <a:off x="7403696" y="7090536"/>
            <a:ext cx="2490783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046992" y="1357078"/>
            <a:ext cx="2046636" cy="2723061"/>
          </a:xfrm>
          <a:prstGeom prst="rect">
            <a:avLst/>
          </a:prstGeom>
          <a:solidFill>
            <a:srgbClr val="0365C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152704" y="1357078"/>
            <a:ext cx="2045832" cy="2723061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160693" y="4141699"/>
            <a:ext cx="2043957" cy="2719372"/>
          </a:xfrm>
          <a:prstGeom prst="rect">
            <a:avLst/>
          </a:prstGeom>
          <a:solidFill>
            <a:srgbClr val="86100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257612" y="1357078"/>
            <a:ext cx="2046636" cy="2723061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053078" y="4136253"/>
            <a:ext cx="2046637" cy="2725041"/>
          </a:xfrm>
          <a:prstGeom prst="rect">
            <a:avLst/>
          </a:prstGeom>
          <a:solidFill>
            <a:srgbClr val="B36AE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266156" y="4132518"/>
            <a:ext cx="2046637" cy="2725041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362921" y="1329607"/>
            <a:ext cx="2046637" cy="2723061"/>
          </a:xfrm>
          <a:prstGeom prst="rect">
            <a:avLst/>
          </a:prstGeom>
          <a:solidFill>
            <a:srgbClr val="773F9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80035" y="4133508"/>
            <a:ext cx="2046637" cy="2723061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104892" y="1674701"/>
            <a:ext cx="1945815" cy="928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FFFFFF"/>
                </a:solidFill>
              </a:rPr>
              <a:t>Conectividad</a:t>
            </a:r>
          </a:p>
        </p:txBody>
      </p:sp>
      <p:sp>
        <p:nvSpPr>
          <p:cNvPr id="249" name="Shape 249"/>
          <p:cNvSpPr/>
          <p:nvPr/>
        </p:nvSpPr>
        <p:spPr>
          <a:xfrm>
            <a:off x="3188097" y="1674701"/>
            <a:ext cx="1962501" cy="928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Nube privada</a:t>
            </a:r>
          </a:p>
        </p:txBody>
      </p:sp>
      <p:sp>
        <p:nvSpPr>
          <p:cNvPr id="250" name="Shape 250"/>
          <p:cNvSpPr/>
          <p:nvPr/>
        </p:nvSpPr>
        <p:spPr>
          <a:xfrm>
            <a:off x="5333777" y="1709098"/>
            <a:ext cx="1945670" cy="90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Nube pública</a:t>
            </a:r>
          </a:p>
        </p:txBody>
      </p:sp>
      <p:sp>
        <p:nvSpPr>
          <p:cNvPr id="251" name="Shape 251"/>
          <p:cNvSpPr/>
          <p:nvPr/>
        </p:nvSpPr>
        <p:spPr>
          <a:xfrm>
            <a:off x="7543220" y="1898723"/>
            <a:ext cx="1735587" cy="89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Centro de contacto</a:t>
            </a:r>
          </a:p>
        </p:txBody>
      </p:sp>
      <p:sp>
        <p:nvSpPr>
          <p:cNvPr id="252" name="Shape 252"/>
          <p:cNvSpPr/>
          <p:nvPr/>
        </p:nvSpPr>
        <p:spPr>
          <a:xfrm>
            <a:off x="1304682" y="4622971"/>
            <a:ext cx="1527203" cy="89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Equipos</a:t>
            </a:r>
          </a:p>
        </p:txBody>
      </p:sp>
      <p:sp>
        <p:nvSpPr>
          <p:cNvPr id="253" name="Shape 253"/>
          <p:cNvSpPr/>
          <p:nvPr/>
        </p:nvSpPr>
        <p:spPr>
          <a:xfrm>
            <a:off x="3389269" y="4570982"/>
            <a:ext cx="1572702" cy="71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Red LAN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3657" y="4695905"/>
            <a:ext cx="2220039" cy="115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FFFFFF"/>
                </a:solidFill>
              </a:rPr>
              <a:t>Servicios</a:t>
            </a:r>
            <a:r>
              <a:rPr sz="2400" b="1" dirty="0">
                <a:solidFill>
                  <a:srgbClr val="FFFFFF"/>
                </a:solidFill>
              </a:rPr>
              <a:t> y </a:t>
            </a:r>
            <a:r>
              <a:rPr sz="2400" b="1" dirty="0" err="1">
                <a:solidFill>
                  <a:srgbClr val="FFFFFF"/>
                </a:solidFill>
              </a:rPr>
              <a:t>productos</a:t>
            </a:r>
            <a:r>
              <a:rPr sz="2400" b="1" dirty="0">
                <a:solidFill>
                  <a:srgbClr val="FFFFFF"/>
                </a:solidFill>
              </a:rPr>
              <a:t> TI  de </a:t>
            </a:r>
            <a:r>
              <a:rPr sz="2400" b="1" dirty="0" err="1">
                <a:solidFill>
                  <a:srgbClr val="FFFFFF"/>
                </a:solidFill>
              </a:rPr>
              <a:t>marca</a:t>
            </a:r>
            <a:r>
              <a:rPr sz="24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5" name="Shape 255"/>
          <p:cNvSpPr/>
          <p:nvPr/>
        </p:nvSpPr>
        <p:spPr>
          <a:xfrm>
            <a:off x="7585256" y="5089301"/>
            <a:ext cx="1686994" cy="4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Desarrollo</a:t>
            </a:r>
          </a:p>
        </p:txBody>
      </p:sp>
      <p:sp>
        <p:nvSpPr>
          <p:cNvPr id="256" name="Shape 256"/>
          <p:cNvSpPr/>
          <p:nvPr/>
        </p:nvSpPr>
        <p:spPr>
          <a:xfrm>
            <a:off x="4067736" y="5419269"/>
            <a:ext cx="1572702" cy="1497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CBD2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4211421" y="5952435"/>
            <a:ext cx="1310732" cy="436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Soporte</a:t>
            </a:r>
          </a:p>
        </p:txBody>
      </p:sp>
      <p:sp>
        <p:nvSpPr>
          <p:cNvPr id="258" name="Shape 258"/>
          <p:cNvSpPr/>
          <p:nvPr/>
        </p:nvSpPr>
        <p:spPr>
          <a:xfrm>
            <a:off x="1660609" y="2766120"/>
            <a:ext cx="2137265" cy="1915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5410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685382" y="3353435"/>
            <a:ext cx="2137266" cy="79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Interventoría</a:t>
            </a:r>
            <a:r>
              <a:rPr sz="2400">
                <a:solidFill>
                  <a:srgbClr val="FFFFFF"/>
                </a:solidFill>
              </a:rPr>
              <a:t> de TI</a:t>
            </a:r>
          </a:p>
        </p:txBody>
      </p:sp>
      <p:sp>
        <p:nvSpPr>
          <p:cNvPr id="260" name="Shape 260"/>
          <p:cNvSpPr/>
          <p:nvPr/>
        </p:nvSpPr>
        <p:spPr>
          <a:xfrm>
            <a:off x="6327658" y="3234415"/>
            <a:ext cx="3293350" cy="1691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3E39A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097877" y="5252111"/>
            <a:ext cx="2357906" cy="1606348"/>
          </a:xfrm>
          <a:prstGeom prst="rightArrow">
            <a:avLst>
              <a:gd name="adj1" fmla="val 32000"/>
              <a:gd name="adj2" fmla="val 45536"/>
            </a:avLst>
          </a:prstGeom>
          <a:solidFill>
            <a:srgbClr val="3B1F4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1154223" y="5750665"/>
            <a:ext cx="946178" cy="34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>
                <a:solidFill>
                  <a:srgbClr val="FFFFFF"/>
                </a:solidFill>
              </a:rPr>
              <a:t>Venta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247306" y="6007567"/>
            <a:ext cx="1527203" cy="33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Arrendamiento</a:t>
            </a:r>
          </a:p>
        </p:txBody>
      </p:sp>
      <p:sp>
        <p:nvSpPr>
          <p:cNvPr id="264" name="Shape 264"/>
          <p:cNvSpPr/>
          <p:nvPr/>
        </p:nvSpPr>
        <p:spPr>
          <a:xfrm>
            <a:off x="2294737" y="5772437"/>
            <a:ext cx="903579" cy="34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Leasing</a:t>
            </a:r>
          </a:p>
        </p:txBody>
      </p:sp>
      <p:sp>
        <p:nvSpPr>
          <p:cNvPr id="265" name="Shape 265"/>
          <p:cNvSpPr/>
          <p:nvPr/>
        </p:nvSpPr>
        <p:spPr>
          <a:xfrm>
            <a:off x="6567927" y="3722484"/>
            <a:ext cx="2812812" cy="79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Fábrica de software</a:t>
            </a:r>
          </a:p>
        </p:txBody>
      </p:sp>
      <p:sp>
        <p:nvSpPr>
          <p:cNvPr id="266" name="Shape 266"/>
          <p:cNvSpPr/>
          <p:nvPr/>
        </p:nvSpPr>
        <p:spPr>
          <a:xfrm>
            <a:off x="7096766" y="5698457"/>
            <a:ext cx="2407445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4" y="0"/>
                </a:moveTo>
                <a:cubicBezTo>
                  <a:pt x="2281" y="0"/>
                  <a:pt x="2051" y="484"/>
                  <a:pt x="2051" y="1080"/>
                </a:cubicBezTo>
                <a:lnTo>
                  <a:pt x="2051" y="8640"/>
                </a:lnTo>
                <a:lnTo>
                  <a:pt x="0" y="10800"/>
                </a:lnTo>
                <a:lnTo>
                  <a:pt x="2051" y="12960"/>
                </a:lnTo>
                <a:lnTo>
                  <a:pt x="2051" y="20520"/>
                </a:lnTo>
                <a:cubicBezTo>
                  <a:pt x="2051" y="21116"/>
                  <a:pt x="2281" y="21600"/>
                  <a:pt x="2564" y="21600"/>
                </a:cubicBezTo>
                <a:lnTo>
                  <a:pt x="21087" y="21600"/>
                </a:lnTo>
                <a:cubicBezTo>
                  <a:pt x="21370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370" y="0"/>
                  <a:pt x="21087" y="0"/>
                </a:cubicBezTo>
                <a:lnTo>
                  <a:pt x="2564" y="0"/>
                </a:ln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Aire acondicionado </a:t>
            </a:r>
          </a:p>
        </p:txBody>
      </p:sp>
      <p:sp>
        <p:nvSpPr>
          <p:cNvPr id="267" name="Shape 267"/>
          <p:cNvSpPr/>
          <p:nvPr/>
        </p:nvSpPr>
        <p:spPr>
          <a:xfrm>
            <a:off x="4023681" y="2866810"/>
            <a:ext cx="2633710" cy="1032667"/>
          </a:xfrm>
          <a:prstGeom prst="rect">
            <a:avLst/>
          </a:prstGeom>
          <a:solidFill>
            <a:srgbClr val="AC325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206208" y="2956312"/>
            <a:ext cx="2357906" cy="89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FFFFFF"/>
                </a:solidFill>
              </a:rPr>
              <a:t>Puestos de trabajo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04315" y="7126187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130" y="-21181"/>
            <a:ext cx="10174776" cy="765651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154624" y="4266004"/>
            <a:ext cx="1740889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>
                <a:solidFill>
                  <a:srgbClr val="0B5D1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B5D18"/>
                </a:solidFill>
              </a:rPr>
              <a:t>RAVEC</a:t>
            </a:r>
          </a:p>
        </p:txBody>
      </p:sp>
      <p:sp>
        <p:nvSpPr>
          <p:cNvPr id="273" name="Shape 273"/>
          <p:cNvSpPr/>
          <p:nvPr/>
        </p:nvSpPr>
        <p:spPr>
          <a:xfrm>
            <a:off x="4206857" y="4746371"/>
            <a:ext cx="1619286" cy="29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B5D1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0B5D18"/>
                </a:solidFill>
              </a:rPr>
              <a:t>Proveedor Único</a:t>
            </a:r>
          </a:p>
        </p:txBody>
      </p:sp>
      <p:pic>
        <p:nvPicPr>
          <p:cNvPr id="27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4449" y="2051233"/>
            <a:ext cx="5765039" cy="457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 277"/>
          <p:cNvGrpSpPr/>
          <p:nvPr/>
        </p:nvGrpSpPr>
        <p:grpSpPr>
          <a:xfrm>
            <a:off x="4579652" y="3335052"/>
            <a:ext cx="822896" cy="822896"/>
            <a:chOff x="0" y="0"/>
            <a:chExt cx="822895" cy="822895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7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789" y="105759"/>
              <a:ext cx="403462" cy="51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0" name="Group 280"/>
          <p:cNvGrpSpPr/>
          <p:nvPr/>
        </p:nvGrpSpPr>
        <p:grpSpPr>
          <a:xfrm>
            <a:off x="1154427" y="2467651"/>
            <a:ext cx="822896" cy="822897"/>
            <a:chOff x="0" y="0"/>
            <a:chExt cx="822895" cy="822895"/>
          </a:xfrm>
        </p:grpSpPr>
        <p:sp>
          <p:nvSpPr>
            <p:cNvPr id="278" name="Shape 278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79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3" name="Group 283"/>
          <p:cNvGrpSpPr/>
          <p:nvPr/>
        </p:nvGrpSpPr>
        <p:grpSpPr>
          <a:xfrm>
            <a:off x="2218307" y="3595031"/>
            <a:ext cx="614891" cy="614892"/>
            <a:chOff x="0" y="0"/>
            <a:chExt cx="614890" cy="614890"/>
          </a:xfrm>
        </p:grpSpPr>
        <p:sp>
          <p:nvSpPr>
            <p:cNvPr id="281" name="Shape 281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8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6" name="Group 286"/>
          <p:cNvGrpSpPr/>
          <p:nvPr/>
        </p:nvGrpSpPr>
        <p:grpSpPr>
          <a:xfrm>
            <a:off x="2218307" y="4514406"/>
            <a:ext cx="614891" cy="614892"/>
            <a:chOff x="0" y="0"/>
            <a:chExt cx="614890" cy="614890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85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9" name="Group 289"/>
          <p:cNvGrpSpPr/>
          <p:nvPr/>
        </p:nvGrpSpPr>
        <p:grpSpPr>
          <a:xfrm>
            <a:off x="1425360" y="5752718"/>
            <a:ext cx="822897" cy="822896"/>
            <a:chOff x="0" y="0"/>
            <a:chExt cx="822895" cy="822895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8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2" name="Group 292"/>
          <p:cNvGrpSpPr/>
          <p:nvPr/>
        </p:nvGrpSpPr>
        <p:grpSpPr>
          <a:xfrm>
            <a:off x="4216440" y="6594430"/>
            <a:ext cx="614892" cy="614891"/>
            <a:chOff x="0" y="0"/>
            <a:chExt cx="614890" cy="614890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91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" name="Group 295"/>
          <p:cNvGrpSpPr/>
          <p:nvPr/>
        </p:nvGrpSpPr>
        <p:grpSpPr>
          <a:xfrm>
            <a:off x="5092740" y="6594430"/>
            <a:ext cx="614892" cy="614891"/>
            <a:chOff x="0" y="0"/>
            <a:chExt cx="614890" cy="614890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94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8" name="Group 298"/>
          <p:cNvGrpSpPr/>
          <p:nvPr/>
        </p:nvGrpSpPr>
        <p:grpSpPr>
          <a:xfrm>
            <a:off x="7666414" y="2467651"/>
            <a:ext cx="822896" cy="822897"/>
            <a:chOff x="0" y="0"/>
            <a:chExt cx="822895" cy="822895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97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1" name="Group 301"/>
          <p:cNvGrpSpPr/>
          <p:nvPr/>
        </p:nvGrpSpPr>
        <p:grpSpPr>
          <a:xfrm>
            <a:off x="7216939" y="3607731"/>
            <a:ext cx="614891" cy="614892"/>
            <a:chOff x="0" y="0"/>
            <a:chExt cx="614890" cy="614890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00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4" name="Group 304"/>
          <p:cNvGrpSpPr/>
          <p:nvPr/>
        </p:nvGrpSpPr>
        <p:grpSpPr>
          <a:xfrm>
            <a:off x="7216939" y="4514406"/>
            <a:ext cx="614891" cy="614892"/>
            <a:chOff x="0" y="0"/>
            <a:chExt cx="614890" cy="614890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03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" name="Group 307"/>
          <p:cNvGrpSpPr/>
          <p:nvPr/>
        </p:nvGrpSpPr>
        <p:grpSpPr>
          <a:xfrm>
            <a:off x="7945814" y="5583385"/>
            <a:ext cx="822896" cy="822896"/>
            <a:chOff x="0" y="0"/>
            <a:chExt cx="822895" cy="822895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06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0" name="Group 310"/>
          <p:cNvGrpSpPr/>
          <p:nvPr/>
        </p:nvGrpSpPr>
        <p:grpSpPr>
          <a:xfrm>
            <a:off x="4216440" y="1531363"/>
            <a:ext cx="614892" cy="614891"/>
            <a:chOff x="0" y="0"/>
            <a:chExt cx="614890" cy="614890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09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3" name="Group 313"/>
          <p:cNvGrpSpPr/>
          <p:nvPr/>
        </p:nvGrpSpPr>
        <p:grpSpPr>
          <a:xfrm>
            <a:off x="5092740" y="1531363"/>
            <a:ext cx="614892" cy="614891"/>
            <a:chOff x="0" y="0"/>
            <a:chExt cx="614890" cy="614890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614891" cy="6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1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885" y="121725"/>
              <a:ext cx="247135" cy="352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4" name="Shape 314"/>
          <p:cNvSpPr/>
          <p:nvPr/>
        </p:nvSpPr>
        <p:spPr>
          <a:xfrm>
            <a:off x="2990373" y="517591"/>
            <a:ext cx="6690934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200" b="1" dirty="0" smtClean="0">
                <a:solidFill>
                  <a:srgbClr val="515151"/>
                </a:solidFill>
              </a:rPr>
              <a:t>C</a:t>
            </a:r>
            <a:r>
              <a:rPr sz="2200" b="1" dirty="0" err="1" smtClean="0">
                <a:solidFill>
                  <a:srgbClr val="515151"/>
                </a:solidFill>
              </a:rPr>
              <a:t>ompra</a:t>
            </a:r>
            <a:r>
              <a:rPr sz="2200" b="1" dirty="0" smtClean="0">
                <a:solidFill>
                  <a:srgbClr val="515151"/>
                </a:solidFill>
              </a:rPr>
              <a:t> de TI antes de la </a:t>
            </a:r>
            <a:r>
              <a:rPr sz="2200" b="1" dirty="0" err="1" smtClean="0">
                <a:solidFill>
                  <a:srgbClr val="515151"/>
                </a:solidFill>
              </a:rPr>
              <a:t>agregación</a:t>
            </a:r>
            <a:r>
              <a:rPr sz="2200" b="1" dirty="0" smtClean="0">
                <a:solidFill>
                  <a:srgbClr val="515151"/>
                </a:solidFill>
              </a:rPr>
              <a:t> de </a:t>
            </a:r>
            <a:r>
              <a:rPr sz="2200" b="1" dirty="0" err="1" smtClean="0">
                <a:solidFill>
                  <a:srgbClr val="515151"/>
                </a:solidFill>
              </a:rPr>
              <a:t>demanda</a:t>
            </a:r>
            <a:endParaRPr sz="2200" b="1" dirty="0">
              <a:solidFill>
                <a:srgbClr val="515151"/>
              </a:solidFill>
            </a:endParaRPr>
          </a:p>
        </p:txBody>
      </p:sp>
      <p:pic>
        <p:nvPicPr>
          <p:cNvPr id="31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12715" y="510116"/>
            <a:ext cx="152401" cy="16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130" y="-21181"/>
            <a:ext cx="10174776" cy="7656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320" name="Shape 320"/>
          <p:cNvSpPr/>
          <p:nvPr/>
        </p:nvSpPr>
        <p:spPr>
          <a:xfrm>
            <a:off x="7475622" y="7123991"/>
            <a:ext cx="241885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pic>
        <p:nvPicPr>
          <p:cNvPr id="32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5583" y="1226081"/>
            <a:ext cx="7736134" cy="587897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3102631" y="526710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515151"/>
                </a:solidFill>
              </a:rPr>
              <a:t>3. Instrumentos de agregación de demanda de TI</a:t>
            </a:r>
          </a:p>
        </p:txBody>
      </p:sp>
      <p:pic>
        <p:nvPicPr>
          <p:cNvPr id="32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19115" y="510116"/>
            <a:ext cx="152401" cy="165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7267815" y="7078837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2700"/>
            <a:ext cx="10160000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329" name="Shape 329"/>
          <p:cNvSpPr/>
          <p:nvPr/>
        </p:nvSpPr>
        <p:spPr>
          <a:xfrm>
            <a:off x="7347284" y="7114959"/>
            <a:ext cx="254719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pic>
        <p:nvPicPr>
          <p:cNvPr id="33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5612" y="2894544"/>
            <a:ext cx="2658568" cy="2437897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5374390" y="1814230"/>
            <a:ext cx="4379711" cy="455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573484" lvl="0" indent="-319484" algn="l" defTabSz="357187">
              <a:buSzPct val="171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Mejorar la </a:t>
            </a:r>
            <a:r>
              <a:rPr sz="2200" b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eficiencia</a:t>
            </a: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los Procesos de Contratación.</a:t>
            </a:r>
          </a:p>
          <a:p>
            <a:pPr marL="573484" lvl="0" indent="-319484" algn="l" defTabSz="357187">
              <a:buSzPct val="171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C397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Equiparar</a:t>
            </a: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los términos y condiciones en los cuales las Entidades Estatales adquieren bienes y servicios.</a:t>
            </a:r>
          </a:p>
          <a:p>
            <a:pPr marL="573484" lvl="0" indent="-319484" algn="l" defTabSz="357187">
              <a:buSzPct val="171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Obtener </a:t>
            </a:r>
            <a:r>
              <a:rPr sz="2200" b="1">
                <a:solidFill>
                  <a:srgbClr val="164F8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economías</a:t>
            </a: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escala.</a:t>
            </a:r>
          </a:p>
          <a:p>
            <a:pPr marL="573484" lvl="0" indent="-319484" algn="l" defTabSz="357187">
              <a:buSzPct val="171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Mejorar la </a:t>
            </a:r>
            <a:r>
              <a:rPr sz="2200" b="1">
                <a:solidFill>
                  <a:srgbClr val="5F327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informació</a:t>
            </a:r>
            <a:r>
              <a:rPr sz="2200" b="1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sistema de compra pública. </a:t>
            </a:r>
          </a:p>
          <a:p>
            <a:pPr marL="573484" lvl="0" indent="-319484" algn="l" defTabSz="357187">
              <a:buSzPct val="171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BD5B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Liberar tiempo</a:t>
            </a:r>
            <a:r>
              <a:rPr sz="22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los compradores públicos para adquisiciones estratégicas.</a:t>
            </a:r>
          </a:p>
        </p:txBody>
      </p:sp>
      <p:sp>
        <p:nvSpPr>
          <p:cNvPr id="332" name="Shape 332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grpSp>
        <p:nvGrpSpPr>
          <p:cNvPr id="335" name="Group 335"/>
          <p:cNvGrpSpPr/>
          <p:nvPr/>
        </p:nvGrpSpPr>
        <p:grpSpPr>
          <a:xfrm>
            <a:off x="4376452" y="2141252"/>
            <a:ext cx="822896" cy="822896"/>
            <a:chOff x="0" y="0"/>
            <a:chExt cx="822895" cy="822895"/>
          </a:xfrm>
        </p:grpSpPr>
        <p:sp>
          <p:nvSpPr>
            <p:cNvPr id="333" name="Shape 333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34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8789" y="105759"/>
              <a:ext cx="403462" cy="51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8" name="Group 338"/>
          <p:cNvGrpSpPr/>
          <p:nvPr/>
        </p:nvGrpSpPr>
        <p:grpSpPr>
          <a:xfrm>
            <a:off x="4376452" y="3474752"/>
            <a:ext cx="822896" cy="822896"/>
            <a:chOff x="0" y="0"/>
            <a:chExt cx="822895" cy="822895"/>
          </a:xfrm>
        </p:grpSpPr>
        <p:sp>
          <p:nvSpPr>
            <p:cNvPr id="336" name="Shape 336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37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8789" y="105759"/>
              <a:ext cx="403462" cy="51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1" name="Group 341"/>
          <p:cNvGrpSpPr/>
          <p:nvPr/>
        </p:nvGrpSpPr>
        <p:grpSpPr>
          <a:xfrm>
            <a:off x="4376452" y="4820952"/>
            <a:ext cx="822896" cy="822896"/>
            <a:chOff x="0" y="0"/>
            <a:chExt cx="822895" cy="822895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40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8789" y="105759"/>
              <a:ext cx="403462" cy="51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4" name="Group 344"/>
          <p:cNvGrpSpPr/>
          <p:nvPr/>
        </p:nvGrpSpPr>
        <p:grpSpPr>
          <a:xfrm>
            <a:off x="459344" y="2141252"/>
            <a:ext cx="822896" cy="822896"/>
            <a:chOff x="0" y="0"/>
            <a:chExt cx="822895" cy="822895"/>
          </a:xfrm>
        </p:grpSpPr>
        <p:sp>
          <p:nvSpPr>
            <p:cNvPr id="342" name="Shape 342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43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7" name="Group 347"/>
          <p:cNvGrpSpPr/>
          <p:nvPr/>
        </p:nvGrpSpPr>
        <p:grpSpPr>
          <a:xfrm>
            <a:off x="459344" y="3481102"/>
            <a:ext cx="822896" cy="822896"/>
            <a:chOff x="0" y="0"/>
            <a:chExt cx="822895" cy="822895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46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0" name="Group 350"/>
          <p:cNvGrpSpPr/>
          <p:nvPr/>
        </p:nvGrpSpPr>
        <p:grpSpPr>
          <a:xfrm>
            <a:off x="459344" y="4820952"/>
            <a:ext cx="822896" cy="822896"/>
            <a:chOff x="0" y="0"/>
            <a:chExt cx="822895" cy="822895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822896" cy="82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349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2781" y="162902"/>
              <a:ext cx="330736" cy="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1" name="Shape 351"/>
          <p:cNvSpPr/>
          <p:nvPr/>
        </p:nvSpPr>
        <p:spPr>
          <a:xfrm>
            <a:off x="3134774" y="415250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515151"/>
                </a:solidFill>
              </a:rPr>
              <a:t>3. </a:t>
            </a:r>
            <a:r>
              <a:rPr sz="2200" b="1" dirty="0" err="1">
                <a:solidFill>
                  <a:srgbClr val="515151"/>
                </a:solidFill>
              </a:rPr>
              <a:t>Instrumentos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agregación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demanda</a:t>
            </a:r>
            <a:r>
              <a:rPr sz="2200" b="1" dirty="0">
                <a:solidFill>
                  <a:srgbClr val="515151"/>
                </a:solidFill>
              </a:rPr>
              <a:t> de TI</a:t>
            </a:r>
          </a:p>
        </p:txBody>
      </p:sp>
      <p:pic>
        <p:nvPicPr>
          <p:cNvPr id="352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19115" y="510116"/>
            <a:ext cx="152401" cy="16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267815" y="7111144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670" y="-6670"/>
            <a:ext cx="10160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200210" y="401723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515151"/>
                </a:solidFill>
              </a:rPr>
              <a:t>3. </a:t>
            </a:r>
            <a:r>
              <a:rPr sz="2200" b="1" dirty="0" err="1">
                <a:solidFill>
                  <a:srgbClr val="515151"/>
                </a:solidFill>
              </a:rPr>
              <a:t>Instrumentos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agregación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demanda</a:t>
            </a:r>
            <a:r>
              <a:rPr sz="2200" b="1" dirty="0">
                <a:solidFill>
                  <a:srgbClr val="515151"/>
                </a:solidFill>
              </a:rPr>
              <a:t> de TI</a:t>
            </a:r>
          </a:p>
        </p:txBody>
      </p:sp>
      <p:pic>
        <p:nvPicPr>
          <p:cNvPr id="35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9115" y="510116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360" name="Shape 360"/>
          <p:cNvSpPr/>
          <p:nvPr/>
        </p:nvSpPr>
        <p:spPr>
          <a:xfrm>
            <a:off x="7339018" y="7119247"/>
            <a:ext cx="255546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pic>
        <p:nvPicPr>
          <p:cNvPr id="36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4659" y="2127638"/>
            <a:ext cx="6421482" cy="441909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4758208" y="3609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2956712" y="1239029"/>
            <a:ext cx="4500576" cy="28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53585F"/>
                </a:solidFill>
              </a:rPr>
              <a:t>Use of Multiple Service Vendor is the “Norm” and Increasing</a:t>
            </a:r>
          </a:p>
        </p:txBody>
      </p:sp>
      <p:sp>
        <p:nvSpPr>
          <p:cNvPr id="364" name="Shape 364"/>
          <p:cNvSpPr/>
          <p:nvPr/>
        </p:nvSpPr>
        <p:spPr>
          <a:xfrm>
            <a:off x="4885208" y="3736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938337" y="1569338"/>
            <a:ext cx="6537326" cy="60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latin typeface="Helvetica Neue"/>
                <a:ea typeface="Helvetica Neue"/>
                <a:cs typeface="Helvetica Neue"/>
                <a:sym typeface="Helvetica Neue"/>
              </a:rPr>
              <a:t>La norma son varios proveedores y su número crece en la medida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latin typeface="Helvetica Neue"/>
                <a:ea typeface="Helvetica Neue"/>
                <a:cs typeface="Helvetica Neue"/>
                <a:sym typeface="Helvetica Neue"/>
              </a:rPr>
              <a:t>que crecen los servicios en la nube.</a:t>
            </a:r>
          </a:p>
        </p:txBody>
      </p:sp>
      <p:sp>
        <p:nvSpPr>
          <p:cNvPr id="366" name="Shape 366"/>
          <p:cNvSpPr/>
          <p:nvPr/>
        </p:nvSpPr>
        <p:spPr>
          <a:xfrm>
            <a:off x="3075366" y="6735375"/>
            <a:ext cx="3995929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1500"/>
              <a:t>Fuente: Garther Consulting (9 de Mayo 2014).</a:t>
            </a:r>
          </a:p>
        </p:txBody>
      </p:sp>
      <p:sp>
        <p:nvSpPr>
          <p:cNvPr id="367" name="Shape 367"/>
          <p:cNvSpPr/>
          <p:nvPr/>
        </p:nvSpPr>
        <p:spPr>
          <a:xfrm>
            <a:off x="5012208" y="3863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6989233" y="2792861"/>
            <a:ext cx="2374901" cy="771730"/>
          </a:xfrm>
          <a:prstGeom prst="rect">
            <a:avLst/>
          </a:prstGeom>
          <a:solidFill>
            <a:srgbClr val="FFFFFF">
              <a:alpha val="7352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7035741" y="2913511"/>
            <a:ext cx="2513973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Próxima Generación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Cloud Sourcing</a:t>
            </a:r>
          </a:p>
        </p:txBody>
      </p:sp>
      <p:sp>
        <p:nvSpPr>
          <p:cNvPr id="370" name="Shape 370"/>
          <p:cNvSpPr/>
          <p:nvPr/>
        </p:nvSpPr>
        <p:spPr>
          <a:xfrm>
            <a:off x="6303374" y="3840610"/>
            <a:ext cx="3026885" cy="727040"/>
          </a:xfrm>
          <a:prstGeom prst="rect">
            <a:avLst/>
          </a:prstGeom>
          <a:solidFill>
            <a:srgbClr val="FFFFFF">
              <a:alpha val="7352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379574" y="3916810"/>
            <a:ext cx="3026884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Gen-3 Múltiples proveedores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disciplinados (CIO)</a:t>
            </a:r>
          </a:p>
        </p:txBody>
      </p:sp>
      <p:sp>
        <p:nvSpPr>
          <p:cNvPr id="372" name="Shape 372"/>
          <p:cNvSpPr/>
          <p:nvPr/>
        </p:nvSpPr>
        <p:spPr>
          <a:xfrm>
            <a:off x="5084174" y="4610840"/>
            <a:ext cx="2254844" cy="688366"/>
          </a:xfrm>
          <a:prstGeom prst="rect">
            <a:avLst/>
          </a:prstGeom>
          <a:solidFill>
            <a:srgbClr val="FFFFFF">
              <a:alpha val="7352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5132401" y="4653170"/>
            <a:ext cx="2046207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Gen-2 El mejor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proveedor / servicio</a:t>
            </a:r>
          </a:p>
        </p:txBody>
      </p:sp>
      <p:sp>
        <p:nvSpPr>
          <p:cNvPr id="374" name="Shape 374"/>
          <p:cNvSpPr/>
          <p:nvPr/>
        </p:nvSpPr>
        <p:spPr>
          <a:xfrm>
            <a:off x="3653307" y="5328771"/>
            <a:ext cx="2254845" cy="696259"/>
          </a:xfrm>
          <a:prstGeom prst="rect">
            <a:avLst/>
          </a:prstGeom>
          <a:solidFill>
            <a:srgbClr val="FFFFFF">
              <a:alpha val="73527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3657540" y="5400447"/>
            <a:ext cx="2374901" cy="57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Gen-1 Único  proveedor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(Sombrilla)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99354" y="70919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4173" y="-25401"/>
            <a:ext cx="10160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ea typeface="+mn-ea"/>
              <a:sym typeface="Gill Sans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200210" y="401723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dirty="0"/>
              <a:t>3. </a:t>
            </a:r>
            <a:r>
              <a:rPr dirty="0" err="1"/>
              <a:t>Instrumentos</a:t>
            </a:r>
            <a:r>
              <a:rPr dirty="0"/>
              <a:t> de </a:t>
            </a:r>
            <a:r>
              <a:rPr dirty="0" err="1"/>
              <a:t>agregación</a:t>
            </a:r>
            <a:r>
              <a:rPr dirty="0"/>
              <a:t> de </a:t>
            </a:r>
            <a:r>
              <a:rPr dirty="0" err="1"/>
              <a:t>demanda</a:t>
            </a:r>
            <a:r>
              <a:rPr dirty="0"/>
              <a:t> de TI</a:t>
            </a:r>
          </a:p>
        </p:txBody>
      </p:sp>
      <p:pic>
        <p:nvPicPr>
          <p:cNvPr id="35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4989" y="517802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49" y="7072392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824444" y="7087948"/>
            <a:ext cx="450114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bg1"/>
                </a:solidFill>
              </a:rPr>
              <a:t>Managua, 25 de septiembre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de 2015</a:t>
            </a:r>
          </a:p>
        </p:txBody>
      </p:sp>
      <p:sp>
        <p:nvSpPr>
          <p:cNvPr id="360" name="Shape 360"/>
          <p:cNvSpPr/>
          <p:nvPr/>
        </p:nvSpPr>
        <p:spPr>
          <a:xfrm>
            <a:off x="7339018" y="7119247"/>
            <a:ext cx="255546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62" name="Shape 362"/>
          <p:cNvSpPr/>
          <p:nvPr/>
        </p:nvSpPr>
        <p:spPr>
          <a:xfrm>
            <a:off x="4758208" y="3609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4885208" y="3736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012208" y="3863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199354" y="70919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25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4173" y="-6908"/>
            <a:ext cx="10160001" cy="764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622" y="1547766"/>
            <a:ext cx="7047939" cy="52298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622" y="1547767"/>
            <a:ext cx="7047939" cy="52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61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4173" y="-25401"/>
            <a:ext cx="10160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ea typeface="+mn-ea"/>
              <a:sym typeface="Gill Sans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200210" y="401723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800" b="0" dirty="0">
                <a:solidFill>
                  <a:srgbClr val="000000"/>
                </a:solidFill>
              </a:rPr>
              <a:t>3. </a:t>
            </a:r>
            <a:r>
              <a:rPr sz="1800" b="0" dirty="0" err="1">
                <a:solidFill>
                  <a:srgbClr val="000000"/>
                </a:solidFill>
              </a:rPr>
              <a:t>Instrumentos</a:t>
            </a:r>
            <a:r>
              <a:rPr sz="1800" b="0" dirty="0">
                <a:solidFill>
                  <a:srgbClr val="000000"/>
                </a:solidFill>
              </a:rPr>
              <a:t> de </a:t>
            </a:r>
            <a:r>
              <a:rPr sz="1800" b="0" dirty="0" err="1">
                <a:solidFill>
                  <a:srgbClr val="000000"/>
                </a:solidFill>
              </a:rPr>
              <a:t>agregación</a:t>
            </a:r>
            <a:r>
              <a:rPr sz="1800" b="0" dirty="0">
                <a:solidFill>
                  <a:srgbClr val="000000"/>
                </a:solidFill>
              </a:rPr>
              <a:t> de </a:t>
            </a:r>
            <a:r>
              <a:rPr sz="1800" b="0" dirty="0" err="1">
                <a:solidFill>
                  <a:srgbClr val="000000"/>
                </a:solidFill>
              </a:rPr>
              <a:t>demanda</a:t>
            </a:r>
            <a:r>
              <a:rPr sz="1800" b="0" dirty="0">
                <a:solidFill>
                  <a:srgbClr val="000000"/>
                </a:solidFill>
              </a:rPr>
              <a:t> de TI</a:t>
            </a:r>
          </a:p>
        </p:txBody>
      </p:sp>
      <p:pic>
        <p:nvPicPr>
          <p:cNvPr id="35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4989" y="517802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49" y="7072392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824444" y="7087948"/>
            <a:ext cx="450114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s-CO" sz="1800" dirty="0" smtClean="0">
                <a:solidFill>
                  <a:prstClr val="white"/>
                </a:solidFill>
              </a:rPr>
              <a:t>Managua, 25 de septiembre</a:t>
            </a:r>
            <a:r>
              <a:rPr sz="1800" dirty="0" smtClean="0">
                <a:solidFill>
                  <a:prstClr val="white"/>
                </a:solidFill>
              </a:rPr>
              <a:t> </a:t>
            </a:r>
            <a:r>
              <a:rPr sz="1800" dirty="0">
                <a:solidFill>
                  <a:prstClr val="white"/>
                </a:solidFill>
              </a:rPr>
              <a:t>de 2015</a:t>
            </a:r>
          </a:p>
        </p:txBody>
      </p:sp>
      <p:sp>
        <p:nvSpPr>
          <p:cNvPr id="360" name="Shape 360"/>
          <p:cNvSpPr/>
          <p:nvPr/>
        </p:nvSpPr>
        <p:spPr>
          <a:xfrm>
            <a:off x="7339018" y="7119247"/>
            <a:ext cx="255546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endParaRPr sz="1800" u="none" dirty="0">
              <a:solidFill>
                <a:srgbClr val="000000"/>
              </a:solidFill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4758208" y="3609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4885208" y="3736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012208" y="3863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199354" y="70919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25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351" y="41007"/>
            <a:ext cx="10160001" cy="764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3" y="1380647"/>
            <a:ext cx="8468781" cy="1548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43" y="3111720"/>
            <a:ext cx="8468782" cy="14397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43" y="4712895"/>
            <a:ext cx="8468782" cy="23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3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02201" y="4674895"/>
            <a:ext cx="9779000" cy="23622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5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78" y="7054249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7340600" y="7124699"/>
            <a:ext cx="2553879" cy="29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3"/>
            </a:endParaRPr>
          </a:p>
        </p:txBody>
      </p:sp>
      <p:pic>
        <p:nvPicPr>
          <p:cNvPr id="5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6700" y="1689100"/>
            <a:ext cx="45339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109133" y="5211233"/>
            <a:ext cx="177801" cy="177801"/>
          </a:xfrm>
          <a:prstGeom prst="rect">
            <a:avLst/>
          </a:prstGeom>
          <a:solidFill>
            <a:srgbClr val="44444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604211" y="5078731"/>
            <a:ext cx="822955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defRPr sz="2500">
                <a:solidFill>
                  <a:srgbClr val="51515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2400" dirty="0" smtClean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Valor por dinero en </a:t>
            </a:r>
            <a:r>
              <a:rPr lang="es-CO" sz="2400" dirty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Colombia</a:t>
            </a:r>
            <a:endParaRPr sz="2400" dirty="0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560842" y="5363830"/>
            <a:ext cx="7402668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400">
                <a:solidFill>
                  <a:srgbClr val="6C6C6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s-CO" sz="2400" dirty="0" smtClean="0">
              <a:solidFill>
                <a:srgbClr val="6C6C6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2400" dirty="0" smtClean="0">
                <a:solidFill>
                  <a:srgbClr val="6C6C6C"/>
                </a:solidFill>
              </a:rPr>
              <a:t>Carlos Martínez</a:t>
            </a:r>
            <a:r>
              <a:rPr sz="2400" dirty="0" smtClean="0">
                <a:solidFill>
                  <a:srgbClr val="6C6C6C"/>
                </a:solidFill>
              </a:rPr>
              <a:t> </a:t>
            </a:r>
            <a:r>
              <a:rPr lang="es-CO" sz="2400" dirty="0" smtClean="0">
                <a:solidFill>
                  <a:srgbClr val="6C6C6C"/>
                </a:solidFill>
              </a:rPr>
              <a:t>–</a:t>
            </a:r>
            <a:r>
              <a:rPr sz="2400" dirty="0" smtClean="0">
                <a:solidFill>
                  <a:srgbClr val="6C6C6C"/>
                </a:solidFill>
              </a:rPr>
              <a:t> </a:t>
            </a:r>
            <a:r>
              <a:rPr lang="es-CO" sz="2400" dirty="0" smtClean="0">
                <a:solidFill>
                  <a:srgbClr val="6C6C6C"/>
                </a:solidFill>
              </a:rPr>
              <a:t>Subdirector de Gestión Contractual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6C6C6C"/>
                </a:solidFill>
              </a:rPr>
              <a:t>Colombia </a:t>
            </a:r>
            <a:r>
              <a:rPr sz="2400" dirty="0" err="1">
                <a:solidFill>
                  <a:srgbClr val="6C6C6C"/>
                </a:solidFill>
              </a:rPr>
              <a:t>Compra</a:t>
            </a:r>
            <a:r>
              <a:rPr sz="2400" dirty="0">
                <a:solidFill>
                  <a:srgbClr val="6C6C6C"/>
                </a:solidFill>
              </a:rPr>
              <a:t> </a:t>
            </a:r>
            <a:r>
              <a:rPr sz="2400" dirty="0" err="1">
                <a:solidFill>
                  <a:srgbClr val="6C6C6C"/>
                </a:solidFill>
              </a:rPr>
              <a:t>Eficiente</a:t>
            </a:r>
            <a:endParaRPr sz="2400" dirty="0">
              <a:solidFill>
                <a:srgbClr val="6C6C6C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-11388" y="7105382"/>
            <a:ext cx="383278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3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</a:t>
            </a:r>
            <a:r>
              <a:rPr sz="1400" dirty="0" smtClean="0">
                <a:solidFill>
                  <a:srgbClr val="FFFFFF"/>
                </a:solidFill>
              </a:rPr>
              <a:t>, </a:t>
            </a:r>
            <a:r>
              <a:rPr lang="es-CO" sz="1400" dirty="0" smtClean="0">
                <a:solidFill>
                  <a:srgbClr val="FFFFFF"/>
                </a:solidFill>
              </a:rPr>
              <a:t>25 de 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41994" y="7091661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7" y="-12524"/>
            <a:ext cx="10162913" cy="76450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4173" y="-25401"/>
            <a:ext cx="10160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/>
              <a:ea typeface="+mn-ea"/>
              <a:sym typeface="Gill Sans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200210" y="401723"/>
            <a:ext cx="6578675" cy="3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800" b="0" dirty="0">
                <a:solidFill>
                  <a:srgbClr val="000000"/>
                </a:solidFill>
              </a:rPr>
              <a:t>3. </a:t>
            </a:r>
            <a:r>
              <a:rPr sz="1800" b="0" dirty="0" err="1">
                <a:solidFill>
                  <a:srgbClr val="000000"/>
                </a:solidFill>
              </a:rPr>
              <a:t>Instrumentos</a:t>
            </a:r>
            <a:r>
              <a:rPr sz="1800" b="0" dirty="0">
                <a:solidFill>
                  <a:srgbClr val="000000"/>
                </a:solidFill>
              </a:rPr>
              <a:t> de </a:t>
            </a:r>
            <a:r>
              <a:rPr sz="1800" b="0" dirty="0" err="1">
                <a:solidFill>
                  <a:srgbClr val="000000"/>
                </a:solidFill>
              </a:rPr>
              <a:t>agregación</a:t>
            </a:r>
            <a:r>
              <a:rPr sz="1800" b="0" dirty="0">
                <a:solidFill>
                  <a:srgbClr val="000000"/>
                </a:solidFill>
              </a:rPr>
              <a:t> de </a:t>
            </a:r>
            <a:r>
              <a:rPr sz="1800" b="0" dirty="0" err="1">
                <a:solidFill>
                  <a:srgbClr val="000000"/>
                </a:solidFill>
              </a:rPr>
              <a:t>demanda</a:t>
            </a:r>
            <a:r>
              <a:rPr sz="1800" b="0" dirty="0">
                <a:solidFill>
                  <a:srgbClr val="000000"/>
                </a:solidFill>
              </a:rPr>
              <a:t> de TI</a:t>
            </a:r>
          </a:p>
        </p:txBody>
      </p:sp>
      <p:pic>
        <p:nvPicPr>
          <p:cNvPr id="35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4989" y="517802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49" y="7072392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824444" y="7087948"/>
            <a:ext cx="450114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s-CO" sz="1800" dirty="0" smtClean="0">
                <a:solidFill>
                  <a:prstClr val="white"/>
                </a:solidFill>
              </a:rPr>
              <a:t>Managua, 25 de septiembre</a:t>
            </a:r>
            <a:r>
              <a:rPr sz="1800" dirty="0" smtClean="0">
                <a:solidFill>
                  <a:prstClr val="white"/>
                </a:solidFill>
              </a:rPr>
              <a:t> </a:t>
            </a:r>
            <a:r>
              <a:rPr sz="1800" dirty="0">
                <a:solidFill>
                  <a:prstClr val="white"/>
                </a:solidFill>
              </a:rPr>
              <a:t>de 2015</a:t>
            </a:r>
          </a:p>
        </p:txBody>
      </p:sp>
      <p:sp>
        <p:nvSpPr>
          <p:cNvPr id="360" name="Shape 360"/>
          <p:cNvSpPr/>
          <p:nvPr/>
        </p:nvSpPr>
        <p:spPr>
          <a:xfrm>
            <a:off x="7339018" y="7119247"/>
            <a:ext cx="255546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endParaRPr sz="1800" u="none" dirty="0">
              <a:solidFill>
                <a:srgbClr val="000000"/>
              </a:solidFill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4758208" y="3609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4885208" y="3736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012208" y="38637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199354" y="70919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25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351" y="41007"/>
            <a:ext cx="10160001" cy="764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589" y="1600305"/>
            <a:ext cx="7798636" cy="1858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89" y="3863708"/>
            <a:ext cx="7798635" cy="2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4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13217" y="-12700"/>
            <a:ext cx="10160000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644" y="4314955"/>
            <a:ext cx="1918920" cy="53436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37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644" y="3554947"/>
            <a:ext cx="1918920" cy="593806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38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538" y="2880089"/>
            <a:ext cx="1918920" cy="57648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38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538" y="2108513"/>
            <a:ext cx="1918920" cy="684654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382" name="Shape 382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2766354" y="1466673"/>
            <a:ext cx="4716191" cy="49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 b="1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515151"/>
                </a:solidFill>
              </a:rPr>
              <a:t>Servicios en varios niveles</a:t>
            </a:r>
          </a:p>
        </p:txBody>
      </p:sp>
      <p:pic>
        <p:nvPicPr>
          <p:cNvPr id="384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386" name="Shape 386"/>
          <p:cNvSpPr/>
          <p:nvPr/>
        </p:nvSpPr>
        <p:spPr>
          <a:xfrm>
            <a:off x="7323506" y="7113505"/>
            <a:ext cx="257097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8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6735584" y="542298"/>
            <a:ext cx="202808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Conectividad</a:t>
            </a:r>
          </a:p>
        </p:txBody>
      </p:sp>
      <p:sp>
        <p:nvSpPr>
          <p:cNvPr id="388" name="Shape 388"/>
          <p:cNvSpPr/>
          <p:nvPr/>
        </p:nvSpPr>
        <p:spPr>
          <a:xfrm>
            <a:off x="526358" y="2246422"/>
            <a:ext cx="1251944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B240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B2402"/>
                </a:solidFill>
              </a:rPr>
              <a:t>Bronce</a:t>
            </a:r>
          </a:p>
        </p:txBody>
      </p:sp>
      <p:sp>
        <p:nvSpPr>
          <p:cNvPr id="389" name="Shape 389"/>
          <p:cNvSpPr/>
          <p:nvPr/>
        </p:nvSpPr>
        <p:spPr>
          <a:xfrm>
            <a:off x="526358" y="2972071"/>
            <a:ext cx="90352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Plata</a:t>
            </a:r>
          </a:p>
        </p:txBody>
      </p:sp>
      <p:sp>
        <p:nvSpPr>
          <p:cNvPr id="390" name="Shape 390"/>
          <p:cNvSpPr/>
          <p:nvPr/>
        </p:nvSpPr>
        <p:spPr>
          <a:xfrm>
            <a:off x="526358" y="3635473"/>
            <a:ext cx="701341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A3751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A37512"/>
                </a:solidFill>
              </a:rPr>
              <a:t>Oro</a:t>
            </a:r>
          </a:p>
        </p:txBody>
      </p:sp>
      <p:sp>
        <p:nvSpPr>
          <p:cNvPr id="391" name="Shape 391"/>
          <p:cNvSpPr/>
          <p:nvPr/>
        </p:nvSpPr>
        <p:spPr>
          <a:xfrm>
            <a:off x="526358" y="4297470"/>
            <a:ext cx="1215022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Platino</a:t>
            </a:r>
          </a:p>
        </p:txBody>
      </p:sp>
      <p:sp>
        <p:nvSpPr>
          <p:cNvPr id="392" name="Shape 392"/>
          <p:cNvSpPr/>
          <p:nvPr/>
        </p:nvSpPr>
        <p:spPr>
          <a:xfrm>
            <a:off x="2710313" y="5855603"/>
            <a:ext cx="2775326" cy="447229"/>
          </a:xfrm>
          <a:prstGeom prst="rect">
            <a:avLst/>
          </a:prstGeom>
          <a:solidFill>
            <a:srgbClr val="393D42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5577494" y="5847535"/>
            <a:ext cx="2609206" cy="460702"/>
          </a:xfrm>
          <a:prstGeom prst="rect">
            <a:avLst/>
          </a:prstGeom>
          <a:solidFill>
            <a:srgbClr val="6C6A6B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950708" y="5836210"/>
            <a:ext cx="229453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Enlace dedicado</a:t>
            </a:r>
          </a:p>
        </p:txBody>
      </p:sp>
      <p:sp>
        <p:nvSpPr>
          <p:cNvPr id="395" name="Shape 395"/>
          <p:cNvSpPr/>
          <p:nvPr/>
        </p:nvSpPr>
        <p:spPr>
          <a:xfrm>
            <a:off x="5851231" y="5835436"/>
            <a:ext cx="206173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Enlace internet</a:t>
            </a:r>
          </a:p>
        </p:txBody>
      </p:sp>
      <p:sp>
        <p:nvSpPr>
          <p:cNvPr id="396" name="Shape 396"/>
          <p:cNvSpPr/>
          <p:nvPr/>
        </p:nvSpPr>
        <p:spPr>
          <a:xfrm>
            <a:off x="2830883" y="6344736"/>
            <a:ext cx="51727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1">
                <a:solidFill>
                  <a:srgbClr val="05410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54109"/>
                </a:solidFill>
              </a:rPr>
              <a:t>Vigencia: 18 de sept 2014 a 17 de sept de 2016</a:t>
            </a:r>
          </a:p>
        </p:txBody>
      </p:sp>
      <p:pic>
        <p:nvPicPr>
          <p:cNvPr id="397" name="pasted-image.tif"/>
          <p:cNvPicPr/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8837674" y="217183"/>
            <a:ext cx="1045830" cy="1021428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3461355" y="5272832"/>
            <a:ext cx="3862150" cy="44723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966207" y="5260566"/>
            <a:ext cx="2852446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85F"/>
                </a:solidFill>
              </a:rPr>
              <a:t>128 Kbps a 10 Gbps</a:t>
            </a:r>
          </a:p>
        </p:txBody>
      </p:sp>
      <p:grpSp>
        <p:nvGrpSpPr>
          <p:cNvPr id="402" name="Group 402"/>
          <p:cNvGrpSpPr/>
          <p:nvPr/>
        </p:nvGrpSpPr>
        <p:grpSpPr>
          <a:xfrm>
            <a:off x="2241131" y="2268240"/>
            <a:ext cx="464791" cy="464791"/>
            <a:chOff x="0" y="0"/>
            <a:chExt cx="464790" cy="464790"/>
          </a:xfrm>
        </p:grpSpPr>
        <p:sp>
          <p:nvSpPr>
            <p:cNvPr id="400" name="Shape 40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01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5" name="Group 405"/>
          <p:cNvGrpSpPr/>
          <p:nvPr/>
        </p:nvGrpSpPr>
        <p:grpSpPr>
          <a:xfrm>
            <a:off x="3008379" y="2268240"/>
            <a:ext cx="464791" cy="464791"/>
            <a:chOff x="0" y="0"/>
            <a:chExt cx="464790" cy="464790"/>
          </a:xfrm>
        </p:grpSpPr>
        <p:sp>
          <p:nvSpPr>
            <p:cNvPr id="403" name="Shape 40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0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8" name="Group 408"/>
          <p:cNvGrpSpPr/>
          <p:nvPr/>
        </p:nvGrpSpPr>
        <p:grpSpPr>
          <a:xfrm>
            <a:off x="3751280" y="2268240"/>
            <a:ext cx="464791" cy="464791"/>
            <a:chOff x="0" y="0"/>
            <a:chExt cx="464790" cy="464790"/>
          </a:xfrm>
        </p:grpSpPr>
        <p:sp>
          <p:nvSpPr>
            <p:cNvPr id="406" name="Shape 40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07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1" name="Group 411"/>
          <p:cNvGrpSpPr/>
          <p:nvPr/>
        </p:nvGrpSpPr>
        <p:grpSpPr>
          <a:xfrm>
            <a:off x="4468580" y="2268240"/>
            <a:ext cx="464791" cy="464791"/>
            <a:chOff x="0" y="0"/>
            <a:chExt cx="464790" cy="464790"/>
          </a:xfrm>
        </p:grpSpPr>
        <p:sp>
          <p:nvSpPr>
            <p:cNvPr id="409" name="Shape 40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10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4" name="Group 414"/>
          <p:cNvGrpSpPr/>
          <p:nvPr/>
        </p:nvGrpSpPr>
        <p:grpSpPr>
          <a:xfrm>
            <a:off x="5184871" y="2268240"/>
            <a:ext cx="464791" cy="464791"/>
            <a:chOff x="0" y="0"/>
            <a:chExt cx="464790" cy="464790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13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7" name="Group 417"/>
          <p:cNvGrpSpPr/>
          <p:nvPr/>
        </p:nvGrpSpPr>
        <p:grpSpPr>
          <a:xfrm>
            <a:off x="5926814" y="2268240"/>
            <a:ext cx="464791" cy="464791"/>
            <a:chOff x="0" y="0"/>
            <a:chExt cx="464790" cy="464790"/>
          </a:xfrm>
        </p:grpSpPr>
        <p:sp>
          <p:nvSpPr>
            <p:cNvPr id="415" name="Shape 415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16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0" name="Group 420"/>
          <p:cNvGrpSpPr/>
          <p:nvPr/>
        </p:nvGrpSpPr>
        <p:grpSpPr>
          <a:xfrm>
            <a:off x="6708105" y="2268240"/>
            <a:ext cx="464791" cy="464791"/>
            <a:chOff x="0" y="0"/>
            <a:chExt cx="464790" cy="464790"/>
          </a:xfrm>
        </p:grpSpPr>
        <p:sp>
          <p:nvSpPr>
            <p:cNvPr id="418" name="Shape 418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19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3" name="Group 423"/>
          <p:cNvGrpSpPr/>
          <p:nvPr/>
        </p:nvGrpSpPr>
        <p:grpSpPr>
          <a:xfrm>
            <a:off x="7433859" y="2268240"/>
            <a:ext cx="464791" cy="464791"/>
            <a:chOff x="0" y="0"/>
            <a:chExt cx="464790" cy="464790"/>
          </a:xfrm>
        </p:grpSpPr>
        <p:sp>
          <p:nvSpPr>
            <p:cNvPr id="421" name="Shape 421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22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6" name="Group 426"/>
          <p:cNvGrpSpPr/>
          <p:nvPr/>
        </p:nvGrpSpPr>
        <p:grpSpPr>
          <a:xfrm>
            <a:off x="2241131" y="2963757"/>
            <a:ext cx="464791" cy="464791"/>
            <a:chOff x="0" y="0"/>
            <a:chExt cx="464790" cy="464790"/>
          </a:xfrm>
        </p:grpSpPr>
        <p:sp>
          <p:nvSpPr>
            <p:cNvPr id="424" name="Shape 424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25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9" name="Group 429"/>
          <p:cNvGrpSpPr/>
          <p:nvPr/>
        </p:nvGrpSpPr>
        <p:grpSpPr>
          <a:xfrm>
            <a:off x="3008379" y="2963757"/>
            <a:ext cx="464791" cy="464791"/>
            <a:chOff x="0" y="0"/>
            <a:chExt cx="464790" cy="464790"/>
          </a:xfrm>
        </p:grpSpPr>
        <p:sp>
          <p:nvSpPr>
            <p:cNvPr id="427" name="Shape 42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28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2" name="Group 432"/>
          <p:cNvGrpSpPr/>
          <p:nvPr/>
        </p:nvGrpSpPr>
        <p:grpSpPr>
          <a:xfrm>
            <a:off x="3751280" y="2963757"/>
            <a:ext cx="464791" cy="464791"/>
            <a:chOff x="0" y="0"/>
            <a:chExt cx="464790" cy="464790"/>
          </a:xfrm>
        </p:grpSpPr>
        <p:sp>
          <p:nvSpPr>
            <p:cNvPr id="430" name="Shape 43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31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5" name="Group 435"/>
          <p:cNvGrpSpPr/>
          <p:nvPr/>
        </p:nvGrpSpPr>
        <p:grpSpPr>
          <a:xfrm>
            <a:off x="4468580" y="2963757"/>
            <a:ext cx="464791" cy="464791"/>
            <a:chOff x="0" y="0"/>
            <a:chExt cx="464790" cy="464790"/>
          </a:xfrm>
        </p:grpSpPr>
        <p:sp>
          <p:nvSpPr>
            <p:cNvPr id="433" name="Shape 43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3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8" name="Group 438"/>
          <p:cNvGrpSpPr/>
          <p:nvPr/>
        </p:nvGrpSpPr>
        <p:grpSpPr>
          <a:xfrm>
            <a:off x="5184871" y="2963757"/>
            <a:ext cx="464791" cy="464791"/>
            <a:chOff x="0" y="0"/>
            <a:chExt cx="464790" cy="464790"/>
          </a:xfrm>
        </p:grpSpPr>
        <p:sp>
          <p:nvSpPr>
            <p:cNvPr id="436" name="Shape 43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37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1" name="Group 441"/>
          <p:cNvGrpSpPr/>
          <p:nvPr/>
        </p:nvGrpSpPr>
        <p:grpSpPr>
          <a:xfrm>
            <a:off x="5926814" y="2963757"/>
            <a:ext cx="464791" cy="464791"/>
            <a:chOff x="0" y="0"/>
            <a:chExt cx="464790" cy="464790"/>
          </a:xfrm>
        </p:grpSpPr>
        <p:sp>
          <p:nvSpPr>
            <p:cNvPr id="439" name="Shape 43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40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4" name="Group 444"/>
          <p:cNvGrpSpPr/>
          <p:nvPr/>
        </p:nvGrpSpPr>
        <p:grpSpPr>
          <a:xfrm>
            <a:off x="6708105" y="2963757"/>
            <a:ext cx="464791" cy="464791"/>
            <a:chOff x="0" y="0"/>
            <a:chExt cx="464790" cy="464790"/>
          </a:xfrm>
        </p:grpSpPr>
        <p:sp>
          <p:nvSpPr>
            <p:cNvPr id="442" name="Shape 442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43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7" name="Group 447"/>
          <p:cNvGrpSpPr/>
          <p:nvPr/>
        </p:nvGrpSpPr>
        <p:grpSpPr>
          <a:xfrm>
            <a:off x="7433859" y="2963757"/>
            <a:ext cx="464791" cy="464791"/>
            <a:chOff x="0" y="0"/>
            <a:chExt cx="464790" cy="464790"/>
          </a:xfrm>
        </p:grpSpPr>
        <p:sp>
          <p:nvSpPr>
            <p:cNvPr id="445" name="Shape 445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46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0" name="Group 450"/>
          <p:cNvGrpSpPr/>
          <p:nvPr/>
        </p:nvGrpSpPr>
        <p:grpSpPr>
          <a:xfrm>
            <a:off x="8231338" y="2963757"/>
            <a:ext cx="464791" cy="464791"/>
            <a:chOff x="0" y="0"/>
            <a:chExt cx="464790" cy="464790"/>
          </a:xfrm>
        </p:grpSpPr>
        <p:sp>
          <p:nvSpPr>
            <p:cNvPr id="448" name="Shape 448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49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3" name="Group 453"/>
          <p:cNvGrpSpPr/>
          <p:nvPr/>
        </p:nvGrpSpPr>
        <p:grpSpPr>
          <a:xfrm>
            <a:off x="8957092" y="2963757"/>
            <a:ext cx="464791" cy="464791"/>
            <a:chOff x="0" y="0"/>
            <a:chExt cx="464790" cy="464790"/>
          </a:xfrm>
        </p:grpSpPr>
        <p:sp>
          <p:nvSpPr>
            <p:cNvPr id="451" name="Shape 451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52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6" name="Group 456"/>
          <p:cNvGrpSpPr/>
          <p:nvPr/>
        </p:nvGrpSpPr>
        <p:grpSpPr>
          <a:xfrm>
            <a:off x="2241131" y="3660522"/>
            <a:ext cx="464791" cy="464791"/>
            <a:chOff x="0" y="0"/>
            <a:chExt cx="464790" cy="464790"/>
          </a:xfrm>
        </p:grpSpPr>
        <p:sp>
          <p:nvSpPr>
            <p:cNvPr id="454" name="Shape 454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55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9" name="Group 459"/>
          <p:cNvGrpSpPr/>
          <p:nvPr/>
        </p:nvGrpSpPr>
        <p:grpSpPr>
          <a:xfrm>
            <a:off x="3008379" y="3660522"/>
            <a:ext cx="464791" cy="464791"/>
            <a:chOff x="0" y="0"/>
            <a:chExt cx="464790" cy="464790"/>
          </a:xfrm>
        </p:grpSpPr>
        <p:sp>
          <p:nvSpPr>
            <p:cNvPr id="457" name="Shape 45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58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2" name="Group 462"/>
          <p:cNvGrpSpPr/>
          <p:nvPr/>
        </p:nvGrpSpPr>
        <p:grpSpPr>
          <a:xfrm>
            <a:off x="3751280" y="3660522"/>
            <a:ext cx="464791" cy="464791"/>
            <a:chOff x="0" y="0"/>
            <a:chExt cx="464790" cy="464790"/>
          </a:xfrm>
        </p:grpSpPr>
        <p:sp>
          <p:nvSpPr>
            <p:cNvPr id="460" name="Shape 46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61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5" name="Group 465"/>
          <p:cNvGrpSpPr/>
          <p:nvPr/>
        </p:nvGrpSpPr>
        <p:grpSpPr>
          <a:xfrm>
            <a:off x="4468580" y="3660522"/>
            <a:ext cx="464791" cy="464791"/>
            <a:chOff x="0" y="0"/>
            <a:chExt cx="464790" cy="464790"/>
          </a:xfrm>
        </p:grpSpPr>
        <p:sp>
          <p:nvSpPr>
            <p:cNvPr id="463" name="Shape 46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6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8" name="Group 468"/>
          <p:cNvGrpSpPr/>
          <p:nvPr/>
        </p:nvGrpSpPr>
        <p:grpSpPr>
          <a:xfrm>
            <a:off x="5184871" y="3660522"/>
            <a:ext cx="464791" cy="464791"/>
            <a:chOff x="0" y="0"/>
            <a:chExt cx="464790" cy="464790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67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1" name="Group 471"/>
          <p:cNvGrpSpPr/>
          <p:nvPr/>
        </p:nvGrpSpPr>
        <p:grpSpPr>
          <a:xfrm>
            <a:off x="5926814" y="3660522"/>
            <a:ext cx="464791" cy="464791"/>
            <a:chOff x="0" y="0"/>
            <a:chExt cx="464790" cy="464790"/>
          </a:xfrm>
        </p:grpSpPr>
        <p:sp>
          <p:nvSpPr>
            <p:cNvPr id="469" name="Shape 46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70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4" name="Group 474"/>
          <p:cNvGrpSpPr/>
          <p:nvPr/>
        </p:nvGrpSpPr>
        <p:grpSpPr>
          <a:xfrm>
            <a:off x="6708105" y="3660522"/>
            <a:ext cx="464791" cy="464791"/>
            <a:chOff x="0" y="0"/>
            <a:chExt cx="464790" cy="464790"/>
          </a:xfrm>
        </p:grpSpPr>
        <p:sp>
          <p:nvSpPr>
            <p:cNvPr id="472" name="Shape 472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73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7" name="Group 477"/>
          <p:cNvGrpSpPr/>
          <p:nvPr/>
        </p:nvGrpSpPr>
        <p:grpSpPr>
          <a:xfrm>
            <a:off x="7433859" y="3660522"/>
            <a:ext cx="464791" cy="464791"/>
            <a:chOff x="0" y="0"/>
            <a:chExt cx="464790" cy="464790"/>
          </a:xfrm>
        </p:grpSpPr>
        <p:sp>
          <p:nvSpPr>
            <p:cNvPr id="475" name="Shape 475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76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0" name="Group 480"/>
          <p:cNvGrpSpPr/>
          <p:nvPr/>
        </p:nvGrpSpPr>
        <p:grpSpPr>
          <a:xfrm>
            <a:off x="8231338" y="3660522"/>
            <a:ext cx="464791" cy="464791"/>
            <a:chOff x="0" y="0"/>
            <a:chExt cx="464790" cy="464790"/>
          </a:xfrm>
        </p:grpSpPr>
        <p:sp>
          <p:nvSpPr>
            <p:cNvPr id="478" name="Shape 478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79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3" name="Group 483"/>
          <p:cNvGrpSpPr/>
          <p:nvPr/>
        </p:nvGrpSpPr>
        <p:grpSpPr>
          <a:xfrm>
            <a:off x="2241131" y="4351647"/>
            <a:ext cx="464791" cy="464791"/>
            <a:chOff x="0" y="0"/>
            <a:chExt cx="464790" cy="464790"/>
          </a:xfrm>
        </p:grpSpPr>
        <p:sp>
          <p:nvSpPr>
            <p:cNvPr id="481" name="Shape 481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82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Group 486"/>
          <p:cNvGrpSpPr/>
          <p:nvPr/>
        </p:nvGrpSpPr>
        <p:grpSpPr>
          <a:xfrm>
            <a:off x="3008379" y="4351647"/>
            <a:ext cx="464791" cy="464791"/>
            <a:chOff x="0" y="0"/>
            <a:chExt cx="464790" cy="464790"/>
          </a:xfrm>
        </p:grpSpPr>
        <p:sp>
          <p:nvSpPr>
            <p:cNvPr id="484" name="Shape 484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85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9" name="Group 489"/>
          <p:cNvGrpSpPr/>
          <p:nvPr/>
        </p:nvGrpSpPr>
        <p:grpSpPr>
          <a:xfrm>
            <a:off x="3751280" y="4351647"/>
            <a:ext cx="464791" cy="464791"/>
            <a:chOff x="0" y="0"/>
            <a:chExt cx="464790" cy="464790"/>
          </a:xfrm>
        </p:grpSpPr>
        <p:sp>
          <p:nvSpPr>
            <p:cNvPr id="487" name="Shape 48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88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2" name="Group 492"/>
          <p:cNvGrpSpPr/>
          <p:nvPr/>
        </p:nvGrpSpPr>
        <p:grpSpPr>
          <a:xfrm>
            <a:off x="4468580" y="4351647"/>
            <a:ext cx="464791" cy="464791"/>
            <a:chOff x="0" y="0"/>
            <a:chExt cx="464790" cy="464790"/>
          </a:xfrm>
        </p:grpSpPr>
        <p:sp>
          <p:nvSpPr>
            <p:cNvPr id="490" name="Shape 49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91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Group 495"/>
          <p:cNvGrpSpPr/>
          <p:nvPr/>
        </p:nvGrpSpPr>
        <p:grpSpPr>
          <a:xfrm>
            <a:off x="5184871" y="4351647"/>
            <a:ext cx="464791" cy="464791"/>
            <a:chOff x="0" y="0"/>
            <a:chExt cx="464790" cy="464790"/>
          </a:xfrm>
        </p:grpSpPr>
        <p:sp>
          <p:nvSpPr>
            <p:cNvPr id="493" name="Shape 49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9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8" name="Group 498"/>
          <p:cNvGrpSpPr/>
          <p:nvPr/>
        </p:nvGrpSpPr>
        <p:grpSpPr>
          <a:xfrm>
            <a:off x="5926814" y="4351647"/>
            <a:ext cx="464791" cy="464791"/>
            <a:chOff x="0" y="0"/>
            <a:chExt cx="464790" cy="464790"/>
          </a:xfrm>
        </p:grpSpPr>
        <p:sp>
          <p:nvSpPr>
            <p:cNvPr id="496" name="Shape 49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97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01" name="Group 501"/>
          <p:cNvGrpSpPr/>
          <p:nvPr/>
        </p:nvGrpSpPr>
        <p:grpSpPr>
          <a:xfrm>
            <a:off x="6708105" y="4351647"/>
            <a:ext cx="464791" cy="464791"/>
            <a:chOff x="0" y="0"/>
            <a:chExt cx="464790" cy="464790"/>
          </a:xfrm>
        </p:grpSpPr>
        <p:sp>
          <p:nvSpPr>
            <p:cNvPr id="499" name="Shape 49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00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2" name="ColombianoEstadoVirtual delTienda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216680" y="7118469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2700"/>
            <a:ext cx="10160000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648" y="1742537"/>
            <a:ext cx="4558704" cy="4558704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6735584" y="542298"/>
            <a:ext cx="202808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Conectividad</a:t>
            </a:r>
          </a:p>
        </p:txBody>
      </p:sp>
      <p:pic>
        <p:nvPicPr>
          <p:cNvPr id="508" name="pasted-image.tif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837674" y="217183"/>
            <a:ext cx="1045830" cy="102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ColombianoEstadoVirtual delTienda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4229792" y="3779877"/>
            <a:ext cx="1686983" cy="48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500" b="1">
                <a:solidFill>
                  <a:srgbClr val="0B5D1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>
                <a:solidFill>
                  <a:srgbClr val="0B5D18"/>
                </a:solidFill>
              </a:rPr>
              <a:t>G-NAP</a:t>
            </a:r>
          </a:p>
        </p:txBody>
      </p:sp>
      <p:grpSp>
        <p:nvGrpSpPr>
          <p:cNvPr id="513" name="Group 513"/>
          <p:cNvGrpSpPr/>
          <p:nvPr/>
        </p:nvGrpSpPr>
        <p:grpSpPr>
          <a:xfrm>
            <a:off x="6309723" y="4667732"/>
            <a:ext cx="500154" cy="500155"/>
            <a:chOff x="0" y="0"/>
            <a:chExt cx="500153" cy="500153"/>
          </a:xfrm>
        </p:grpSpPr>
        <p:sp>
          <p:nvSpPr>
            <p:cNvPr id="511" name="Shape 511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12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6" name="Group 516"/>
          <p:cNvGrpSpPr/>
          <p:nvPr/>
        </p:nvGrpSpPr>
        <p:grpSpPr>
          <a:xfrm>
            <a:off x="6309723" y="3841618"/>
            <a:ext cx="500154" cy="500155"/>
            <a:chOff x="0" y="0"/>
            <a:chExt cx="500153" cy="500153"/>
          </a:xfrm>
        </p:grpSpPr>
        <p:sp>
          <p:nvSpPr>
            <p:cNvPr id="514" name="Shape 514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15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9" name="Group 519"/>
          <p:cNvGrpSpPr/>
          <p:nvPr/>
        </p:nvGrpSpPr>
        <p:grpSpPr>
          <a:xfrm>
            <a:off x="6318819" y="2763812"/>
            <a:ext cx="500155" cy="500155"/>
            <a:chOff x="0" y="0"/>
            <a:chExt cx="500153" cy="500153"/>
          </a:xfrm>
        </p:grpSpPr>
        <p:sp>
          <p:nvSpPr>
            <p:cNvPr id="517" name="Shape 517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18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2" name="Group 522"/>
          <p:cNvGrpSpPr/>
          <p:nvPr/>
        </p:nvGrpSpPr>
        <p:grpSpPr>
          <a:xfrm>
            <a:off x="3310775" y="4667732"/>
            <a:ext cx="500155" cy="500155"/>
            <a:chOff x="0" y="0"/>
            <a:chExt cx="500153" cy="500153"/>
          </a:xfrm>
        </p:grpSpPr>
        <p:sp>
          <p:nvSpPr>
            <p:cNvPr id="520" name="Shape 520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21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5" name="Group 525"/>
          <p:cNvGrpSpPr/>
          <p:nvPr/>
        </p:nvGrpSpPr>
        <p:grpSpPr>
          <a:xfrm>
            <a:off x="3310775" y="3841618"/>
            <a:ext cx="500155" cy="500155"/>
            <a:chOff x="0" y="0"/>
            <a:chExt cx="500153" cy="500153"/>
          </a:xfrm>
        </p:grpSpPr>
        <p:sp>
          <p:nvSpPr>
            <p:cNvPr id="523" name="Shape 523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24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8" name="Group 528"/>
          <p:cNvGrpSpPr/>
          <p:nvPr/>
        </p:nvGrpSpPr>
        <p:grpSpPr>
          <a:xfrm>
            <a:off x="3310775" y="2763812"/>
            <a:ext cx="500155" cy="500155"/>
            <a:chOff x="0" y="0"/>
            <a:chExt cx="500153" cy="500153"/>
          </a:xfrm>
        </p:grpSpPr>
        <p:sp>
          <p:nvSpPr>
            <p:cNvPr id="526" name="Shape 526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27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1" name="Group 531"/>
          <p:cNvGrpSpPr/>
          <p:nvPr/>
        </p:nvGrpSpPr>
        <p:grpSpPr>
          <a:xfrm>
            <a:off x="4564127" y="5274100"/>
            <a:ext cx="500155" cy="500155"/>
            <a:chOff x="0" y="0"/>
            <a:chExt cx="500153" cy="500153"/>
          </a:xfrm>
        </p:grpSpPr>
        <p:sp>
          <p:nvSpPr>
            <p:cNvPr id="529" name="Shape 529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30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4" name="Group 534"/>
          <p:cNvGrpSpPr/>
          <p:nvPr/>
        </p:nvGrpSpPr>
        <p:grpSpPr>
          <a:xfrm>
            <a:off x="5124148" y="5274100"/>
            <a:ext cx="500155" cy="500155"/>
            <a:chOff x="0" y="0"/>
            <a:chExt cx="500153" cy="500153"/>
          </a:xfrm>
        </p:grpSpPr>
        <p:sp>
          <p:nvSpPr>
            <p:cNvPr id="532" name="Shape 532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33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7" name="Group 537"/>
          <p:cNvGrpSpPr/>
          <p:nvPr/>
        </p:nvGrpSpPr>
        <p:grpSpPr>
          <a:xfrm>
            <a:off x="4564127" y="2410832"/>
            <a:ext cx="500155" cy="500155"/>
            <a:chOff x="0" y="0"/>
            <a:chExt cx="500153" cy="500153"/>
          </a:xfrm>
        </p:grpSpPr>
        <p:sp>
          <p:nvSpPr>
            <p:cNvPr id="535" name="Shape 535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36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0" name="Group 540"/>
          <p:cNvGrpSpPr/>
          <p:nvPr/>
        </p:nvGrpSpPr>
        <p:grpSpPr>
          <a:xfrm>
            <a:off x="5124148" y="2410832"/>
            <a:ext cx="500155" cy="500155"/>
            <a:chOff x="0" y="0"/>
            <a:chExt cx="500153" cy="500153"/>
          </a:xfrm>
        </p:grpSpPr>
        <p:sp>
          <p:nvSpPr>
            <p:cNvPr id="538" name="Shape 538"/>
            <p:cNvSpPr/>
            <p:nvPr/>
          </p:nvSpPr>
          <p:spPr>
            <a:xfrm>
              <a:off x="0" y="0"/>
              <a:ext cx="500154" cy="50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39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901" y="64280"/>
              <a:ext cx="245224" cy="315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3" name="Group 543"/>
          <p:cNvGrpSpPr/>
          <p:nvPr/>
        </p:nvGrpSpPr>
        <p:grpSpPr>
          <a:xfrm>
            <a:off x="3788876" y="5878960"/>
            <a:ext cx="554318" cy="554319"/>
            <a:chOff x="0" y="0"/>
            <a:chExt cx="554317" cy="554317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42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6" name="Group 546"/>
          <p:cNvGrpSpPr/>
          <p:nvPr/>
        </p:nvGrpSpPr>
        <p:grpSpPr>
          <a:xfrm>
            <a:off x="4762034" y="6034116"/>
            <a:ext cx="554319" cy="554319"/>
            <a:chOff x="0" y="0"/>
            <a:chExt cx="554317" cy="554317"/>
          </a:xfrm>
        </p:grpSpPr>
        <p:sp>
          <p:nvSpPr>
            <p:cNvPr id="544" name="Shape 544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45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9" name="Group 549"/>
          <p:cNvGrpSpPr/>
          <p:nvPr/>
        </p:nvGrpSpPr>
        <p:grpSpPr>
          <a:xfrm>
            <a:off x="6463410" y="5385341"/>
            <a:ext cx="554318" cy="554319"/>
            <a:chOff x="0" y="0"/>
            <a:chExt cx="554317" cy="554317"/>
          </a:xfrm>
        </p:grpSpPr>
        <p:sp>
          <p:nvSpPr>
            <p:cNvPr id="547" name="Shape 547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48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2" name="Group 552"/>
          <p:cNvGrpSpPr/>
          <p:nvPr/>
        </p:nvGrpSpPr>
        <p:grpSpPr>
          <a:xfrm>
            <a:off x="6946524" y="4682347"/>
            <a:ext cx="554319" cy="554319"/>
            <a:chOff x="0" y="0"/>
            <a:chExt cx="554317" cy="554317"/>
          </a:xfrm>
        </p:grpSpPr>
        <p:sp>
          <p:nvSpPr>
            <p:cNvPr id="550" name="Shape 550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51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5" name="Group 555"/>
          <p:cNvGrpSpPr/>
          <p:nvPr/>
        </p:nvGrpSpPr>
        <p:grpSpPr>
          <a:xfrm>
            <a:off x="6949694" y="2874014"/>
            <a:ext cx="554318" cy="554318"/>
            <a:chOff x="0" y="0"/>
            <a:chExt cx="554317" cy="554317"/>
          </a:xfrm>
        </p:grpSpPr>
        <p:sp>
          <p:nvSpPr>
            <p:cNvPr id="553" name="Shape 553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54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8" name="Group 558"/>
          <p:cNvGrpSpPr/>
          <p:nvPr/>
        </p:nvGrpSpPr>
        <p:grpSpPr>
          <a:xfrm>
            <a:off x="7090012" y="3786820"/>
            <a:ext cx="554318" cy="554318"/>
            <a:chOff x="0" y="0"/>
            <a:chExt cx="554317" cy="554317"/>
          </a:xfrm>
        </p:grpSpPr>
        <p:sp>
          <p:nvSpPr>
            <p:cNvPr id="556" name="Shape 556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57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1" name="Group 561"/>
          <p:cNvGrpSpPr/>
          <p:nvPr/>
        </p:nvGrpSpPr>
        <p:grpSpPr>
          <a:xfrm>
            <a:off x="4762034" y="1487692"/>
            <a:ext cx="554319" cy="554319"/>
            <a:chOff x="0" y="0"/>
            <a:chExt cx="554317" cy="554317"/>
          </a:xfrm>
        </p:grpSpPr>
        <p:sp>
          <p:nvSpPr>
            <p:cNvPr id="559" name="Shape 559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60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4" name="Group 564"/>
          <p:cNvGrpSpPr/>
          <p:nvPr/>
        </p:nvGrpSpPr>
        <p:grpSpPr>
          <a:xfrm>
            <a:off x="5666714" y="1630795"/>
            <a:ext cx="554318" cy="554319"/>
            <a:chOff x="0" y="0"/>
            <a:chExt cx="554317" cy="554317"/>
          </a:xfrm>
        </p:grpSpPr>
        <p:sp>
          <p:nvSpPr>
            <p:cNvPr id="562" name="Shape 562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63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7" name="Group 567"/>
          <p:cNvGrpSpPr/>
          <p:nvPr/>
        </p:nvGrpSpPr>
        <p:grpSpPr>
          <a:xfrm>
            <a:off x="6399910" y="2075089"/>
            <a:ext cx="554318" cy="554319"/>
            <a:chOff x="0" y="0"/>
            <a:chExt cx="554317" cy="554317"/>
          </a:xfrm>
        </p:grpSpPr>
        <p:sp>
          <p:nvSpPr>
            <p:cNvPr id="565" name="Shape 565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66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0" name="Group 570"/>
          <p:cNvGrpSpPr/>
          <p:nvPr/>
        </p:nvGrpSpPr>
        <p:grpSpPr>
          <a:xfrm>
            <a:off x="5666714" y="5878960"/>
            <a:ext cx="554318" cy="554319"/>
            <a:chOff x="0" y="0"/>
            <a:chExt cx="554317" cy="554317"/>
          </a:xfrm>
        </p:grpSpPr>
        <p:sp>
          <p:nvSpPr>
            <p:cNvPr id="568" name="Shape 568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69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3" name="Group 573"/>
          <p:cNvGrpSpPr/>
          <p:nvPr/>
        </p:nvGrpSpPr>
        <p:grpSpPr>
          <a:xfrm>
            <a:off x="3149909" y="5385341"/>
            <a:ext cx="554319" cy="554319"/>
            <a:chOff x="0" y="0"/>
            <a:chExt cx="554317" cy="554317"/>
          </a:xfrm>
        </p:grpSpPr>
        <p:sp>
          <p:nvSpPr>
            <p:cNvPr id="571" name="Shape 571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72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6" name="Group 576"/>
          <p:cNvGrpSpPr/>
          <p:nvPr/>
        </p:nvGrpSpPr>
        <p:grpSpPr>
          <a:xfrm>
            <a:off x="2663572" y="4711075"/>
            <a:ext cx="554319" cy="554319"/>
            <a:chOff x="0" y="0"/>
            <a:chExt cx="554317" cy="554317"/>
          </a:xfrm>
        </p:grpSpPr>
        <p:sp>
          <p:nvSpPr>
            <p:cNvPr id="574" name="Shape 574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75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9" name="Group 579"/>
          <p:cNvGrpSpPr/>
          <p:nvPr/>
        </p:nvGrpSpPr>
        <p:grpSpPr>
          <a:xfrm>
            <a:off x="2504479" y="3786820"/>
            <a:ext cx="554318" cy="554318"/>
            <a:chOff x="0" y="0"/>
            <a:chExt cx="554317" cy="554317"/>
          </a:xfrm>
        </p:grpSpPr>
        <p:sp>
          <p:nvSpPr>
            <p:cNvPr id="577" name="Shape 577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78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2" name="Group 582"/>
          <p:cNvGrpSpPr/>
          <p:nvPr/>
        </p:nvGrpSpPr>
        <p:grpSpPr>
          <a:xfrm>
            <a:off x="2622663" y="2874014"/>
            <a:ext cx="554319" cy="554318"/>
            <a:chOff x="0" y="0"/>
            <a:chExt cx="554317" cy="554317"/>
          </a:xfrm>
        </p:grpSpPr>
        <p:sp>
          <p:nvSpPr>
            <p:cNvPr id="580" name="Shape 580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81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5" name="Group 585"/>
          <p:cNvGrpSpPr/>
          <p:nvPr/>
        </p:nvGrpSpPr>
        <p:grpSpPr>
          <a:xfrm>
            <a:off x="3125860" y="2113189"/>
            <a:ext cx="554318" cy="554319"/>
            <a:chOff x="0" y="0"/>
            <a:chExt cx="554317" cy="554317"/>
          </a:xfrm>
        </p:grpSpPr>
        <p:sp>
          <p:nvSpPr>
            <p:cNvPr id="583" name="Shape 583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84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88" name="Group 588"/>
          <p:cNvGrpSpPr/>
          <p:nvPr/>
        </p:nvGrpSpPr>
        <p:grpSpPr>
          <a:xfrm>
            <a:off x="3877776" y="1643495"/>
            <a:ext cx="554318" cy="554319"/>
            <a:chOff x="0" y="0"/>
            <a:chExt cx="554317" cy="554317"/>
          </a:xfrm>
        </p:grpSpPr>
        <p:sp>
          <p:nvSpPr>
            <p:cNvPr id="586" name="Shape 586"/>
            <p:cNvSpPr/>
            <p:nvPr/>
          </p:nvSpPr>
          <p:spPr>
            <a:xfrm>
              <a:off x="0" y="0"/>
              <a:ext cx="554318" cy="5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87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278" y="109734"/>
              <a:ext cx="222790" cy="31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8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591" name="Shape 591"/>
          <p:cNvSpPr/>
          <p:nvPr/>
        </p:nvSpPr>
        <p:spPr>
          <a:xfrm>
            <a:off x="7359352" y="7113505"/>
            <a:ext cx="2535127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9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97785" y="7113505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2700"/>
            <a:ext cx="10160000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hape 595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596" name="Shape 596"/>
          <p:cNvSpPr/>
          <p:nvPr/>
        </p:nvSpPr>
        <p:spPr>
          <a:xfrm>
            <a:off x="7363326" y="7114959"/>
            <a:ext cx="2531153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4859808" y="340160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598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3759" y="2098372"/>
            <a:ext cx="5055414" cy="2554465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Shape 599"/>
          <p:cNvSpPr/>
          <p:nvPr/>
        </p:nvSpPr>
        <p:spPr>
          <a:xfrm>
            <a:off x="1538427" y="3509787"/>
            <a:ext cx="31029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COMPRADORES</a:t>
            </a:r>
          </a:p>
        </p:txBody>
      </p:sp>
      <p:pic>
        <p:nvPicPr>
          <p:cNvPr id="60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984" y="2911353"/>
            <a:ext cx="1214788" cy="1543793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hape 601"/>
          <p:cNvSpPr/>
          <p:nvPr/>
        </p:nvSpPr>
        <p:spPr>
          <a:xfrm>
            <a:off x="1072761" y="2187322"/>
            <a:ext cx="3222626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FFFFFF"/>
                </a:solidFill>
              </a:rPr>
              <a:t>$ </a:t>
            </a:r>
            <a:r>
              <a:rPr lang="es-CO" sz="2700" b="1" dirty="0" smtClean="0">
                <a:solidFill>
                  <a:srgbClr val="FFFFFF"/>
                </a:solidFill>
              </a:rPr>
              <a:t>78.000</a:t>
            </a:r>
            <a:r>
              <a:rPr sz="2700" b="1" dirty="0" smtClean="0">
                <a:solidFill>
                  <a:srgbClr val="FFFFFF"/>
                </a:solidFill>
              </a:rPr>
              <a:t> </a:t>
            </a:r>
            <a:r>
              <a:rPr sz="2700" b="1" dirty="0" err="1" smtClean="0">
                <a:solidFill>
                  <a:srgbClr val="FFFFFF"/>
                </a:solidFill>
              </a:rPr>
              <a:t>millones</a:t>
            </a:r>
            <a:endParaRPr sz="2700" b="1" dirty="0">
              <a:solidFill>
                <a:srgbClr val="FFFFFF"/>
              </a:solidFill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1601927" y="3124019"/>
            <a:ext cx="2965858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62 Entidades Estatales</a:t>
            </a:r>
          </a:p>
        </p:txBody>
      </p:sp>
      <p:pic>
        <p:nvPicPr>
          <p:cNvPr id="603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6596" y="2096604"/>
            <a:ext cx="5193882" cy="25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63727" y="2902221"/>
            <a:ext cx="1214788" cy="1552925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>
            <a:off x="6669446" y="3432602"/>
            <a:ext cx="29590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606" name="Shape 606"/>
          <p:cNvSpPr/>
          <p:nvPr/>
        </p:nvSpPr>
        <p:spPr>
          <a:xfrm>
            <a:off x="6673732" y="3116473"/>
            <a:ext cx="2848922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9 de 10 Proveedores</a:t>
            </a:r>
          </a:p>
        </p:txBody>
      </p:sp>
      <p:sp>
        <p:nvSpPr>
          <p:cNvPr id="607" name="Shape 607"/>
          <p:cNvSpPr/>
          <p:nvPr/>
        </p:nvSpPr>
        <p:spPr>
          <a:xfrm>
            <a:off x="5781386" y="2166226"/>
            <a:ext cx="3936477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95 Órdenes de Compra</a:t>
            </a:r>
          </a:p>
        </p:txBody>
      </p:sp>
      <p:sp>
        <p:nvSpPr>
          <p:cNvPr id="608" name="Shape 608"/>
          <p:cNvSpPr/>
          <p:nvPr/>
        </p:nvSpPr>
        <p:spPr>
          <a:xfrm>
            <a:off x="2009546" y="5130193"/>
            <a:ext cx="6134101" cy="1060443"/>
          </a:xfrm>
          <a:prstGeom prst="rect">
            <a:avLst/>
          </a:prstGeom>
          <a:solidFill>
            <a:srgbClr val="A81B2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2450952" y="5145481"/>
            <a:ext cx="5335852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Ahorro</a:t>
            </a: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lang="es-CO" sz="3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CO" sz="31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mayo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$34.474 </a:t>
            </a: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6735584" y="542298"/>
            <a:ext cx="202808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Conectividad</a:t>
            </a:r>
          </a:p>
        </p:txBody>
      </p:sp>
      <p:pic>
        <p:nvPicPr>
          <p:cNvPr id="612" name="pasted-image.tif"/>
          <p:cNvPicPr/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8837674" y="217183"/>
            <a:ext cx="1045830" cy="102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ColombianoEstadoVirtual delTienda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252659" y="7109457"/>
            <a:ext cx="2752485" cy="331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6781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hape 616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617" name="ColombianoEstadoVirtual delTienda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Shape 619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620" name="Shape 620"/>
          <p:cNvSpPr/>
          <p:nvPr/>
        </p:nvSpPr>
        <p:spPr>
          <a:xfrm>
            <a:off x="7389634" y="7136955"/>
            <a:ext cx="250484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pic>
        <p:nvPicPr>
          <p:cNvPr id="621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33366" y="130127"/>
            <a:ext cx="1251944" cy="1201865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Shape 622"/>
          <p:cNvSpPr/>
          <p:nvPr/>
        </p:nvSpPr>
        <p:spPr>
          <a:xfrm>
            <a:off x="6640628" y="507445"/>
            <a:ext cx="204519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Nube privada</a:t>
            </a:r>
          </a:p>
        </p:txBody>
      </p:sp>
      <p:sp>
        <p:nvSpPr>
          <p:cNvPr id="623" name="Shape 623"/>
          <p:cNvSpPr/>
          <p:nvPr/>
        </p:nvSpPr>
        <p:spPr>
          <a:xfrm>
            <a:off x="6701986" y="4168233"/>
            <a:ext cx="3095675" cy="2729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2506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7902942" y="6328984"/>
            <a:ext cx="715188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FFFFFF"/>
                </a:solidFill>
              </a:rPr>
              <a:t>IaaS</a:t>
            </a:r>
          </a:p>
        </p:txBody>
      </p:sp>
      <p:sp>
        <p:nvSpPr>
          <p:cNvPr id="625" name="Shape 625"/>
          <p:cNvSpPr/>
          <p:nvPr/>
        </p:nvSpPr>
        <p:spPr>
          <a:xfrm>
            <a:off x="7846105" y="5579684"/>
            <a:ext cx="828862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FFFFFF"/>
                </a:solidFill>
              </a:rPr>
              <a:t>PaaS</a:t>
            </a:r>
          </a:p>
        </p:txBody>
      </p:sp>
      <p:sp>
        <p:nvSpPr>
          <p:cNvPr id="626" name="Shape 626"/>
          <p:cNvSpPr/>
          <p:nvPr/>
        </p:nvSpPr>
        <p:spPr>
          <a:xfrm>
            <a:off x="7187917" y="6111033"/>
            <a:ext cx="2123812" cy="1"/>
          </a:xfrm>
          <a:prstGeom prst="line">
            <a:avLst/>
          </a:prstGeom>
          <a:ln w="254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7570430" y="4045713"/>
            <a:ext cx="133663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8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7856553" y="4726381"/>
            <a:ext cx="797794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rgbClr val="A6AAA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A6AAA9"/>
                </a:solidFill>
              </a:rPr>
              <a:t>SaaS</a:t>
            </a:r>
          </a:p>
        </p:txBody>
      </p:sp>
      <p:pic>
        <p:nvPicPr>
          <p:cNvPr id="62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0644" y="4441955"/>
            <a:ext cx="1918920" cy="53436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630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0644" y="3681947"/>
            <a:ext cx="1918920" cy="593806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631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5538" y="3007089"/>
            <a:ext cx="1918920" cy="57648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632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5538" y="2235513"/>
            <a:ext cx="1918920" cy="684654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633" name="Shape 633"/>
          <p:cNvSpPr/>
          <p:nvPr/>
        </p:nvSpPr>
        <p:spPr>
          <a:xfrm>
            <a:off x="526358" y="2373422"/>
            <a:ext cx="1251944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B240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B2402"/>
                </a:solidFill>
              </a:rPr>
              <a:t>Bronce</a:t>
            </a:r>
          </a:p>
        </p:txBody>
      </p:sp>
      <p:sp>
        <p:nvSpPr>
          <p:cNvPr id="634" name="Shape 634"/>
          <p:cNvSpPr/>
          <p:nvPr/>
        </p:nvSpPr>
        <p:spPr>
          <a:xfrm>
            <a:off x="526358" y="3099071"/>
            <a:ext cx="90352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Plata</a:t>
            </a:r>
          </a:p>
        </p:txBody>
      </p:sp>
      <p:sp>
        <p:nvSpPr>
          <p:cNvPr id="635" name="Shape 635"/>
          <p:cNvSpPr/>
          <p:nvPr/>
        </p:nvSpPr>
        <p:spPr>
          <a:xfrm>
            <a:off x="526358" y="3762473"/>
            <a:ext cx="701341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A3751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A37512"/>
                </a:solidFill>
              </a:rPr>
              <a:t>Oro</a:t>
            </a:r>
          </a:p>
        </p:txBody>
      </p:sp>
      <p:sp>
        <p:nvSpPr>
          <p:cNvPr id="636" name="Shape 636"/>
          <p:cNvSpPr/>
          <p:nvPr/>
        </p:nvSpPr>
        <p:spPr>
          <a:xfrm>
            <a:off x="526358" y="4424470"/>
            <a:ext cx="1215022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Platino</a:t>
            </a:r>
          </a:p>
        </p:txBody>
      </p:sp>
      <p:grpSp>
        <p:nvGrpSpPr>
          <p:cNvPr id="639" name="Group 639"/>
          <p:cNvGrpSpPr/>
          <p:nvPr/>
        </p:nvGrpSpPr>
        <p:grpSpPr>
          <a:xfrm>
            <a:off x="2241131" y="2395240"/>
            <a:ext cx="464791" cy="464791"/>
            <a:chOff x="0" y="0"/>
            <a:chExt cx="464790" cy="464790"/>
          </a:xfrm>
        </p:grpSpPr>
        <p:sp>
          <p:nvSpPr>
            <p:cNvPr id="637" name="Shape 63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38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2" name="Group 642"/>
          <p:cNvGrpSpPr/>
          <p:nvPr/>
        </p:nvGrpSpPr>
        <p:grpSpPr>
          <a:xfrm>
            <a:off x="3028418" y="2395240"/>
            <a:ext cx="464791" cy="464791"/>
            <a:chOff x="0" y="0"/>
            <a:chExt cx="464790" cy="464790"/>
          </a:xfrm>
        </p:grpSpPr>
        <p:sp>
          <p:nvSpPr>
            <p:cNvPr id="640" name="Shape 64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41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5" name="Group 645"/>
          <p:cNvGrpSpPr/>
          <p:nvPr/>
        </p:nvGrpSpPr>
        <p:grpSpPr>
          <a:xfrm>
            <a:off x="3809708" y="2395240"/>
            <a:ext cx="464792" cy="464791"/>
            <a:chOff x="0" y="0"/>
            <a:chExt cx="464790" cy="464790"/>
          </a:xfrm>
        </p:grpSpPr>
        <p:sp>
          <p:nvSpPr>
            <p:cNvPr id="643" name="Shape 64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44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8" name="Group 648"/>
          <p:cNvGrpSpPr/>
          <p:nvPr/>
        </p:nvGrpSpPr>
        <p:grpSpPr>
          <a:xfrm>
            <a:off x="4589991" y="2395240"/>
            <a:ext cx="464791" cy="464791"/>
            <a:chOff x="0" y="0"/>
            <a:chExt cx="464790" cy="464790"/>
          </a:xfrm>
        </p:grpSpPr>
        <p:sp>
          <p:nvSpPr>
            <p:cNvPr id="646" name="Shape 64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47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1" name="Group 651"/>
          <p:cNvGrpSpPr/>
          <p:nvPr/>
        </p:nvGrpSpPr>
        <p:grpSpPr>
          <a:xfrm>
            <a:off x="5378286" y="2395240"/>
            <a:ext cx="464791" cy="464791"/>
            <a:chOff x="0" y="0"/>
            <a:chExt cx="464790" cy="464790"/>
          </a:xfrm>
        </p:grpSpPr>
        <p:sp>
          <p:nvSpPr>
            <p:cNvPr id="649" name="Shape 64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50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4" name="Group 654"/>
          <p:cNvGrpSpPr/>
          <p:nvPr/>
        </p:nvGrpSpPr>
        <p:grpSpPr>
          <a:xfrm>
            <a:off x="6151564" y="2395240"/>
            <a:ext cx="464791" cy="464791"/>
            <a:chOff x="0" y="0"/>
            <a:chExt cx="464790" cy="464790"/>
          </a:xfrm>
        </p:grpSpPr>
        <p:sp>
          <p:nvSpPr>
            <p:cNvPr id="652" name="Shape 652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53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7" name="Group 657"/>
          <p:cNvGrpSpPr/>
          <p:nvPr/>
        </p:nvGrpSpPr>
        <p:grpSpPr>
          <a:xfrm>
            <a:off x="6924842" y="2395240"/>
            <a:ext cx="464791" cy="464791"/>
            <a:chOff x="0" y="0"/>
            <a:chExt cx="464790" cy="464790"/>
          </a:xfrm>
        </p:grpSpPr>
        <p:sp>
          <p:nvSpPr>
            <p:cNvPr id="655" name="Shape 655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56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0" name="Group 660"/>
          <p:cNvGrpSpPr/>
          <p:nvPr/>
        </p:nvGrpSpPr>
        <p:grpSpPr>
          <a:xfrm>
            <a:off x="7698120" y="2395240"/>
            <a:ext cx="464791" cy="464791"/>
            <a:chOff x="0" y="0"/>
            <a:chExt cx="464790" cy="464790"/>
          </a:xfrm>
        </p:grpSpPr>
        <p:sp>
          <p:nvSpPr>
            <p:cNvPr id="658" name="Shape 658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59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3" name="Group 663"/>
          <p:cNvGrpSpPr/>
          <p:nvPr/>
        </p:nvGrpSpPr>
        <p:grpSpPr>
          <a:xfrm>
            <a:off x="2241131" y="3121624"/>
            <a:ext cx="464791" cy="464792"/>
            <a:chOff x="0" y="0"/>
            <a:chExt cx="464790" cy="464790"/>
          </a:xfrm>
        </p:grpSpPr>
        <p:sp>
          <p:nvSpPr>
            <p:cNvPr id="661" name="Shape 661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62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6" name="Group 666"/>
          <p:cNvGrpSpPr/>
          <p:nvPr/>
        </p:nvGrpSpPr>
        <p:grpSpPr>
          <a:xfrm>
            <a:off x="3028418" y="3121624"/>
            <a:ext cx="464791" cy="464792"/>
            <a:chOff x="0" y="0"/>
            <a:chExt cx="464790" cy="464790"/>
          </a:xfrm>
        </p:grpSpPr>
        <p:sp>
          <p:nvSpPr>
            <p:cNvPr id="664" name="Shape 664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65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9" name="Group 669"/>
          <p:cNvGrpSpPr/>
          <p:nvPr/>
        </p:nvGrpSpPr>
        <p:grpSpPr>
          <a:xfrm>
            <a:off x="3809708" y="3121624"/>
            <a:ext cx="464792" cy="464792"/>
            <a:chOff x="0" y="0"/>
            <a:chExt cx="464790" cy="464790"/>
          </a:xfrm>
        </p:grpSpPr>
        <p:sp>
          <p:nvSpPr>
            <p:cNvPr id="667" name="Shape 66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68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2" name="Group 672"/>
          <p:cNvGrpSpPr/>
          <p:nvPr/>
        </p:nvGrpSpPr>
        <p:grpSpPr>
          <a:xfrm>
            <a:off x="4589991" y="3121624"/>
            <a:ext cx="464791" cy="464792"/>
            <a:chOff x="0" y="0"/>
            <a:chExt cx="464790" cy="464790"/>
          </a:xfrm>
        </p:grpSpPr>
        <p:sp>
          <p:nvSpPr>
            <p:cNvPr id="670" name="Shape 67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71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5" name="Group 675"/>
          <p:cNvGrpSpPr/>
          <p:nvPr/>
        </p:nvGrpSpPr>
        <p:grpSpPr>
          <a:xfrm>
            <a:off x="5378286" y="3121624"/>
            <a:ext cx="464791" cy="464792"/>
            <a:chOff x="0" y="0"/>
            <a:chExt cx="464790" cy="464790"/>
          </a:xfrm>
        </p:grpSpPr>
        <p:sp>
          <p:nvSpPr>
            <p:cNvPr id="673" name="Shape 67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74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8" name="Group 678"/>
          <p:cNvGrpSpPr/>
          <p:nvPr/>
        </p:nvGrpSpPr>
        <p:grpSpPr>
          <a:xfrm>
            <a:off x="6151564" y="3121624"/>
            <a:ext cx="464791" cy="464792"/>
            <a:chOff x="0" y="0"/>
            <a:chExt cx="464790" cy="464790"/>
          </a:xfrm>
        </p:grpSpPr>
        <p:sp>
          <p:nvSpPr>
            <p:cNvPr id="676" name="Shape 67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77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81" name="Group 681"/>
          <p:cNvGrpSpPr/>
          <p:nvPr/>
        </p:nvGrpSpPr>
        <p:grpSpPr>
          <a:xfrm>
            <a:off x="6924842" y="3121624"/>
            <a:ext cx="464791" cy="464792"/>
            <a:chOff x="0" y="0"/>
            <a:chExt cx="464790" cy="464790"/>
          </a:xfrm>
        </p:grpSpPr>
        <p:sp>
          <p:nvSpPr>
            <p:cNvPr id="679" name="Shape 67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80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84" name="Group 684"/>
          <p:cNvGrpSpPr/>
          <p:nvPr/>
        </p:nvGrpSpPr>
        <p:grpSpPr>
          <a:xfrm>
            <a:off x="2241131" y="3815919"/>
            <a:ext cx="464791" cy="464791"/>
            <a:chOff x="0" y="0"/>
            <a:chExt cx="464790" cy="464790"/>
          </a:xfrm>
        </p:grpSpPr>
        <p:sp>
          <p:nvSpPr>
            <p:cNvPr id="682" name="Shape 682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83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87" name="Group 687"/>
          <p:cNvGrpSpPr/>
          <p:nvPr/>
        </p:nvGrpSpPr>
        <p:grpSpPr>
          <a:xfrm>
            <a:off x="3028418" y="3815919"/>
            <a:ext cx="464791" cy="464791"/>
            <a:chOff x="0" y="0"/>
            <a:chExt cx="464790" cy="464790"/>
          </a:xfrm>
        </p:grpSpPr>
        <p:sp>
          <p:nvSpPr>
            <p:cNvPr id="685" name="Shape 685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86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0" name="Group 690"/>
          <p:cNvGrpSpPr/>
          <p:nvPr/>
        </p:nvGrpSpPr>
        <p:grpSpPr>
          <a:xfrm>
            <a:off x="3809708" y="3815919"/>
            <a:ext cx="464792" cy="464791"/>
            <a:chOff x="0" y="0"/>
            <a:chExt cx="464790" cy="464790"/>
          </a:xfrm>
        </p:grpSpPr>
        <p:sp>
          <p:nvSpPr>
            <p:cNvPr id="688" name="Shape 688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89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3" name="Group 693"/>
          <p:cNvGrpSpPr/>
          <p:nvPr/>
        </p:nvGrpSpPr>
        <p:grpSpPr>
          <a:xfrm>
            <a:off x="4589991" y="3815919"/>
            <a:ext cx="464791" cy="464791"/>
            <a:chOff x="0" y="0"/>
            <a:chExt cx="464790" cy="464790"/>
          </a:xfrm>
        </p:grpSpPr>
        <p:sp>
          <p:nvSpPr>
            <p:cNvPr id="691" name="Shape 691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92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6" name="Group 696"/>
          <p:cNvGrpSpPr/>
          <p:nvPr/>
        </p:nvGrpSpPr>
        <p:grpSpPr>
          <a:xfrm>
            <a:off x="5378286" y="3815919"/>
            <a:ext cx="464791" cy="464791"/>
            <a:chOff x="0" y="0"/>
            <a:chExt cx="464790" cy="464790"/>
          </a:xfrm>
        </p:grpSpPr>
        <p:sp>
          <p:nvSpPr>
            <p:cNvPr id="694" name="Shape 694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95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9" name="Group 699"/>
          <p:cNvGrpSpPr/>
          <p:nvPr/>
        </p:nvGrpSpPr>
        <p:grpSpPr>
          <a:xfrm>
            <a:off x="6151564" y="3815919"/>
            <a:ext cx="464791" cy="464791"/>
            <a:chOff x="0" y="0"/>
            <a:chExt cx="464790" cy="464790"/>
          </a:xfrm>
        </p:grpSpPr>
        <p:sp>
          <p:nvSpPr>
            <p:cNvPr id="697" name="Shape 697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98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2" name="Group 702"/>
          <p:cNvGrpSpPr/>
          <p:nvPr/>
        </p:nvGrpSpPr>
        <p:grpSpPr>
          <a:xfrm>
            <a:off x="2241131" y="4469577"/>
            <a:ext cx="464791" cy="464792"/>
            <a:chOff x="0" y="0"/>
            <a:chExt cx="464790" cy="464790"/>
          </a:xfrm>
        </p:grpSpPr>
        <p:sp>
          <p:nvSpPr>
            <p:cNvPr id="700" name="Shape 700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01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5" name="Group 705"/>
          <p:cNvGrpSpPr/>
          <p:nvPr/>
        </p:nvGrpSpPr>
        <p:grpSpPr>
          <a:xfrm>
            <a:off x="3028418" y="4469577"/>
            <a:ext cx="464791" cy="464792"/>
            <a:chOff x="0" y="0"/>
            <a:chExt cx="464790" cy="464790"/>
          </a:xfrm>
        </p:grpSpPr>
        <p:sp>
          <p:nvSpPr>
            <p:cNvPr id="703" name="Shape 703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04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8" name="Group 708"/>
          <p:cNvGrpSpPr/>
          <p:nvPr/>
        </p:nvGrpSpPr>
        <p:grpSpPr>
          <a:xfrm>
            <a:off x="3809708" y="4469577"/>
            <a:ext cx="464792" cy="464792"/>
            <a:chOff x="0" y="0"/>
            <a:chExt cx="464790" cy="464790"/>
          </a:xfrm>
        </p:grpSpPr>
        <p:sp>
          <p:nvSpPr>
            <p:cNvPr id="706" name="Shape 706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07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1" name="Group 711"/>
          <p:cNvGrpSpPr/>
          <p:nvPr/>
        </p:nvGrpSpPr>
        <p:grpSpPr>
          <a:xfrm>
            <a:off x="4589991" y="4469577"/>
            <a:ext cx="464791" cy="464792"/>
            <a:chOff x="0" y="0"/>
            <a:chExt cx="464790" cy="464790"/>
          </a:xfrm>
        </p:grpSpPr>
        <p:sp>
          <p:nvSpPr>
            <p:cNvPr id="709" name="Shape 709"/>
            <p:cNvSpPr/>
            <p:nvPr/>
          </p:nvSpPr>
          <p:spPr>
            <a:xfrm>
              <a:off x="0" y="0"/>
              <a:ext cx="464791" cy="46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10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929" y="59735"/>
              <a:ext cx="227885" cy="29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2" name="Shape 712"/>
          <p:cNvSpPr/>
          <p:nvPr/>
        </p:nvSpPr>
        <p:spPr>
          <a:xfrm>
            <a:off x="468683" y="5425259"/>
            <a:ext cx="51727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1">
                <a:solidFill>
                  <a:srgbClr val="05410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54109"/>
                </a:solidFill>
              </a:rPr>
              <a:t>Vigencia: 18 de sept 2014 a 18 de sept de 2016</a:t>
            </a:r>
          </a:p>
        </p:txBody>
      </p:sp>
      <p:sp>
        <p:nvSpPr>
          <p:cNvPr id="713" name="Shape 713"/>
          <p:cNvSpPr/>
          <p:nvPr/>
        </p:nvSpPr>
        <p:spPr>
          <a:xfrm>
            <a:off x="2766354" y="1593673"/>
            <a:ext cx="4716191" cy="49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 b="1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515151"/>
                </a:solidFill>
              </a:rPr>
              <a:t>Servicios en varios niveles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41994" y="7124619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6781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16" name="Shape 716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717" name="ColombianoEstadoVirtual delTienda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3366" y="130127"/>
            <a:ext cx="1251944" cy="1201865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/>
          <p:cNvSpPr/>
          <p:nvPr/>
        </p:nvSpPr>
        <p:spPr>
          <a:xfrm>
            <a:off x="6640628" y="507445"/>
            <a:ext cx="204519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Nube privada</a:t>
            </a:r>
          </a:p>
        </p:txBody>
      </p:sp>
      <p:pic>
        <p:nvPicPr>
          <p:cNvPr id="72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Shape 721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722" name="Shape 722"/>
          <p:cNvSpPr/>
          <p:nvPr/>
        </p:nvSpPr>
        <p:spPr>
          <a:xfrm>
            <a:off x="7363326" y="7088094"/>
            <a:ext cx="2531153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6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2009546" y="5130193"/>
            <a:ext cx="6134101" cy="1060443"/>
          </a:xfrm>
          <a:prstGeom prst="rect">
            <a:avLst/>
          </a:prstGeom>
          <a:solidFill>
            <a:srgbClr val="A81B2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2450952" y="5145481"/>
            <a:ext cx="5335852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Ahorro</a:t>
            </a: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lang="es-CO"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mayo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$8.731 </a:t>
            </a: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4859808" y="340160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72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83759" y="2098372"/>
            <a:ext cx="5055414" cy="2554465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hape 727"/>
          <p:cNvSpPr/>
          <p:nvPr/>
        </p:nvSpPr>
        <p:spPr>
          <a:xfrm>
            <a:off x="1538427" y="3509787"/>
            <a:ext cx="31029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COMPRADORES</a:t>
            </a:r>
          </a:p>
        </p:txBody>
      </p:sp>
      <p:pic>
        <p:nvPicPr>
          <p:cNvPr id="728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2984" y="2911353"/>
            <a:ext cx="1214788" cy="1543793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hape 729"/>
          <p:cNvSpPr/>
          <p:nvPr/>
        </p:nvSpPr>
        <p:spPr>
          <a:xfrm>
            <a:off x="1072761" y="2204326"/>
            <a:ext cx="3222626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$ 18.860 millones</a:t>
            </a:r>
          </a:p>
        </p:txBody>
      </p:sp>
      <p:sp>
        <p:nvSpPr>
          <p:cNvPr id="730" name="Shape 730"/>
          <p:cNvSpPr/>
          <p:nvPr/>
        </p:nvSpPr>
        <p:spPr>
          <a:xfrm>
            <a:off x="1601927" y="3124019"/>
            <a:ext cx="2965858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28 Entidades Estatales</a:t>
            </a:r>
          </a:p>
        </p:txBody>
      </p:sp>
      <p:pic>
        <p:nvPicPr>
          <p:cNvPr id="731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76596" y="2096604"/>
            <a:ext cx="5193882" cy="25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63727" y="2902221"/>
            <a:ext cx="1214788" cy="1552925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Shape 733"/>
          <p:cNvSpPr/>
          <p:nvPr/>
        </p:nvSpPr>
        <p:spPr>
          <a:xfrm>
            <a:off x="6669446" y="3432602"/>
            <a:ext cx="29590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734" name="Shape 734"/>
          <p:cNvSpPr/>
          <p:nvPr/>
        </p:nvSpPr>
        <p:spPr>
          <a:xfrm>
            <a:off x="6813432" y="3116473"/>
            <a:ext cx="2848922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6 de 8 Proveedores</a:t>
            </a:r>
          </a:p>
        </p:txBody>
      </p:sp>
      <p:sp>
        <p:nvSpPr>
          <p:cNvPr id="735" name="Shape 735"/>
          <p:cNvSpPr/>
          <p:nvPr/>
        </p:nvSpPr>
        <p:spPr>
          <a:xfrm>
            <a:off x="5781386" y="2166226"/>
            <a:ext cx="3936477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28 Órdenes de Compra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32034" y="7125836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9481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739" name="ColombianoEstadoVirtual delTienda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hape 741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742" name="Shape 742"/>
          <p:cNvSpPr/>
          <p:nvPr/>
        </p:nvSpPr>
        <p:spPr>
          <a:xfrm>
            <a:off x="7482546" y="7110418"/>
            <a:ext cx="2411934" cy="293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6856693" y="504110"/>
            <a:ext cx="2027933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Nube pública</a:t>
            </a:r>
          </a:p>
        </p:txBody>
      </p:sp>
      <p:pic>
        <p:nvPicPr>
          <p:cNvPr id="744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66444" y="119908"/>
            <a:ext cx="1114209" cy="1088211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Shape 745"/>
          <p:cNvSpPr/>
          <p:nvPr/>
        </p:nvSpPr>
        <p:spPr>
          <a:xfrm>
            <a:off x="2766354" y="1593673"/>
            <a:ext cx="4716191" cy="49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 b="1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515151"/>
                </a:solidFill>
              </a:rPr>
              <a:t>Servicios en varios niveles</a:t>
            </a:r>
          </a:p>
        </p:txBody>
      </p:sp>
      <p:pic>
        <p:nvPicPr>
          <p:cNvPr id="74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6410" y="3520766"/>
            <a:ext cx="2237996" cy="692543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74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456" y="2733693"/>
            <a:ext cx="2237996" cy="67233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748" name="Shape 748"/>
          <p:cNvSpPr/>
          <p:nvPr/>
        </p:nvSpPr>
        <p:spPr>
          <a:xfrm>
            <a:off x="619884" y="2840970"/>
            <a:ext cx="1053761" cy="56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6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Plata</a:t>
            </a:r>
          </a:p>
        </p:txBody>
      </p:sp>
      <p:sp>
        <p:nvSpPr>
          <p:cNvPr id="749" name="Shape 749"/>
          <p:cNvSpPr/>
          <p:nvPr/>
        </p:nvSpPr>
        <p:spPr>
          <a:xfrm>
            <a:off x="619884" y="3614682"/>
            <a:ext cx="817959" cy="56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2600" b="1">
                <a:solidFill>
                  <a:srgbClr val="A3751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A37512"/>
                </a:solidFill>
              </a:rPr>
              <a:t>Oro</a:t>
            </a:r>
          </a:p>
        </p:txBody>
      </p:sp>
      <p:grpSp>
        <p:nvGrpSpPr>
          <p:cNvPr id="752" name="Group 752"/>
          <p:cNvGrpSpPr/>
          <p:nvPr/>
        </p:nvGrpSpPr>
        <p:grpSpPr>
          <a:xfrm>
            <a:off x="2619788" y="2867274"/>
            <a:ext cx="542076" cy="542076"/>
            <a:chOff x="0" y="0"/>
            <a:chExt cx="542075" cy="542075"/>
          </a:xfrm>
        </p:grpSpPr>
        <p:sp>
          <p:nvSpPr>
            <p:cNvPr id="750" name="Shape 750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51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5" name="Group 755"/>
          <p:cNvGrpSpPr/>
          <p:nvPr/>
        </p:nvGrpSpPr>
        <p:grpSpPr>
          <a:xfrm>
            <a:off x="3540922" y="2867274"/>
            <a:ext cx="542076" cy="542076"/>
            <a:chOff x="0" y="0"/>
            <a:chExt cx="542075" cy="542075"/>
          </a:xfrm>
        </p:grpSpPr>
        <p:sp>
          <p:nvSpPr>
            <p:cNvPr id="753" name="Shape 753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54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8" name="Group 758"/>
          <p:cNvGrpSpPr/>
          <p:nvPr/>
        </p:nvGrpSpPr>
        <p:grpSpPr>
          <a:xfrm>
            <a:off x="4449774" y="2867274"/>
            <a:ext cx="542076" cy="542076"/>
            <a:chOff x="0" y="0"/>
            <a:chExt cx="542075" cy="542075"/>
          </a:xfrm>
        </p:grpSpPr>
        <p:sp>
          <p:nvSpPr>
            <p:cNvPr id="756" name="Shape 756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57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1" name="Group 761"/>
          <p:cNvGrpSpPr/>
          <p:nvPr/>
        </p:nvGrpSpPr>
        <p:grpSpPr>
          <a:xfrm>
            <a:off x="5358627" y="2867274"/>
            <a:ext cx="542076" cy="542076"/>
            <a:chOff x="0" y="0"/>
            <a:chExt cx="542075" cy="542075"/>
          </a:xfrm>
        </p:grpSpPr>
        <p:sp>
          <p:nvSpPr>
            <p:cNvPr id="759" name="Shape 759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60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4" name="Group 764"/>
          <p:cNvGrpSpPr/>
          <p:nvPr/>
        </p:nvGrpSpPr>
        <p:grpSpPr>
          <a:xfrm>
            <a:off x="6269829" y="2867274"/>
            <a:ext cx="542076" cy="542076"/>
            <a:chOff x="0" y="0"/>
            <a:chExt cx="542075" cy="542075"/>
          </a:xfrm>
        </p:grpSpPr>
        <p:sp>
          <p:nvSpPr>
            <p:cNvPr id="762" name="Shape 762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63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7" name="Group 767"/>
          <p:cNvGrpSpPr/>
          <p:nvPr/>
        </p:nvGrpSpPr>
        <p:grpSpPr>
          <a:xfrm>
            <a:off x="7178681" y="2867274"/>
            <a:ext cx="542076" cy="542076"/>
            <a:chOff x="0" y="0"/>
            <a:chExt cx="542075" cy="542075"/>
          </a:xfrm>
        </p:grpSpPr>
        <p:sp>
          <p:nvSpPr>
            <p:cNvPr id="765" name="Shape 765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66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0" name="Group 770"/>
          <p:cNvGrpSpPr/>
          <p:nvPr/>
        </p:nvGrpSpPr>
        <p:grpSpPr>
          <a:xfrm>
            <a:off x="8091058" y="2867274"/>
            <a:ext cx="542076" cy="542076"/>
            <a:chOff x="0" y="0"/>
            <a:chExt cx="542075" cy="542075"/>
          </a:xfrm>
        </p:grpSpPr>
        <p:sp>
          <p:nvSpPr>
            <p:cNvPr id="768" name="Shape 768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69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3" name="Group 773"/>
          <p:cNvGrpSpPr/>
          <p:nvPr/>
        </p:nvGrpSpPr>
        <p:grpSpPr>
          <a:xfrm>
            <a:off x="2619788" y="3609114"/>
            <a:ext cx="542076" cy="542076"/>
            <a:chOff x="0" y="0"/>
            <a:chExt cx="542075" cy="542075"/>
          </a:xfrm>
        </p:grpSpPr>
        <p:sp>
          <p:nvSpPr>
            <p:cNvPr id="771" name="Shape 771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72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6" name="Group 776"/>
          <p:cNvGrpSpPr/>
          <p:nvPr/>
        </p:nvGrpSpPr>
        <p:grpSpPr>
          <a:xfrm>
            <a:off x="3540922" y="3609114"/>
            <a:ext cx="542076" cy="542076"/>
            <a:chOff x="0" y="0"/>
            <a:chExt cx="542075" cy="542075"/>
          </a:xfrm>
        </p:grpSpPr>
        <p:sp>
          <p:nvSpPr>
            <p:cNvPr id="774" name="Shape 774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75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9" name="Group 779"/>
          <p:cNvGrpSpPr/>
          <p:nvPr/>
        </p:nvGrpSpPr>
        <p:grpSpPr>
          <a:xfrm>
            <a:off x="4449774" y="3609114"/>
            <a:ext cx="542076" cy="542076"/>
            <a:chOff x="0" y="0"/>
            <a:chExt cx="542075" cy="542075"/>
          </a:xfrm>
        </p:grpSpPr>
        <p:sp>
          <p:nvSpPr>
            <p:cNvPr id="777" name="Shape 777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78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2" name="Group 782"/>
          <p:cNvGrpSpPr/>
          <p:nvPr/>
        </p:nvGrpSpPr>
        <p:grpSpPr>
          <a:xfrm>
            <a:off x="5358626" y="3609114"/>
            <a:ext cx="542076" cy="542076"/>
            <a:chOff x="0" y="0"/>
            <a:chExt cx="542075" cy="542075"/>
          </a:xfrm>
        </p:grpSpPr>
        <p:sp>
          <p:nvSpPr>
            <p:cNvPr id="780" name="Shape 780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81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5" name="Group 785"/>
          <p:cNvGrpSpPr/>
          <p:nvPr/>
        </p:nvGrpSpPr>
        <p:grpSpPr>
          <a:xfrm>
            <a:off x="6269829" y="3609114"/>
            <a:ext cx="542076" cy="542076"/>
            <a:chOff x="0" y="0"/>
            <a:chExt cx="542075" cy="542075"/>
          </a:xfrm>
        </p:grpSpPr>
        <p:sp>
          <p:nvSpPr>
            <p:cNvPr id="783" name="Shape 783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84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8" name="Group 788"/>
          <p:cNvGrpSpPr/>
          <p:nvPr/>
        </p:nvGrpSpPr>
        <p:grpSpPr>
          <a:xfrm>
            <a:off x="7178681" y="3609114"/>
            <a:ext cx="542076" cy="542076"/>
            <a:chOff x="0" y="0"/>
            <a:chExt cx="542075" cy="542075"/>
          </a:xfrm>
        </p:grpSpPr>
        <p:sp>
          <p:nvSpPr>
            <p:cNvPr id="786" name="Shape 786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87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1" name="Group 791"/>
          <p:cNvGrpSpPr/>
          <p:nvPr/>
        </p:nvGrpSpPr>
        <p:grpSpPr>
          <a:xfrm>
            <a:off x="8091058" y="3609114"/>
            <a:ext cx="542076" cy="542076"/>
            <a:chOff x="0" y="0"/>
            <a:chExt cx="542075" cy="542075"/>
          </a:xfrm>
        </p:grpSpPr>
        <p:sp>
          <p:nvSpPr>
            <p:cNvPr id="789" name="Shape 789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790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2" name="Shape 792"/>
          <p:cNvSpPr/>
          <p:nvPr/>
        </p:nvSpPr>
        <p:spPr>
          <a:xfrm>
            <a:off x="2175279" y="4904554"/>
            <a:ext cx="3452659" cy="447229"/>
          </a:xfrm>
          <a:prstGeom prst="rect">
            <a:avLst/>
          </a:prstGeom>
          <a:solidFill>
            <a:srgbClr val="393D42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5719794" y="4896486"/>
            <a:ext cx="2609205" cy="460702"/>
          </a:xfrm>
          <a:prstGeom prst="rect">
            <a:avLst/>
          </a:prstGeom>
          <a:solidFill>
            <a:srgbClr val="6C6A6B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2296766" y="4885160"/>
            <a:ext cx="320968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Consumo por demanda</a:t>
            </a:r>
          </a:p>
        </p:txBody>
      </p:sp>
      <p:sp>
        <p:nvSpPr>
          <p:cNvPr id="795" name="Shape 795"/>
          <p:cNvSpPr/>
          <p:nvPr/>
        </p:nvSpPr>
        <p:spPr>
          <a:xfrm>
            <a:off x="5977465" y="4884386"/>
            <a:ext cx="2093862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Alta flexibilidad</a:t>
            </a:r>
          </a:p>
        </p:txBody>
      </p:sp>
      <p:sp>
        <p:nvSpPr>
          <p:cNvPr id="796" name="Shape 796"/>
          <p:cNvSpPr/>
          <p:nvPr/>
        </p:nvSpPr>
        <p:spPr>
          <a:xfrm>
            <a:off x="2661550" y="5478345"/>
            <a:ext cx="51727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1">
                <a:solidFill>
                  <a:srgbClr val="05410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54109"/>
                </a:solidFill>
              </a:rPr>
              <a:t>Vigencia: 2 de oct 2014 a 1 de oct de 2016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03457" y="7128511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1" y="-12700"/>
            <a:ext cx="10160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Shape 799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800" name="ColombianoEstadoVirtual delTienda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hape 802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803" name="Shape 803"/>
          <p:cNvSpPr/>
          <p:nvPr/>
        </p:nvSpPr>
        <p:spPr>
          <a:xfrm>
            <a:off x="7288254" y="7114959"/>
            <a:ext cx="260622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7567893" y="554910"/>
            <a:ext cx="2027933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Nube pública</a:t>
            </a:r>
          </a:p>
        </p:txBody>
      </p:sp>
      <p:pic>
        <p:nvPicPr>
          <p:cNvPr id="805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74044" y="82470"/>
            <a:ext cx="1114209" cy="1088211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806"/>
          <p:cNvSpPr/>
          <p:nvPr/>
        </p:nvSpPr>
        <p:spPr>
          <a:xfrm>
            <a:off x="2009546" y="5130193"/>
            <a:ext cx="6134101" cy="1060443"/>
          </a:xfrm>
          <a:prstGeom prst="rect">
            <a:avLst/>
          </a:prstGeom>
          <a:solidFill>
            <a:srgbClr val="A81B2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2450952" y="5145481"/>
            <a:ext cx="5335852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Ahorro</a:t>
            </a: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lang="es-CO"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mayo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$2.122 </a:t>
            </a: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4859808" y="340160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80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83759" y="2098372"/>
            <a:ext cx="5055414" cy="2554465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hape 810"/>
          <p:cNvSpPr/>
          <p:nvPr/>
        </p:nvSpPr>
        <p:spPr>
          <a:xfrm>
            <a:off x="1538427" y="3509787"/>
            <a:ext cx="31029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COMPRADORES</a:t>
            </a:r>
          </a:p>
        </p:txBody>
      </p:sp>
      <p:pic>
        <p:nvPicPr>
          <p:cNvPr id="811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2984" y="2911353"/>
            <a:ext cx="1214788" cy="1543793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hape 812"/>
          <p:cNvSpPr/>
          <p:nvPr/>
        </p:nvSpPr>
        <p:spPr>
          <a:xfrm>
            <a:off x="1072761" y="2204326"/>
            <a:ext cx="3222626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$ 4.699 millones</a:t>
            </a:r>
          </a:p>
        </p:txBody>
      </p:sp>
      <p:sp>
        <p:nvSpPr>
          <p:cNvPr id="813" name="Shape 813"/>
          <p:cNvSpPr/>
          <p:nvPr/>
        </p:nvSpPr>
        <p:spPr>
          <a:xfrm>
            <a:off x="1601927" y="3124019"/>
            <a:ext cx="2810511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7 Entidades Estatales</a:t>
            </a:r>
          </a:p>
        </p:txBody>
      </p:sp>
      <p:pic>
        <p:nvPicPr>
          <p:cNvPr id="814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76596" y="2096604"/>
            <a:ext cx="5193882" cy="25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63727" y="2902221"/>
            <a:ext cx="1214788" cy="1552925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/>
        </p:nvSpPr>
        <p:spPr>
          <a:xfrm>
            <a:off x="6669446" y="3432602"/>
            <a:ext cx="29590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817" name="Shape 817"/>
          <p:cNvSpPr/>
          <p:nvPr/>
        </p:nvSpPr>
        <p:spPr>
          <a:xfrm>
            <a:off x="6813432" y="3116473"/>
            <a:ext cx="2848922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4 de 7 Proveedores</a:t>
            </a:r>
          </a:p>
        </p:txBody>
      </p:sp>
      <p:sp>
        <p:nvSpPr>
          <p:cNvPr id="818" name="Shape 818"/>
          <p:cNvSpPr/>
          <p:nvPr/>
        </p:nvSpPr>
        <p:spPr>
          <a:xfrm>
            <a:off x="5781386" y="2166226"/>
            <a:ext cx="3936477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7 Órdenes de Compra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04315" y="7114959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9481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Shape 821"/>
          <p:cNvSpPr/>
          <p:nvPr/>
        </p:nvSpPr>
        <p:spPr>
          <a:xfrm>
            <a:off x="2159000" y="3150697"/>
            <a:ext cx="1872833" cy="591481"/>
          </a:xfrm>
          <a:prstGeom prst="rect">
            <a:avLst/>
          </a:prstGeom>
          <a:solidFill>
            <a:srgbClr val="FFC550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2159000" y="2403779"/>
            <a:ext cx="1872833" cy="591482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82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38" y="2628832"/>
            <a:ext cx="1918920" cy="68465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824" name="Shape 824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825" name="ColombianoEstadoVirtual delTienda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hape 827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828" name="Shape 828"/>
          <p:cNvSpPr/>
          <p:nvPr/>
        </p:nvSpPr>
        <p:spPr>
          <a:xfrm>
            <a:off x="7163817" y="7105734"/>
            <a:ext cx="2521412" cy="29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6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6186740" y="3755170"/>
            <a:ext cx="3666666" cy="447229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7163816" y="3761312"/>
            <a:ext cx="1526878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Campañas</a:t>
            </a:r>
          </a:p>
        </p:txBody>
      </p:sp>
      <p:pic>
        <p:nvPicPr>
          <p:cNvPr id="831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10565" y="-8471"/>
            <a:ext cx="1418061" cy="1370791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hape 832"/>
          <p:cNvSpPr/>
          <p:nvPr/>
        </p:nvSpPr>
        <p:spPr>
          <a:xfrm>
            <a:off x="499722" y="2778188"/>
            <a:ext cx="1197125" cy="48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Básico</a:t>
            </a:r>
          </a:p>
        </p:txBody>
      </p:sp>
      <p:sp>
        <p:nvSpPr>
          <p:cNvPr id="833" name="Shape 833"/>
          <p:cNvSpPr/>
          <p:nvPr/>
        </p:nvSpPr>
        <p:spPr>
          <a:xfrm>
            <a:off x="5792488" y="478710"/>
            <a:ext cx="289158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Centro de contacto</a:t>
            </a:r>
          </a:p>
        </p:txBody>
      </p:sp>
      <p:sp>
        <p:nvSpPr>
          <p:cNvPr id="834" name="Shape 834"/>
          <p:cNvSpPr/>
          <p:nvPr/>
        </p:nvSpPr>
        <p:spPr>
          <a:xfrm>
            <a:off x="2087447" y="1593673"/>
            <a:ext cx="6074005" cy="49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 b="1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515151"/>
                </a:solidFill>
              </a:rPr>
              <a:t>Tipos de servicios en varios niveles</a:t>
            </a:r>
          </a:p>
        </p:txBody>
      </p:sp>
      <p:pic>
        <p:nvPicPr>
          <p:cNvPr id="835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0644" y="4521075"/>
            <a:ext cx="1918920" cy="534368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836" name="Shape 836"/>
          <p:cNvSpPr/>
          <p:nvPr/>
        </p:nvSpPr>
        <p:spPr>
          <a:xfrm>
            <a:off x="616253" y="4494924"/>
            <a:ext cx="866602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Core</a:t>
            </a:r>
          </a:p>
        </p:txBody>
      </p:sp>
      <p:sp>
        <p:nvSpPr>
          <p:cNvPr id="837" name="Shape 837"/>
          <p:cNvSpPr/>
          <p:nvPr/>
        </p:nvSpPr>
        <p:spPr>
          <a:xfrm>
            <a:off x="2672958" y="2441510"/>
            <a:ext cx="903524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Plata</a:t>
            </a:r>
          </a:p>
        </p:txBody>
      </p:sp>
      <p:sp>
        <p:nvSpPr>
          <p:cNvPr id="838" name="Shape 838"/>
          <p:cNvSpPr/>
          <p:nvPr/>
        </p:nvSpPr>
        <p:spPr>
          <a:xfrm>
            <a:off x="2672958" y="3206512"/>
            <a:ext cx="701341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A3751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A37512"/>
                </a:solidFill>
              </a:rPr>
              <a:t>Oro</a:t>
            </a:r>
          </a:p>
        </p:txBody>
      </p:sp>
      <p:grpSp>
        <p:nvGrpSpPr>
          <p:cNvPr id="841" name="Group 841"/>
          <p:cNvGrpSpPr/>
          <p:nvPr/>
        </p:nvGrpSpPr>
        <p:grpSpPr>
          <a:xfrm>
            <a:off x="4435590" y="2805759"/>
            <a:ext cx="542076" cy="542076"/>
            <a:chOff x="0" y="0"/>
            <a:chExt cx="542075" cy="542075"/>
          </a:xfrm>
        </p:grpSpPr>
        <p:sp>
          <p:nvSpPr>
            <p:cNvPr id="839" name="Shape 839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40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4" name="Group 844"/>
          <p:cNvGrpSpPr/>
          <p:nvPr/>
        </p:nvGrpSpPr>
        <p:grpSpPr>
          <a:xfrm>
            <a:off x="5086919" y="2805759"/>
            <a:ext cx="542076" cy="542076"/>
            <a:chOff x="0" y="0"/>
            <a:chExt cx="542075" cy="542075"/>
          </a:xfrm>
        </p:grpSpPr>
        <p:sp>
          <p:nvSpPr>
            <p:cNvPr id="842" name="Shape 842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43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7" name="Group 847"/>
          <p:cNvGrpSpPr/>
          <p:nvPr/>
        </p:nvGrpSpPr>
        <p:grpSpPr>
          <a:xfrm>
            <a:off x="4435590" y="4579612"/>
            <a:ext cx="542076" cy="542076"/>
            <a:chOff x="0" y="0"/>
            <a:chExt cx="542075" cy="542075"/>
          </a:xfrm>
        </p:grpSpPr>
        <p:sp>
          <p:nvSpPr>
            <p:cNvPr id="845" name="Shape 845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46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0" name="Group 850"/>
          <p:cNvGrpSpPr/>
          <p:nvPr/>
        </p:nvGrpSpPr>
        <p:grpSpPr>
          <a:xfrm>
            <a:off x="5086919" y="4579612"/>
            <a:ext cx="542076" cy="542076"/>
            <a:chOff x="0" y="0"/>
            <a:chExt cx="542075" cy="542075"/>
          </a:xfrm>
        </p:grpSpPr>
        <p:sp>
          <p:nvSpPr>
            <p:cNvPr id="848" name="Shape 848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49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3" name="Group 853"/>
          <p:cNvGrpSpPr/>
          <p:nvPr/>
        </p:nvGrpSpPr>
        <p:grpSpPr>
          <a:xfrm>
            <a:off x="5738249" y="4579612"/>
            <a:ext cx="542076" cy="542076"/>
            <a:chOff x="0" y="0"/>
            <a:chExt cx="542075" cy="542075"/>
          </a:xfrm>
        </p:grpSpPr>
        <p:sp>
          <p:nvSpPr>
            <p:cNvPr id="851" name="Shape 851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52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6" name="Group 856"/>
          <p:cNvGrpSpPr/>
          <p:nvPr/>
        </p:nvGrpSpPr>
        <p:grpSpPr>
          <a:xfrm>
            <a:off x="6389578" y="4579612"/>
            <a:ext cx="542076" cy="542076"/>
            <a:chOff x="0" y="0"/>
            <a:chExt cx="542075" cy="542075"/>
          </a:xfrm>
        </p:grpSpPr>
        <p:sp>
          <p:nvSpPr>
            <p:cNvPr id="854" name="Shape 854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55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9" name="Group 859"/>
          <p:cNvGrpSpPr/>
          <p:nvPr/>
        </p:nvGrpSpPr>
        <p:grpSpPr>
          <a:xfrm>
            <a:off x="7039901" y="4579612"/>
            <a:ext cx="542076" cy="542076"/>
            <a:chOff x="0" y="0"/>
            <a:chExt cx="542075" cy="542075"/>
          </a:xfrm>
        </p:grpSpPr>
        <p:sp>
          <p:nvSpPr>
            <p:cNvPr id="857" name="Shape 857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58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2" name="Group 862"/>
          <p:cNvGrpSpPr/>
          <p:nvPr/>
        </p:nvGrpSpPr>
        <p:grpSpPr>
          <a:xfrm>
            <a:off x="7691230" y="4579612"/>
            <a:ext cx="542076" cy="542076"/>
            <a:chOff x="0" y="0"/>
            <a:chExt cx="542075" cy="542075"/>
          </a:xfrm>
        </p:grpSpPr>
        <p:sp>
          <p:nvSpPr>
            <p:cNvPr id="860" name="Shape 860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61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5" name="Group 865"/>
          <p:cNvGrpSpPr/>
          <p:nvPr/>
        </p:nvGrpSpPr>
        <p:grpSpPr>
          <a:xfrm>
            <a:off x="8359790" y="4579612"/>
            <a:ext cx="542076" cy="542076"/>
            <a:chOff x="0" y="0"/>
            <a:chExt cx="542075" cy="542075"/>
          </a:xfrm>
        </p:grpSpPr>
        <p:sp>
          <p:nvSpPr>
            <p:cNvPr id="863" name="Shape 863"/>
            <p:cNvSpPr/>
            <p:nvPr/>
          </p:nvSpPr>
          <p:spPr>
            <a:xfrm>
              <a:off x="0" y="0"/>
              <a:ext cx="542076" cy="5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9687" tIns="39687" rIns="39687" bIns="39687" numCol="1" anchor="ctr">
              <a:noAutofit/>
            </a:bodyPr>
            <a:lstStyle/>
            <a:p>
              <a:pPr lvl="0" defTabSz="58420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864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38" y="69667"/>
              <a:ext cx="265777" cy="342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6" name="Shape 866"/>
          <p:cNvSpPr/>
          <p:nvPr/>
        </p:nvSpPr>
        <p:spPr>
          <a:xfrm>
            <a:off x="2159000" y="4866381"/>
            <a:ext cx="1872833" cy="591482"/>
          </a:xfrm>
          <a:prstGeom prst="rect">
            <a:avLst/>
          </a:prstGeom>
          <a:solidFill>
            <a:srgbClr val="FFC550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2159000" y="4119463"/>
            <a:ext cx="1872833" cy="591482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2672958" y="4157194"/>
            <a:ext cx="903524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Plata</a:t>
            </a:r>
          </a:p>
        </p:txBody>
      </p:sp>
      <p:sp>
        <p:nvSpPr>
          <p:cNvPr id="869" name="Shape 869"/>
          <p:cNvSpPr/>
          <p:nvPr/>
        </p:nvSpPr>
        <p:spPr>
          <a:xfrm>
            <a:off x="2672958" y="4922196"/>
            <a:ext cx="701341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solidFill>
                  <a:srgbClr val="A3751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A37512"/>
                </a:solidFill>
              </a:rPr>
              <a:t>Oro</a:t>
            </a:r>
          </a:p>
        </p:txBody>
      </p:sp>
      <p:sp>
        <p:nvSpPr>
          <p:cNvPr id="870" name="Shape 870"/>
          <p:cNvSpPr/>
          <p:nvPr/>
        </p:nvSpPr>
        <p:spPr>
          <a:xfrm>
            <a:off x="2770867" y="6289154"/>
            <a:ext cx="51727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1">
                <a:solidFill>
                  <a:srgbClr val="05410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54109"/>
                </a:solidFill>
              </a:rPr>
              <a:t>Vigencia: 26 de nov 2014 a 25 de nov de 2016</a:t>
            </a:r>
          </a:p>
        </p:txBody>
      </p:sp>
      <p:sp>
        <p:nvSpPr>
          <p:cNvPr id="871" name="Shape 871"/>
          <p:cNvSpPr/>
          <p:nvPr/>
        </p:nvSpPr>
        <p:spPr>
          <a:xfrm>
            <a:off x="1735012" y="5800514"/>
            <a:ext cx="3452659" cy="447229"/>
          </a:xfrm>
          <a:prstGeom prst="rect">
            <a:avLst/>
          </a:prstGeom>
          <a:solidFill>
            <a:srgbClr val="393D42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5284554" y="5792446"/>
            <a:ext cx="3666666" cy="460702"/>
          </a:xfrm>
          <a:prstGeom prst="rect">
            <a:avLst/>
          </a:prstGeom>
          <a:solidFill>
            <a:srgbClr val="6C6A6B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2335690" y="5781120"/>
            <a:ext cx="2251304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Oficinas móviles</a:t>
            </a:r>
          </a:p>
        </p:txBody>
      </p:sp>
      <p:sp>
        <p:nvSpPr>
          <p:cNvPr id="874" name="Shape 874"/>
          <p:cNvSpPr/>
          <p:nvPr/>
        </p:nvSpPr>
        <p:spPr>
          <a:xfrm>
            <a:off x="5306028" y="5781120"/>
            <a:ext cx="3614536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Integración de plataformas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51422" y="7128448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" y="-12700"/>
            <a:ext cx="10160001" cy="7645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7" name="Shape 877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878" name="ColombianoEstadoVirtual delTienda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Shape 880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881" name="Shape 881"/>
          <p:cNvSpPr/>
          <p:nvPr/>
        </p:nvSpPr>
        <p:spPr>
          <a:xfrm>
            <a:off x="7379368" y="7114959"/>
            <a:ext cx="251511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6912898" y="478710"/>
            <a:ext cx="289158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Centro de contacto</a:t>
            </a:r>
          </a:p>
        </p:txBody>
      </p:sp>
      <p:pic>
        <p:nvPicPr>
          <p:cNvPr id="883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2594" y="16929"/>
            <a:ext cx="1418061" cy="1370791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hape 884"/>
          <p:cNvSpPr/>
          <p:nvPr/>
        </p:nvSpPr>
        <p:spPr>
          <a:xfrm>
            <a:off x="2009546" y="5130193"/>
            <a:ext cx="6134101" cy="1060443"/>
          </a:xfrm>
          <a:prstGeom prst="rect">
            <a:avLst/>
          </a:prstGeom>
          <a:solidFill>
            <a:srgbClr val="A81B2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2450952" y="5145481"/>
            <a:ext cx="5335852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Ahorro</a:t>
            </a: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100" b="1" dirty="0" err="1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</a:t>
            </a:r>
            <a:r>
              <a:rPr lang="es-CO"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 a mayo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$68.105 </a:t>
            </a: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4859808" y="340160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88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83759" y="2098372"/>
            <a:ext cx="5055414" cy="2554465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Shape 888"/>
          <p:cNvSpPr/>
          <p:nvPr/>
        </p:nvSpPr>
        <p:spPr>
          <a:xfrm>
            <a:off x="1538427" y="3509787"/>
            <a:ext cx="31029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COMPRADORES</a:t>
            </a:r>
          </a:p>
        </p:txBody>
      </p:sp>
      <p:pic>
        <p:nvPicPr>
          <p:cNvPr id="88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2984" y="2911353"/>
            <a:ext cx="1214788" cy="1543793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Shape 890"/>
          <p:cNvSpPr/>
          <p:nvPr/>
        </p:nvSpPr>
        <p:spPr>
          <a:xfrm>
            <a:off x="1072761" y="2204326"/>
            <a:ext cx="3222626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$ 173.457 millones</a:t>
            </a:r>
          </a:p>
        </p:txBody>
      </p:sp>
      <p:sp>
        <p:nvSpPr>
          <p:cNvPr id="891" name="Shape 891"/>
          <p:cNvSpPr/>
          <p:nvPr/>
        </p:nvSpPr>
        <p:spPr>
          <a:xfrm>
            <a:off x="1601927" y="3124019"/>
            <a:ext cx="2965858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26 Entidades Estatales</a:t>
            </a:r>
          </a:p>
        </p:txBody>
      </p:sp>
      <p:pic>
        <p:nvPicPr>
          <p:cNvPr id="892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76596" y="2096604"/>
            <a:ext cx="5193882" cy="25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63727" y="2902221"/>
            <a:ext cx="1214788" cy="1552925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hape 894"/>
          <p:cNvSpPr/>
          <p:nvPr/>
        </p:nvSpPr>
        <p:spPr>
          <a:xfrm>
            <a:off x="6669446" y="3432602"/>
            <a:ext cx="29590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895" name="Shape 895"/>
          <p:cNvSpPr/>
          <p:nvPr/>
        </p:nvSpPr>
        <p:spPr>
          <a:xfrm>
            <a:off x="6813432" y="3116473"/>
            <a:ext cx="2848922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8 de 9 Proveedores</a:t>
            </a:r>
          </a:p>
        </p:txBody>
      </p:sp>
      <p:sp>
        <p:nvSpPr>
          <p:cNvPr id="896" name="Shape 896"/>
          <p:cNvSpPr/>
          <p:nvPr/>
        </p:nvSpPr>
        <p:spPr>
          <a:xfrm>
            <a:off x="5781386" y="2166226"/>
            <a:ext cx="3936477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28 Órdenes de Compra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60680" y="70919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58381" y="1143950"/>
            <a:ext cx="9598419" cy="623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marL="1" lvl="0" algn="l">
              <a:buSzPct val="100000"/>
              <a:defRPr sz="1800">
                <a:solidFill>
                  <a:srgbClr val="000000"/>
                </a:solidFill>
              </a:defRPr>
            </a:pPr>
            <a:r>
              <a:rPr lang="es-CO" sz="2000" i="1" dirty="0" smtClean="0">
                <a:solidFill>
                  <a:srgbClr val="515151"/>
                </a:solidFill>
              </a:rPr>
              <a:t>Aspectos institucionales</a:t>
            </a:r>
          </a:p>
          <a:p>
            <a:pPr marL="476250" lvl="0" indent="-476249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endParaRPr lang="es-CO" sz="2000" dirty="0" smtClean="0">
              <a:solidFill>
                <a:srgbClr val="515151"/>
              </a:solidFill>
            </a:endParaRPr>
          </a:p>
          <a:p>
            <a:pPr marL="457201" lvl="3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Sistema de </a:t>
            </a:r>
            <a:r>
              <a:rPr lang="es-CO" sz="2000" dirty="0" smtClean="0">
                <a:solidFill>
                  <a:srgbClr val="515151"/>
                </a:solidFill>
              </a:rPr>
              <a:t>compra y contratación pública</a:t>
            </a:r>
            <a:endParaRPr lang="es-CO" sz="2000" dirty="0" smtClean="0">
              <a:solidFill>
                <a:srgbClr val="515151"/>
              </a:solidFill>
            </a:endParaRPr>
          </a:p>
          <a:p>
            <a:pPr marL="457201" lvl="3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Tienda </a:t>
            </a:r>
            <a:r>
              <a:rPr lang="es-CO" sz="2000" dirty="0" smtClean="0">
                <a:solidFill>
                  <a:srgbClr val="515151"/>
                </a:solidFill>
              </a:rPr>
              <a:t>Virtual </a:t>
            </a:r>
            <a:r>
              <a:rPr lang="es-CO" sz="2000" dirty="0" smtClean="0">
                <a:solidFill>
                  <a:srgbClr val="515151"/>
                </a:solidFill>
              </a:rPr>
              <a:t>del Estado colombiano</a:t>
            </a:r>
          </a:p>
          <a:p>
            <a:pPr marL="457201" lvl="3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Otros </a:t>
            </a:r>
            <a:r>
              <a:rPr lang="es-CO" sz="2000" dirty="0" smtClean="0">
                <a:solidFill>
                  <a:srgbClr val="515151"/>
                </a:solidFill>
              </a:rPr>
              <a:t>asuntos </a:t>
            </a:r>
            <a:r>
              <a:rPr lang="es-CO" sz="2000" dirty="0" smtClean="0">
                <a:solidFill>
                  <a:srgbClr val="515151"/>
                </a:solidFill>
              </a:rPr>
              <a:t>reglamentarios</a:t>
            </a:r>
          </a:p>
          <a:p>
            <a:pPr marL="476250" lvl="3" indent="-476249" algn="l"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s-CO" sz="2000" dirty="0" smtClean="0">
              <a:solidFill>
                <a:srgbClr val="515151"/>
              </a:solidFill>
            </a:endParaRPr>
          </a:p>
          <a:p>
            <a:pPr marL="1" lvl="0" algn="l">
              <a:buSzPct val="100000"/>
              <a:defRPr sz="1800">
                <a:solidFill>
                  <a:srgbClr val="000000"/>
                </a:solidFill>
              </a:defRPr>
            </a:pPr>
            <a:r>
              <a:rPr lang="es-CO" sz="2000" i="1" dirty="0" smtClean="0">
                <a:solidFill>
                  <a:srgbClr val="515151"/>
                </a:solidFill>
              </a:rPr>
              <a:t>Acuerdos Marco de </a:t>
            </a:r>
            <a:r>
              <a:rPr lang="es-CO" sz="2000" i="1" dirty="0" smtClean="0">
                <a:solidFill>
                  <a:srgbClr val="515151"/>
                </a:solidFill>
              </a:rPr>
              <a:t>TI</a:t>
            </a:r>
            <a:endParaRPr lang="es-CO" sz="2000" i="1" dirty="0" smtClean="0">
              <a:solidFill>
                <a:srgbClr val="515151"/>
              </a:solidFill>
            </a:endParaRPr>
          </a:p>
          <a:p>
            <a:pPr marL="1" lvl="0" algn="l">
              <a:buSzPct val="100000"/>
              <a:defRPr sz="1800">
                <a:solidFill>
                  <a:srgbClr val="000000"/>
                </a:solidFill>
              </a:defRPr>
            </a:pPr>
            <a:endParaRPr lang="es-CO" sz="2000" dirty="0">
              <a:solidFill>
                <a:srgbClr val="515151"/>
              </a:solidFill>
            </a:endParaRPr>
          </a:p>
          <a:p>
            <a:pPr marL="457201" lvl="0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Compra de TI antes de la agregación de demanda</a:t>
            </a:r>
          </a:p>
          <a:p>
            <a:pPr marL="457201" lvl="0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Acuerdos Marco de TI</a:t>
            </a:r>
          </a:p>
          <a:p>
            <a:pPr marL="457201" lvl="0" indent="-457200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endParaRPr lang="es-CO" sz="2000" dirty="0" smtClean="0">
              <a:solidFill>
                <a:srgbClr val="515151"/>
              </a:solidFill>
            </a:endParaRPr>
          </a:p>
          <a:p>
            <a:pPr marL="457200" lvl="2" indent="265113" algn="l">
              <a:buSzPct val="100000"/>
              <a:buFont typeface="Wingdings" panose="05000000000000000000" pitchFamily="2" charset="2"/>
              <a:buChar char="§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Conectividad</a:t>
            </a:r>
          </a:p>
          <a:p>
            <a:pPr marL="457200" lvl="2" indent="265113" algn="l">
              <a:buSzPct val="100000"/>
              <a:buFont typeface="Wingdings" panose="05000000000000000000" pitchFamily="2" charset="2"/>
              <a:buChar char="§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Nube privada</a:t>
            </a:r>
          </a:p>
          <a:p>
            <a:pPr marL="457200" lvl="2" indent="265113" algn="l">
              <a:buSzPct val="100000"/>
              <a:buFont typeface="Wingdings" panose="05000000000000000000" pitchFamily="2" charset="2"/>
              <a:buChar char="§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Nube pública</a:t>
            </a:r>
          </a:p>
          <a:p>
            <a:pPr marL="457200" lvl="2" indent="265113" algn="l">
              <a:buSzPct val="100000"/>
              <a:buFont typeface="Wingdings" panose="05000000000000000000" pitchFamily="2" charset="2"/>
              <a:buChar char="§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Centro de contacto</a:t>
            </a:r>
          </a:p>
          <a:p>
            <a:pPr marL="457200" lvl="2" indent="265113" algn="l">
              <a:buSzPct val="100000"/>
              <a:buFont typeface="Wingdings" panose="05000000000000000000" pitchFamily="2" charset="2"/>
              <a:buChar char="§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Intranet</a:t>
            </a:r>
          </a:p>
          <a:p>
            <a:pPr lvl="2" indent="0" algn="l">
              <a:buSzPct val="100000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endParaRPr lang="es-CO" sz="2000" dirty="0" smtClean="0">
              <a:solidFill>
                <a:srgbClr val="515151"/>
              </a:solidFill>
            </a:endParaRPr>
          </a:p>
          <a:p>
            <a:pPr lvl="2" indent="0" algn="l">
              <a:buSzPct val="100000"/>
              <a:tabLst>
                <a:tab pos="1074738" algn="l"/>
              </a:tabLst>
              <a:defRPr sz="1800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rgbClr val="515151"/>
                </a:solidFill>
              </a:rPr>
              <a:t>3. Lecciones aprendidas</a:t>
            </a:r>
          </a:p>
          <a:p>
            <a:pPr marL="476250" lvl="0" indent="-476249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515151"/>
              </a:solidFill>
            </a:endParaRPr>
          </a:p>
          <a:p>
            <a:pPr marL="630858" lvl="0" indent="-630858" algn="l"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515151"/>
              </a:solidFill>
            </a:endParaRPr>
          </a:p>
        </p:txBody>
      </p:sp>
      <p:pic>
        <p:nvPicPr>
          <p:cNvPr id="6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" y="7079650"/>
            <a:ext cx="9791700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73044" y="7143606"/>
            <a:ext cx="301377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67" name="Shape 67"/>
          <p:cNvSpPr/>
          <p:nvPr/>
        </p:nvSpPr>
        <p:spPr>
          <a:xfrm>
            <a:off x="7347284" y="7121415"/>
            <a:ext cx="254719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3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358381" y="198201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489700" y="537633"/>
            <a:ext cx="165100" cy="165101"/>
          </a:xfrm>
          <a:prstGeom prst="rect">
            <a:avLst/>
          </a:prstGeom>
          <a:solidFill>
            <a:srgbClr val="44444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858718" y="409268"/>
            <a:ext cx="2894163" cy="42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515151"/>
                </a:solidFill>
              </a:rPr>
              <a:t>Tabla</a:t>
            </a:r>
            <a:r>
              <a:rPr sz="2400" b="1" dirty="0">
                <a:solidFill>
                  <a:srgbClr val="515151"/>
                </a:solidFill>
              </a:rPr>
              <a:t> de </a:t>
            </a:r>
            <a:r>
              <a:rPr sz="2400" b="1" dirty="0" err="1">
                <a:solidFill>
                  <a:srgbClr val="515151"/>
                </a:solidFill>
              </a:rPr>
              <a:t>Contenido</a:t>
            </a:r>
            <a:endParaRPr sz="2400" b="1" dirty="0">
              <a:solidFill>
                <a:srgbClr val="51515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65442" y="7098520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7" y="0"/>
            <a:ext cx="10162913" cy="76450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-19481"/>
            <a:ext cx="10160000" cy="764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17" y="5164495"/>
            <a:ext cx="4654514" cy="78889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90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17" y="4109593"/>
            <a:ext cx="4654514" cy="78889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90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17" y="3020441"/>
            <a:ext cx="4654514" cy="78889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pic>
        <p:nvPicPr>
          <p:cNvPr id="90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17" y="2083906"/>
            <a:ext cx="4654514" cy="78889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33675"/>
              </a:srgbClr>
            </a:outerShdw>
          </a:effectLst>
        </p:spPr>
      </p:pic>
      <p:sp>
        <p:nvSpPr>
          <p:cNvPr id="903" name="Shape 903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904" name="ColombianoEstadoVirtual delTienda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Shape 906"/>
          <p:cNvSpPr/>
          <p:nvPr/>
        </p:nvSpPr>
        <p:spPr>
          <a:xfrm>
            <a:off x="855305" y="7115298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907" name="Shape 907"/>
          <p:cNvSpPr/>
          <p:nvPr/>
        </p:nvSpPr>
        <p:spPr>
          <a:xfrm>
            <a:off x="7363326" y="7113505"/>
            <a:ext cx="2531153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6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7584860" y="478710"/>
            <a:ext cx="12320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Intranet</a:t>
            </a:r>
          </a:p>
        </p:txBody>
      </p:sp>
      <p:sp>
        <p:nvSpPr>
          <p:cNvPr id="909" name="Shape 909"/>
          <p:cNvSpPr/>
          <p:nvPr/>
        </p:nvSpPr>
        <p:spPr>
          <a:xfrm>
            <a:off x="563546" y="2349425"/>
            <a:ext cx="11445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RAVEC</a:t>
            </a:r>
          </a:p>
        </p:txBody>
      </p:sp>
      <p:pic>
        <p:nvPicPr>
          <p:cNvPr id="910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35451" y="154643"/>
            <a:ext cx="1104765" cy="1078987"/>
          </a:xfrm>
          <a:prstGeom prst="rect">
            <a:avLst/>
          </a:prstGeom>
          <a:ln w="12700">
            <a:miter lim="400000"/>
          </a:ln>
        </p:spPr>
      </p:pic>
      <p:sp>
        <p:nvSpPr>
          <p:cNvPr id="911" name="Shape 911"/>
          <p:cNvSpPr/>
          <p:nvPr/>
        </p:nvSpPr>
        <p:spPr>
          <a:xfrm>
            <a:off x="547907" y="3266599"/>
            <a:ext cx="253624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Centro de  datos</a:t>
            </a:r>
          </a:p>
        </p:txBody>
      </p:sp>
      <p:sp>
        <p:nvSpPr>
          <p:cNvPr id="912" name="Shape 912"/>
          <p:cNvSpPr/>
          <p:nvPr/>
        </p:nvSpPr>
        <p:spPr>
          <a:xfrm>
            <a:off x="539398" y="4352983"/>
            <a:ext cx="292577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Centro de contacto</a:t>
            </a:r>
          </a:p>
        </p:txBody>
      </p:sp>
      <p:sp>
        <p:nvSpPr>
          <p:cNvPr id="913" name="Shape 913"/>
          <p:cNvSpPr/>
          <p:nvPr/>
        </p:nvSpPr>
        <p:spPr>
          <a:xfrm>
            <a:off x="5219675" y="3318978"/>
            <a:ext cx="4342771" cy="968482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14" name="Shape 914"/>
          <p:cNvSpPr/>
          <p:nvPr/>
        </p:nvSpPr>
        <p:spPr>
          <a:xfrm>
            <a:off x="5347262" y="3426087"/>
            <a:ext cx="4087597" cy="754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Garantía de servicio en la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transición a los Acuerdos Marco</a:t>
            </a:r>
          </a:p>
        </p:txBody>
      </p:sp>
      <p:sp>
        <p:nvSpPr>
          <p:cNvPr id="915" name="Shape 915"/>
          <p:cNvSpPr/>
          <p:nvPr/>
        </p:nvSpPr>
        <p:spPr>
          <a:xfrm>
            <a:off x="577263" y="5353814"/>
            <a:ext cx="39681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Administración y sop apps</a:t>
            </a:r>
          </a:p>
        </p:txBody>
      </p:sp>
      <p:sp>
        <p:nvSpPr>
          <p:cNvPr id="916" name="Shape 916"/>
          <p:cNvSpPr/>
          <p:nvPr/>
        </p:nvSpPr>
        <p:spPr>
          <a:xfrm>
            <a:off x="5913810" y="4377458"/>
            <a:ext cx="2768102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 b="1">
                <a:solidFill>
                  <a:srgbClr val="05410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54109"/>
                </a:solidFill>
              </a:rPr>
              <a:t>Vigencia: 23 de dic 2014 a 30 de jun de 2015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52659" y="7113505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" y="-12700"/>
            <a:ext cx="10160001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Shape 920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921" name="Shape 921"/>
          <p:cNvSpPr/>
          <p:nvPr/>
        </p:nvSpPr>
        <p:spPr>
          <a:xfrm>
            <a:off x="7427496" y="7114959"/>
            <a:ext cx="246698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922" name="Shape 922"/>
          <p:cNvSpPr/>
          <p:nvPr/>
        </p:nvSpPr>
        <p:spPr>
          <a:xfrm>
            <a:off x="2009546" y="5130193"/>
            <a:ext cx="6134101" cy="1060443"/>
          </a:xfrm>
          <a:prstGeom prst="rect">
            <a:avLst/>
          </a:prstGeom>
          <a:solidFill>
            <a:srgbClr val="A81B24"/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2450952" y="5145481"/>
            <a:ext cx="5335852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Ahorro</a:t>
            </a: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lang="es-CO"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CO" sz="31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mayo</a:t>
            </a:r>
            <a:r>
              <a:rPr sz="31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$430 </a:t>
            </a:r>
            <a:r>
              <a:rPr sz="31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endParaRPr sz="31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4859808" y="3401600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92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3759" y="2098372"/>
            <a:ext cx="5055414" cy="2554465"/>
          </a:xfrm>
          <a:prstGeom prst="rect">
            <a:avLst/>
          </a:prstGeom>
          <a:ln w="12700">
            <a:miter lim="400000"/>
          </a:ln>
        </p:spPr>
      </p:pic>
      <p:sp>
        <p:nvSpPr>
          <p:cNvPr id="926" name="Shape 926"/>
          <p:cNvSpPr/>
          <p:nvPr/>
        </p:nvSpPr>
        <p:spPr>
          <a:xfrm>
            <a:off x="1538427" y="3509787"/>
            <a:ext cx="31029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COMPRADORES</a:t>
            </a:r>
          </a:p>
        </p:txBody>
      </p:sp>
      <p:pic>
        <p:nvPicPr>
          <p:cNvPr id="92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984" y="2911353"/>
            <a:ext cx="1214788" cy="1543793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/>
          <p:nvPr/>
        </p:nvSpPr>
        <p:spPr>
          <a:xfrm>
            <a:off x="1072761" y="2204326"/>
            <a:ext cx="3222626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FFFFFF"/>
                </a:solidFill>
              </a:rPr>
              <a:t>$ 12.721 </a:t>
            </a:r>
            <a:r>
              <a:rPr sz="2700" b="1" dirty="0" err="1">
                <a:solidFill>
                  <a:srgbClr val="FFFFFF"/>
                </a:solidFill>
              </a:rPr>
              <a:t>millones</a:t>
            </a:r>
            <a:endParaRPr sz="2700" b="1" dirty="0">
              <a:solidFill>
                <a:srgbClr val="FFFFFF"/>
              </a:solidFill>
            </a:endParaRPr>
          </a:p>
        </p:txBody>
      </p:sp>
      <p:sp>
        <p:nvSpPr>
          <p:cNvPr id="929" name="Shape 929"/>
          <p:cNvSpPr/>
          <p:nvPr/>
        </p:nvSpPr>
        <p:spPr>
          <a:xfrm>
            <a:off x="1601927" y="3124019"/>
            <a:ext cx="2810511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9 Entidades Estatales</a:t>
            </a:r>
          </a:p>
        </p:txBody>
      </p:sp>
      <p:pic>
        <p:nvPicPr>
          <p:cNvPr id="930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6596" y="2096604"/>
            <a:ext cx="5193882" cy="25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1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63727" y="2902221"/>
            <a:ext cx="1214788" cy="1552925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Shape 932"/>
          <p:cNvSpPr/>
          <p:nvPr/>
        </p:nvSpPr>
        <p:spPr>
          <a:xfrm>
            <a:off x="6669446" y="3432602"/>
            <a:ext cx="29590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933" name="Shape 933"/>
          <p:cNvSpPr/>
          <p:nvPr/>
        </p:nvSpPr>
        <p:spPr>
          <a:xfrm>
            <a:off x="7100846" y="3116473"/>
            <a:ext cx="2251070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Único proveedor</a:t>
            </a:r>
          </a:p>
        </p:txBody>
      </p:sp>
      <p:sp>
        <p:nvSpPr>
          <p:cNvPr id="934" name="Shape 934"/>
          <p:cNvSpPr/>
          <p:nvPr/>
        </p:nvSpPr>
        <p:spPr>
          <a:xfrm>
            <a:off x="5781386" y="2166226"/>
            <a:ext cx="3936477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FFFFFF"/>
                </a:solidFill>
              </a:rPr>
              <a:t>10 </a:t>
            </a:r>
            <a:r>
              <a:rPr sz="2700" b="1" dirty="0" err="1">
                <a:solidFill>
                  <a:srgbClr val="FFFFFF"/>
                </a:solidFill>
              </a:rPr>
              <a:t>Órdenes</a:t>
            </a:r>
            <a:r>
              <a:rPr sz="2700" b="1" dirty="0">
                <a:solidFill>
                  <a:srgbClr val="FFFFFF"/>
                </a:solidFill>
              </a:rPr>
              <a:t> de </a:t>
            </a:r>
            <a:r>
              <a:rPr sz="2700" b="1" dirty="0" err="1">
                <a:solidFill>
                  <a:srgbClr val="FFFFFF"/>
                </a:solidFill>
              </a:rPr>
              <a:t>Compra</a:t>
            </a:r>
            <a:endParaRPr sz="2700" b="1" dirty="0">
              <a:solidFill>
                <a:srgbClr val="FFFFFF"/>
              </a:solidFill>
            </a:endParaRPr>
          </a:p>
        </p:txBody>
      </p:sp>
      <p:sp>
        <p:nvSpPr>
          <p:cNvPr id="935" name="Shape 935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936" name="ColombianoEstadoVirtual delTienda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Shape 937"/>
          <p:cNvSpPr/>
          <p:nvPr/>
        </p:nvSpPr>
        <p:spPr>
          <a:xfrm>
            <a:off x="7584860" y="478710"/>
            <a:ext cx="12320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Intranet</a:t>
            </a:r>
          </a:p>
        </p:txBody>
      </p:sp>
      <p:pic>
        <p:nvPicPr>
          <p:cNvPr id="938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35451" y="154643"/>
            <a:ext cx="1104765" cy="10789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187731" y="7094306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"/>
            <a:ext cx="10160001" cy="7645400"/>
          </a:xfrm>
          <a:prstGeom prst="rect">
            <a:avLst/>
          </a:prstGeom>
          <a:ln w="12700">
            <a:miter lim="400000"/>
          </a:ln>
        </p:spPr>
      </p:pic>
      <p:sp>
        <p:nvSpPr>
          <p:cNvPr id="983" name="Shape 983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3032459" y="421400"/>
            <a:ext cx="6644448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200" b="1" dirty="0" smtClean="0">
                <a:solidFill>
                  <a:srgbClr val="515151"/>
                </a:solidFill>
              </a:rPr>
              <a:t>2</a:t>
            </a:r>
            <a:r>
              <a:rPr sz="2200" b="1" dirty="0" smtClean="0">
                <a:solidFill>
                  <a:srgbClr val="515151"/>
                </a:solidFill>
              </a:rPr>
              <a:t>. </a:t>
            </a:r>
            <a:r>
              <a:rPr sz="2200" b="1" dirty="0" err="1">
                <a:solidFill>
                  <a:srgbClr val="515151"/>
                </a:solidFill>
              </a:rPr>
              <a:t>Instrumentos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agregación</a:t>
            </a:r>
            <a:r>
              <a:rPr sz="2200" b="1" dirty="0">
                <a:solidFill>
                  <a:srgbClr val="515151"/>
                </a:solidFill>
              </a:rPr>
              <a:t> de </a:t>
            </a:r>
            <a:r>
              <a:rPr sz="2200" b="1" dirty="0" err="1">
                <a:solidFill>
                  <a:srgbClr val="515151"/>
                </a:solidFill>
              </a:rPr>
              <a:t>demanda</a:t>
            </a:r>
            <a:r>
              <a:rPr sz="2200" b="1" dirty="0">
                <a:solidFill>
                  <a:srgbClr val="515151"/>
                </a:solidFill>
              </a:rPr>
              <a:t> de TI</a:t>
            </a:r>
          </a:p>
        </p:txBody>
      </p:sp>
      <p:pic>
        <p:nvPicPr>
          <p:cNvPr id="98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9115" y="510116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987" name="Shape 987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988" name="Shape 988"/>
          <p:cNvSpPr/>
          <p:nvPr/>
        </p:nvSpPr>
        <p:spPr>
          <a:xfrm>
            <a:off x="7427496" y="7113519"/>
            <a:ext cx="246698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pic>
        <p:nvPicPr>
          <p:cNvPr id="989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44826" y="5015004"/>
            <a:ext cx="1132081" cy="108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72075" y="3634475"/>
            <a:ext cx="1077583" cy="105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1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44826" y="2025269"/>
            <a:ext cx="1132081" cy="109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916" y="4994157"/>
            <a:ext cx="1151589" cy="1124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3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2689" y="3577955"/>
            <a:ext cx="1214043" cy="1165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pasted-image.tif"/>
          <p:cNvPicPr/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480904" y="1977877"/>
            <a:ext cx="1217539" cy="1189130"/>
          </a:xfrm>
          <a:prstGeom prst="rect">
            <a:avLst/>
          </a:prstGeom>
          <a:ln w="12700">
            <a:miter lim="400000"/>
          </a:ln>
        </p:spPr>
      </p:pic>
      <p:sp>
        <p:nvSpPr>
          <p:cNvPr id="995" name="Shape 995"/>
          <p:cNvSpPr/>
          <p:nvPr/>
        </p:nvSpPr>
        <p:spPr>
          <a:xfrm>
            <a:off x="2091828" y="2171762"/>
            <a:ext cx="6134101" cy="1797262"/>
          </a:xfrm>
          <a:prstGeom prst="rect">
            <a:avLst/>
          </a:prstGeom>
          <a:solidFill>
            <a:srgbClr val="9A240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2262315" y="2250837"/>
            <a:ext cx="5793128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Total compras TI en instrumentos de agregación de demanda de TI</a:t>
            </a:r>
          </a:p>
        </p:txBody>
      </p:sp>
      <p:sp>
        <p:nvSpPr>
          <p:cNvPr id="997" name="Shape 997"/>
          <p:cNvSpPr/>
          <p:nvPr/>
        </p:nvSpPr>
        <p:spPr>
          <a:xfrm>
            <a:off x="2528302" y="3087468"/>
            <a:ext cx="526115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FFFFFF"/>
                </a:solidFill>
              </a:rPr>
              <a:t>$293.831 millones</a:t>
            </a:r>
          </a:p>
        </p:txBody>
      </p:sp>
      <p:sp>
        <p:nvSpPr>
          <p:cNvPr id="998" name="Shape 998"/>
          <p:cNvSpPr/>
          <p:nvPr/>
        </p:nvSpPr>
        <p:spPr>
          <a:xfrm>
            <a:off x="2091828" y="4150715"/>
            <a:ext cx="6134101" cy="2013250"/>
          </a:xfrm>
          <a:prstGeom prst="rect">
            <a:avLst/>
          </a:prstGeom>
          <a:solidFill>
            <a:srgbClr val="00245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2528302" y="5216550"/>
            <a:ext cx="52611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FFFFFF"/>
                </a:solidFill>
              </a:rPr>
              <a:t>$130.302 millones</a:t>
            </a:r>
          </a:p>
        </p:txBody>
      </p:sp>
      <p:sp>
        <p:nvSpPr>
          <p:cNvPr id="1000" name="Shape 1000"/>
          <p:cNvSpPr/>
          <p:nvPr/>
        </p:nvSpPr>
        <p:spPr>
          <a:xfrm>
            <a:off x="2262315" y="4279730"/>
            <a:ext cx="5793128" cy="92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Total ahorros en compras de TI en agregación de demanda</a:t>
            </a:r>
          </a:p>
        </p:txBody>
      </p:sp>
      <p:pic>
        <p:nvPicPr>
          <p:cNvPr id="1001" name="ColombianoEstadoVirtual delTienda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256750" y="7111923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1" y="-12700"/>
            <a:ext cx="10160001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Shape 1042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1043" name="Shape 1043"/>
          <p:cNvSpPr/>
          <p:nvPr/>
        </p:nvSpPr>
        <p:spPr>
          <a:xfrm>
            <a:off x="7443538" y="7104396"/>
            <a:ext cx="245094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1044" name="Shape 1044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45" name="Shape 1045"/>
          <p:cNvSpPr/>
          <p:nvPr/>
        </p:nvSpPr>
        <p:spPr>
          <a:xfrm>
            <a:off x="6319809" y="517591"/>
            <a:ext cx="3361497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2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200" b="1" dirty="0" smtClean="0">
                <a:solidFill>
                  <a:srgbClr val="515151"/>
                </a:solidFill>
              </a:rPr>
              <a:t>3</a:t>
            </a:r>
            <a:r>
              <a:rPr sz="2200" b="1" dirty="0" smtClean="0">
                <a:solidFill>
                  <a:srgbClr val="515151"/>
                </a:solidFill>
              </a:rPr>
              <a:t>. </a:t>
            </a:r>
            <a:r>
              <a:rPr sz="2200" b="1" dirty="0" err="1">
                <a:solidFill>
                  <a:srgbClr val="515151"/>
                </a:solidFill>
              </a:rPr>
              <a:t>Lecciones</a:t>
            </a:r>
            <a:r>
              <a:rPr sz="2200" b="1" dirty="0">
                <a:solidFill>
                  <a:srgbClr val="515151"/>
                </a:solidFill>
              </a:rPr>
              <a:t> </a:t>
            </a:r>
            <a:r>
              <a:rPr sz="2200" b="1" dirty="0" err="1">
                <a:solidFill>
                  <a:srgbClr val="515151"/>
                </a:solidFill>
              </a:rPr>
              <a:t>aprendidas</a:t>
            </a:r>
            <a:endParaRPr sz="2200" b="1" dirty="0">
              <a:solidFill>
                <a:srgbClr val="515151"/>
              </a:solidFill>
            </a:endParaRPr>
          </a:p>
        </p:txBody>
      </p:sp>
      <p:pic>
        <p:nvPicPr>
          <p:cNvPr id="104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5183" y="623626"/>
            <a:ext cx="1524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ColombianoEstadoVirtual delTienda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454" y="314768"/>
            <a:ext cx="1999131" cy="8263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Shape 1048"/>
          <p:cNvSpPr/>
          <p:nvPr/>
        </p:nvSpPr>
        <p:spPr>
          <a:xfrm>
            <a:off x="4859808" y="3660508"/>
            <a:ext cx="440384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2150649" y="1394769"/>
            <a:ext cx="5449368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Información, planeación y seguimiento son la clave. </a:t>
            </a:r>
          </a:p>
        </p:txBody>
      </p:sp>
      <p:sp>
        <p:nvSpPr>
          <p:cNvPr id="1050" name="Shape 1050"/>
          <p:cNvSpPr/>
          <p:nvPr/>
        </p:nvSpPr>
        <p:spPr>
          <a:xfrm>
            <a:off x="2150649" y="1847736"/>
            <a:ext cx="7645432" cy="9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just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El CIO </a:t>
            </a:r>
            <a:r>
              <a:rPr dirty="0" err="1">
                <a:solidFill>
                  <a:srgbClr val="53585F"/>
                </a:solidFill>
              </a:rPr>
              <a:t>es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quien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conoce</a:t>
            </a:r>
            <a:r>
              <a:rPr dirty="0">
                <a:solidFill>
                  <a:srgbClr val="53585F"/>
                </a:solidFill>
              </a:rPr>
              <a:t> las </a:t>
            </a:r>
            <a:r>
              <a:rPr dirty="0" err="1">
                <a:solidFill>
                  <a:srgbClr val="53585F"/>
                </a:solidFill>
              </a:rPr>
              <a:t>necesidades</a:t>
            </a:r>
            <a:r>
              <a:rPr dirty="0">
                <a:solidFill>
                  <a:srgbClr val="53585F"/>
                </a:solidFill>
              </a:rPr>
              <a:t> de </a:t>
            </a:r>
            <a:r>
              <a:rPr dirty="0" err="1">
                <a:solidFill>
                  <a:srgbClr val="53585F"/>
                </a:solidFill>
              </a:rPr>
              <a:t>tecnología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los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sistemas</a:t>
            </a:r>
            <a:r>
              <a:rPr dirty="0">
                <a:solidFill>
                  <a:srgbClr val="53585F"/>
                </a:solidFill>
              </a:rPr>
              <a:t> de </a:t>
            </a:r>
            <a:r>
              <a:rPr dirty="0" err="1">
                <a:solidFill>
                  <a:srgbClr val="53585F"/>
                </a:solidFill>
              </a:rPr>
              <a:t>información</a:t>
            </a:r>
            <a:r>
              <a:rPr dirty="0">
                <a:solidFill>
                  <a:srgbClr val="53585F"/>
                </a:solidFill>
              </a:rPr>
              <a:t> de las </a:t>
            </a:r>
            <a:r>
              <a:rPr dirty="0" err="1">
                <a:solidFill>
                  <a:srgbClr val="53585F"/>
                </a:solidFill>
              </a:rPr>
              <a:t>Entidades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Estatales</a:t>
            </a:r>
            <a:r>
              <a:rPr dirty="0">
                <a:solidFill>
                  <a:srgbClr val="53585F"/>
                </a:solidFill>
              </a:rPr>
              <a:t>. </a:t>
            </a:r>
            <a:r>
              <a:rPr dirty="0" err="1">
                <a:solidFill>
                  <a:srgbClr val="53585F"/>
                </a:solidFill>
              </a:rPr>
              <a:t>Esta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información</a:t>
            </a:r>
            <a:r>
              <a:rPr dirty="0">
                <a:solidFill>
                  <a:srgbClr val="53585F"/>
                </a:solidFill>
              </a:rPr>
              <a:t> no </a:t>
            </a:r>
            <a:r>
              <a:rPr dirty="0" err="1">
                <a:solidFill>
                  <a:srgbClr val="53585F"/>
                </a:solidFill>
              </a:rPr>
              <a:t>pude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ser</a:t>
            </a:r>
            <a:r>
              <a:rPr dirty="0">
                <a:solidFill>
                  <a:srgbClr val="53585F"/>
                </a:solidFill>
              </a:rPr>
              <a:t> del </a:t>
            </a:r>
            <a:r>
              <a:rPr dirty="0" err="1">
                <a:solidFill>
                  <a:srgbClr val="53585F"/>
                </a:solidFill>
              </a:rPr>
              <a:t>integrador</a:t>
            </a:r>
            <a:r>
              <a:rPr dirty="0">
                <a:solidFill>
                  <a:srgbClr val="53585F"/>
                </a:solidFill>
              </a:rPr>
              <a:t>, </a:t>
            </a:r>
            <a:r>
              <a:rPr dirty="0" err="1">
                <a:solidFill>
                  <a:srgbClr val="53585F"/>
                </a:solidFill>
              </a:rPr>
              <a:t>debe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ser</a:t>
            </a:r>
            <a:r>
              <a:rPr dirty="0">
                <a:solidFill>
                  <a:srgbClr val="53585F"/>
                </a:solidFill>
              </a:rPr>
              <a:t> de la </a:t>
            </a:r>
            <a:r>
              <a:rPr dirty="0" err="1">
                <a:solidFill>
                  <a:srgbClr val="53585F"/>
                </a:solidFill>
              </a:rPr>
              <a:t>Entidad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Estatal</a:t>
            </a:r>
            <a:r>
              <a:rPr dirty="0">
                <a:solidFill>
                  <a:srgbClr val="53585F"/>
                </a:solidFill>
              </a:rPr>
              <a:t>. </a:t>
            </a:r>
          </a:p>
        </p:txBody>
      </p:sp>
      <p:sp>
        <p:nvSpPr>
          <p:cNvPr id="1051" name="Shape 1051"/>
          <p:cNvSpPr/>
          <p:nvPr/>
        </p:nvSpPr>
        <p:spPr>
          <a:xfrm>
            <a:off x="2150649" y="2886147"/>
            <a:ext cx="7534108" cy="9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just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El CIO </a:t>
            </a:r>
            <a:r>
              <a:rPr dirty="0" err="1">
                <a:solidFill>
                  <a:srgbClr val="53585F"/>
                </a:solidFill>
              </a:rPr>
              <a:t>debe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tener</a:t>
            </a:r>
            <a:r>
              <a:rPr dirty="0">
                <a:solidFill>
                  <a:srgbClr val="53585F"/>
                </a:solidFill>
              </a:rPr>
              <a:t> la </a:t>
            </a:r>
            <a:r>
              <a:rPr dirty="0" err="1">
                <a:solidFill>
                  <a:srgbClr val="53585F"/>
                </a:solidFill>
              </a:rPr>
              <a:t>capacidad</a:t>
            </a:r>
            <a:r>
              <a:rPr dirty="0">
                <a:solidFill>
                  <a:srgbClr val="53585F"/>
                </a:solidFill>
              </a:rPr>
              <a:t> y el </a:t>
            </a:r>
            <a:r>
              <a:rPr dirty="0" err="1">
                <a:solidFill>
                  <a:srgbClr val="53585F"/>
                </a:solidFill>
              </a:rPr>
              <a:t>apoyo</a:t>
            </a:r>
            <a:r>
              <a:rPr dirty="0">
                <a:solidFill>
                  <a:srgbClr val="53585F"/>
                </a:solidFill>
              </a:rPr>
              <a:t> para </a:t>
            </a:r>
            <a:r>
              <a:rPr dirty="0" err="1">
                <a:solidFill>
                  <a:srgbClr val="53585F"/>
                </a:solidFill>
              </a:rPr>
              <a:t>administrar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proveedores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múltiples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documentar</a:t>
            </a:r>
            <a:r>
              <a:rPr dirty="0">
                <a:solidFill>
                  <a:srgbClr val="53585F"/>
                </a:solidFill>
              </a:rPr>
              <a:t> las </a:t>
            </a:r>
            <a:r>
              <a:rPr dirty="0" err="1">
                <a:solidFill>
                  <a:srgbClr val="53585F"/>
                </a:solidFill>
              </a:rPr>
              <a:t>experiencias</a:t>
            </a:r>
            <a:r>
              <a:rPr dirty="0">
                <a:solidFill>
                  <a:srgbClr val="53585F"/>
                </a:solidFill>
              </a:rPr>
              <a:t> para </a:t>
            </a:r>
            <a:r>
              <a:rPr dirty="0" err="1">
                <a:solidFill>
                  <a:srgbClr val="53585F"/>
                </a:solidFill>
              </a:rPr>
              <a:t>generar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conocimiento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mejorar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continuamente</a:t>
            </a:r>
            <a:r>
              <a:rPr dirty="0">
                <a:solidFill>
                  <a:srgbClr val="53585F"/>
                </a:solidFill>
              </a:rPr>
              <a:t> la </a:t>
            </a:r>
            <a:r>
              <a:rPr dirty="0" err="1">
                <a:solidFill>
                  <a:srgbClr val="53585F"/>
                </a:solidFill>
              </a:rPr>
              <a:t>calidad</a:t>
            </a:r>
            <a:r>
              <a:rPr dirty="0">
                <a:solidFill>
                  <a:srgbClr val="53585F"/>
                </a:solidFill>
              </a:rPr>
              <a:t> de la </a:t>
            </a:r>
            <a:r>
              <a:rPr dirty="0" err="1">
                <a:solidFill>
                  <a:srgbClr val="53585F"/>
                </a:solidFill>
              </a:rPr>
              <a:t>compra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pública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su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información</a:t>
            </a:r>
            <a:r>
              <a:rPr dirty="0">
                <a:solidFill>
                  <a:srgbClr val="53585F"/>
                </a:solidFill>
              </a:rPr>
              <a:t>. </a:t>
            </a:r>
          </a:p>
        </p:txBody>
      </p:sp>
      <p:sp>
        <p:nvSpPr>
          <p:cNvPr id="1052" name="Shape 1052"/>
          <p:cNvSpPr/>
          <p:nvPr/>
        </p:nvSpPr>
        <p:spPr>
          <a:xfrm>
            <a:off x="2150649" y="3856986"/>
            <a:ext cx="7389977" cy="6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VALOR POR DINERO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Las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especificaciones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deben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corresponder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las </a:t>
            </a:r>
            <a:r>
              <a:rPr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necesidades</a:t>
            </a:r>
            <a:r>
              <a:rPr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no a </a:t>
            </a:r>
            <a:r>
              <a:rPr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s-CO" i="1" dirty="0" err="1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nice</a:t>
            </a:r>
            <a:r>
              <a:rPr lang="es-CO" i="1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s-CO" i="1" dirty="0" err="1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</a:t>
            </a:r>
            <a:r>
              <a:rPr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”.</a:t>
            </a:r>
            <a:endParaRPr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3" name="Shape 1053"/>
          <p:cNvSpPr/>
          <p:nvPr/>
        </p:nvSpPr>
        <p:spPr>
          <a:xfrm>
            <a:off x="2150649" y="5695730"/>
            <a:ext cx="7534108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Hay que ponerle atención a los costos de transacción. </a:t>
            </a:r>
          </a:p>
        </p:txBody>
      </p:sp>
      <p:sp>
        <p:nvSpPr>
          <p:cNvPr id="1054" name="Shape 1054"/>
          <p:cNvSpPr/>
          <p:nvPr/>
        </p:nvSpPr>
        <p:spPr>
          <a:xfrm>
            <a:off x="2150649" y="6295581"/>
            <a:ext cx="7645432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just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El CIO </a:t>
            </a:r>
            <a:r>
              <a:rPr dirty="0" err="1">
                <a:solidFill>
                  <a:srgbClr val="53585F"/>
                </a:solidFill>
              </a:rPr>
              <a:t>debe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tener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gafas</a:t>
            </a:r>
            <a:r>
              <a:rPr dirty="0">
                <a:solidFill>
                  <a:srgbClr val="53585F"/>
                </a:solidFill>
              </a:rPr>
              <a:t> de </a:t>
            </a:r>
            <a:r>
              <a:rPr dirty="0" err="1">
                <a:solidFill>
                  <a:srgbClr val="53585F"/>
                </a:solidFill>
              </a:rPr>
              <a:t>futuro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estas</a:t>
            </a:r>
            <a:r>
              <a:rPr dirty="0">
                <a:solidFill>
                  <a:srgbClr val="53585F"/>
                </a:solidFill>
              </a:rPr>
              <a:t> las </a:t>
            </a:r>
            <a:r>
              <a:rPr dirty="0" err="1">
                <a:solidFill>
                  <a:srgbClr val="53585F"/>
                </a:solidFill>
              </a:rPr>
              <a:t>debe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fabricar</a:t>
            </a:r>
            <a:r>
              <a:rPr dirty="0">
                <a:solidFill>
                  <a:srgbClr val="53585F"/>
                </a:solidFill>
              </a:rPr>
              <a:t> con </a:t>
            </a:r>
            <a:r>
              <a:rPr dirty="0" err="1">
                <a:solidFill>
                  <a:srgbClr val="53585F"/>
                </a:solidFill>
              </a:rPr>
              <a:t>información</a:t>
            </a:r>
            <a:r>
              <a:rPr dirty="0">
                <a:solidFill>
                  <a:srgbClr val="53585F"/>
                </a:solidFill>
              </a:rPr>
              <a:t> del sector y de la </a:t>
            </a:r>
            <a:r>
              <a:rPr dirty="0" err="1">
                <a:solidFill>
                  <a:srgbClr val="53585F"/>
                </a:solidFill>
              </a:rPr>
              <a:t>industria</a:t>
            </a:r>
            <a:r>
              <a:rPr dirty="0">
                <a:solidFill>
                  <a:srgbClr val="53585F"/>
                </a:solidFill>
              </a:rPr>
              <a:t>.</a:t>
            </a:r>
          </a:p>
        </p:txBody>
      </p:sp>
      <p:sp>
        <p:nvSpPr>
          <p:cNvPr id="1055" name="Shape 1055"/>
          <p:cNvSpPr/>
          <p:nvPr/>
        </p:nvSpPr>
        <p:spPr>
          <a:xfrm>
            <a:off x="409360" y="1612963"/>
            <a:ext cx="653594" cy="65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71081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409360" y="2355296"/>
            <a:ext cx="653594" cy="65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58CA5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>
            <a:off x="409360" y="3097630"/>
            <a:ext cx="653594" cy="65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16BAE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409360" y="3827263"/>
            <a:ext cx="653594" cy="65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C1727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>
            <a:off x="409360" y="5406854"/>
            <a:ext cx="653594" cy="65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C933D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409360" y="6187287"/>
            <a:ext cx="653594" cy="65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F66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61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0341" y="1815736"/>
            <a:ext cx="351753" cy="298920"/>
          </a:xfrm>
          <a:prstGeom prst="rect">
            <a:avLst/>
          </a:prstGeom>
          <a:ln w="12700">
            <a:miter lim="400000"/>
          </a:ln>
        </p:spPr>
      </p:pic>
      <p:sp>
        <p:nvSpPr>
          <p:cNvPr id="1062" name="Shape 1062"/>
          <p:cNvSpPr/>
          <p:nvPr/>
        </p:nvSpPr>
        <p:spPr>
          <a:xfrm>
            <a:off x="1016000" y="1937668"/>
            <a:ext cx="351632" cy="1"/>
          </a:xfrm>
          <a:prstGeom prst="line">
            <a:avLst/>
          </a:prstGeom>
          <a:ln w="12700">
            <a:solidFill>
              <a:srgbClr val="6814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flipV="1">
            <a:off x="1368919" y="1572743"/>
            <a:ext cx="1" cy="376449"/>
          </a:xfrm>
          <a:prstGeom prst="line">
            <a:avLst/>
          </a:prstGeom>
          <a:ln w="12700">
            <a:solidFill>
              <a:srgbClr val="6814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1363133" y="1573602"/>
            <a:ext cx="653593" cy="1"/>
          </a:xfrm>
          <a:prstGeom prst="line">
            <a:avLst/>
          </a:prstGeom>
          <a:ln w="12700">
            <a:solidFill>
              <a:srgbClr val="6814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1997781" y="1518243"/>
            <a:ext cx="102097" cy="10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71081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66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7088" y="2483463"/>
            <a:ext cx="424820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67" name="Shape 1067"/>
          <p:cNvSpPr/>
          <p:nvPr/>
        </p:nvSpPr>
        <p:spPr>
          <a:xfrm>
            <a:off x="1016000" y="2714111"/>
            <a:ext cx="351632" cy="1"/>
          </a:xfrm>
          <a:prstGeom prst="line">
            <a:avLst/>
          </a:prstGeom>
          <a:ln w="12700">
            <a:solidFill>
              <a:srgbClr val="258CA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68" name="Shape 1068"/>
          <p:cNvSpPr/>
          <p:nvPr/>
        </p:nvSpPr>
        <p:spPr>
          <a:xfrm flipV="1">
            <a:off x="1368919" y="2313816"/>
            <a:ext cx="1" cy="397261"/>
          </a:xfrm>
          <a:prstGeom prst="line">
            <a:avLst/>
          </a:prstGeom>
          <a:ln w="12700">
            <a:solidFill>
              <a:srgbClr val="258CA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1363133" y="2311944"/>
            <a:ext cx="653593" cy="1"/>
          </a:xfrm>
          <a:prstGeom prst="line">
            <a:avLst/>
          </a:prstGeom>
          <a:ln w="12700">
            <a:solidFill>
              <a:srgbClr val="258CA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1997781" y="2256585"/>
            <a:ext cx="102097" cy="10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58CA5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71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0629" y="3227738"/>
            <a:ext cx="293732" cy="397261"/>
          </a:xfrm>
          <a:prstGeom prst="rect">
            <a:avLst/>
          </a:prstGeom>
          <a:ln w="12700">
            <a:miter lim="400000"/>
          </a:ln>
        </p:spPr>
      </p:pic>
      <p:sp>
        <p:nvSpPr>
          <p:cNvPr id="1072" name="Shape 1072"/>
          <p:cNvSpPr/>
          <p:nvPr/>
        </p:nvSpPr>
        <p:spPr>
          <a:xfrm>
            <a:off x="1016000" y="3438011"/>
            <a:ext cx="351632" cy="1"/>
          </a:xfrm>
          <a:prstGeom prst="line">
            <a:avLst/>
          </a:prstGeom>
          <a:ln w="12700">
            <a:solidFill>
              <a:srgbClr val="016BAE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73" name="Shape 1073"/>
          <p:cNvSpPr/>
          <p:nvPr/>
        </p:nvSpPr>
        <p:spPr>
          <a:xfrm flipV="1">
            <a:off x="1368919" y="3269875"/>
            <a:ext cx="1" cy="165101"/>
          </a:xfrm>
          <a:prstGeom prst="line">
            <a:avLst/>
          </a:prstGeom>
          <a:ln w="12700">
            <a:solidFill>
              <a:srgbClr val="016BAE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74" name="Shape 1074"/>
          <p:cNvSpPr/>
          <p:nvPr/>
        </p:nvSpPr>
        <p:spPr>
          <a:xfrm>
            <a:off x="1363133" y="3277144"/>
            <a:ext cx="653593" cy="1"/>
          </a:xfrm>
          <a:prstGeom prst="line">
            <a:avLst/>
          </a:prstGeom>
          <a:ln w="12700">
            <a:solidFill>
              <a:srgbClr val="016BAE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1997781" y="3234485"/>
            <a:ext cx="102097" cy="10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16BAE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76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3995" y="3944035"/>
            <a:ext cx="397256" cy="397260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Shape 1077"/>
          <p:cNvSpPr/>
          <p:nvPr/>
        </p:nvSpPr>
        <p:spPr>
          <a:xfrm>
            <a:off x="1049300" y="4105655"/>
            <a:ext cx="964022" cy="1"/>
          </a:xfrm>
          <a:prstGeom prst="line">
            <a:avLst/>
          </a:prstGeom>
          <a:ln w="12700">
            <a:solidFill>
              <a:srgbClr val="B0132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>
            <a:off x="1997781" y="4060577"/>
            <a:ext cx="102097" cy="10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0132A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79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3381" y="5510984"/>
            <a:ext cx="312782" cy="4396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Shape 1080"/>
          <p:cNvSpPr/>
          <p:nvPr/>
        </p:nvSpPr>
        <p:spPr>
          <a:xfrm>
            <a:off x="1081748" y="5737732"/>
            <a:ext cx="293732" cy="1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1359729" y="5920959"/>
            <a:ext cx="653593" cy="1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 flipV="1">
            <a:off x="1368919" y="5730953"/>
            <a:ext cx="1" cy="193133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1997781" y="5875881"/>
            <a:ext cx="102097" cy="10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8924A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>
            <a:off x="1081748" y="6497184"/>
            <a:ext cx="293732" cy="1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>
            <a:off x="1359729" y="6705810"/>
            <a:ext cx="653593" cy="1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 flipV="1">
            <a:off x="1368919" y="6485548"/>
            <a:ext cx="1" cy="223390"/>
          </a:xfrm>
          <a:prstGeom prst="line">
            <a:avLst/>
          </a:prstGeom>
          <a:ln w="12700">
            <a:solidFill>
              <a:srgbClr val="58924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1997781" y="6660732"/>
            <a:ext cx="102097" cy="10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8924A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88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69505" y="6294672"/>
            <a:ext cx="331080" cy="415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Shape 1089"/>
          <p:cNvSpPr/>
          <p:nvPr/>
        </p:nvSpPr>
        <p:spPr>
          <a:xfrm>
            <a:off x="409360" y="4614109"/>
            <a:ext cx="653594" cy="65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415B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2150649" y="4667064"/>
            <a:ext cx="7389977" cy="9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just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Hay que </a:t>
            </a:r>
            <a:r>
              <a:rPr dirty="0" err="1">
                <a:solidFill>
                  <a:srgbClr val="53585F"/>
                </a:solidFill>
              </a:rPr>
              <a:t>revisar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los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argumentos</a:t>
            </a:r>
            <a:r>
              <a:rPr dirty="0">
                <a:solidFill>
                  <a:srgbClr val="53585F"/>
                </a:solidFill>
              </a:rPr>
              <a:t> de </a:t>
            </a:r>
            <a:r>
              <a:rPr dirty="0" err="1">
                <a:solidFill>
                  <a:srgbClr val="53585F"/>
                </a:solidFill>
              </a:rPr>
              <a:t>autoridad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basados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en</a:t>
            </a:r>
            <a:r>
              <a:rPr dirty="0">
                <a:solidFill>
                  <a:srgbClr val="53585F"/>
                </a:solidFill>
              </a:rPr>
              <a:t> un </a:t>
            </a:r>
            <a:r>
              <a:rPr dirty="0" err="1">
                <a:solidFill>
                  <a:srgbClr val="53585F"/>
                </a:solidFill>
              </a:rPr>
              <a:t>conocimiento</a:t>
            </a:r>
            <a:r>
              <a:rPr dirty="0">
                <a:solidFill>
                  <a:srgbClr val="53585F"/>
                </a:solidFill>
              </a:rPr>
              <a:t> no </a:t>
            </a:r>
            <a:r>
              <a:rPr dirty="0" err="1">
                <a:solidFill>
                  <a:srgbClr val="53585F"/>
                </a:solidFill>
              </a:rPr>
              <a:t>técnico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ni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estructurado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por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eso</a:t>
            </a:r>
            <a:r>
              <a:rPr dirty="0">
                <a:solidFill>
                  <a:srgbClr val="53585F"/>
                </a:solidFill>
              </a:rPr>
              <a:t> hay que </a:t>
            </a:r>
            <a:r>
              <a:rPr dirty="0" err="1">
                <a:solidFill>
                  <a:srgbClr val="53585F"/>
                </a:solidFill>
              </a:rPr>
              <a:t>conocer</a:t>
            </a:r>
            <a:r>
              <a:rPr dirty="0">
                <a:solidFill>
                  <a:srgbClr val="53585F"/>
                </a:solidFill>
              </a:rPr>
              <a:t> las </a:t>
            </a:r>
            <a:r>
              <a:rPr dirty="0" err="1">
                <a:solidFill>
                  <a:srgbClr val="53585F"/>
                </a:solidFill>
              </a:rPr>
              <a:t>diferentes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opciones</a:t>
            </a:r>
            <a:r>
              <a:rPr dirty="0">
                <a:solidFill>
                  <a:srgbClr val="53585F"/>
                </a:solidFill>
              </a:rPr>
              <a:t> y </a:t>
            </a:r>
            <a:r>
              <a:rPr dirty="0" err="1">
                <a:solidFill>
                  <a:srgbClr val="53585F"/>
                </a:solidFill>
              </a:rPr>
              <a:t>sus</a:t>
            </a:r>
            <a:r>
              <a:rPr dirty="0">
                <a:solidFill>
                  <a:srgbClr val="53585F"/>
                </a:solidFill>
              </a:rPr>
              <a:t> </a:t>
            </a:r>
            <a:r>
              <a:rPr dirty="0" err="1">
                <a:solidFill>
                  <a:srgbClr val="53585F"/>
                </a:solidFill>
              </a:rPr>
              <a:t>diferencias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1091" name="Shape 1091"/>
          <p:cNvSpPr/>
          <p:nvPr/>
        </p:nvSpPr>
        <p:spPr>
          <a:xfrm>
            <a:off x="1081748" y="4905701"/>
            <a:ext cx="293732" cy="1"/>
          </a:xfrm>
          <a:prstGeom prst="line">
            <a:avLst/>
          </a:prstGeom>
          <a:ln w="12700">
            <a:solidFill>
              <a:srgbClr val="97415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1359729" y="5127028"/>
            <a:ext cx="653593" cy="1"/>
          </a:xfrm>
          <a:prstGeom prst="line">
            <a:avLst/>
          </a:prstGeom>
          <a:ln w="12700">
            <a:solidFill>
              <a:srgbClr val="97415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 flipV="1">
            <a:off x="1368919" y="4892739"/>
            <a:ext cx="1" cy="237416"/>
          </a:xfrm>
          <a:prstGeom prst="line">
            <a:avLst/>
          </a:prstGeom>
          <a:ln w="12700">
            <a:solidFill>
              <a:srgbClr val="97415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1997781" y="5081950"/>
            <a:ext cx="102097" cy="10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415B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lvl="0" defTabSz="584200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95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4710" y="4770625"/>
            <a:ext cx="379831" cy="3464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7204315" y="7108292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1955800"/>
            <a:ext cx="45339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0" name="Shape 1120"/>
          <p:cNvSpPr/>
          <p:nvPr/>
        </p:nvSpPr>
        <p:spPr>
          <a:xfrm>
            <a:off x="228600" y="5295900"/>
            <a:ext cx="9779000" cy="17653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112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94200" y="5715000"/>
            <a:ext cx="5499100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3" name="Shape 1123"/>
          <p:cNvSpPr/>
          <p:nvPr/>
        </p:nvSpPr>
        <p:spPr>
          <a:xfrm>
            <a:off x="793835" y="7118206"/>
            <a:ext cx="2999219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1124" name="Shape 1124"/>
          <p:cNvSpPr/>
          <p:nvPr/>
        </p:nvSpPr>
        <p:spPr>
          <a:xfrm>
            <a:off x="7340600" y="7118206"/>
            <a:ext cx="2553879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5"/>
            </a:endParaRPr>
          </a:p>
        </p:txBody>
      </p:sp>
      <p:sp>
        <p:nvSpPr>
          <p:cNvPr id="1125" name="Shape 1125"/>
          <p:cNvSpPr/>
          <p:nvPr/>
        </p:nvSpPr>
        <p:spPr>
          <a:xfrm>
            <a:off x="478042" y="5667718"/>
            <a:ext cx="41774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600" b="1" u="sng">
                <a:solidFill>
                  <a:srgbClr val="515151"/>
                </a:solidFill>
                <a:hlinkClick r:id="rId6"/>
              </a:defRPr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lang="es-CO" sz="1600" b="1" u="sng" dirty="0" err="1" smtClean="0">
                <a:solidFill>
                  <a:srgbClr val="515151"/>
                </a:solidFill>
              </a:rPr>
              <a:t>C</a:t>
            </a:r>
            <a:r>
              <a:rPr lang="es-CO" sz="1600" b="1" u="sng" dirty="0" err="1" smtClean="0">
                <a:solidFill>
                  <a:srgbClr val="515151"/>
                </a:solidFill>
                <a:hlinkClick r:id="rId6"/>
              </a:rPr>
              <a:t>arlos.martinez</a:t>
            </a:r>
            <a:r>
              <a:rPr sz="1600" b="1" u="sng" dirty="0" smtClean="0">
                <a:solidFill>
                  <a:srgbClr val="515151"/>
                </a:solidFill>
                <a:hlinkClick r:id="rId6"/>
              </a:rPr>
              <a:t>@colombiacompra.gov.co</a:t>
            </a:r>
            <a:endParaRPr sz="1600" b="1" u="sng" dirty="0">
              <a:solidFill>
                <a:srgbClr val="515151"/>
              </a:solidFill>
              <a:hlinkClick r:id="rId6"/>
            </a:endParaRPr>
          </a:p>
        </p:txBody>
      </p:sp>
      <p:sp>
        <p:nvSpPr>
          <p:cNvPr id="1126" name="Shape 1126"/>
          <p:cNvSpPr/>
          <p:nvPr/>
        </p:nvSpPr>
        <p:spPr>
          <a:xfrm>
            <a:off x="503442" y="6032500"/>
            <a:ext cx="246072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15151"/>
                </a:solidFill>
              </a:rPr>
              <a:t>Tel. (+57 1) 795 6600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15151"/>
                </a:solidFill>
              </a:rPr>
              <a:t>Carrera 7 No. 26 - 20 Piso 17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15151"/>
                </a:solidFill>
              </a:rPr>
              <a:t>Bogotá - Colombia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31078" y="7105051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7" y="-12524"/>
            <a:ext cx="10162913" cy="76450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13364" y="110760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26"/>
          <p:cNvSpPr/>
          <p:nvPr/>
        </p:nvSpPr>
        <p:spPr>
          <a:xfrm>
            <a:off x="9758444" y="586088"/>
            <a:ext cx="77009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41419" y="1435100"/>
            <a:ext cx="8265695" cy="542799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algn="just"/>
            <a:r>
              <a:rPr lang="es-CO" sz="2400" i="1" dirty="0" smtClean="0"/>
              <a:t>Aspectos institucionales</a:t>
            </a:r>
            <a:endParaRPr lang="es-CO" sz="2400" i="1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7" y="7077409"/>
            <a:ext cx="98032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3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-6350" y="0"/>
            <a:ext cx="10160000" cy="764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 2015</a:t>
            </a:r>
          </a:p>
        </p:txBody>
      </p:sp>
      <p:sp>
        <p:nvSpPr>
          <p:cNvPr id="76" name="Shape 76"/>
          <p:cNvSpPr/>
          <p:nvPr/>
        </p:nvSpPr>
        <p:spPr>
          <a:xfrm>
            <a:off x="7443538" y="7114959"/>
            <a:ext cx="245094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81845" y="1533967"/>
            <a:ext cx="4507983" cy="728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1400">
              <a:solidFill>
                <a:srgbClr val="5A87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Compra pública</a:t>
            </a:r>
            <a:r>
              <a:rPr sz="2800">
                <a:solidFill>
                  <a:srgbClr val="0088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8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2014 </a:t>
            </a:r>
          </a:p>
        </p:txBody>
      </p:sp>
      <p:sp>
        <p:nvSpPr>
          <p:cNvPr id="78" name="Shape 78"/>
          <p:cNvSpPr/>
          <p:nvPr/>
        </p:nvSpPr>
        <p:spPr>
          <a:xfrm>
            <a:off x="467434" y="2251590"/>
            <a:ext cx="414236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 b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$115 </a:t>
            </a:r>
            <a:r>
              <a:rPr sz="42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billones</a:t>
            </a:r>
          </a:p>
        </p:txBody>
      </p:sp>
      <p:sp>
        <p:nvSpPr>
          <p:cNvPr id="79" name="Shape 79"/>
          <p:cNvSpPr/>
          <p:nvPr/>
        </p:nvSpPr>
        <p:spPr>
          <a:xfrm>
            <a:off x="467434" y="2834771"/>
            <a:ext cx="414236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 b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16% </a:t>
            </a:r>
            <a:r>
              <a:rPr sz="4200" b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PIB</a:t>
            </a:r>
          </a:p>
        </p:txBody>
      </p:sp>
      <p:sp>
        <p:nvSpPr>
          <p:cNvPr id="80" name="Shape 80"/>
          <p:cNvSpPr/>
          <p:nvPr/>
        </p:nvSpPr>
        <p:spPr>
          <a:xfrm>
            <a:off x="3047290" y="4635027"/>
            <a:ext cx="3394518" cy="1261691"/>
          </a:xfrm>
          <a:prstGeom prst="rightArrow">
            <a:avLst>
              <a:gd name="adj1" fmla="val 43498"/>
              <a:gd name="adj2" fmla="val 64796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lang="es-CO" sz="2600" dirty="0" smtClea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dirty="0" err="1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Compra</a:t>
            </a:r>
            <a:r>
              <a:rPr sz="260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26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pública</a:t>
            </a:r>
            <a:endParaRPr sz="2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endParaRPr sz="2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47001" y="4304931"/>
            <a:ext cx="2850357" cy="183552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477477" y="4217539"/>
            <a:ext cx="2486271" cy="183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>
                <a:solidFill>
                  <a:srgbClr val="53585F"/>
                </a:solidFill>
              </a:rPr>
              <a:t>POLÍTICA </a:t>
            </a:r>
            <a:r>
              <a:rPr sz="4200" b="1">
                <a:solidFill>
                  <a:srgbClr val="53585F"/>
                </a:solidFill>
              </a:rPr>
              <a:t>PÚBLICA</a:t>
            </a:r>
            <a:endParaRPr sz="4000" b="1">
              <a:solidFill>
                <a:srgbClr val="53585F"/>
              </a:solidFill>
            </a:endParaRPr>
          </a:p>
        </p:txBody>
      </p:sp>
      <p:pic>
        <p:nvPicPr>
          <p:cNvPr id="83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3351" y="1264935"/>
            <a:ext cx="2685257" cy="295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8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12992" y="679450"/>
            <a:ext cx="152401" cy="1651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5380980" y="530308"/>
            <a:ext cx="440184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400" b="1" dirty="0" smtClean="0">
                <a:solidFill>
                  <a:srgbClr val="515151"/>
                </a:solidFill>
              </a:rPr>
              <a:t>1. </a:t>
            </a:r>
            <a:r>
              <a:rPr sz="2400" b="1" dirty="0" smtClean="0">
                <a:solidFill>
                  <a:srgbClr val="515151"/>
                </a:solidFill>
              </a:rPr>
              <a:t>Sistema </a:t>
            </a:r>
            <a:r>
              <a:rPr sz="2400" b="1" dirty="0">
                <a:solidFill>
                  <a:srgbClr val="515151"/>
                </a:solidFill>
              </a:rPr>
              <a:t>de </a:t>
            </a:r>
            <a:r>
              <a:rPr sz="2400" b="1" dirty="0" err="1">
                <a:solidFill>
                  <a:srgbClr val="515151"/>
                </a:solidFill>
              </a:rPr>
              <a:t>compra</a:t>
            </a:r>
            <a:r>
              <a:rPr sz="2400" b="1" dirty="0">
                <a:solidFill>
                  <a:srgbClr val="515151"/>
                </a:solidFill>
              </a:rPr>
              <a:t> </a:t>
            </a:r>
            <a:r>
              <a:rPr sz="2400" b="1" dirty="0" err="1">
                <a:solidFill>
                  <a:srgbClr val="515151"/>
                </a:solidFill>
              </a:rPr>
              <a:t>pública</a:t>
            </a:r>
            <a:endParaRPr sz="2400" b="1" dirty="0">
              <a:solidFill>
                <a:srgbClr val="51515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04315" y="7095274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90500" y="266700"/>
            <a:ext cx="9766300" cy="928719"/>
          </a:xfrm>
          <a:prstGeom prst="rect">
            <a:avLst/>
          </a:prstGeom>
          <a:solidFill>
            <a:srgbClr val="D6D6D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82935" y="7127608"/>
            <a:ext cx="2792810" cy="27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Cartagena, 12 de junio de 2015</a:t>
            </a:r>
          </a:p>
        </p:txBody>
      </p:sp>
      <p:sp>
        <p:nvSpPr>
          <p:cNvPr id="91" name="Shape 91"/>
          <p:cNvSpPr/>
          <p:nvPr/>
        </p:nvSpPr>
        <p:spPr>
          <a:xfrm>
            <a:off x="7519578" y="7118206"/>
            <a:ext cx="2374901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2"/>
            </a:endParaRPr>
          </a:p>
        </p:txBody>
      </p:sp>
      <p:pic>
        <p:nvPicPr>
          <p:cNvPr id="9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2318" y="1608134"/>
            <a:ext cx="6909040" cy="470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0072" y="4117141"/>
            <a:ext cx="1495518" cy="1866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6142" y="1484538"/>
            <a:ext cx="2064061" cy="281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9079" y="1608134"/>
            <a:ext cx="2410131" cy="198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41659" y="3647475"/>
            <a:ext cx="2496648" cy="3324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83253" y="3758712"/>
            <a:ext cx="1965184" cy="290451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711200" y="6007825"/>
            <a:ext cx="2496648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r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Búsqueda negocios</a:t>
            </a:r>
          </a:p>
        </p:txBody>
      </p:sp>
      <p:sp>
        <p:nvSpPr>
          <p:cNvPr id="99" name="Shape 99"/>
          <p:cNvSpPr/>
          <p:nvPr/>
        </p:nvSpPr>
        <p:spPr>
          <a:xfrm>
            <a:off x="2094458" y="1435100"/>
            <a:ext cx="2496648" cy="617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Revelar / Divulgar  información</a:t>
            </a:r>
          </a:p>
        </p:txBody>
      </p:sp>
      <p:sp>
        <p:nvSpPr>
          <p:cNvPr id="100" name="Shape 100"/>
          <p:cNvSpPr/>
          <p:nvPr/>
        </p:nvSpPr>
        <p:spPr>
          <a:xfrm>
            <a:off x="6618086" y="1571056"/>
            <a:ext cx="2949036" cy="34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Proceso de conocimiento</a:t>
            </a:r>
          </a:p>
        </p:txBody>
      </p:sp>
      <p:sp>
        <p:nvSpPr>
          <p:cNvPr id="101" name="Shape 101"/>
          <p:cNvSpPr/>
          <p:nvPr/>
        </p:nvSpPr>
        <p:spPr>
          <a:xfrm>
            <a:off x="7767533" y="2878307"/>
            <a:ext cx="1641846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Información </a:t>
            </a:r>
          </a:p>
        </p:txBody>
      </p:sp>
      <p:sp>
        <p:nvSpPr>
          <p:cNvPr id="102" name="Shape 102"/>
          <p:cNvSpPr/>
          <p:nvPr/>
        </p:nvSpPr>
        <p:spPr>
          <a:xfrm>
            <a:off x="7144518" y="6314287"/>
            <a:ext cx="2496648" cy="34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Compra </a:t>
            </a:r>
          </a:p>
        </p:txBody>
      </p:sp>
      <p:sp>
        <p:nvSpPr>
          <p:cNvPr id="103" name="Shape 103"/>
          <p:cNvSpPr/>
          <p:nvPr/>
        </p:nvSpPr>
        <p:spPr>
          <a:xfrm>
            <a:off x="4825939" y="6601428"/>
            <a:ext cx="2496648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Venta</a:t>
            </a:r>
          </a:p>
        </p:txBody>
      </p:sp>
      <p:pic>
        <p:nvPicPr>
          <p:cNvPr id="104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54034" y="2782300"/>
            <a:ext cx="2014622" cy="1446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5099" y="7055235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24445" y="7118206"/>
            <a:ext cx="323900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107" name="Shape 107"/>
          <p:cNvSpPr/>
          <p:nvPr/>
        </p:nvSpPr>
        <p:spPr>
          <a:xfrm>
            <a:off x="7245890" y="7121453"/>
            <a:ext cx="264859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endParaRPr sz="1400" u="sng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426200" y="1695450"/>
            <a:ext cx="101600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053583" y="1752996"/>
            <a:ext cx="415331" cy="1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V="1">
            <a:off x="5825579" y="1752083"/>
            <a:ext cx="255624" cy="255623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840983" y="3467239"/>
            <a:ext cx="790386" cy="1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581900" y="2781280"/>
            <a:ext cx="101600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flipV="1">
            <a:off x="7632699" y="2864241"/>
            <a:ext cx="1" cy="615699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flipV="1">
            <a:off x="6921499" y="6069513"/>
            <a:ext cx="1" cy="584722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883400" y="6647604"/>
            <a:ext cx="101600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V="1">
            <a:off x="6917779" y="5739053"/>
            <a:ext cx="328111" cy="328111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639183" y="6807938"/>
            <a:ext cx="101601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V="1">
            <a:off x="4689982" y="6164216"/>
            <a:ext cx="1" cy="660922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990872" y="5915808"/>
            <a:ext cx="101601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V="1">
            <a:off x="3046389" y="4799911"/>
            <a:ext cx="1" cy="1207089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789683" y="4799085"/>
            <a:ext cx="257830" cy="1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936772" y="1460500"/>
            <a:ext cx="101601" cy="10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4747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1987572" y="1572045"/>
            <a:ext cx="1" cy="660922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 flipV="1">
            <a:off x="1991742" y="2229884"/>
            <a:ext cx="349795" cy="349795"/>
          </a:xfrm>
          <a:prstGeom prst="line">
            <a:avLst/>
          </a:prstGeom>
          <a:ln w="25400">
            <a:solidFill>
              <a:srgbClr val="75757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125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12992" y="679450"/>
            <a:ext cx="152401" cy="16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380980" y="627762"/>
            <a:ext cx="440184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defRPr sz="2400" b="1">
                <a:solidFill>
                  <a:srgbClr val="51515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CO" sz="2400" b="1" dirty="0" smtClean="0">
                <a:solidFill>
                  <a:srgbClr val="515151"/>
                </a:solidFill>
              </a:rPr>
              <a:t>1. </a:t>
            </a:r>
            <a:r>
              <a:rPr sz="2400" b="1" dirty="0" smtClean="0">
                <a:solidFill>
                  <a:srgbClr val="515151"/>
                </a:solidFill>
              </a:rPr>
              <a:t>Sistema de</a:t>
            </a:r>
            <a:r>
              <a:rPr lang="es-CO" sz="2400" b="1" dirty="0" smtClean="0">
                <a:solidFill>
                  <a:srgbClr val="515151"/>
                </a:solidFill>
              </a:rPr>
              <a:t> </a:t>
            </a:r>
            <a:r>
              <a:rPr sz="2400" b="1" dirty="0" err="1" smtClean="0">
                <a:solidFill>
                  <a:srgbClr val="515151"/>
                </a:solidFill>
              </a:rPr>
              <a:t>compra</a:t>
            </a:r>
            <a:r>
              <a:rPr sz="2400" b="1" dirty="0" smtClean="0">
                <a:solidFill>
                  <a:srgbClr val="515151"/>
                </a:solidFill>
              </a:rPr>
              <a:t> </a:t>
            </a:r>
            <a:r>
              <a:rPr sz="2400" b="1" dirty="0" err="1">
                <a:solidFill>
                  <a:srgbClr val="515151"/>
                </a:solidFill>
              </a:rPr>
              <a:t>pública</a:t>
            </a:r>
            <a:endParaRPr sz="2400" b="1" dirty="0">
              <a:solidFill>
                <a:srgbClr val="51515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93942" y="7112460"/>
            <a:ext cx="2752485" cy="33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56" kern="1200" dirty="0">
                <a:solidFill>
                  <a:prstClr val="white"/>
                </a:solidFill>
                <a:ea typeface="+mn-ea"/>
              </a:rPr>
              <a:t>www.colombiacompra.gov.co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ISTEMA DE COMPRA Y CONTRATACIÓN PÚBLICA ACTUAL.pdf"/>
          <p:cNvPicPr/>
          <p:nvPr/>
        </p:nvPicPr>
        <p:blipFill>
          <a:blip r:embed="rId2">
            <a:alphaModFix amt="63860"/>
            <a:extLst/>
          </a:blip>
          <a:stretch>
            <a:fillRect/>
          </a:stretch>
        </p:blipFill>
        <p:spPr>
          <a:xfrm>
            <a:off x="-579871" y="-392201"/>
            <a:ext cx="20031941" cy="1024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259222" y="5365940"/>
            <a:ext cx="7632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3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53585F"/>
                </a:solidFill>
              </a:rPr>
              <a:t>SISTEMA DE COMPRA PÚBLICA</a:t>
            </a:r>
          </a:p>
        </p:txBody>
      </p:sp>
      <p:pic>
        <p:nvPicPr>
          <p:cNvPr id="13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276" y="798715"/>
            <a:ext cx="1320800" cy="389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8700" y="1879600"/>
            <a:ext cx="9017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9500" y="482600"/>
            <a:ext cx="1028700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49600" y="3009900"/>
            <a:ext cx="2197100" cy="170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19600" y="1524000"/>
            <a:ext cx="1041400" cy="318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22600" y="330200"/>
            <a:ext cx="4051300" cy="439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54700" y="2247900"/>
            <a:ext cx="1701800" cy="248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78700" y="1104900"/>
            <a:ext cx="1244600" cy="361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39000" y="3454400"/>
            <a:ext cx="762000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117600" y="863600"/>
            <a:ext cx="12446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Más fácil</a:t>
            </a:r>
          </a:p>
        </p:txBody>
      </p:sp>
      <p:sp>
        <p:nvSpPr>
          <p:cNvPr id="140" name="Shape 140"/>
          <p:cNvSpPr/>
          <p:nvPr/>
        </p:nvSpPr>
        <p:spPr>
          <a:xfrm>
            <a:off x="2006600" y="1955800"/>
            <a:ext cx="18542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Información en tiempo real</a:t>
            </a:r>
          </a:p>
        </p:txBody>
      </p:sp>
      <p:sp>
        <p:nvSpPr>
          <p:cNvPr id="141" name="Shape 141"/>
          <p:cNvSpPr/>
          <p:nvPr/>
        </p:nvSpPr>
        <p:spPr>
          <a:xfrm>
            <a:off x="3441700" y="558800"/>
            <a:ext cx="170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Menos costos</a:t>
            </a:r>
          </a:p>
        </p:txBody>
      </p:sp>
      <p:sp>
        <p:nvSpPr>
          <p:cNvPr id="142" name="Shape 142"/>
          <p:cNvSpPr/>
          <p:nvPr/>
        </p:nvSpPr>
        <p:spPr>
          <a:xfrm>
            <a:off x="4013200" y="3073400"/>
            <a:ext cx="18542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Más rápido</a:t>
            </a:r>
          </a:p>
        </p:txBody>
      </p:sp>
      <p:sp>
        <p:nvSpPr>
          <p:cNvPr id="143" name="Shape 143"/>
          <p:cNvSpPr/>
          <p:nvPr/>
        </p:nvSpPr>
        <p:spPr>
          <a:xfrm>
            <a:off x="5499100" y="1295400"/>
            <a:ext cx="16764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Información e interacción en línea</a:t>
            </a:r>
          </a:p>
        </p:txBody>
      </p:sp>
      <p:sp>
        <p:nvSpPr>
          <p:cNvPr id="144" name="Shape 144"/>
          <p:cNvSpPr/>
          <p:nvPr/>
        </p:nvSpPr>
        <p:spPr>
          <a:xfrm>
            <a:off x="7162800" y="419100"/>
            <a:ext cx="17018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Transparente</a:t>
            </a:r>
          </a:p>
        </p:txBody>
      </p:sp>
      <p:sp>
        <p:nvSpPr>
          <p:cNvPr id="145" name="Shape 145"/>
          <p:cNvSpPr/>
          <p:nvPr/>
        </p:nvSpPr>
        <p:spPr>
          <a:xfrm>
            <a:off x="8204200" y="965200"/>
            <a:ext cx="1231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Acceso gratuito</a:t>
            </a:r>
          </a:p>
        </p:txBody>
      </p:sp>
      <p:sp>
        <p:nvSpPr>
          <p:cNvPr id="146" name="Shape 146"/>
          <p:cNvSpPr/>
          <p:nvPr/>
        </p:nvSpPr>
        <p:spPr>
          <a:xfrm>
            <a:off x="7683500" y="2146300"/>
            <a:ext cx="21844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ct val="110000"/>
              </a:lnSpc>
              <a:defRPr sz="19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900" b="1"/>
              <a:t>Disponibilidad de la información</a:t>
            </a:r>
          </a:p>
        </p:txBody>
      </p:sp>
      <p:sp>
        <p:nvSpPr>
          <p:cNvPr id="147" name="Shape 147"/>
          <p:cNvSpPr/>
          <p:nvPr/>
        </p:nvSpPr>
        <p:spPr>
          <a:xfrm>
            <a:off x="8026400" y="3327400"/>
            <a:ext cx="2184400" cy="1143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 lvl="0" algn="l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sz="1900" b="1">
                <a:latin typeface="Helvetica"/>
                <a:ea typeface="Helvetica"/>
                <a:cs typeface="Helvetica"/>
                <a:sym typeface="Helvetica"/>
              </a:rPr>
              <a:t>Mas agilidad, </a:t>
            </a:r>
          </a:p>
          <a:p>
            <a:pPr lvl="0" algn="l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sz="1900" b="1">
                <a:latin typeface="Helvetica"/>
                <a:ea typeface="Helvetica"/>
                <a:cs typeface="Helvetica"/>
                <a:sym typeface="Helvetica"/>
              </a:rPr>
              <a:t>no hay lugar a </a:t>
            </a:r>
          </a:p>
          <a:p>
            <a:pPr lvl="0" algn="l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sz="1900" b="1">
                <a:latin typeface="Helvetica"/>
                <a:ea typeface="Helvetica"/>
                <a:cs typeface="Helvetica"/>
                <a:sym typeface="Helvetica"/>
              </a:rPr>
              <a:t>desplazamiento</a:t>
            </a:r>
          </a:p>
        </p:txBody>
      </p:sp>
      <p:pic>
        <p:nvPicPr>
          <p:cNvPr id="148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8599" y="7054250"/>
            <a:ext cx="9791701" cy="36949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952500" y="7136391"/>
            <a:ext cx="299520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1400" dirty="0" smtClean="0">
                <a:solidFill>
                  <a:srgbClr val="FFFFFF"/>
                </a:solidFill>
              </a:rPr>
              <a:t>Managua, 25 de septiembre </a:t>
            </a:r>
            <a:r>
              <a:rPr sz="1400" dirty="0" smtClean="0">
                <a:solidFill>
                  <a:srgbClr val="FFFFFF"/>
                </a:solidFill>
              </a:rPr>
              <a:t>de </a:t>
            </a:r>
            <a:r>
              <a:rPr sz="14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150" name="Shape 150"/>
          <p:cNvSpPr/>
          <p:nvPr/>
        </p:nvSpPr>
        <p:spPr>
          <a:xfrm>
            <a:off x="6816436" y="7109618"/>
            <a:ext cx="3078043" cy="31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u="sng">
                <a:hlinkClick r:id="rId13"/>
              </a:defRPr>
            </a:lvl1pPr>
          </a:lstStyle>
          <a:p>
            <a:pPr lvl="1">
              <a:defRPr sz="1800" u="none">
                <a:solidFill>
                  <a:srgbClr val="000000"/>
                </a:solidFill>
              </a:defRPr>
            </a:pPr>
            <a:r>
              <a:rPr sz="1556" kern="1200" dirty="0" smtClean="0">
                <a:solidFill>
                  <a:schemeClr val="bg1"/>
                </a:solidFill>
                <a:ea typeface="+mn-ea"/>
              </a:rPr>
              <a:t>www.colombiacompra.gov.co</a:t>
            </a:r>
            <a:endParaRPr sz="1556" kern="1200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36496" y="89080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ángulo 33"/>
          <p:cNvSpPr/>
          <p:nvPr/>
        </p:nvSpPr>
        <p:spPr>
          <a:xfrm>
            <a:off x="451456" y="103607"/>
            <a:ext cx="9708544" cy="957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 dirty="0"/>
          </a:p>
        </p:txBody>
      </p:sp>
      <p:sp>
        <p:nvSpPr>
          <p:cNvPr id="24" name="Rectángulo 23"/>
          <p:cNvSpPr/>
          <p:nvPr/>
        </p:nvSpPr>
        <p:spPr>
          <a:xfrm>
            <a:off x="228509" y="7131404"/>
            <a:ext cx="9708544" cy="3014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0" y="7080079"/>
            <a:ext cx="550333" cy="352778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6969299" y="7187462"/>
            <a:ext cx="3179108" cy="465221"/>
          </a:xfrm>
          <a:prstGeom prst="rect">
            <a:avLst/>
          </a:prstGeom>
        </p:spPr>
        <p:txBody>
          <a:bodyPr vert="horz" lIns="10160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56" dirty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</a:p>
        </p:txBody>
      </p:sp>
      <p:pic>
        <p:nvPicPr>
          <p:cNvPr id="10" name="Imagen 9" descr="Logo Tienda Vir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73" y="1494215"/>
            <a:ext cx="3584222" cy="2074333"/>
          </a:xfrm>
          <a:prstGeom prst="rect">
            <a:avLst/>
          </a:prstGeom>
        </p:spPr>
      </p:pic>
      <p:pic>
        <p:nvPicPr>
          <p:cNvPr id="11" name="Imagen 10" descr="acuerdos_marc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00" y="3911781"/>
            <a:ext cx="1763062" cy="1763062"/>
          </a:xfrm>
          <a:prstGeom prst="rect">
            <a:avLst/>
          </a:prstGeom>
        </p:spPr>
      </p:pic>
      <p:pic>
        <p:nvPicPr>
          <p:cNvPr id="12" name="Imagen 11" descr="procesos_contratac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9" y="3882093"/>
            <a:ext cx="1600178" cy="1600178"/>
          </a:xfrm>
          <a:prstGeom prst="rect">
            <a:avLst/>
          </a:prstGeom>
        </p:spPr>
      </p:pic>
      <p:sp>
        <p:nvSpPr>
          <p:cNvPr id="13" name="Marcador de texto 1"/>
          <p:cNvSpPr txBox="1">
            <a:spLocks/>
          </p:cNvSpPr>
          <p:nvPr/>
        </p:nvSpPr>
        <p:spPr>
          <a:xfrm>
            <a:off x="923193" y="5570198"/>
            <a:ext cx="2216760" cy="435680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778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Acuerdos Marco</a:t>
            </a:r>
          </a:p>
        </p:txBody>
      </p:sp>
      <p:sp>
        <p:nvSpPr>
          <p:cNvPr id="14" name="Marcador de texto 1"/>
          <p:cNvSpPr txBox="1">
            <a:spLocks/>
          </p:cNvSpPr>
          <p:nvPr/>
        </p:nvSpPr>
        <p:spPr>
          <a:xfrm>
            <a:off x="4039884" y="5570198"/>
            <a:ext cx="2160240" cy="554029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778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Mínima Cuantía </a:t>
            </a:r>
          </a:p>
          <a:p>
            <a:pPr algn="ctr"/>
            <a:r>
              <a:rPr lang="es-ES" sz="1556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(Grandes superficies</a:t>
            </a:r>
            <a:r>
              <a:rPr lang="es-ES" sz="1556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pic>
        <p:nvPicPr>
          <p:cNvPr id="15" name="Imagen 12" descr="procesos_contratac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78" y="3911781"/>
            <a:ext cx="1600178" cy="1600178"/>
          </a:xfrm>
          <a:prstGeom prst="rect">
            <a:avLst/>
          </a:prstGeom>
        </p:spPr>
      </p:pic>
      <p:sp>
        <p:nvSpPr>
          <p:cNvPr id="16" name="Marcador de texto 1"/>
          <p:cNvSpPr txBox="1">
            <a:spLocks/>
          </p:cNvSpPr>
          <p:nvPr/>
        </p:nvSpPr>
        <p:spPr>
          <a:xfrm>
            <a:off x="7024532" y="5570198"/>
            <a:ext cx="2400267" cy="554029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778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Otras agregaciones</a:t>
            </a:r>
          </a:p>
          <a:p>
            <a:pPr algn="ctr">
              <a:lnSpc>
                <a:spcPct val="80000"/>
              </a:lnSpc>
            </a:pPr>
            <a:r>
              <a:rPr lang="es-ES" sz="1778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de demanda</a:t>
            </a:r>
            <a:endParaRPr lang="es-ES" sz="1556" b="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774437" y="576829"/>
            <a:ext cx="5909313" cy="406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2444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3333" y="3810002"/>
            <a:ext cx="2736480" cy="24802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6"/>
          </a:p>
        </p:txBody>
      </p:sp>
      <p:sp>
        <p:nvSpPr>
          <p:cNvPr id="21" name="Rectángulo 20"/>
          <p:cNvSpPr/>
          <p:nvPr/>
        </p:nvSpPr>
        <p:spPr>
          <a:xfrm>
            <a:off x="3751764" y="3810000"/>
            <a:ext cx="2736480" cy="24802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6"/>
          </a:p>
        </p:txBody>
      </p:sp>
      <p:sp>
        <p:nvSpPr>
          <p:cNvPr id="23" name="Rectángulo 22"/>
          <p:cNvSpPr/>
          <p:nvPr/>
        </p:nvSpPr>
        <p:spPr>
          <a:xfrm>
            <a:off x="6824018" y="3810002"/>
            <a:ext cx="2736480" cy="24802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6"/>
          </a:p>
        </p:txBody>
      </p:sp>
      <p:sp>
        <p:nvSpPr>
          <p:cNvPr id="19" name="Rectángulo 18"/>
          <p:cNvSpPr/>
          <p:nvPr/>
        </p:nvSpPr>
        <p:spPr>
          <a:xfrm>
            <a:off x="3319805" y="611120"/>
            <a:ext cx="158543" cy="158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502568" y="431051"/>
            <a:ext cx="7687707" cy="54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pitchFamily="2" charset="0"/>
                <a:cs typeface="Arial"/>
              </a:rPr>
              <a:t>2. Tienda </a:t>
            </a:r>
            <a:r>
              <a:rPr lang="es-E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pitchFamily="2" charset="0"/>
                <a:cs typeface="Arial"/>
              </a:rPr>
              <a:t>Virtual del Estado Colombiano</a:t>
            </a:r>
            <a:endParaRPr lang="es-ES" sz="2667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 pitchFamily="2" charset="0"/>
              <a:cs typeface="Arial"/>
            </a:endParaRPr>
          </a:p>
        </p:txBody>
      </p:sp>
      <p:sp>
        <p:nvSpPr>
          <p:cNvPr id="3" name="Rectángulo 2">
            <a:hlinkClick r:id="rId7"/>
          </p:cNvPr>
          <p:cNvSpPr/>
          <p:nvPr/>
        </p:nvSpPr>
        <p:spPr>
          <a:xfrm>
            <a:off x="752502" y="6530302"/>
            <a:ext cx="8727988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78" u="sng" dirty="0">
                <a:solidFill>
                  <a:srgbClr val="0000FF"/>
                </a:solidFill>
                <a:latin typeface="Helvetica Neue"/>
                <a:cs typeface="Helvetica Neue"/>
              </a:rPr>
              <a:t>http://www.colombiacompra.gov.co/es/tienda-virtual-del-estado-colombiano</a:t>
            </a: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772786" y="7196665"/>
            <a:ext cx="3968551" cy="190106"/>
          </a:xfrm>
          <a:prstGeom prst="rect">
            <a:avLst/>
          </a:prstGeom>
        </p:spPr>
        <p:txBody>
          <a:bodyPr vert="horz" lIns="10160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556" dirty="0" smtClean="0">
                <a:solidFill>
                  <a:srgbClr val="FFFFFF"/>
                </a:solidFill>
                <a:latin typeface="Arial"/>
                <a:cs typeface="Arial"/>
              </a:rPr>
              <a:t>Managua, 25 de septiembre de </a:t>
            </a:r>
            <a:r>
              <a:rPr lang="es-CO" sz="1556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lang="es-ES" sz="1556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9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roppedImage.pdf"/>
          <p:cNvPicPr/>
          <p:nvPr/>
        </p:nvPicPr>
        <p:blipFill>
          <a:blip r:embed="rId2">
            <a:alphaModFix amt="40253"/>
            <a:extLst/>
          </a:blip>
          <a:stretch>
            <a:fillRect/>
          </a:stretch>
        </p:blipFill>
        <p:spPr>
          <a:xfrm>
            <a:off x="0" y="0"/>
            <a:ext cx="10160000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ángulo 33"/>
          <p:cNvSpPr/>
          <p:nvPr/>
        </p:nvSpPr>
        <p:spPr>
          <a:xfrm>
            <a:off x="228509" y="215580"/>
            <a:ext cx="9708544" cy="957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 dirty="0"/>
          </a:p>
        </p:txBody>
      </p:sp>
      <p:sp>
        <p:nvSpPr>
          <p:cNvPr id="24" name="Rectángulo 23"/>
          <p:cNvSpPr/>
          <p:nvPr/>
        </p:nvSpPr>
        <p:spPr>
          <a:xfrm>
            <a:off x="228509" y="7131404"/>
            <a:ext cx="9708544" cy="3014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0" y="7080079"/>
            <a:ext cx="550333" cy="352778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6829365" y="7170264"/>
            <a:ext cx="3219161" cy="479147"/>
          </a:xfrm>
          <a:prstGeom prst="rect">
            <a:avLst/>
          </a:prstGeom>
        </p:spPr>
        <p:txBody>
          <a:bodyPr vert="horz" lIns="10160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56" dirty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</a:p>
        </p:txBody>
      </p:sp>
      <p:sp>
        <p:nvSpPr>
          <p:cNvPr id="14" name="Marcador de texto 1"/>
          <p:cNvSpPr txBox="1">
            <a:spLocks/>
          </p:cNvSpPr>
          <p:nvPr/>
        </p:nvSpPr>
        <p:spPr>
          <a:xfrm>
            <a:off x="4039884" y="5570198"/>
            <a:ext cx="2160240" cy="554029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778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Mínima Cuantía </a:t>
            </a:r>
          </a:p>
          <a:p>
            <a:pPr algn="ctr"/>
            <a:r>
              <a:rPr lang="es-ES" sz="1556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(Grandes superficies</a:t>
            </a:r>
            <a:r>
              <a:rPr lang="es-ES" sz="1556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774437" y="576829"/>
            <a:ext cx="5909313" cy="406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2444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51764" y="3810000"/>
            <a:ext cx="2736480" cy="24802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6"/>
          </a:p>
        </p:txBody>
      </p:sp>
      <p:sp>
        <p:nvSpPr>
          <p:cNvPr id="19" name="Rectángulo 18"/>
          <p:cNvSpPr/>
          <p:nvPr/>
        </p:nvSpPr>
        <p:spPr>
          <a:xfrm>
            <a:off x="4168221" y="781386"/>
            <a:ext cx="163148" cy="1376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56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279689" y="618474"/>
            <a:ext cx="7404062" cy="54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pitchFamily="2" charset="0"/>
                <a:cs typeface="Arial"/>
              </a:rPr>
              <a:t>3. Otros cambios reglamentarios</a:t>
            </a:r>
            <a:endParaRPr lang="es-ES" sz="2667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 pitchFamily="2" charset="0"/>
              <a:cs typeface="Arial"/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772786" y="7196665"/>
            <a:ext cx="3968551" cy="190106"/>
          </a:xfrm>
          <a:prstGeom prst="rect">
            <a:avLst/>
          </a:prstGeom>
        </p:spPr>
        <p:txBody>
          <a:bodyPr vert="horz" lIns="10160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556" dirty="0" smtClean="0">
                <a:solidFill>
                  <a:srgbClr val="FFFFFF"/>
                </a:solidFill>
                <a:latin typeface="Arial"/>
                <a:cs typeface="Arial"/>
              </a:rPr>
              <a:t>Managua, 25 de septiembre de 2015</a:t>
            </a:r>
            <a:endParaRPr lang="es-ES" sz="155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Imagen 21"/>
          <p:cNvPicPr/>
          <p:nvPr/>
        </p:nvPicPr>
        <p:blipFill rotWithShape="1">
          <a:blip r:embed="rId4"/>
          <a:srcRect l="35302" t="22339" r="37656" b="37210"/>
          <a:stretch/>
        </p:blipFill>
        <p:spPr bwMode="auto">
          <a:xfrm>
            <a:off x="2279689" y="1610790"/>
            <a:ext cx="5967664" cy="488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1200</TotalTime>
  <Words>1216</Words>
  <Application>Microsoft Office PowerPoint</Application>
  <PresentationFormat>Personalizado</PresentationFormat>
  <Paragraphs>310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Calibri</vt:lpstr>
      <vt:lpstr>Gill Sans</vt:lpstr>
      <vt:lpstr>Helvetica</vt:lpstr>
      <vt:lpstr>Helvetica Light</vt:lpstr>
      <vt:lpstr>Helvetica Neue</vt:lpstr>
      <vt:lpstr>Helvetica Neue Medium</vt:lpstr>
      <vt:lpstr>Lucida Grande</vt:lpstr>
      <vt:lpstr>Wingdings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Eduardo Martínez Merizalde</dc:creator>
  <cp:lastModifiedBy>Carlos Eduardo Martínez Merizalde</cp:lastModifiedBy>
  <cp:revision>86</cp:revision>
  <dcterms:modified xsi:type="dcterms:W3CDTF">2015-09-25T04:17:37Z</dcterms:modified>
</cp:coreProperties>
</file>