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256" r:id="rId5"/>
    <p:sldId id="327" r:id="rId6"/>
    <p:sldId id="341" r:id="rId7"/>
    <p:sldId id="424" r:id="rId8"/>
    <p:sldId id="342" r:id="rId9"/>
    <p:sldId id="343" r:id="rId10"/>
    <p:sldId id="344" r:id="rId11"/>
    <p:sldId id="414" r:id="rId12"/>
    <p:sldId id="415" r:id="rId13"/>
    <p:sldId id="416" r:id="rId14"/>
    <p:sldId id="345" r:id="rId15"/>
    <p:sldId id="346" r:id="rId16"/>
    <p:sldId id="347" r:id="rId17"/>
    <p:sldId id="349" r:id="rId18"/>
    <p:sldId id="350" r:id="rId19"/>
    <p:sldId id="351" r:id="rId20"/>
    <p:sldId id="353" r:id="rId21"/>
    <p:sldId id="354" r:id="rId22"/>
    <p:sldId id="355" r:id="rId23"/>
    <p:sldId id="417" r:id="rId24"/>
    <p:sldId id="418" r:id="rId25"/>
    <p:sldId id="419" r:id="rId26"/>
    <p:sldId id="356" r:id="rId27"/>
    <p:sldId id="357" r:id="rId28"/>
    <p:sldId id="420" r:id="rId29"/>
    <p:sldId id="421" r:id="rId30"/>
    <p:sldId id="422" r:id="rId31"/>
    <p:sldId id="358" r:id="rId32"/>
    <p:sldId id="359" r:id="rId33"/>
    <p:sldId id="362" r:id="rId34"/>
    <p:sldId id="373" r:id="rId35"/>
    <p:sldId id="378" r:id="rId36"/>
    <p:sldId id="379" r:id="rId37"/>
    <p:sldId id="380" r:id="rId38"/>
    <p:sldId id="383" r:id="rId39"/>
    <p:sldId id="385" r:id="rId40"/>
    <p:sldId id="423" r:id="rId41"/>
    <p:sldId id="411" r:id="rId42"/>
    <p:sldId id="412" r:id="rId43"/>
    <p:sldId id="413" r:id="rId44"/>
    <p:sldId id="260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CC00"/>
    <a:srgbClr val="005073"/>
    <a:srgbClr val="3C3C3C"/>
    <a:srgbClr val="363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67" autoAdjust="0"/>
  </p:normalViewPr>
  <p:slideViewPr>
    <p:cSldViewPr snapToGrid="0" snapToObjects="1">
      <p:cViewPr>
        <p:scale>
          <a:sx n="60" d="100"/>
          <a:sy n="60" d="100"/>
        </p:scale>
        <p:origin x="-1572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36507936507937"/>
          <c:y val="5.0359712230215826E-2"/>
          <c:w val="0.82222222222222219"/>
          <c:h val="0.6834532374100719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10% Simple</c:v>
                </c:pt>
              </c:strCache>
            </c:strRef>
          </c:tx>
          <c:spPr>
            <a:ln w="29257">
              <a:solidFill>
                <a:srgbClr val="008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8080"/>
              </a:solidFill>
              <a:ln>
                <a:solidFill>
                  <a:srgbClr val="488436"/>
                </a:solidFill>
                <a:prstDash val="solid"/>
              </a:ln>
            </c:spPr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10% Compuesta</c:v>
                </c:pt>
              </c:strCache>
            </c:strRef>
          </c:tx>
          <c:spPr>
            <a:ln w="14629">
              <a:solidFill>
                <a:srgbClr val="FF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Sheet1!$C$2:$C$33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1.1000000000000001</c:v>
                </c:pt>
                <c:pt idx="3">
                  <c:v>1.21</c:v>
                </c:pt>
                <c:pt idx="4">
                  <c:v>1.331</c:v>
                </c:pt>
                <c:pt idx="5">
                  <c:v>1.4641</c:v>
                </c:pt>
                <c:pt idx="6">
                  <c:v>1.6105100000000001</c:v>
                </c:pt>
                <c:pt idx="7">
                  <c:v>1.7715609999999999</c:v>
                </c:pt>
                <c:pt idx="8">
                  <c:v>1.9487171000000001</c:v>
                </c:pt>
                <c:pt idx="9">
                  <c:v>2.1435888099999998</c:v>
                </c:pt>
                <c:pt idx="10">
                  <c:v>2.3579476910000001</c:v>
                </c:pt>
                <c:pt idx="11">
                  <c:v>2.5937424600000001</c:v>
                </c:pt>
                <c:pt idx="12">
                  <c:v>2.8531167059999998</c:v>
                </c:pt>
                <c:pt idx="13">
                  <c:v>3.1384283769999999</c:v>
                </c:pt>
                <c:pt idx="14">
                  <c:v>3.452271214</c:v>
                </c:pt>
                <c:pt idx="15">
                  <c:v>3.7974983359999999</c:v>
                </c:pt>
                <c:pt idx="16">
                  <c:v>4.1772481690000003</c:v>
                </c:pt>
                <c:pt idx="17">
                  <c:v>4.5949729860000001</c:v>
                </c:pt>
                <c:pt idx="18">
                  <c:v>5.0544702849999998</c:v>
                </c:pt>
                <c:pt idx="19">
                  <c:v>5.5599173129999997</c:v>
                </c:pt>
                <c:pt idx="20">
                  <c:v>6.1159090450000004</c:v>
                </c:pt>
                <c:pt idx="21">
                  <c:v>6.7274999490000003</c:v>
                </c:pt>
                <c:pt idx="22">
                  <c:v>7.4002499439999996</c:v>
                </c:pt>
                <c:pt idx="23">
                  <c:v>8.1402749389999993</c:v>
                </c:pt>
                <c:pt idx="24">
                  <c:v>8.9543024330000005</c:v>
                </c:pt>
                <c:pt idx="25">
                  <c:v>9.8497326760000004</c:v>
                </c:pt>
                <c:pt idx="26">
                  <c:v>10.834705939999999</c:v>
                </c:pt>
                <c:pt idx="27">
                  <c:v>11.918176539999999</c:v>
                </c:pt>
                <c:pt idx="28">
                  <c:v>13.10999419</c:v>
                </c:pt>
                <c:pt idx="29">
                  <c:v>14.42099361</c:v>
                </c:pt>
                <c:pt idx="30">
                  <c:v>15.86309297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873920"/>
        <c:axId val="97876224"/>
      </c:lineChart>
      <c:catAx>
        <c:axId val="97873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7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/>
                  <a:t>Número de años</a:t>
                </a:r>
              </a:p>
            </c:rich>
          </c:tx>
          <c:layout>
            <c:manualLayout>
              <c:xMode val="edge"/>
              <c:yMode val="edge"/>
              <c:x val="0.43333333333333335"/>
              <c:y val="0.8848920863309353"/>
            </c:manualLayout>
          </c:layout>
          <c:overlay val="0"/>
          <c:spPr>
            <a:noFill/>
            <a:ln w="2925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657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207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97876224"/>
        <c:crosses val="autoZero"/>
        <c:auto val="0"/>
        <c:lblAlgn val="ctr"/>
        <c:lblOffset val="100"/>
        <c:tickLblSkip val="3"/>
        <c:tickMarkSkip val="1"/>
        <c:noMultiLvlLbl val="0"/>
      </c:catAx>
      <c:valAx>
        <c:axId val="978762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7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/>
                  <a:t>VF of $1</a:t>
                </a:r>
              </a:p>
            </c:rich>
          </c:tx>
          <c:layout>
            <c:manualLayout>
              <c:xMode val="edge"/>
              <c:yMode val="edge"/>
              <c:x val="1.5381224353998003E-2"/>
              <c:y val="0.27172906275712599"/>
            </c:manualLayout>
          </c:layout>
          <c:overlay val="0"/>
          <c:spPr>
            <a:noFill/>
            <a:ln w="2925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65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7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97873920"/>
        <c:crosses val="autoZero"/>
        <c:crossBetween val="midCat"/>
      </c:valAx>
      <c:spPr>
        <a:noFill/>
        <a:ln w="29257">
          <a:noFill/>
        </a:ln>
      </c:spPr>
    </c:plotArea>
    <c:legend>
      <c:legendPos val="r"/>
      <c:layout>
        <c:manualLayout>
          <c:xMode val="edge"/>
          <c:yMode val="edge"/>
          <c:x val="0.26031746031746034"/>
          <c:y val="9.3525179856115109E-2"/>
          <c:w val="0.40793650793650793"/>
          <c:h val="0.28297362110311752"/>
        </c:manualLayout>
      </c:layout>
      <c:overlay val="0"/>
      <c:spPr>
        <a:noFill/>
        <a:ln w="3657">
          <a:solidFill>
            <a:schemeClr val="tx1"/>
          </a:solidFill>
          <a:prstDash val="solid"/>
        </a:ln>
      </c:spPr>
      <c:txPr>
        <a:bodyPr/>
        <a:lstStyle/>
        <a:p>
          <a:pPr>
            <a:defRPr sz="1906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7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80952380952382E-2"/>
          <c:y val="2.6442307692307692E-2"/>
          <c:w val="0.89841269841269844"/>
          <c:h val="0.858173076923076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1"/>
              <c:layout>
                <c:manualLayout>
                  <c:x val="1.1836213799546243E-2"/>
                  <c:y val="4.4566802846516679E-3"/>
                </c:manualLayout>
              </c:layout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016949152542298E-2"/>
                  <c:y val="9.623095429029671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610169491525424E-2"/>
                  <c:y val="6.415396952686476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TIR, </a:t>
                    </a:r>
                    <a:r>
                      <a:rPr lang="en-US" dirty="0"/>
                      <a:t>76%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87288135593220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VPN, </a:t>
                    </a:r>
                    <a:r>
                      <a:rPr lang="en-US" dirty="0"/>
                      <a:t>75%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Profitability Index</c:v>
                </c:pt>
                <c:pt idx="1">
                  <c:v>Book rate of return</c:v>
                </c:pt>
                <c:pt idx="2">
                  <c:v>Payback</c:v>
                </c:pt>
                <c:pt idx="3">
                  <c:v>IRR</c:v>
                </c:pt>
                <c:pt idx="4">
                  <c:v>NPV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0.12</c:v>
                </c:pt>
                <c:pt idx="1">
                  <c:v>0.2</c:v>
                </c:pt>
                <c:pt idx="2">
                  <c:v>0.56999999999999995</c:v>
                </c:pt>
                <c:pt idx="3">
                  <c:v>0.76</c:v>
                </c:pt>
                <c:pt idx="4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938048"/>
        <c:axId val="95939584"/>
      </c:barChart>
      <c:catAx>
        <c:axId val="95938048"/>
        <c:scaling>
          <c:orientation val="minMax"/>
        </c:scaling>
        <c:delete val="1"/>
        <c:axPos val="l"/>
        <c:majorTickMark val="out"/>
        <c:minorTickMark val="none"/>
        <c:tickLblPos val="nextTo"/>
        <c:crossAx val="95939584"/>
        <c:crosses val="autoZero"/>
        <c:auto val="1"/>
        <c:lblAlgn val="ctr"/>
        <c:lblOffset val="100"/>
        <c:noMultiLvlLbl val="0"/>
      </c:catAx>
      <c:valAx>
        <c:axId val="95939584"/>
        <c:scaling>
          <c:orientation val="minMax"/>
          <c:max val="1"/>
        </c:scaling>
        <c:delete val="0"/>
        <c:axPos val="b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95938048"/>
        <c:crosses val="autoZero"/>
        <c:crossBetween val="between"/>
      </c:valAx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87262079062958"/>
          <c:y val="6.0362173038229376E-2"/>
          <c:w val="0.81259150805270863"/>
          <c:h val="0.786720321931589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VPN (,000s)</c:v>
                </c:pt>
              </c:strCache>
            </c:strRef>
          </c:tx>
          <c:spPr>
            <a:ln w="3818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Sheet1!$A$2:$A$102</c:f>
              <c:numCache>
                <c:formatCode>General</c:formatCode>
                <c:ptCount val="101"/>
                <c:pt idx="10">
                  <c:v>10</c:v>
                </c:pt>
                <c:pt idx="20">
                  <c:v>20</c:v>
                </c:pt>
                <c:pt idx="30">
                  <c:v>30</c:v>
                </c:pt>
                <c:pt idx="40">
                  <c:v>40</c:v>
                </c:pt>
                <c:pt idx="50">
                  <c:v>50</c:v>
                </c:pt>
                <c:pt idx="60">
                  <c:v>60</c:v>
                </c:pt>
                <c:pt idx="70">
                  <c:v>70</c:v>
                </c:pt>
                <c:pt idx="80">
                  <c:v>80</c:v>
                </c:pt>
                <c:pt idx="90">
                  <c:v>90</c:v>
                </c:pt>
                <c:pt idx="100">
                  <c:v>100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2000</c:v>
                </c:pt>
                <c:pt idx="1">
                  <c:v>1900</c:v>
                </c:pt>
                <c:pt idx="2">
                  <c:v>1802.5</c:v>
                </c:pt>
                <c:pt idx="3">
                  <c:v>1707.4375</c:v>
                </c:pt>
                <c:pt idx="4">
                  <c:v>1614.751563</c:v>
                </c:pt>
                <c:pt idx="5">
                  <c:v>1524.382773</c:v>
                </c:pt>
                <c:pt idx="6">
                  <c:v>1436.2732040000001</c:v>
                </c:pt>
                <c:pt idx="7">
                  <c:v>1350.366374</c:v>
                </c:pt>
                <c:pt idx="8">
                  <c:v>1266.607215</c:v>
                </c:pt>
                <c:pt idx="9">
                  <c:v>1184.9420339999999</c:v>
                </c:pt>
                <c:pt idx="10">
                  <c:v>1105.318483</c:v>
                </c:pt>
                <c:pt idx="11">
                  <c:v>1027.6855210000001</c:v>
                </c:pt>
                <c:pt idx="12">
                  <c:v>951.9933833</c:v>
                </c:pt>
                <c:pt idx="13">
                  <c:v>878.19354869999995</c:v>
                </c:pt>
                <c:pt idx="14">
                  <c:v>806.23870999999997</c:v>
                </c:pt>
                <c:pt idx="15">
                  <c:v>736.08274229999995</c:v>
                </c:pt>
                <c:pt idx="16">
                  <c:v>667.68067370000006</c:v>
                </c:pt>
                <c:pt idx="17">
                  <c:v>600.98865690000002</c:v>
                </c:pt>
                <c:pt idx="18">
                  <c:v>535.96394039999996</c:v>
                </c:pt>
                <c:pt idx="19">
                  <c:v>472.56484189999998</c:v>
                </c:pt>
                <c:pt idx="20">
                  <c:v>410.75072089999998</c:v>
                </c:pt>
                <c:pt idx="21">
                  <c:v>350.48195290000001</c:v>
                </c:pt>
                <c:pt idx="22">
                  <c:v>291.71990399999999</c:v>
                </c:pt>
                <c:pt idx="23">
                  <c:v>234.42690640000001</c:v>
                </c:pt>
                <c:pt idx="24">
                  <c:v>178.56623379999999</c:v>
                </c:pt>
                <c:pt idx="25">
                  <c:v>124.1020779</c:v>
                </c:pt>
                <c:pt idx="26">
                  <c:v>70.999525980000001</c:v>
                </c:pt>
                <c:pt idx="27">
                  <c:v>19.224537829999999</c:v>
                </c:pt>
                <c:pt idx="28">
                  <c:v>-31.256075620000001</c:v>
                </c:pt>
                <c:pt idx="29">
                  <c:v>-80.474673730000006</c:v>
                </c:pt>
                <c:pt idx="30">
                  <c:v>-128.4628069</c:v>
                </c:pt>
                <c:pt idx="31">
                  <c:v>-175.25123669999999</c:v>
                </c:pt>
                <c:pt idx="32">
                  <c:v>-220.86995580000001</c:v>
                </c:pt>
                <c:pt idx="33">
                  <c:v>-265.34820689999998</c:v>
                </c:pt>
                <c:pt idx="34">
                  <c:v>-308.71450170000003</c:v>
                </c:pt>
                <c:pt idx="35">
                  <c:v>-350.9966392</c:v>
                </c:pt>
                <c:pt idx="36">
                  <c:v>-392.22172319999999</c:v>
                </c:pt>
                <c:pt idx="37">
                  <c:v>-432.41618010000002</c:v>
                </c:pt>
                <c:pt idx="38">
                  <c:v>-471.60577560000002</c:v>
                </c:pt>
                <c:pt idx="39">
                  <c:v>-509.81563119999998</c:v>
                </c:pt>
                <c:pt idx="40">
                  <c:v>-547.07024039999999</c:v>
                </c:pt>
                <c:pt idx="41">
                  <c:v>-583.39348440000003</c:v>
                </c:pt>
                <c:pt idx="42">
                  <c:v>-618.80864729999996</c:v>
                </c:pt>
                <c:pt idx="43">
                  <c:v>-653.33843109999998</c:v>
                </c:pt>
                <c:pt idx="44">
                  <c:v>-687.00497040000005</c:v>
                </c:pt>
                <c:pt idx="45">
                  <c:v>-719.82984610000005</c:v>
                </c:pt>
                <c:pt idx="46">
                  <c:v>-751.83410000000003</c:v>
                </c:pt>
                <c:pt idx="47">
                  <c:v>-783.03824750000001</c:v>
                </c:pt>
                <c:pt idx="48">
                  <c:v>-813.46229129999995</c:v>
                </c:pt>
                <c:pt idx="49">
                  <c:v>-843.12573399999997</c:v>
                </c:pt>
                <c:pt idx="50">
                  <c:v>-872.04759060000004</c:v>
                </c:pt>
                <c:pt idx="51">
                  <c:v>-900.24640090000003</c:v>
                </c:pt>
                <c:pt idx="52">
                  <c:v>-927.74024080000004</c:v>
                </c:pt>
                <c:pt idx="53">
                  <c:v>-954.54673479999997</c:v>
                </c:pt>
                <c:pt idx="54">
                  <c:v>-980.6830665</c:v>
                </c:pt>
                <c:pt idx="55">
                  <c:v>-1006.16599</c:v>
                </c:pt>
                <c:pt idx="56">
                  <c:v>-1031.0118399999999</c:v>
                </c:pt>
                <c:pt idx="57">
                  <c:v>-1055.2365440000001</c:v>
                </c:pt>
                <c:pt idx="58">
                  <c:v>-1078.85563</c:v>
                </c:pt>
                <c:pt idx="59">
                  <c:v>-1101.8842400000001</c:v>
                </c:pt>
                <c:pt idx="60">
                  <c:v>-1124.3371340000001</c:v>
                </c:pt>
                <c:pt idx="61">
                  <c:v>-1146.228705</c:v>
                </c:pt>
                <c:pt idx="62">
                  <c:v>-1167.5729879999999</c:v>
                </c:pt>
                <c:pt idx="63">
                  <c:v>-1188.3836630000001</c:v>
                </c:pt>
                <c:pt idx="64">
                  <c:v>-1208.6740709999999</c:v>
                </c:pt>
                <c:pt idx="65">
                  <c:v>-1228.45722</c:v>
                </c:pt>
                <c:pt idx="66">
                  <c:v>-1247.7457890000001</c:v>
                </c:pt>
                <c:pt idx="67">
                  <c:v>-1266.552144</c:v>
                </c:pt>
                <c:pt idx="68">
                  <c:v>-1284.8883410000001</c:v>
                </c:pt>
                <c:pt idx="69">
                  <c:v>-1302.766132</c:v>
                </c:pt>
                <c:pt idx="70">
                  <c:v>-1320.1969790000001</c:v>
                </c:pt>
                <c:pt idx="71">
                  <c:v>-1337.192055</c:v>
                </c:pt>
                <c:pt idx="72">
                  <c:v>-1353.7622530000001</c:v>
                </c:pt>
                <c:pt idx="73">
                  <c:v>-1369.918197</c:v>
                </c:pt>
                <c:pt idx="74">
                  <c:v>-1385.6702419999999</c:v>
                </c:pt>
                <c:pt idx="75">
                  <c:v>-1401.0284859999999</c:v>
                </c:pt>
                <c:pt idx="76">
                  <c:v>-1416.002774</c:v>
                </c:pt>
                <c:pt idx="77">
                  <c:v>-1430.6027039999999</c:v>
                </c:pt>
                <c:pt idx="78">
                  <c:v>-1444.8376370000001</c:v>
                </c:pt>
                <c:pt idx="79">
                  <c:v>-1458.716696</c:v>
                </c:pt>
                <c:pt idx="80">
                  <c:v>-1472.2487779999999</c:v>
                </c:pt>
                <c:pt idx="81">
                  <c:v>-1485.4425590000001</c:v>
                </c:pt>
                <c:pt idx="82">
                  <c:v>-1498.306495</c:v>
                </c:pt>
                <c:pt idx="83">
                  <c:v>-1510.848833</c:v>
                </c:pt>
                <c:pt idx="84">
                  <c:v>-1523.077612</c:v>
                </c:pt>
                <c:pt idx="85">
                  <c:v>-1535.0006719999999</c:v>
                </c:pt>
                <c:pt idx="86">
                  <c:v>-1546.6256550000001</c:v>
                </c:pt>
                <c:pt idx="87">
                  <c:v>-1557.9600129999999</c:v>
                </c:pt>
                <c:pt idx="88">
                  <c:v>-1569.011013</c:v>
                </c:pt>
                <c:pt idx="89">
                  <c:v>-1579.785738</c:v>
                </c:pt>
                <c:pt idx="90">
                  <c:v>-1590.2910939999999</c:v>
                </c:pt>
                <c:pt idx="91">
                  <c:v>-1600.533817</c:v>
                </c:pt>
                <c:pt idx="92">
                  <c:v>-1610.520471</c:v>
                </c:pt>
                <c:pt idx="93">
                  <c:v>-1620.25746</c:v>
                </c:pt>
                <c:pt idx="94">
                  <c:v>-1629.751023</c:v>
                </c:pt>
                <c:pt idx="95">
                  <c:v>-1639.0072479999999</c:v>
                </c:pt>
                <c:pt idx="96">
                  <c:v>-1648.032066</c:v>
                </c:pt>
                <c:pt idx="97">
                  <c:v>-1656.831265</c:v>
                </c:pt>
                <c:pt idx="98">
                  <c:v>-1665.4104830000001</c:v>
                </c:pt>
                <c:pt idx="99">
                  <c:v>-1673.7752210000001</c:v>
                </c:pt>
                <c:pt idx="100">
                  <c:v>-1681.9308410000001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461184"/>
        <c:axId val="99750656"/>
      </c:lineChart>
      <c:catAx>
        <c:axId val="100461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/>
                  <a:t>Tasa de descuento (%)</a:t>
                </a:r>
              </a:p>
            </c:rich>
          </c:tx>
          <c:layout>
            <c:manualLayout>
              <c:xMode val="edge"/>
              <c:yMode val="edge"/>
              <c:x val="0.39970717423133234"/>
              <c:y val="0.88531187122736421"/>
            </c:manualLayout>
          </c:layout>
          <c:overlay val="0"/>
          <c:spPr>
            <a:noFill/>
            <a:ln w="2545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804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99750656"/>
        <c:crosses val="autoZero"/>
        <c:auto val="0"/>
        <c:lblAlgn val="ctr"/>
        <c:lblOffset val="100"/>
        <c:tickLblSkip val="5"/>
        <c:tickMarkSkip val="5"/>
        <c:noMultiLvlLbl val="0"/>
      </c:catAx>
      <c:valAx>
        <c:axId val="9975065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 dirty="0"/>
                  <a:t>VPN </a:t>
                </a:r>
              </a:p>
            </c:rich>
          </c:tx>
          <c:layout>
            <c:manualLayout>
              <c:xMode val="edge"/>
              <c:yMode val="edge"/>
              <c:x val="0"/>
              <c:y val="0.3118711339510008"/>
            </c:manualLayout>
          </c:layout>
          <c:overlay val="0"/>
          <c:spPr>
            <a:noFill/>
            <a:ln w="2545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4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100461184"/>
        <c:crosses val="autoZero"/>
        <c:crossBetween val="midCat"/>
      </c:valAx>
      <c:spPr>
        <a:noFill/>
        <a:ln w="2545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MX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1CE338-5AEE-4962-8868-D14A839529F3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C0395B0-8DBE-44A6-9D16-8CC4D69B78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9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8E46EE-E8FA-44A9-8FC2-43B8C3DAF73C}" type="slidenum">
              <a:rPr lang="en-US" altLang="es-MX"/>
              <a:pPr/>
              <a:t>31</a:t>
            </a:fld>
            <a:endParaRPr lang="en-US" altLang="es-MX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E0700-397E-494C-8C1A-CAC794244C3C}" type="slidenum">
              <a:rPr lang="en-US" altLang="es-MX"/>
              <a:pPr/>
              <a:t>32</a:t>
            </a:fld>
            <a:endParaRPr lang="en-US" altLang="es-MX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ES" alt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20B6E-E2B1-4DE0-95B4-4C32D5525D1D}" type="slidenum">
              <a:rPr lang="en-US" altLang="es-MX"/>
              <a:pPr/>
              <a:t>33</a:t>
            </a:fld>
            <a:endParaRPr lang="en-US" altLang="es-MX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ES" alt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6A1E5-B9BF-4724-969E-B251AA1A70AB}" type="slidenum">
              <a:rPr lang="en-US" altLang="es-MX"/>
              <a:pPr/>
              <a:t>34</a:t>
            </a:fld>
            <a:endParaRPr lang="en-US" altLang="es-MX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ES" alt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5D3C7C-4E26-44CE-9814-DFC467EC7C02}" type="slidenum">
              <a:rPr lang="en-US" altLang="es-MX"/>
              <a:pPr/>
              <a:t>35</a:t>
            </a:fld>
            <a:endParaRPr lang="en-US" altLang="es-MX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ES" alt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51B79-2425-47BF-929E-6953FAFF507B}" type="slidenum">
              <a:rPr lang="en-US" altLang="es-MX"/>
              <a:pPr/>
              <a:t>36</a:t>
            </a:fld>
            <a:endParaRPr lang="en-US" altLang="es-MX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s-ES" alt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681DE-F705-4F60-9947-04FF9505A1EA}" type="slidenum">
              <a:rPr lang="en-US" altLang="es-MX"/>
              <a:pPr/>
              <a:t>38</a:t>
            </a:fld>
            <a:endParaRPr lang="en-US" altLang="es-MX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altLang="es-MX" sz="1000" i="1">
                <a:latin typeface="Times New Roman" pitchFamily="18" charset="0"/>
              </a:rPr>
              <a:t>41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8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s-MX" alt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4271F-68B4-48D3-8B57-7D78770DB55A}" type="slidenum">
              <a:rPr lang="en-US" altLang="es-MX"/>
              <a:pPr/>
              <a:t>39</a:t>
            </a:fld>
            <a:endParaRPr lang="en-US" altLang="es-MX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altLang="es-MX" sz="1000" i="1">
                <a:latin typeface="Times New Roman" pitchFamily="18" charset="0"/>
              </a:rPr>
              <a:t>42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s-MX" alt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49FFC-4C22-44DB-8A85-957C36EDAF65}" type="slidenum">
              <a:rPr lang="en-US" altLang="es-MX"/>
              <a:pPr/>
              <a:t>40</a:t>
            </a:fld>
            <a:endParaRPr lang="en-US" altLang="es-MX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lang="en-US" altLang="es-MX" sz="1000" i="1">
                <a:latin typeface="Times New Roman" pitchFamily="18" charset="0"/>
              </a:rPr>
              <a:t>45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27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s-MX" alt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91C7A-C023-4484-A2D6-6A5CAC045582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85DA-319D-4BF0-915D-AAC7FC244F4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9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F597-5ED2-455B-B073-73B95C8A2D6A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04EC-EB78-40FF-A1C1-528E7B93A9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1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DE50A-D8B9-44CF-A2D8-B53A3A31A2F4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AD323-1E8D-419B-BCA8-C7F9C5E2F8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87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362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362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31667"/>
      </p:ext>
    </p:extLst>
  </p:cSld>
  <p:clrMapOvr>
    <a:masterClrMapping/>
  </p:clrMapOvr>
  <p:transition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pPr lvl="0"/>
            <a:endParaRPr lang="es-MX" noProof="0" smtClean="0"/>
          </a:p>
        </p:txBody>
      </p:sp>
    </p:spTree>
    <p:extLst>
      <p:ext uri="{BB962C8B-B14F-4D97-AF65-F5344CB8AC3E}">
        <p14:creationId xmlns:p14="http://schemas.microsoft.com/office/powerpoint/2010/main" val="2598369638"/>
      </p:ext>
    </p:extLst>
  </p:cSld>
  <p:clrMapOvr>
    <a:masterClrMapping/>
  </p:clrMapOvr>
  <p:transition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8515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93AC-2D71-4D03-A8E8-2414B542A349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F95D0-02D6-4D2C-AC59-ED785AD0D6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5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F7F39-1B15-46CD-986B-2034856DEDAF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E7779-2F36-4082-91DF-722EC31059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8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43D-F797-429F-BA8E-C1B2B8153A7F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1CBCF-A0C8-4C2F-A2DE-9E9351C867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2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5D81F-19AE-4C03-B4DF-81C1ECB677C9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13A1-EE91-4349-9BF2-E812335176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0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0369-621A-4B58-B307-135E2B6E820A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5C3F-E9D7-4AFB-91AB-9A64310FFD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1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369D1-20DA-4A63-88D9-06D0047B0528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C261D-ABDE-4051-9174-2575DCF124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A717-8B1A-42C0-AC30-D5658C6227F3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27B7-2ADB-4793-A53F-83C5FE1460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E145-4FA7-4CAA-B7AF-9FC9D0323904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D3481-C4AE-4932-8990-F90F5A135D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5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smtClean="0"/>
              <a:t>Click to edit Master text styles</a:t>
            </a:r>
          </a:p>
          <a:p>
            <a:pPr lvl="1"/>
            <a:r>
              <a:rPr lang="es-ES_tradnl" altLang="en-US" smtClean="0"/>
              <a:t>Second level</a:t>
            </a:r>
          </a:p>
          <a:p>
            <a:pPr lvl="2"/>
            <a:r>
              <a:rPr lang="es-ES_tradnl" altLang="en-US" smtClean="0"/>
              <a:t>Third level</a:t>
            </a:r>
          </a:p>
          <a:p>
            <a:pPr lvl="3"/>
            <a:r>
              <a:rPr lang="es-ES_tradnl" altLang="en-US" smtClean="0"/>
              <a:t>Fourth level</a:t>
            </a:r>
          </a:p>
          <a:p>
            <a:pPr lvl="4"/>
            <a:r>
              <a:rPr lang="es-ES_tradn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C69F3E-CF48-42B7-A5AB-BE4E5FBDB7C9}" type="datetimeFigureOut">
              <a:rPr lang="en-US"/>
              <a:pPr>
                <a:defRPr/>
              </a:pPr>
              <a:t>9/25/2015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57CEE4-DDD0-4029-B4C3-987C314D81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db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0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LIDE PPT 4-3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4488" y="3009900"/>
            <a:ext cx="7134582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 Black"/>
                <a:cs typeface="Arial Black"/>
              </a:rPr>
              <a:t>BANCO INTERAMERICANO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 Black"/>
                <a:cs typeface="Arial Black"/>
              </a:rPr>
              <a:t>DE DESARROLLO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EL VALOR PRESENTE NETO DE LAS OFERTAS</a:t>
            </a:r>
            <a:endParaRPr lang="es-MX" sz="24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14" y="0"/>
            <a:ext cx="58816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27" y="2642969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5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91650" y="1524000"/>
            <a:ext cx="580959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Ejemplo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Compramos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computadora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$3,000. 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plazo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pago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2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años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 Si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podemos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ganar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8% de </a:t>
            </a:r>
            <a:r>
              <a:rPr lang="en-US" altLang="es-MX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interés</a:t>
            </a:r>
            <a:r>
              <a:rPr lang="en-US" altLang="es-MX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nuestro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dinero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cuánto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debemos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disponer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hoy para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poder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hacer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pago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la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computadora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dos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años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</a:t>
            </a:r>
          </a:p>
        </p:txBody>
      </p:sp>
      <p:graphicFrame>
        <p:nvGraphicFramePr>
          <p:cNvPr id="1229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213680"/>
              </p:ext>
            </p:extLst>
          </p:nvPr>
        </p:nvGraphicFramePr>
        <p:xfrm>
          <a:off x="1695000" y="5056428"/>
          <a:ext cx="6062663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4" name="Ecuación" r:id="rId3" imgW="1422360" imgH="266400" progId="Equation.3">
                  <p:embed/>
                </p:oleObj>
              </mc:Choice>
              <mc:Fallback>
                <p:oleObj name="Ecuación" r:id="rId3" imgW="1422360" imgH="26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000" y="5056428"/>
                        <a:ext cx="6062663" cy="112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2" y="1774606"/>
            <a:ext cx="2554671" cy="20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6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Los VP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pueden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agregados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para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evaluar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múltiples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flujos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graphicFrame>
        <p:nvGraphicFramePr>
          <p:cNvPr id="51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347059"/>
              </p:ext>
            </p:extLst>
          </p:nvPr>
        </p:nvGraphicFramePr>
        <p:xfrm>
          <a:off x="1425964" y="3648682"/>
          <a:ext cx="6022975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8" name="Ecuación" r:id="rId3" imgW="1320480" imgH="291960" progId="Equation.3">
                  <p:embed/>
                </p:oleObj>
              </mc:Choice>
              <mc:Fallback>
                <p:oleObj name="Ecuación" r:id="rId3" imgW="1320480" imgH="29196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964" y="3648682"/>
                        <a:ext cx="6022975" cy="1298575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Los VP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pueden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agregados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para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evaluar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múltiples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flujos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graphicFrame>
        <p:nvGraphicFramePr>
          <p:cNvPr id="614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056175"/>
              </p:ext>
            </p:extLst>
          </p:nvPr>
        </p:nvGraphicFramePr>
        <p:xfrm>
          <a:off x="1085850" y="3429000"/>
          <a:ext cx="6721475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2" name="Ecuación" r:id="rId3" imgW="1777680" imgH="266400" progId="Equation.3">
                  <p:embed/>
                </p:oleObj>
              </mc:Choice>
              <mc:Fallback>
                <p:oleObj name="Ecuación" r:id="rId3" imgW="1777680" imgH="26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3429000"/>
                        <a:ext cx="6721475" cy="982663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2057400"/>
          </a:xfrm>
        </p:spPr>
        <p:txBody>
          <a:bodyPr/>
          <a:lstStyle/>
          <a:p>
            <a:pPr marL="536575" indent="-536575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Dados dos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dólares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recibido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dentro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un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 el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otro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dentro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dos, el valor de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ellos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comúnmente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llamado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“Factor de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Descuento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”. </a:t>
            </a:r>
          </a:p>
          <a:p>
            <a:pPr marL="536575" indent="-536575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Supongamos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</a:t>
            </a:r>
            <a:r>
              <a:rPr lang="en-US" altLang="es-MX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20% and r</a:t>
            </a:r>
            <a:r>
              <a:rPr lang="en-US" altLang="es-MX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7%.</a:t>
            </a:r>
          </a:p>
        </p:txBody>
      </p:sp>
      <p:graphicFrame>
        <p:nvGraphicFramePr>
          <p:cNvPr id="1638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251175"/>
              </p:ext>
            </p:extLst>
          </p:nvPr>
        </p:nvGraphicFramePr>
        <p:xfrm>
          <a:off x="1981200" y="3962400"/>
          <a:ext cx="4343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5" name="Ecuación" r:id="rId3" imgW="1143000" imgH="533160" progId="Equation.3">
                  <p:embed/>
                </p:oleObj>
              </mc:Choice>
              <mc:Fallback>
                <p:oleObj name="Ecuación" r:id="rId3" imgW="1143000" imgH="53316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962400"/>
                        <a:ext cx="43434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13" y="835568"/>
            <a:ext cx="3019248" cy="397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33544" y="1319042"/>
            <a:ext cx="441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Ejemplo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	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Suponga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que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los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flujos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efectivo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la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construcción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y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venta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un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edificio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oficinas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siguiente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. Dada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una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tasa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retorno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requerida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5%,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crear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una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hoja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cálculo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del VP y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mostrar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el Valor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Presente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Neto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11745"/>
              </p:ext>
            </p:extLst>
          </p:nvPr>
        </p:nvGraphicFramePr>
        <p:xfrm>
          <a:off x="1524000" y="5123578"/>
          <a:ext cx="57912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8" name="Ecuación" r:id="rId4" imgW="2120760" imgH="431640" progId="Equation.3">
                  <p:embed/>
                </p:oleObj>
              </mc:Choice>
              <mc:Fallback>
                <p:oleObj name="Ecuación" r:id="rId4" imgW="2120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23578"/>
                        <a:ext cx="57912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85800" y="1397872"/>
            <a:ext cx="792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Ejemplo</a:t>
            </a:r>
            <a:r>
              <a:rPr lang="en-US" altLang="es-MX" sz="24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(</a:t>
            </a: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continúa</a:t>
            </a:r>
            <a:r>
              <a:rPr lang="en-US" altLang="es-MX" sz="24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)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	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Suponga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que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los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flujos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efectivo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la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construcción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y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venta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un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edificio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oficinas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es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el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siguiente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. Dada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una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tasa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retorno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requerida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5%,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crear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una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hoja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cálculo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del VP y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mostrar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el Valor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Presente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s-MX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Neto</a:t>
            </a:r>
            <a:r>
              <a:rPr lang="en-US" altLang="es-MX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.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084744"/>
              </p:ext>
            </p:extLst>
          </p:nvPr>
        </p:nvGraphicFramePr>
        <p:xfrm>
          <a:off x="1117069" y="3481558"/>
          <a:ext cx="701675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1" name="Ecuación" r:id="rId3" imgW="3136680" imgH="1346040" progId="Equation.3">
                  <p:embed/>
                </p:oleObj>
              </mc:Choice>
              <mc:Fallback>
                <p:oleObj name="Ecuación" r:id="rId3" imgW="3136680" imgH="1346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069" y="3481558"/>
                        <a:ext cx="7016750" cy="300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028" y="0"/>
            <a:ext cx="10040171" cy="660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2746" y="6053969"/>
            <a:ext cx="6117020" cy="693677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None/>
            </a:pP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Existen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atajos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para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calcular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fácilmente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el valor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presente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de un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activo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con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pagos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en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diferentes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altLang="es-MX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períodos</a:t>
            </a:r>
            <a:r>
              <a:rPr lang="en-US" altLang="es-MX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282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Perpetuidad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1371600"/>
          </a:xfrm>
        </p:spPr>
        <p:txBody>
          <a:bodyPr/>
          <a:lstStyle/>
          <a:p>
            <a:pPr marL="536575" indent="-536575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Concepto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financiero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 que un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flujo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efectivo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teóricamente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recibido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siempre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607843"/>
              </p:ext>
            </p:extLst>
          </p:nvPr>
        </p:nvGraphicFramePr>
        <p:xfrm>
          <a:off x="1604963" y="3124200"/>
          <a:ext cx="5553075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6" name="Ecuación" r:id="rId3" imgW="1688760" imgH="838080" progId="Equation.3">
                  <p:embed/>
                </p:oleObj>
              </mc:Choice>
              <mc:Fallback>
                <p:oleObj name="Ecuación" r:id="rId3" imgW="16887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3124200"/>
                        <a:ext cx="5553075" cy="2754313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1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Perpetuidad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205486"/>
              </p:ext>
            </p:extLst>
          </p:nvPr>
        </p:nvGraphicFramePr>
        <p:xfrm>
          <a:off x="141288" y="3209925"/>
          <a:ext cx="8850312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0" name="Ecuación" r:id="rId3" imgW="2692080" imgH="787320" progId="Equation.3">
                  <p:embed/>
                </p:oleObj>
              </mc:Choice>
              <mc:Fallback>
                <p:oleObj name="Ecuación" r:id="rId3" imgW="2692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3209925"/>
                        <a:ext cx="8850312" cy="258127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630238" indent="-630238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32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Concepto</a:t>
            </a:r>
            <a:r>
              <a:rPr lang="en-US" sz="3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financiero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que un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flujo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teóricamente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recibido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para </a:t>
            </a:r>
            <a:r>
              <a:rPr lang="en-US" sz="3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siempre</a:t>
            </a:r>
            <a:r>
              <a:rPr 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18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6"/>
          <p:cNvSpPr>
            <a:spLocks noGrp="1"/>
          </p:cNvSpPr>
          <p:nvPr/>
        </p:nvSpPr>
        <p:spPr bwMode="auto">
          <a:xfrm>
            <a:off x="484188" y="1595438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0399CD"/>
              </a:buClr>
              <a:buFont typeface="Wingdings" pitchFamily="2" charset="2"/>
              <a:buNone/>
            </a:pPr>
            <a:r>
              <a:rPr lang="en-US" altLang="en-US" sz="1000" b="1">
                <a:latin typeface="Arial" charset="0"/>
              </a:rPr>
              <a:t>	</a:t>
            </a:r>
            <a:r>
              <a:rPr lang="en-US" altLang="en-US" sz="1000" b="1">
                <a:latin typeface="Arial" charset="0"/>
                <a:hlinkClick r:id="rId2"/>
              </a:rPr>
              <a:t>http://www.iadb.org</a:t>
            </a:r>
            <a:endParaRPr lang="en-US" altLang="en-US" sz="1000" b="1">
              <a:latin typeface="Arial" charset="0"/>
            </a:endParaRPr>
          </a:p>
          <a:p>
            <a:pPr eaLnBrk="1" hangingPunct="1">
              <a:buClr>
                <a:srgbClr val="0399CD"/>
              </a:buClr>
              <a:buFont typeface="Wingdings" pitchFamily="2" charset="2"/>
              <a:buNone/>
            </a:pPr>
            <a:endParaRPr lang="en-US" altLang="en-US" sz="1000" b="1">
              <a:latin typeface="Arial" charset="0"/>
            </a:endParaRPr>
          </a:p>
          <a:p>
            <a:pPr eaLnBrk="1" hangingPunct="1">
              <a:buClr>
                <a:srgbClr val="0399CD"/>
              </a:buClr>
              <a:buFont typeface="Wingdings" pitchFamily="2" charset="2"/>
              <a:buNone/>
            </a:pPr>
            <a:r>
              <a:rPr lang="es-ES" altLang="en-US" sz="1000" b="1">
                <a:latin typeface="Arial" charset="0"/>
              </a:rPr>
              <a:t>	Los “Documentos de debate” y las presentaciones son preparados por funcionarios del Banco y otros profesionales como material de apoyo para eventos. Suelen producirse en plazos muy breves de publicación y no se someten a una edición o revisión formal. La información y las opiniones que se presentan en estas publicaciones son exclusivamente de los autores y no expresan ni implican el aval del Banco Interamericano de Desarrollo, de su Directorio Ejecutivo ni de los países que representan.</a:t>
            </a:r>
          </a:p>
          <a:p>
            <a:pPr eaLnBrk="1" hangingPunct="1">
              <a:buClr>
                <a:srgbClr val="0399CD"/>
              </a:buClr>
              <a:buFont typeface="Wingdings" pitchFamily="2" charset="2"/>
              <a:buNone/>
            </a:pPr>
            <a:endParaRPr lang="es-ES" altLang="en-US" sz="1000" b="1">
              <a:latin typeface="Arial" charset="0"/>
            </a:endParaRPr>
          </a:p>
          <a:p>
            <a:pPr eaLnBrk="1" hangingPunct="1">
              <a:buClr>
                <a:srgbClr val="0399CD"/>
              </a:buClr>
              <a:buFont typeface="Wingdings" pitchFamily="2" charset="2"/>
              <a:buNone/>
            </a:pPr>
            <a:r>
              <a:rPr lang="es-ES" altLang="en-US" sz="1000" b="1">
                <a:latin typeface="Arial" charset="0"/>
              </a:rPr>
              <a:t>	Esta presentación podrá ser distribuida y reproducida con previa autorización del autor.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3" y="188879"/>
            <a:ext cx="7362497" cy="659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940293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0" y="693166"/>
            <a:ext cx="8607971" cy="564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31" y="1702676"/>
            <a:ext cx="1549799" cy="301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3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4" y="791548"/>
            <a:ext cx="8371490" cy="562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92" y="2706031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0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019800" y="3200400"/>
            <a:ext cx="28956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019800" y="5105400"/>
            <a:ext cx="28956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019800" y="4114800"/>
            <a:ext cx="289560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838200" y="3276600"/>
            <a:ext cx="2895600" cy="838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838200" y="5181600"/>
            <a:ext cx="2895600" cy="838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838200" y="4191000"/>
            <a:ext cx="2895600" cy="838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299" name="Rectangle 8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Anualidad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00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28140" y="1143000"/>
            <a:ext cx="8153400" cy="1371600"/>
          </a:xfrm>
        </p:spPr>
        <p:txBody>
          <a:bodyPr/>
          <a:lstStyle/>
          <a:p>
            <a:pPr marL="536575" indent="-536575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Suma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fija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paga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durante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número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determinado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años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aphicFrame>
        <p:nvGraphicFramePr>
          <p:cNvPr id="12290" name="Object 102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315200" y="3276600"/>
          <a:ext cx="309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4" name="Ecuación" r:id="rId3" imgW="177480" imgH="393480" progId="Equation.3">
                  <p:embed/>
                </p:oleObj>
              </mc:Choice>
              <mc:Fallback>
                <p:oleObj name="Ecuación" r:id="rId3" imgW="177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276600"/>
                        <a:ext cx="30956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Text Box 11"/>
          <p:cNvSpPr txBox="1">
            <a:spLocks noChangeArrowheads="1"/>
          </p:cNvSpPr>
          <p:nvPr/>
        </p:nvSpPr>
        <p:spPr bwMode="auto">
          <a:xfrm>
            <a:off x="1295400" y="33528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Perpetuidad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(primer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pago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año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2302" name="Text Box 12"/>
          <p:cNvSpPr txBox="1">
            <a:spLocks noChangeArrowheads="1"/>
          </p:cNvSpPr>
          <p:nvPr/>
        </p:nvSpPr>
        <p:spPr bwMode="auto">
          <a:xfrm>
            <a:off x="1066800" y="434340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Perpetuidad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(primer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pago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año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t + 1)</a:t>
            </a:r>
          </a:p>
        </p:txBody>
      </p:sp>
      <p:sp>
        <p:nvSpPr>
          <p:cNvPr id="12303" name="Text Box 13"/>
          <p:cNvSpPr txBox="1">
            <a:spLocks noChangeArrowheads="1"/>
          </p:cNvSpPr>
          <p:nvPr/>
        </p:nvSpPr>
        <p:spPr bwMode="auto">
          <a:xfrm>
            <a:off x="1295400" y="5257800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Anualida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año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al </a:t>
            </a:r>
            <a:r>
              <a:rPr lang="en-US" altLang="es-MX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año</a:t>
            </a:r>
            <a:r>
              <a:rPr lang="en-US" altLang="es-MX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1524000" y="2514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MX" sz="2400">
                <a:latin typeface="Times New Roman" pitchFamily="18" charset="0"/>
                <a:cs typeface="Times New Roman" pitchFamily="18" charset="0"/>
              </a:rPr>
              <a:t>Activo</a:t>
            </a:r>
          </a:p>
        </p:txBody>
      </p:sp>
      <p:sp>
        <p:nvSpPr>
          <p:cNvPr id="12305" name="Text Box 15"/>
          <p:cNvSpPr txBox="1">
            <a:spLocks noChangeArrowheads="1"/>
          </p:cNvSpPr>
          <p:nvPr/>
        </p:nvSpPr>
        <p:spPr bwMode="auto">
          <a:xfrm>
            <a:off x="3352800" y="2514600"/>
            <a:ext cx="304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MX" sz="2400">
                <a:latin typeface="Times New Roman" pitchFamily="18" charset="0"/>
                <a:cs typeface="Times New Roman" pitchFamily="18" charset="0"/>
              </a:rPr>
              <a:t>Año de pago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s-MX" sz="2400">
                <a:latin typeface="Times New Roman" pitchFamily="18" charset="0"/>
                <a:cs typeface="Times New Roman" pitchFamily="18" charset="0"/>
              </a:rPr>
              <a:t>1     2…..t     t + 1</a:t>
            </a:r>
          </a:p>
        </p:txBody>
      </p:sp>
      <p:sp>
        <p:nvSpPr>
          <p:cNvPr id="12306" name="Text Box 16"/>
          <p:cNvSpPr txBox="1">
            <a:spLocks noChangeArrowheads="1"/>
          </p:cNvSpPr>
          <p:nvPr/>
        </p:nvSpPr>
        <p:spPr bwMode="auto">
          <a:xfrm>
            <a:off x="6400800" y="25146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MX" sz="2400">
                <a:latin typeface="Times New Roman" pitchFamily="18" charset="0"/>
                <a:cs typeface="Times New Roman" pitchFamily="18" charset="0"/>
              </a:rPr>
              <a:t>Valor Presente</a:t>
            </a:r>
          </a:p>
        </p:txBody>
      </p:sp>
      <p:graphicFrame>
        <p:nvGraphicFramePr>
          <p:cNvPr id="12291" name="Object 102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629400" y="4191000"/>
          <a:ext cx="1295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5" name="Ecuación" r:id="rId5" imgW="774360" imgH="431640" progId="Equation.3">
                  <p:embed/>
                </p:oleObj>
              </mc:Choice>
              <mc:Fallback>
                <p:oleObj name="Ecuación" r:id="rId5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191000"/>
                        <a:ext cx="1295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1026"/>
          <p:cNvGraphicFramePr>
            <a:graphicFrameLocks noChangeAspect="1"/>
          </p:cNvGraphicFramePr>
          <p:nvPr/>
        </p:nvGraphicFramePr>
        <p:xfrm>
          <a:off x="6400800" y="5257800"/>
          <a:ext cx="1701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6" name="Ecuación" r:id="rId7" imgW="1320480" imgH="457200" progId="Equation.3">
                  <p:embed/>
                </p:oleObj>
              </mc:Choice>
              <mc:Fallback>
                <p:oleObj name="Ecuación" r:id="rId7" imgW="1320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257800"/>
                        <a:ext cx="170180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3733800" y="37338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4876800" y="4572000"/>
            <a:ext cx="1143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3733800" y="55626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48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Anualidad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441302"/>
              </p:ext>
            </p:extLst>
          </p:nvPr>
        </p:nvGraphicFramePr>
        <p:xfrm>
          <a:off x="595313" y="3200400"/>
          <a:ext cx="787400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7" name="Ecuación" r:id="rId3" imgW="2400120" imgH="482400" progId="Equation.3">
                  <p:embed/>
                </p:oleObj>
              </mc:Choice>
              <mc:Fallback>
                <p:oleObj name="Ecuación" r:id="rId3" imgW="24001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3200400"/>
                        <a:ext cx="7874000" cy="157797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528140" y="1143000"/>
            <a:ext cx="8153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Suma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fija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paga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cada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durante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número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determinado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años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6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9" y="15766"/>
            <a:ext cx="7280638" cy="68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93" y="3052872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2" y="831465"/>
            <a:ext cx="8749862" cy="534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51" y="3501996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2" y="254305"/>
            <a:ext cx="7601330" cy="646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26" y="3100172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0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5794"/>
            <a:ext cx="9143999" cy="483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Anualidad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85800" y="1524000"/>
            <a:ext cx="777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Ejemplo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Suponga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que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renta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un auto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durante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4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años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 $300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No se le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exige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pagar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nada,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sino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hasta que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termina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contrato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Si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oportunidad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del capital 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0.5%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altLang="es-MX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¿</a:t>
            </a:r>
            <a:r>
              <a:rPr lang="en-US" altLang="es-MX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cuál</a:t>
            </a:r>
            <a:r>
              <a:rPr lang="en-US" altLang="es-MX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la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renta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98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37" y="1196914"/>
            <a:ext cx="3487041" cy="18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Anualidad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33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982341"/>
              </p:ext>
            </p:extLst>
          </p:nvPr>
        </p:nvGraphicFramePr>
        <p:xfrm>
          <a:off x="457200" y="4057650"/>
          <a:ext cx="83375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2" name="Ecuación" r:id="rId4" imgW="3022560" imgH="711000" progId="Equation.3">
                  <p:embed/>
                </p:oleObj>
              </mc:Choice>
              <mc:Fallback>
                <p:oleObj name="Ecuación" r:id="rId4" imgW="3022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57650"/>
                        <a:ext cx="8337550" cy="196215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149756" y="938042"/>
            <a:ext cx="5562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Ejemplo</a:t>
            </a:r>
            <a:r>
              <a:rPr lang="en-US" altLang="es-MX" sz="24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(</a:t>
            </a: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continúa</a:t>
            </a:r>
            <a:r>
              <a:rPr lang="en-US" altLang="es-MX" sz="24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Suponga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que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renta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un auto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durante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4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años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 $300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No se le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exige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pagar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nada,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sino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hasta que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termina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contrato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Si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oportunidad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del capital 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0.5%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altLang="es-MX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¿</a:t>
            </a:r>
            <a:r>
              <a:rPr lang="en-US" altLang="es-MX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cuál</a:t>
            </a:r>
            <a:r>
              <a:rPr lang="en-US" altLang="es-MX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costo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la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renta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8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3784" y="10506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n-US" altLang="es-MX" sz="4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7772400" cy="4876800"/>
          </a:xfrm>
        </p:spPr>
        <p:txBody>
          <a:bodyPr/>
          <a:lstStyle/>
          <a:p>
            <a:pPr marL="630238" indent="-630238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Valor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Neto</a:t>
            </a:r>
            <a:endParaRPr lang="en-US" altLang="es-MX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238" indent="-630238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Perpetuidad</a:t>
            </a:r>
            <a:endParaRPr lang="en-US" alt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238" indent="-630238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Anualidad</a:t>
            </a:r>
            <a:endParaRPr lang="en-US" altLang="es-MX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238" indent="-630238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Otras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herramientas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decisión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(TIR)</a:t>
            </a:r>
          </a:p>
          <a:p>
            <a:pPr marL="630238" indent="-630238" eaLnBrk="1" hangingPunct="1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Anual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Equivalente</a:t>
            </a:r>
            <a:endParaRPr lang="en-US" altLang="es-MX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48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Interés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Compuesto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Objec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412818"/>
              </p:ext>
            </p:extLst>
          </p:nvPr>
        </p:nvGraphicFramePr>
        <p:xfrm>
          <a:off x="584200" y="1803400"/>
          <a:ext cx="7213600" cy="458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17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421" y="105102"/>
            <a:ext cx="8655269" cy="685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Otras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Herramientas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Decisión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265452"/>
              </p:ext>
            </p:extLst>
          </p:nvPr>
        </p:nvGraphicFramePr>
        <p:xfrm>
          <a:off x="1727200" y="1955800"/>
          <a:ext cx="5994400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5800" y="1153506"/>
            <a:ext cx="777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s-MX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Resumen</a:t>
            </a:r>
            <a:r>
              <a:rPr lang="en-US" altLang="es-MX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uso</a:t>
            </a:r>
            <a:r>
              <a:rPr lang="en-US" altLang="es-MX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Técnicas</a:t>
            </a:r>
            <a:r>
              <a:rPr lang="en-US" altLang="es-MX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Evaluación</a:t>
            </a:r>
            <a:r>
              <a:rPr lang="en-US" altLang="es-MX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la </a:t>
            </a:r>
            <a:r>
              <a:rPr lang="en-US" altLang="es-MX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Inversión</a:t>
            </a:r>
            <a:endParaRPr lang="en-US" altLang="es-MX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73421" y="6172200"/>
            <a:ext cx="8544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MX" sz="1200" dirty="0"/>
              <a:t>Fuente: Graham and Harvey, “The Theory and Practice of Finance: Evidence from the Field,” Journal of Financial Economics 61 (2001), pp. 187-243.</a:t>
            </a:r>
          </a:p>
        </p:txBody>
      </p:sp>
    </p:spTree>
    <p:extLst>
      <p:ext uri="{BB962C8B-B14F-4D97-AF65-F5344CB8AC3E}">
        <p14:creationId xmlns:p14="http://schemas.microsoft.com/office/powerpoint/2010/main" val="23309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94" y="1607188"/>
            <a:ext cx="8278538" cy="6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9660" y="1142986"/>
            <a:ext cx="4162097" cy="4525963"/>
          </a:xfrm>
          <a:noFill/>
          <a:ln/>
        </p:spPr>
        <p:txBody>
          <a:bodyPr lIns="92075" tIns="46038" rIns="92075" bIns="46038"/>
          <a:lstStyle/>
          <a:p>
            <a:pPr>
              <a:buFont typeface="Wingdings" pitchFamily="2" charset="2"/>
              <a:buNone/>
            </a:pPr>
            <a:r>
              <a:rPr lang="en-US" altLang="es-MX" sz="2800" b="1" i="1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Ejemplo</a:t>
            </a:r>
            <a:endParaRPr lang="en-US" altLang="es-MX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Podemos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comprar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una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maquinaria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altLang="es-MX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$4,000. La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inversión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generará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$2,000 y $4,000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Flujo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Efectivo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años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respectivamente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¿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Cuál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TIR de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esta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s-MX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inversión</a:t>
            </a:r>
            <a:r>
              <a:rPr lang="en-US" altLang="es-MX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43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7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66" y="1064156"/>
            <a:ext cx="3368234" cy="258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43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769108"/>
              </p:ext>
            </p:extLst>
          </p:nvPr>
        </p:nvGraphicFramePr>
        <p:xfrm>
          <a:off x="808038" y="4035984"/>
          <a:ext cx="7529512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1" name="Ecuación" r:id="rId5" imgW="2603160" imgH="419040" progId="Equation.3">
                  <p:embed/>
                </p:oleObj>
              </mc:Choice>
              <mc:Fallback>
                <p:oleObj name="Ecuación" r:id="rId5" imgW="2603160" imgH="41904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4035984"/>
                        <a:ext cx="7529512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696044"/>
              </p:ext>
            </p:extLst>
          </p:nvPr>
        </p:nvGraphicFramePr>
        <p:xfrm>
          <a:off x="823913" y="5483784"/>
          <a:ext cx="29289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2" name="Ecuación" r:id="rId7" imgW="888840" imgH="177480" progId="Equation.3">
                  <p:embed/>
                </p:oleObj>
              </mc:Choice>
              <mc:Fallback>
                <p:oleObj name="Ecuación" r:id="rId7" imgW="888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5483784"/>
                        <a:ext cx="2928937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68008" y="1237582"/>
            <a:ext cx="5360276" cy="4525963"/>
          </a:xfrm>
          <a:noFill/>
          <a:ln/>
        </p:spPr>
        <p:txBody>
          <a:bodyPr lIns="92075" tIns="46038" rIns="92075" bIns="46038"/>
          <a:lstStyle/>
          <a:p>
            <a:pPr>
              <a:buFont typeface="Wingdings" pitchFamily="2" charset="2"/>
              <a:buNone/>
            </a:pPr>
            <a:r>
              <a:rPr lang="en-US" altLang="es-MX" sz="2400" b="1" i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Ejemplo</a:t>
            </a:r>
            <a:endParaRPr lang="en-US" altLang="es-MX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Podemos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comprar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maquinaria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$4,000. La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inversión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generará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$2,000 y $4,000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Flujo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Efectivo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años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respectivamente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¿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Cuál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TIR de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esta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inversión</a:t>
            </a:r>
            <a:r>
              <a:rPr lang="en-US" altLang="es-MX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48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980235"/>
              </p:ext>
            </p:extLst>
          </p:nvPr>
        </p:nvGraphicFramePr>
        <p:xfrm>
          <a:off x="1266825" y="1358900"/>
          <a:ext cx="6513513" cy="473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105400" y="243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 sz="2400">
                <a:latin typeface="Times New Roman" pitchFamily="18" charset="0"/>
              </a:rPr>
              <a:t>TIR=28%</a:t>
            </a:r>
          </a:p>
        </p:txBody>
      </p:sp>
      <p:sp>
        <p:nvSpPr>
          <p:cNvPr id="20485" name="Arc 5"/>
          <p:cNvSpPr>
            <a:spLocks/>
          </p:cNvSpPr>
          <p:nvPr/>
        </p:nvSpPr>
        <p:spPr bwMode="auto">
          <a:xfrm>
            <a:off x="3965575" y="2822575"/>
            <a:ext cx="1066800" cy="6858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550 h 21600"/>
              <a:gd name="T2" fmla="*/ 2156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50"/>
                </a:moveTo>
                <a:cubicBezTo>
                  <a:pt x="27" y="9652"/>
                  <a:pt x="9670" y="17"/>
                  <a:pt x="21568" y="0"/>
                </a:cubicBezTo>
              </a:path>
              <a:path w="21600" h="21600" stroke="0" extrusionOk="0">
                <a:moveTo>
                  <a:pt x="0" y="21550"/>
                </a:moveTo>
                <a:cubicBezTo>
                  <a:pt x="27" y="9652"/>
                  <a:pt x="9670" y="17"/>
                  <a:pt x="2156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8148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2743200" y="3352800"/>
            <a:ext cx="0" cy="304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2743200" y="4800600"/>
            <a:ext cx="3581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057400" y="3276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 600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362200" y="29718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VPN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133600" y="39624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 dirty="0">
                <a:latin typeface="Times New Roman" pitchFamily="18" charset="0"/>
              </a:rPr>
              <a:t>300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362200" y="46482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0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057400" y="54102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-30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2057400" y="60198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 -600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400800" y="45720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Tasa de Descuento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267200" y="3810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TIR=11.6%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3200400" y="54102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s-MX">
                <a:latin typeface="Times New Roman" pitchFamily="18" charset="0"/>
              </a:rPr>
              <a:t>TIR=-44%</a:t>
            </a: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4953000" y="41910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 flipV="1">
            <a:off x="2971800" y="48768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Freeform 19"/>
          <p:cNvSpPr>
            <a:spLocks/>
          </p:cNvSpPr>
          <p:nvPr/>
        </p:nvSpPr>
        <p:spPr bwMode="auto">
          <a:xfrm>
            <a:off x="2882900" y="3733800"/>
            <a:ext cx="3517900" cy="2590800"/>
          </a:xfrm>
          <a:custGeom>
            <a:avLst/>
            <a:gdLst>
              <a:gd name="T0" fmla="*/ 8 w 2216"/>
              <a:gd name="T1" fmla="*/ 1632 h 1632"/>
              <a:gd name="T2" fmla="*/ 8 w 2216"/>
              <a:gd name="T3" fmla="*/ 912 h 1632"/>
              <a:gd name="T4" fmla="*/ 56 w 2216"/>
              <a:gd name="T5" fmla="*/ 528 h 1632"/>
              <a:gd name="T6" fmla="*/ 248 w 2216"/>
              <a:gd name="T7" fmla="*/ 0 h 1632"/>
              <a:gd name="T8" fmla="*/ 968 w 2216"/>
              <a:gd name="T9" fmla="*/ 528 h 1632"/>
              <a:gd name="T10" fmla="*/ 2216 w 2216"/>
              <a:gd name="T11" fmla="*/ 720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16" h="1632">
                <a:moveTo>
                  <a:pt x="8" y="1632"/>
                </a:moveTo>
                <a:cubicBezTo>
                  <a:pt x="4" y="1364"/>
                  <a:pt x="0" y="1096"/>
                  <a:pt x="8" y="912"/>
                </a:cubicBezTo>
                <a:cubicBezTo>
                  <a:pt x="16" y="728"/>
                  <a:pt x="16" y="680"/>
                  <a:pt x="56" y="528"/>
                </a:cubicBezTo>
                <a:cubicBezTo>
                  <a:pt x="96" y="376"/>
                  <a:pt x="96" y="0"/>
                  <a:pt x="248" y="0"/>
                </a:cubicBezTo>
                <a:cubicBezTo>
                  <a:pt x="400" y="0"/>
                  <a:pt x="640" y="408"/>
                  <a:pt x="968" y="528"/>
                </a:cubicBezTo>
                <a:cubicBezTo>
                  <a:pt x="1296" y="648"/>
                  <a:pt x="1756" y="684"/>
                  <a:pt x="2216" y="720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47" name="Rectangle 2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7772400" cy="2286000"/>
          </a:xfrm>
          <a:noFill/>
          <a:ln/>
        </p:spPr>
        <p:txBody>
          <a:bodyPr/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0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Ejemplo</a:t>
            </a:r>
            <a:r>
              <a:rPr lang="en-US" altLang="es-MX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2 - </a:t>
            </a:r>
            <a:r>
              <a:rPr lang="en-US" altLang="es-MX" sz="20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Múltiples</a:t>
            </a:r>
            <a:r>
              <a:rPr lang="en-US" altLang="es-MX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0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Tasas</a:t>
            </a:r>
            <a:r>
              <a:rPr lang="en-US" altLang="es-MX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0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Retorno</a:t>
            </a:r>
            <a:endParaRPr lang="en-US" alt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Ciertos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FE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pueden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generar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VPN = 0 a dos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diferentes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tasas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descuento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siguiente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FE genera un VPN = $A 3.3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altLang="es-MX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altLang="es-MX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TIR de -44% y de +11.6%. </a:t>
            </a:r>
          </a:p>
        </p:txBody>
      </p:sp>
    </p:spTree>
    <p:extLst>
      <p:ext uri="{BB962C8B-B14F-4D97-AF65-F5344CB8AC3E}">
        <p14:creationId xmlns:p14="http://schemas.microsoft.com/office/powerpoint/2010/main" val="41546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8001000" cy="1828800"/>
          </a:xfrm>
          <a:noFill/>
          <a:ln/>
        </p:spPr>
        <p:txBody>
          <a:bodyPr/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4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Ejemplo</a:t>
            </a:r>
            <a:r>
              <a:rPr lang="en-US" altLang="es-MX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 – </a:t>
            </a:r>
            <a:r>
              <a:rPr lang="en-US" altLang="es-MX" sz="24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Proyectos</a:t>
            </a:r>
            <a:r>
              <a:rPr lang="en-US" altLang="es-MX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Mutuamente</a:t>
            </a:r>
            <a:r>
              <a:rPr lang="en-US" altLang="es-MX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Excluyentes</a:t>
            </a:r>
            <a:endParaRPr lang="en-US" altLang="es-MX" sz="2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TIR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algunas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veces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ignora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magnitud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proyecto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siguientes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proyectos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ilustran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ese </a:t>
            </a:r>
            <a:r>
              <a:rPr lang="en-US" altLang="es-MX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problema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aphicFrame>
        <p:nvGraphicFramePr>
          <p:cNvPr id="3072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6246115"/>
              </p:ext>
            </p:extLst>
          </p:nvPr>
        </p:nvGraphicFramePr>
        <p:xfrm>
          <a:off x="1003300" y="4022725"/>
          <a:ext cx="7059613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4" name="Ecuación" r:id="rId4" imgW="3327120" imgH="672840" progId="Equation.3">
                  <p:embed/>
                </p:oleObj>
              </mc:Choice>
              <mc:Fallback>
                <p:oleObj name="Ecuación" r:id="rId4" imgW="332712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4022725"/>
                        <a:ext cx="7059613" cy="14287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</a:t>
            </a:r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Costo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00646"/>
            <a:ext cx="8229600" cy="4525963"/>
          </a:xfrm>
          <a:noFill/>
          <a:ln/>
        </p:spPr>
        <p:txBody>
          <a:bodyPr/>
          <a:lstStyle/>
          <a:p>
            <a:pPr marL="630238" indent="-63023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calcular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 Valor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transforma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flujo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efectivo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un valor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expresado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$ de hoy.</a:t>
            </a:r>
          </a:p>
          <a:p>
            <a:pPr marL="630238" indent="-630238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30238" indent="-63023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 embargo,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algunas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veces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necesario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transformar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inversión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hoy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serie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futura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flujos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efectivo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alt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Costo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00646"/>
            <a:ext cx="8229600" cy="4525963"/>
          </a:xfrm>
          <a:noFill/>
          <a:ln/>
        </p:spPr>
        <p:txBody>
          <a:bodyPr/>
          <a:lstStyle/>
          <a:p>
            <a:pPr marL="630238" indent="-63023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período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 el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mismo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valor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el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comprar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maquinaria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alt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141" y="3429000"/>
            <a:ext cx="643982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55" y="3429000"/>
            <a:ext cx="3423745" cy="34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85" y="4321734"/>
            <a:ext cx="15430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9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39524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indent="-63023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período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 el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mismo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valor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el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comprar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operar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maquinaria</a:t>
            </a:r>
            <a:r>
              <a:rPr lang="en-US" alt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alt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Costo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2169923" y="4744379"/>
                <a:ext cx="5034919" cy="89024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CAE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MX" sz="3600" b="0" i="1" smtClean="0">
                            <a:latin typeface="Cambria Math"/>
                          </a:rPr>
                          <m:t>𝑉𝑃</m:t>
                        </m:r>
                        <m:r>
                          <a:rPr lang="es-MX" sz="3600" b="0" i="1" smtClean="0">
                            <a:latin typeface="Cambria Math"/>
                          </a:rPr>
                          <m:t> </m:t>
                        </m:r>
                        <m:r>
                          <a:rPr lang="es-MX" sz="3600" b="0" i="1" smtClean="0">
                            <a:latin typeface="Cambria Math"/>
                          </a:rPr>
                          <m:t>𝑑𝑒</m:t>
                        </m:r>
                        <m:r>
                          <a:rPr lang="es-MX" sz="3600" b="0" i="1" smtClean="0">
                            <a:latin typeface="Cambria Math"/>
                          </a:rPr>
                          <m:t> </m:t>
                        </m:r>
                        <m:r>
                          <a:rPr lang="es-MX" sz="3600" b="0" i="1" smtClean="0">
                            <a:latin typeface="Cambria Math"/>
                          </a:rPr>
                          <m:t>𝑙𝑜𝑠</m:t>
                        </m:r>
                        <m:r>
                          <a:rPr lang="es-MX" sz="3600" b="0" i="1" smtClean="0">
                            <a:latin typeface="Cambria Math"/>
                          </a:rPr>
                          <m:t> </m:t>
                        </m:r>
                        <m:r>
                          <a:rPr lang="es-MX" sz="3600" b="0" i="1" smtClean="0">
                            <a:latin typeface="Cambria Math"/>
                          </a:rPr>
                          <m:t>𝐶𝑜𝑠𝑡𝑜𝑠</m:t>
                        </m:r>
                      </m:num>
                      <m:den>
                        <m:r>
                          <a:rPr lang="es-MX" sz="3600" b="0" i="1" smtClean="0">
                            <a:latin typeface="Cambria Math"/>
                          </a:rPr>
                          <m:t>𝐹𝑎𝑐𝑡𝑜𝑟</m:t>
                        </m:r>
                        <m:r>
                          <a:rPr lang="es-MX" sz="3600" b="0" i="1" smtClean="0">
                            <a:latin typeface="Cambria Math"/>
                          </a:rPr>
                          <m:t> </m:t>
                        </m:r>
                        <m:r>
                          <a:rPr lang="es-MX" sz="3600" b="0" i="1" smtClean="0">
                            <a:latin typeface="Cambria Math"/>
                          </a:rPr>
                          <m:t>𝑑𝑒</m:t>
                        </m:r>
                        <m:r>
                          <a:rPr lang="es-MX" sz="3600" b="0" i="1" smtClean="0">
                            <a:latin typeface="Cambria Math"/>
                          </a:rPr>
                          <m:t> </m:t>
                        </m:r>
                        <m:r>
                          <a:rPr lang="es-MX" sz="3600" b="0" i="1" smtClean="0">
                            <a:latin typeface="Cambria Math"/>
                          </a:rPr>
                          <m:t>𝐴𝑛𝑢𝑎𝑙𝑖𝑑𝑎𝑑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923" y="4744379"/>
                <a:ext cx="5034919" cy="890244"/>
              </a:xfrm>
              <a:prstGeom prst="rect">
                <a:avLst/>
              </a:prstGeom>
              <a:blipFill rotWithShape="1">
                <a:blip r:embed="rId3"/>
                <a:stretch>
                  <a:fillRect l="-3623" b="-114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-147653" y="3476506"/>
                <a:ext cx="9425594" cy="52322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0" i="1" smtClean="0">
                              <a:latin typeface="Cambria Math"/>
                            </a:rPr>
                            <m:t>𝑉𝑃</m:t>
                          </m:r>
                        </m:e>
                        <m:sub>
                          <m:r>
                            <a:rPr lang="es-MX" sz="2800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0" i="1" smtClean="0">
                              <a:latin typeface="Cambria Math"/>
                            </a:rPr>
                            <m:t>𝐶𝐴𝐸</m:t>
                          </m:r>
                        </m:e>
                        <m:sub>
                          <m:r>
                            <a:rPr lang="es-MX" sz="2800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s-MX" sz="2800" b="0" i="1" smtClean="0">
                          <a:latin typeface="Cambria Math"/>
                          <a:ea typeface="Cambria Math"/>
                        </a:rPr>
                        <m:t>𝐹𝑎𝑐𝑡𝑜𝑟</m:t>
                      </m:r>
                      <m:r>
                        <a:rPr lang="es-MX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MX" sz="2800" b="0" i="1" smtClean="0">
                          <a:latin typeface="Cambria Math"/>
                          <a:ea typeface="Cambria Math"/>
                        </a:rPr>
                        <m:t>𝑑𝑒</m:t>
                      </m:r>
                      <m:r>
                        <a:rPr lang="es-MX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MX" sz="2800" b="0" i="1" smtClean="0">
                          <a:latin typeface="Cambria Math"/>
                          <a:ea typeface="Cambria Math"/>
                        </a:rPr>
                        <m:t>𝑎𝑛𝑢𝑎𝑙𝑖𝑑𝑎𝑑</m:t>
                      </m:r>
                      <m:d>
                        <m:dPr>
                          <m:ctrlPr>
                            <a:rPr lang="es-MX" sz="28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𝑇𝑎𝑠𝑎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ú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. 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𝑃𝑒𝑟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í</m:t>
                          </m:r>
                          <m:r>
                            <a:rPr lang="es-MX" sz="2800" b="0" i="1" smtClean="0">
                              <a:latin typeface="Cambria Math"/>
                              <a:ea typeface="Cambria Math"/>
                            </a:rPr>
                            <m:t>𝑜𝑑𝑜𝑠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7653" y="3476506"/>
                <a:ext cx="9425594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3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1652588"/>
            <a:ext cx="15240000" cy="101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2" y="849052"/>
            <a:ext cx="5805488" cy="422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7200" y="-47308"/>
            <a:ext cx="8119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Análisis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comparativo</a:t>
            </a:r>
            <a:r>
              <a:rPr lang="en-US" sz="2400" b="1" dirty="0" smtClean="0">
                <a:solidFill>
                  <a:schemeClr val="bg1"/>
                </a:solidFill>
              </a:rPr>
              <a:t> de la </a:t>
            </a:r>
            <a:r>
              <a:rPr lang="en-US" sz="2400" b="1" dirty="0" err="1" smtClean="0">
                <a:solidFill>
                  <a:schemeClr val="bg1"/>
                </a:solidFill>
              </a:rPr>
              <a:t>adquisición</a:t>
            </a:r>
            <a:r>
              <a:rPr lang="en-US" sz="2400" b="1" dirty="0" smtClean="0">
                <a:solidFill>
                  <a:schemeClr val="bg1"/>
                </a:solidFill>
              </a:rPr>
              <a:t> de un </a:t>
            </a:r>
            <a:r>
              <a:rPr lang="en-US" sz="2400" b="1" dirty="0" err="1" smtClean="0">
                <a:solidFill>
                  <a:schemeClr val="bg1"/>
                </a:solidFill>
              </a:rPr>
              <a:t>sistema</a:t>
            </a:r>
            <a:r>
              <a:rPr lang="en-US" sz="2400" b="1" dirty="0" smtClean="0">
                <a:solidFill>
                  <a:schemeClr val="bg1"/>
                </a:solidFill>
              </a:rPr>
              <a:t> de </a:t>
            </a:r>
            <a:r>
              <a:rPr lang="en-US" sz="2400" b="1" dirty="0" err="1" smtClean="0">
                <a:solidFill>
                  <a:schemeClr val="bg1"/>
                </a:solidFill>
              </a:rPr>
              <a:t>compresión</a:t>
            </a:r>
            <a:r>
              <a:rPr lang="en-US" sz="2400" b="1" dirty="0" smtClean="0">
                <a:solidFill>
                  <a:schemeClr val="bg1"/>
                </a:solidFill>
              </a:rPr>
              <a:t> de gas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81113"/>
            <a:ext cx="8686800" cy="4614862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Ejemplo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altLang="es-MX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s-MX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Dados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siguientes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costos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operar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dos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equipos</a:t>
            </a:r>
            <a:r>
              <a:rPr lang="en-US" altLang="es-MX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 un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del capital de 6%,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seleccione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 de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menor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mediante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el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método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Costo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Annual </a:t>
            </a:r>
            <a:r>
              <a:rPr lang="en-US" altLang="es-MX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Equivalente</a:t>
            </a:r>
            <a:r>
              <a:rPr lang="en-US" altLang="es-MX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altLang="es-MX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altLang="es-MX" sz="2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s-MX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s-MX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alt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  <a:r>
              <a:rPr lang="en-US" altLang="es-MX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altLang="es-MX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endParaRPr lang="en-US" altLang="es-MX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s-MX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Equipo</a:t>
            </a:r>
            <a:r>
              <a:rPr lang="en-US" alt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altLang="es-MX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	2	3	4	PV@6%	EAC</a:t>
            </a:r>
          </a:p>
          <a:p>
            <a:pPr>
              <a:buFont typeface="Wingdings" pitchFamily="2" charset="2"/>
              <a:buNone/>
            </a:pP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			</a:t>
            </a:r>
            <a:r>
              <a:rPr lang="en-US" alt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15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5	5	5	28.37		</a:t>
            </a:r>
            <a:r>
              <a:rPr lang="en-US" altLang="es-MX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10.61</a:t>
            </a:r>
          </a:p>
          <a:p>
            <a:pPr>
              <a:buFont typeface="Wingdings" pitchFamily="2" charset="2"/>
              <a:buNone/>
            </a:pP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			</a:t>
            </a:r>
            <a:r>
              <a:rPr lang="en-US" alt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10</a:t>
            </a:r>
            <a:r>
              <a:rPr lang="en-US" altLang="es-MX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6	6		21.00		</a:t>
            </a:r>
            <a:r>
              <a:rPr lang="en-US" altLang="es-MX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11.45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Costo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</a:t>
            </a:r>
            <a:r>
              <a:rPr lang="en-US" altLang="es-MX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MX" sz="4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927255"/>
            <a:ext cx="2745845" cy="196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SLIDE PPT 4-3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48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685800" y="15240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0000"/>
              </a:buClr>
            </a:pPr>
            <a:r>
              <a:rPr lang="en-US" altLang="es-MX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Factor de </a:t>
            </a:r>
            <a:r>
              <a:rPr lang="en-US" altLang="es-MX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Descuento</a:t>
            </a:r>
            <a:r>
              <a:rPr lang="en-US" altLang="es-MX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= FD = VP of $1</a:t>
            </a: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 Factor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Descuento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puede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utilizarse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para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calcular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valor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presente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cualquier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flujo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84005" y="2619375"/>
            <a:ext cx="3752850" cy="1466850"/>
            <a:chOff x="1170" y="1650"/>
            <a:chExt cx="2364" cy="924"/>
          </a:xfrm>
        </p:grpSpPr>
        <p:graphicFrame>
          <p:nvGraphicFramePr>
            <p:cNvPr id="1026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68591620"/>
                </p:ext>
              </p:extLst>
            </p:nvPr>
          </p:nvGraphicFramePr>
          <p:xfrm>
            <a:off x="1336" y="1737"/>
            <a:ext cx="1958" cy="7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2" name="Ecuación" r:id="rId3" imgW="672840" imgH="266400" progId="Equation.3">
                    <p:embed/>
                  </p:oleObj>
                </mc:Choice>
                <mc:Fallback>
                  <p:oleObj name="Ecuación" r:id="rId3" imgW="672840" imgH="26640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6" y="1737"/>
                          <a:ext cx="1958" cy="7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1170" y="1650"/>
              <a:ext cx="2364" cy="924"/>
            </a:xfrm>
            <a:prstGeom prst="rect">
              <a:avLst/>
            </a:prstGeom>
            <a:noFill/>
            <a:ln w="57150" cmpd="tri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s-MX" altLang="es-MX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5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El Factor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Descuento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puede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utilizarse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para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calcular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el valor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presente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cualquier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flujo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graphicFrame>
        <p:nvGraphicFramePr>
          <p:cNvPr id="205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065368"/>
              </p:ext>
            </p:extLst>
          </p:nvPr>
        </p:nvGraphicFramePr>
        <p:xfrm>
          <a:off x="5903913" y="3703088"/>
          <a:ext cx="19812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8" name="Ecuación" r:id="rId3" imgW="672840" imgH="266400" progId="Equation.3">
                  <p:embed/>
                </p:oleObj>
              </mc:Choice>
              <mc:Fallback>
                <p:oleObj name="Ecuación" r:id="rId3" imgW="672840" imgH="266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913" y="3703088"/>
                        <a:ext cx="19812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718175" y="3593551"/>
            <a:ext cx="2357438" cy="920750"/>
          </a:xfrm>
          <a:prstGeom prst="rect">
            <a:avLst/>
          </a:prstGeom>
          <a:noFill/>
          <a:ln w="57150" cmpd="tri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graphicFrame>
        <p:nvGraphicFramePr>
          <p:cNvPr id="20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32412"/>
              </p:ext>
            </p:extLst>
          </p:nvPr>
        </p:nvGraphicFramePr>
        <p:xfrm>
          <a:off x="1701800" y="1752600"/>
          <a:ext cx="4214813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Ecuación" r:id="rId5" imgW="1307880" imgH="431640" progId="Equation.3">
                  <p:embed/>
                </p:oleObj>
              </mc:Choice>
              <mc:Fallback>
                <p:oleObj name="Ecuación" r:id="rId5" imgW="1307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1752600"/>
                        <a:ext cx="4214813" cy="1385888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680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71500" indent="-5715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altLang="es-MX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Sustituir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“1” con “t”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permite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usar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la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fórmula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para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flujos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efectivo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que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existen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cualquier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punto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del </a:t>
            </a:r>
            <a:r>
              <a:rPr lang="en-US" altLang="es-MX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tiempo</a:t>
            </a:r>
            <a:r>
              <a:rPr lang="en-US" alt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768573"/>
              </p:ext>
            </p:extLst>
          </p:nvPr>
        </p:nvGraphicFramePr>
        <p:xfrm>
          <a:off x="1362075" y="2236788"/>
          <a:ext cx="619125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9" name="Ecuación" r:id="rId3" imgW="1485720" imgH="419040" progId="Equation.3">
                  <p:embed/>
                </p:oleObj>
              </mc:Choice>
              <mc:Fallback>
                <p:oleObj name="Ecuación" r:id="rId3" imgW="1485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2236788"/>
                        <a:ext cx="6191250" cy="1739900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1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s-MX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en-US" altLang="es-MX" sz="4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endParaRPr lang="en-US" altLang="es-MX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5" name="Picture 7" descr="https://image.freepik.com/foto-gratis/fondo-blanco--boligrafos--cuadernos--cuaderno_3299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919" y="0"/>
            <a:ext cx="10295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-66675"/>
            <a:ext cx="5962650" cy="69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 descr="C:\Users\JDP\AppData\Local\Microsoft\Windows\Temporary Internet Files\Content.IE5\1P2FYNIE\lapiz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53" y="2898391"/>
            <a:ext cx="1780201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0"/>
            <a:ext cx="102965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" y="1753555"/>
            <a:ext cx="8971565" cy="32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02" y="2564141"/>
            <a:ext cx="17795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6568C9FBB4C94DA1C552133E227C12" ma:contentTypeVersion="1" ma:contentTypeDescription="Crear nuevo documento." ma:contentTypeScope="" ma:versionID="86c4ca5abb6b60f1086e44e76f99e69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a58ab6bdef439119b64b6b50b7c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B8D8CE-9ECF-492F-B6E3-CE3D4A47E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21A1D4-D8FA-40A4-8658-590341AB1FC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E50694-61EB-4DCE-B738-37C66E6751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653</Words>
  <Application>Microsoft Office PowerPoint</Application>
  <PresentationFormat>Presentación en pantalla (4:3)</PresentationFormat>
  <Paragraphs>140</Paragraphs>
  <Slides>41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Office Theme</vt:lpstr>
      <vt:lpstr>Ecuación</vt:lpstr>
      <vt:lpstr>Presentación de PowerPoint</vt:lpstr>
      <vt:lpstr>Presentación de PowerPoint</vt:lpstr>
      <vt:lpstr>Contenido</vt:lpstr>
      <vt:lpstr>Presentación de PowerPoint</vt:lpstr>
      <vt:lpstr>Valor Presente</vt:lpstr>
      <vt:lpstr>Valor Presente</vt:lpstr>
      <vt:lpstr>Valor Presente</vt:lpstr>
      <vt:lpstr>Presentación de PowerPoint</vt:lpstr>
      <vt:lpstr>Presentación de PowerPoint</vt:lpstr>
      <vt:lpstr>Presentación de PowerPoint</vt:lpstr>
      <vt:lpstr>Valor Presente</vt:lpstr>
      <vt:lpstr>Valor Presente</vt:lpstr>
      <vt:lpstr>Valor Presente</vt:lpstr>
      <vt:lpstr>Valor Presente</vt:lpstr>
      <vt:lpstr>Valor Presente</vt:lpstr>
      <vt:lpstr>Valor Presente</vt:lpstr>
      <vt:lpstr>Presentación de PowerPoint</vt:lpstr>
      <vt:lpstr>Perpetuidad</vt:lpstr>
      <vt:lpstr>Perpetuidad</vt:lpstr>
      <vt:lpstr>Presentación de PowerPoint</vt:lpstr>
      <vt:lpstr>Presentación de PowerPoint</vt:lpstr>
      <vt:lpstr>Presentación de PowerPoint</vt:lpstr>
      <vt:lpstr>Anualidad</vt:lpstr>
      <vt:lpstr>Anualidad</vt:lpstr>
      <vt:lpstr>Presentación de PowerPoint</vt:lpstr>
      <vt:lpstr>Presentación de PowerPoint</vt:lpstr>
      <vt:lpstr>Presentación de PowerPoint</vt:lpstr>
      <vt:lpstr>Anualidad</vt:lpstr>
      <vt:lpstr>Anualidad</vt:lpstr>
      <vt:lpstr>Interés Compuesto</vt:lpstr>
      <vt:lpstr>Otras Herramientas de Decisión</vt:lpstr>
      <vt:lpstr>Tasa Interna de Retorno</vt:lpstr>
      <vt:lpstr>Tasa Interna de Retorno</vt:lpstr>
      <vt:lpstr>Tasa Interna de Retorno</vt:lpstr>
      <vt:lpstr>Tasa Interna de Retorno</vt:lpstr>
      <vt:lpstr>Tasa Interna de Retorno</vt:lpstr>
      <vt:lpstr>Costo Anual Equivalente</vt:lpstr>
      <vt:lpstr>Costo Anual Equivalente</vt:lpstr>
      <vt:lpstr>Costo Anual Equivalente</vt:lpstr>
      <vt:lpstr>Costo Anual Equivalente</vt:lpstr>
      <vt:lpstr>Presentación de PowerPoint</vt:lpstr>
    </vt:vector>
  </TitlesOfParts>
  <Company>jwt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nialvarez</dc:creator>
  <cp:lastModifiedBy>JDP</cp:lastModifiedBy>
  <cp:revision>217</cp:revision>
  <dcterms:created xsi:type="dcterms:W3CDTF">2015-01-06T18:54:59Z</dcterms:created>
  <dcterms:modified xsi:type="dcterms:W3CDTF">2015-09-25T15:37:33Z</dcterms:modified>
</cp:coreProperties>
</file>