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52" r:id="rId2"/>
    <p:sldMasterId id="2147483864" r:id="rId3"/>
    <p:sldMasterId id="2147483888" r:id="rId4"/>
    <p:sldMasterId id="2147483900" r:id="rId5"/>
    <p:sldMasterId id="2147483924" r:id="rId6"/>
    <p:sldMasterId id="2147483936" r:id="rId7"/>
    <p:sldMasterId id="2147483948" r:id="rId8"/>
    <p:sldMasterId id="2147483960" r:id="rId9"/>
    <p:sldMasterId id="2147483972" r:id="rId10"/>
  </p:sldMasterIdLst>
  <p:notesMasterIdLst>
    <p:notesMasterId r:id="rId31"/>
  </p:notesMasterIdLst>
  <p:handoutMasterIdLst>
    <p:handoutMasterId r:id="rId32"/>
  </p:handoutMasterIdLst>
  <p:sldIdLst>
    <p:sldId id="256" r:id="rId11"/>
    <p:sldId id="258" r:id="rId12"/>
    <p:sldId id="326" r:id="rId13"/>
    <p:sldId id="328" r:id="rId14"/>
    <p:sldId id="348" r:id="rId15"/>
    <p:sldId id="351" r:id="rId16"/>
    <p:sldId id="335" r:id="rId17"/>
    <p:sldId id="334" r:id="rId18"/>
    <p:sldId id="352" r:id="rId19"/>
    <p:sldId id="347" r:id="rId20"/>
    <p:sldId id="340" r:id="rId21"/>
    <p:sldId id="342" r:id="rId22"/>
    <p:sldId id="343" r:id="rId23"/>
    <p:sldId id="345" r:id="rId24"/>
    <p:sldId id="338" r:id="rId25"/>
    <p:sldId id="356" r:id="rId26"/>
    <p:sldId id="341" r:id="rId27"/>
    <p:sldId id="344" r:id="rId28"/>
    <p:sldId id="346" r:id="rId29"/>
    <p:sldId id="332" r:id="rId30"/>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A"/>
    <a:srgbClr val="CCFFCC"/>
    <a:srgbClr val="CCFF66"/>
    <a:srgbClr val="CCFF99"/>
    <a:srgbClr val="CCFF33"/>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94086" autoAdjust="0"/>
  </p:normalViewPr>
  <p:slideViewPr>
    <p:cSldViewPr snapToGrid="0" snapToObjects="1">
      <p:cViewPr varScale="1">
        <p:scale>
          <a:sx n="92" d="100"/>
          <a:sy n="92" d="100"/>
        </p:scale>
        <p:origin x="-600" y="-90"/>
      </p:cViewPr>
      <p:guideLst>
        <p:guide orient="horz" pos="1110"/>
        <p:guide orient="horz" pos="3104"/>
        <p:guide pos="28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Planilha_do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felipe.giasson\Google%20Drive\EB_ICLEI_CPS_Inovacao\1_Produtos_Relat\03_Pegada\Comparativ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plotArea>
      <c:layout>
        <c:manualLayout>
          <c:layoutTarget val="inner"/>
          <c:xMode val="edge"/>
          <c:yMode val="edge"/>
          <c:x val="4.8291493722631106E-2"/>
          <c:y val="0.1803205990209851"/>
          <c:w val="0.76450594103960023"/>
          <c:h val="0.67336839189960251"/>
        </c:manualLayout>
      </c:layout>
      <c:barChart>
        <c:barDir val="col"/>
        <c:grouping val="clustered"/>
        <c:ser>
          <c:idx val="0"/>
          <c:order val="0"/>
          <c:dPt>
            <c:idx val="0"/>
            <c:spPr>
              <a:solidFill>
                <a:srgbClr val="00ACA2"/>
              </a:solidFill>
            </c:spPr>
          </c:dPt>
          <c:dPt>
            <c:idx val="1"/>
            <c:spPr>
              <a:solidFill>
                <a:srgbClr val="00ACA2"/>
              </a:solidFill>
            </c:spPr>
          </c:dPt>
          <c:dPt>
            <c:idx val="2"/>
            <c:spPr>
              <a:solidFill>
                <a:srgbClr val="4F84C0"/>
              </a:solidFill>
            </c:spPr>
          </c:dPt>
          <c:dPt>
            <c:idx val="3"/>
            <c:spPr>
              <a:solidFill>
                <a:srgbClr val="ED1065"/>
              </a:solidFill>
            </c:spPr>
          </c:dPt>
          <c:dPt>
            <c:idx val="4"/>
            <c:spPr>
              <a:solidFill>
                <a:srgbClr val="ED1065"/>
              </a:solidFill>
            </c:spPr>
          </c:dPt>
          <c:dPt>
            <c:idx val="5"/>
            <c:spPr>
              <a:solidFill>
                <a:srgbClr val="ED1065"/>
              </a:solidFill>
            </c:spPr>
          </c:dPt>
          <c:dPt>
            <c:idx val="6"/>
            <c:spPr>
              <a:solidFill>
                <a:srgbClr val="F47836"/>
              </a:solidFill>
            </c:spPr>
          </c:dPt>
          <c:dPt>
            <c:idx val="7"/>
            <c:spPr>
              <a:solidFill>
                <a:srgbClr val="F47836"/>
              </a:solidFill>
            </c:spPr>
          </c:dPt>
          <c:dLbls>
            <c:dLblPos val="outEnd"/>
            <c:showVal val="1"/>
          </c:dLbls>
          <c:cat>
            <c:strRef>
              <c:f>Plan1!$H$34:$H$40</c:f>
              <c:strCache>
                <c:ptCount val="7"/>
                <c:pt idx="0">
                  <c:v>Impressora</c:v>
                </c:pt>
                <c:pt idx="1">
                  <c:v>Toner</c:v>
                </c:pt>
                <c:pt idx="2">
                  <c:v>Distribuição</c:v>
                </c:pt>
                <c:pt idx="3">
                  <c:v>Manutenção</c:v>
                </c:pt>
                <c:pt idx="4">
                  <c:v>Papel</c:v>
                </c:pt>
                <c:pt idx="5">
                  <c:v>Impressão</c:v>
                </c:pt>
                <c:pt idx="6">
                  <c:v>Fim de Vida</c:v>
                </c:pt>
              </c:strCache>
            </c:strRef>
          </c:cat>
          <c:val>
            <c:numRef>
              <c:f>Plan1!$J$34:$J$40</c:f>
              <c:numCache>
                <c:formatCode>0.0%</c:formatCode>
                <c:ptCount val="7"/>
                <c:pt idx="0">
                  <c:v>0.15946016204563332</c:v>
                </c:pt>
                <c:pt idx="1">
                  <c:v>7.2184553357765274E-2</c:v>
                </c:pt>
                <c:pt idx="2">
                  <c:v>1.4311027476240138E-2</c:v>
                </c:pt>
                <c:pt idx="3">
                  <c:v>6.8463421346564399E-2</c:v>
                </c:pt>
                <c:pt idx="4">
                  <c:v>0.6567710833093523</c:v>
                </c:pt>
                <c:pt idx="5">
                  <c:v>1.5917275598203849E-2</c:v>
                </c:pt>
                <c:pt idx="6">
                  <c:v>1.2892476866241702E-2</c:v>
                </c:pt>
              </c:numCache>
            </c:numRef>
          </c:val>
        </c:ser>
        <c:axId val="126558592"/>
        <c:axId val="126560128"/>
      </c:barChart>
      <c:catAx>
        <c:axId val="126558592"/>
        <c:scaling>
          <c:orientation val="minMax"/>
        </c:scaling>
        <c:axPos val="b"/>
        <c:numFmt formatCode="General" sourceLinked="1"/>
        <c:tickLblPos val="nextTo"/>
        <c:crossAx val="126560128"/>
        <c:crosses val="autoZero"/>
        <c:auto val="1"/>
        <c:lblAlgn val="ctr"/>
        <c:lblOffset val="100"/>
      </c:catAx>
      <c:valAx>
        <c:axId val="126560128"/>
        <c:scaling>
          <c:orientation val="minMax"/>
        </c:scaling>
        <c:delete val="1"/>
        <c:axPos val="l"/>
        <c:numFmt formatCode="0.0%" sourceLinked="1"/>
        <c:tickLblPos val="none"/>
        <c:crossAx val="126558592"/>
        <c:crosses val="autoZero"/>
        <c:crossBetween val="between"/>
      </c:valAx>
    </c:plotArea>
    <c:plotVisOnly val="1"/>
    <c:dispBlanksAs val="gap"/>
  </c:chart>
  <c:txPr>
    <a:bodyPr/>
    <a:lstStyle/>
    <a:p>
      <a:pPr>
        <a:defRPr>
          <a:latin typeface="Lato" pitchFamily="34" charset="0"/>
        </a:defRPr>
      </a:pPr>
      <a:endParaRPr lang="pt-B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plotArea>
      <c:layout>
        <c:manualLayout>
          <c:layoutTarget val="inner"/>
          <c:xMode val="edge"/>
          <c:yMode val="edge"/>
          <c:x val="0.10455258840899216"/>
          <c:y val="0.1998483957389606"/>
          <c:w val="0.71387373848632274"/>
          <c:h val="0.68111299534133751"/>
        </c:manualLayout>
      </c:layout>
      <c:barChart>
        <c:barDir val="col"/>
        <c:grouping val="clustered"/>
        <c:ser>
          <c:idx val="0"/>
          <c:order val="0"/>
          <c:tx>
            <c:strRef>
              <c:f>'Sem Biogênico'!$J$15</c:f>
              <c:strCache>
                <c:ptCount val="1"/>
                <c:pt idx="0">
                  <c:v>Cenário 1</c:v>
                </c:pt>
              </c:strCache>
            </c:strRef>
          </c:tx>
          <c:dLbls>
            <c:dLbl>
              <c:idx val="5"/>
              <c:spPr/>
              <c:txPr>
                <a:bodyPr/>
                <a:lstStyle/>
                <a:p>
                  <a:pPr>
                    <a:defRPr b="1"/>
                  </a:pPr>
                  <a:endParaRPr lang="pt-BR"/>
                </a:p>
              </c:txPr>
            </c:dLbl>
            <c:dLblPos val="outEnd"/>
            <c:showVal val="1"/>
          </c:dLbls>
          <c:cat>
            <c:strRef>
              <c:f>'Sem Biogênico'!$I$16:$I$21</c:f>
              <c:strCache>
                <c:ptCount val="6"/>
                <c:pt idx="0">
                  <c:v>Toner</c:v>
                </c:pt>
                <c:pt idx="1">
                  <c:v>Papel</c:v>
                </c:pt>
                <c:pt idx="2">
                  <c:v>Impressão</c:v>
                </c:pt>
                <c:pt idx="3">
                  <c:v>Leitura</c:v>
                </c:pt>
                <c:pt idx="4">
                  <c:v>Aterro</c:v>
                </c:pt>
                <c:pt idx="5">
                  <c:v>Pegada de Carbono</c:v>
                </c:pt>
              </c:strCache>
            </c:strRef>
          </c:cat>
          <c:val>
            <c:numRef>
              <c:f>'Sem Biogênico'!$J$16:$J$21</c:f>
              <c:numCache>
                <c:formatCode>0.0</c:formatCode>
                <c:ptCount val="6"/>
                <c:pt idx="0">
                  <c:v>1.7822000000000007</c:v>
                </c:pt>
                <c:pt idx="1">
                  <c:v>6.7820026680000005</c:v>
                </c:pt>
                <c:pt idx="2">
                  <c:v>0.32846112000000027</c:v>
                </c:pt>
                <c:pt idx="3">
                  <c:v>5.9021873585999947</c:v>
                </c:pt>
                <c:pt idx="4">
                  <c:v>5.3857352640000022E-2</c:v>
                </c:pt>
                <c:pt idx="5">
                  <c:v>14.848708499239999</c:v>
                </c:pt>
              </c:numCache>
            </c:numRef>
          </c:val>
        </c:ser>
        <c:ser>
          <c:idx val="1"/>
          <c:order val="1"/>
          <c:tx>
            <c:strRef>
              <c:f>'Sem Biogênico'!$K$15</c:f>
              <c:strCache>
                <c:ptCount val="1"/>
                <c:pt idx="0">
                  <c:v>Cenário 2</c:v>
                </c:pt>
              </c:strCache>
            </c:strRef>
          </c:tx>
          <c:dLbls>
            <c:dLbl>
              <c:idx val="5"/>
              <c:spPr/>
              <c:txPr>
                <a:bodyPr/>
                <a:lstStyle/>
                <a:p>
                  <a:pPr>
                    <a:defRPr b="1"/>
                  </a:pPr>
                  <a:endParaRPr lang="pt-BR"/>
                </a:p>
              </c:txPr>
            </c:dLbl>
            <c:dLblPos val="outEnd"/>
            <c:showVal val="1"/>
          </c:dLbls>
          <c:cat>
            <c:strRef>
              <c:f>'Sem Biogênico'!$I$16:$I$21</c:f>
              <c:strCache>
                <c:ptCount val="6"/>
                <c:pt idx="0">
                  <c:v>Toner</c:v>
                </c:pt>
                <c:pt idx="1">
                  <c:v>Papel</c:v>
                </c:pt>
                <c:pt idx="2">
                  <c:v>Impressão</c:v>
                </c:pt>
                <c:pt idx="3">
                  <c:v>Leitura</c:v>
                </c:pt>
                <c:pt idx="4">
                  <c:v>Aterro</c:v>
                </c:pt>
                <c:pt idx="5">
                  <c:v>Pegada de Carbono</c:v>
                </c:pt>
              </c:strCache>
            </c:strRef>
          </c:cat>
          <c:val>
            <c:numRef>
              <c:f>'Sem Biogênico'!$K$16:$K$21</c:f>
              <c:numCache>
                <c:formatCode>0.0</c:formatCode>
                <c:ptCount val="6"/>
                <c:pt idx="0">
                  <c:v>1.7822000000000007</c:v>
                </c:pt>
                <c:pt idx="1">
                  <c:v>6.7820026680000005</c:v>
                </c:pt>
                <c:pt idx="2">
                  <c:v>0.32846112000000027</c:v>
                </c:pt>
                <c:pt idx="3">
                  <c:v>4.2314603689800014</c:v>
                </c:pt>
                <c:pt idx="4">
                  <c:v>5.3857352640000022E-2</c:v>
                </c:pt>
                <c:pt idx="5">
                  <c:v>13.17798150962</c:v>
                </c:pt>
              </c:numCache>
            </c:numRef>
          </c:val>
        </c:ser>
        <c:ser>
          <c:idx val="2"/>
          <c:order val="2"/>
          <c:tx>
            <c:strRef>
              <c:f>'Sem Biogênico'!$L$15</c:f>
              <c:strCache>
                <c:ptCount val="1"/>
                <c:pt idx="0">
                  <c:v>Cenário 3</c:v>
                </c:pt>
              </c:strCache>
            </c:strRef>
          </c:tx>
          <c:dLbls>
            <c:dLbl>
              <c:idx val="5"/>
              <c:spPr/>
              <c:txPr>
                <a:bodyPr/>
                <a:lstStyle/>
                <a:p>
                  <a:pPr>
                    <a:defRPr b="1"/>
                  </a:pPr>
                  <a:endParaRPr lang="pt-BR"/>
                </a:p>
              </c:txPr>
            </c:dLbl>
            <c:dLblPos val="outEnd"/>
            <c:showVal val="1"/>
          </c:dLbls>
          <c:cat>
            <c:strRef>
              <c:f>'Sem Biogênico'!$I$16:$I$21</c:f>
              <c:strCache>
                <c:ptCount val="6"/>
                <c:pt idx="0">
                  <c:v>Toner</c:v>
                </c:pt>
                <c:pt idx="1">
                  <c:v>Papel</c:v>
                </c:pt>
                <c:pt idx="2">
                  <c:v>Impressão</c:v>
                </c:pt>
                <c:pt idx="3">
                  <c:v>Leitura</c:v>
                </c:pt>
                <c:pt idx="4">
                  <c:v>Aterro</c:v>
                </c:pt>
                <c:pt idx="5">
                  <c:v>Pegada de Carbono</c:v>
                </c:pt>
              </c:strCache>
            </c:strRef>
          </c:cat>
          <c:val>
            <c:numRef>
              <c:f>'Sem Biogênico'!$L$16:$L$21</c:f>
              <c:numCache>
                <c:formatCode>0.0</c:formatCode>
                <c:ptCount val="6"/>
                <c:pt idx="0">
                  <c:v>1.7822000000000007</c:v>
                </c:pt>
                <c:pt idx="1">
                  <c:v>6.7820026680000005</c:v>
                </c:pt>
                <c:pt idx="2">
                  <c:v>0.32846112000000027</c:v>
                </c:pt>
                <c:pt idx="3">
                  <c:v>0.24589870344000017</c:v>
                </c:pt>
                <c:pt idx="4">
                  <c:v>5.3857352640000022E-2</c:v>
                </c:pt>
                <c:pt idx="5">
                  <c:v>9.1924198440800069</c:v>
                </c:pt>
              </c:numCache>
            </c:numRef>
          </c:val>
        </c:ser>
        <c:ser>
          <c:idx val="3"/>
          <c:order val="3"/>
          <c:tx>
            <c:strRef>
              <c:f>'Sem Biogênico'!$M$15</c:f>
              <c:strCache>
                <c:ptCount val="1"/>
                <c:pt idx="0">
                  <c:v>Digital</c:v>
                </c:pt>
              </c:strCache>
            </c:strRef>
          </c:tx>
          <c:dLbls>
            <c:dLbl>
              <c:idx val="5"/>
              <c:spPr/>
              <c:txPr>
                <a:bodyPr/>
                <a:lstStyle/>
                <a:p>
                  <a:pPr>
                    <a:defRPr b="1"/>
                  </a:pPr>
                  <a:endParaRPr lang="pt-BR"/>
                </a:p>
              </c:txPr>
            </c:dLbl>
            <c:dLblPos val="outEnd"/>
            <c:showVal val="1"/>
          </c:dLbls>
          <c:cat>
            <c:strRef>
              <c:f>'Sem Biogênico'!$I$16:$I$21</c:f>
              <c:strCache>
                <c:ptCount val="6"/>
                <c:pt idx="0">
                  <c:v>Toner</c:v>
                </c:pt>
                <c:pt idx="1">
                  <c:v>Papel</c:v>
                </c:pt>
                <c:pt idx="2">
                  <c:v>Impressão</c:v>
                </c:pt>
                <c:pt idx="3">
                  <c:v>Leitura</c:v>
                </c:pt>
                <c:pt idx="4">
                  <c:v>Aterro</c:v>
                </c:pt>
                <c:pt idx="5">
                  <c:v>Pegada de Carbono</c:v>
                </c:pt>
              </c:strCache>
            </c:strRef>
          </c:cat>
          <c:val>
            <c:numRef>
              <c:f>'Sem Biogênico'!$M$16:$M$21</c:f>
              <c:numCache>
                <c:formatCode>0.0</c:formatCode>
                <c:ptCount val="6"/>
                <c:pt idx="0">
                  <c:v>0</c:v>
                </c:pt>
                <c:pt idx="1">
                  <c:v>0</c:v>
                </c:pt>
                <c:pt idx="2">
                  <c:v>0</c:v>
                </c:pt>
                <c:pt idx="3">
                  <c:v>5.9021873585999947</c:v>
                </c:pt>
                <c:pt idx="4">
                  <c:v>0</c:v>
                </c:pt>
                <c:pt idx="5">
                  <c:v>5.9021873585999947</c:v>
                </c:pt>
              </c:numCache>
            </c:numRef>
          </c:val>
        </c:ser>
        <c:axId val="113255936"/>
        <c:axId val="113257472"/>
      </c:barChart>
      <c:catAx>
        <c:axId val="113255936"/>
        <c:scaling>
          <c:orientation val="minMax"/>
        </c:scaling>
        <c:axPos val="b"/>
        <c:numFmt formatCode="General" sourceLinked="1"/>
        <c:tickLblPos val="nextTo"/>
        <c:crossAx val="113257472"/>
        <c:crosses val="autoZero"/>
        <c:auto val="1"/>
        <c:lblAlgn val="ctr"/>
        <c:lblOffset val="100"/>
      </c:catAx>
      <c:valAx>
        <c:axId val="113257472"/>
        <c:scaling>
          <c:orientation val="minMax"/>
        </c:scaling>
        <c:axPos val="l"/>
        <c:title>
          <c:tx>
            <c:rich>
              <a:bodyPr rot="-5400000" vert="horz"/>
              <a:lstStyle/>
              <a:p>
                <a:pPr>
                  <a:defRPr sz="500"/>
                </a:pPr>
                <a:r>
                  <a:rPr lang="pt-BR" sz="1050" b="1" i="0" baseline="0">
                    <a:effectLst/>
                  </a:rPr>
                  <a:t>Emissão (g CO</a:t>
                </a:r>
                <a:r>
                  <a:rPr lang="pt-BR" sz="700" b="1" i="0" baseline="0">
                    <a:effectLst/>
                  </a:rPr>
                  <a:t>2</a:t>
                </a:r>
                <a:r>
                  <a:rPr lang="pt-BR" sz="1050" b="1" i="0" baseline="0">
                    <a:effectLst/>
                  </a:rPr>
                  <a:t>eq)</a:t>
                </a:r>
                <a:endParaRPr lang="pt-BR" sz="500">
                  <a:effectLst/>
                </a:endParaRPr>
              </a:p>
            </c:rich>
          </c:tx>
          <c:layout/>
        </c:title>
        <c:numFmt formatCode="0.0" sourceLinked="1"/>
        <c:tickLblPos val="nextTo"/>
        <c:crossAx val="113255936"/>
        <c:crosses val="autoZero"/>
        <c:crossBetween val="between"/>
      </c:valAx>
    </c:plotArea>
    <c:legend>
      <c:legendPos val="r"/>
      <c:layout>
        <c:manualLayout>
          <c:xMode val="edge"/>
          <c:yMode val="edge"/>
          <c:x val="0.8553423483448106"/>
          <c:y val="0.55486473926692459"/>
          <c:w val="7.3462467431161999E-2"/>
          <c:h val="0.1536129422480742"/>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AEAA7-C65A-4EC8-A561-0EB423BF94DC}" type="doc">
      <dgm:prSet loTypeId="urn:microsoft.com/office/officeart/2005/8/layout/default#1" loCatId="list" qsTypeId="urn:microsoft.com/office/officeart/2005/8/quickstyle/simple1" qsCatId="simple" csTypeId="urn:microsoft.com/office/officeart/2005/8/colors/accent6_2" csCatId="accent6" phldr="1"/>
      <dgm:spPr/>
      <dgm:t>
        <a:bodyPr/>
        <a:lstStyle/>
        <a:p>
          <a:endParaRPr lang="pt-BR"/>
        </a:p>
      </dgm:t>
    </dgm:pt>
    <dgm:pt modelId="{D634AF78-1396-4862-BDAA-4F5633BAB1E5}">
      <dgm:prSet phldrT="[Texto]" custT="1"/>
      <dgm:spPr/>
      <dgm:t>
        <a:bodyPr/>
        <a:lstStyle/>
        <a:p>
          <a:pPr algn="l">
            <a:spcBef>
              <a:spcPts val="1200"/>
            </a:spcBef>
            <a:spcAft>
              <a:spcPts val="1200"/>
            </a:spcAft>
          </a:pPr>
          <a:r>
            <a:rPr lang="pt-BR" sz="1600" b="1" dirty="0">
              <a:latin typeface="Myriad Pro" pitchFamily="34" charset="0"/>
            </a:rPr>
            <a:t>Cenário 1</a:t>
          </a:r>
          <a:r>
            <a:rPr lang="pt-BR" sz="1600" dirty="0">
              <a:latin typeface="Myriad Pro" pitchFamily="34" charset="0"/>
            </a:rPr>
            <a:t>: </a:t>
          </a:r>
          <a:r>
            <a:rPr lang="pt-BR" sz="1600" dirty="0" smtClean="0">
              <a:latin typeface="Myriad Pro" pitchFamily="34" charset="0"/>
            </a:rPr>
            <a:t>leitura no papel com computador </a:t>
          </a:r>
          <a:r>
            <a:rPr lang="pt-BR" sz="1600" dirty="0">
              <a:latin typeface="Myriad Pro" pitchFamily="34" charset="0"/>
            </a:rPr>
            <a:t>e </a:t>
          </a:r>
          <a:r>
            <a:rPr lang="pt-BR" sz="1600" dirty="0" smtClean="0">
              <a:latin typeface="Myriad Pro" pitchFamily="34" charset="0"/>
            </a:rPr>
            <a:t>monitor ligados</a:t>
          </a:r>
          <a:endParaRPr lang="pt-BR" sz="1600" dirty="0">
            <a:latin typeface="Myriad Pro" pitchFamily="34" charset="0"/>
          </a:endParaRPr>
        </a:p>
      </dgm:t>
    </dgm:pt>
    <dgm:pt modelId="{2202451C-253E-417A-8141-E2F4EEB609CA}" type="parTrans" cxnId="{B3ED6E54-439C-4534-BA7E-C32E85DD0D0E}">
      <dgm:prSet/>
      <dgm:spPr/>
      <dgm:t>
        <a:bodyPr/>
        <a:lstStyle/>
        <a:p>
          <a:pPr algn="l"/>
          <a:endParaRPr lang="pt-BR" sz="1600">
            <a:latin typeface="Myriad Pro" pitchFamily="34" charset="0"/>
          </a:endParaRPr>
        </a:p>
      </dgm:t>
    </dgm:pt>
    <dgm:pt modelId="{F278F259-31C2-4136-9149-EC48074C7CBB}" type="sibTrans" cxnId="{B3ED6E54-439C-4534-BA7E-C32E85DD0D0E}">
      <dgm:prSet/>
      <dgm:spPr/>
      <dgm:t>
        <a:bodyPr/>
        <a:lstStyle/>
        <a:p>
          <a:pPr algn="l"/>
          <a:endParaRPr lang="pt-BR" sz="1600">
            <a:latin typeface="Myriad Pro" pitchFamily="34" charset="0"/>
          </a:endParaRPr>
        </a:p>
      </dgm:t>
    </dgm:pt>
    <dgm:pt modelId="{4ACBFC68-4E17-46CB-8E58-D4289C05F305}">
      <dgm:prSet phldrT="[Texto]" custT="1"/>
      <dgm:spPr/>
      <dgm:t>
        <a:bodyPr/>
        <a:lstStyle/>
        <a:p>
          <a:pPr algn="l">
            <a:spcBef>
              <a:spcPts val="1200"/>
            </a:spcBef>
            <a:spcAft>
              <a:spcPts val="1200"/>
            </a:spcAft>
          </a:pPr>
          <a:r>
            <a:rPr lang="pt-BR" sz="1600" b="1" u="none" dirty="0">
              <a:latin typeface="Myriad Pro" pitchFamily="34" charset="0"/>
            </a:rPr>
            <a:t>Cenário 2</a:t>
          </a:r>
          <a:r>
            <a:rPr lang="pt-BR" sz="1600" u="none" dirty="0">
              <a:latin typeface="Myriad Pro" pitchFamily="34" charset="0"/>
            </a:rPr>
            <a:t>: </a:t>
          </a:r>
          <a:r>
            <a:rPr lang="pt-BR" sz="1600" dirty="0" smtClean="0">
              <a:latin typeface="Myriad Pro" pitchFamily="34" charset="0"/>
            </a:rPr>
            <a:t>leitura no papel com computador ligado e monitor  desligado</a:t>
          </a:r>
          <a:endParaRPr lang="pt-BR" sz="1600" dirty="0">
            <a:latin typeface="Myriad Pro" pitchFamily="34" charset="0"/>
          </a:endParaRPr>
        </a:p>
      </dgm:t>
    </dgm:pt>
    <dgm:pt modelId="{1CE03F0A-2013-4B03-99A6-9135D74164E4}" type="parTrans" cxnId="{8B1B75E1-0B5D-4B13-84C8-9F8A355C7BF5}">
      <dgm:prSet/>
      <dgm:spPr/>
      <dgm:t>
        <a:bodyPr/>
        <a:lstStyle/>
        <a:p>
          <a:pPr algn="l"/>
          <a:endParaRPr lang="pt-BR" sz="1600">
            <a:latin typeface="Myriad Pro" pitchFamily="34" charset="0"/>
          </a:endParaRPr>
        </a:p>
      </dgm:t>
    </dgm:pt>
    <dgm:pt modelId="{1F1496DD-DB4F-4399-A29D-57B13BEAF8AA}" type="sibTrans" cxnId="{8B1B75E1-0B5D-4B13-84C8-9F8A355C7BF5}">
      <dgm:prSet/>
      <dgm:spPr/>
      <dgm:t>
        <a:bodyPr/>
        <a:lstStyle/>
        <a:p>
          <a:pPr algn="l"/>
          <a:endParaRPr lang="pt-BR" sz="1600">
            <a:latin typeface="Myriad Pro" pitchFamily="34" charset="0"/>
          </a:endParaRPr>
        </a:p>
      </dgm:t>
    </dgm:pt>
    <dgm:pt modelId="{0F2031F1-3E96-4DD7-9CD5-5A0F7059F1A2}">
      <dgm:prSet phldrT="[Texto]" custT="1"/>
      <dgm:spPr/>
      <dgm:t>
        <a:bodyPr/>
        <a:lstStyle/>
        <a:p>
          <a:pPr algn="l">
            <a:spcBef>
              <a:spcPct val="0"/>
            </a:spcBef>
            <a:spcAft>
              <a:spcPct val="35000"/>
            </a:spcAft>
          </a:pPr>
          <a:r>
            <a:rPr lang="pt-BR" sz="1600" b="1" dirty="0">
              <a:latin typeface="Myriad Pro" pitchFamily="34" charset="0"/>
            </a:rPr>
            <a:t>Impresso</a:t>
          </a:r>
        </a:p>
      </dgm:t>
    </dgm:pt>
    <dgm:pt modelId="{8CD41063-76F3-44C4-9574-10B5BD93F61F}" type="sibTrans" cxnId="{48D08651-0D81-4381-919A-8DE0E205D346}">
      <dgm:prSet/>
      <dgm:spPr/>
      <dgm:t>
        <a:bodyPr/>
        <a:lstStyle/>
        <a:p>
          <a:pPr algn="l"/>
          <a:endParaRPr lang="pt-BR" sz="1600">
            <a:latin typeface="Myriad Pro" pitchFamily="34" charset="0"/>
          </a:endParaRPr>
        </a:p>
      </dgm:t>
    </dgm:pt>
    <dgm:pt modelId="{CBF530FC-7E5F-41D8-9615-315958EC630D}" type="parTrans" cxnId="{48D08651-0D81-4381-919A-8DE0E205D346}">
      <dgm:prSet/>
      <dgm:spPr/>
      <dgm:t>
        <a:bodyPr/>
        <a:lstStyle/>
        <a:p>
          <a:pPr algn="l"/>
          <a:endParaRPr lang="pt-BR" sz="1600">
            <a:latin typeface="Myriad Pro" pitchFamily="34" charset="0"/>
          </a:endParaRPr>
        </a:p>
      </dgm:t>
    </dgm:pt>
    <dgm:pt modelId="{5F6E7E9A-C86C-436C-9ECE-5C4DCCBF3D23}">
      <dgm:prSet phldrT="[Texto]" custT="1"/>
      <dgm:spPr/>
      <dgm:t>
        <a:bodyPr/>
        <a:lstStyle/>
        <a:p>
          <a:pPr algn="l">
            <a:spcBef>
              <a:spcPts val="1200"/>
            </a:spcBef>
            <a:spcAft>
              <a:spcPts val="1200"/>
            </a:spcAft>
          </a:pPr>
          <a:r>
            <a:rPr lang="pt-BR" sz="1600" b="1" u="none" dirty="0" smtClean="0">
              <a:latin typeface="Myriad Pro" pitchFamily="34" charset="0"/>
            </a:rPr>
            <a:t>Cenário 3</a:t>
          </a:r>
          <a:r>
            <a:rPr lang="pt-BR" sz="1600" dirty="0" smtClean="0">
              <a:latin typeface="Myriad Pro" pitchFamily="34" charset="0"/>
            </a:rPr>
            <a:t>: leitura no papel com computador e monitor desligados</a:t>
          </a:r>
          <a:endParaRPr lang="pt-BR" sz="1600" dirty="0">
            <a:latin typeface="Myriad Pro" pitchFamily="34" charset="0"/>
          </a:endParaRPr>
        </a:p>
      </dgm:t>
    </dgm:pt>
    <dgm:pt modelId="{E96E5CB3-6B7A-4A72-A3C9-94AD810C9ED8}" type="parTrans" cxnId="{01912469-8F11-4B3D-BA54-62B72AAEC141}">
      <dgm:prSet/>
      <dgm:spPr/>
      <dgm:t>
        <a:bodyPr/>
        <a:lstStyle/>
        <a:p>
          <a:endParaRPr lang="pt-BR" sz="1600"/>
        </a:p>
      </dgm:t>
    </dgm:pt>
    <dgm:pt modelId="{D49D17E1-8367-4B74-964D-525EB6C5FA82}" type="sibTrans" cxnId="{01912469-8F11-4B3D-BA54-62B72AAEC141}">
      <dgm:prSet/>
      <dgm:spPr/>
      <dgm:t>
        <a:bodyPr/>
        <a:lstStyle/>
        <a:p>
          <a:endParaRPr lang="pt-BR" sz="1600"/>
        </a:p>
      </dgm:t>
    </dgm:pt>
    <dgm:pt modelId="{3A28E0D2-B9C9-4791-AB72-A7044052DE7E}" type="pres">
      <dgm:prSet presAssocID="{492AEAA7-C65A-4EC8-A561-0EB423BF94DC}" presName="diagram" presStyleCnt="0">
        <dgm:presLayoutVars>
          <dgm:dir/>
          <dgm:resizeHandles val="exact"/>
        </dgm:presLayoutVars>
      </dgm:prSet>
      <dgm:spPr/>
      <dgm:t>
        <a:bodyPr/>
        <a:lstStyle/>
        <a:p>
          <a:endParaRPr lang="pt-BR"/>
        </a:p>
      </dgm:t>
    </dgm:pt>
    <dgm:pt modelId="{4A143576-5A1E-4974-ABE4-E73E12B7721D}" type="pres">
      <dgm:prSet presAssocID="{0F2031F1-3E96-4DD7-9CD5-5A0F7059F1A2}" presName="node" presStyleLbl="node1" presStyleIdx="0" presStyleCnt="1" custScaleX="136744" custScaleY="108886" custLinFactNeighborX="-2419" custLinFactNeighborY="-75">
        <dgm:presLayoutVars>
          <dgm:bulletEnabled val="1"/>
        </dgm:presLayoutVars>
      </dgm:prSet>
      <dgm:spPr/>
      <dgm:t>
        <a:bodyPr/>
        <a:lstStyle/>
        <a:p>
          <a:endParaRPr lang="pt-BR"/>
        </a:p>
      </dgm:t>
    </dgm:pt>
  </dgm:ptLst>
  <dgm:cxnLst>
    <dgm:cxn modelId="{5030A894-323E-4000-A199-4038F4BA9DC2}" type="presOf" srcId="{5F6E7E9A-C86C-436C-9ECE-5C4DCCBF3D23}" destId="{4A143576-5A1E-4974-ABE4-E73E12B7721D}" srcOrd="0" destOrd="3" presId="urn:microsoft.com/office/officeart/2005/8/layout/default#1"/>
    <dgm:cxn modelId="{01912469-8F11-4B3D-BA54-62B72AAEC141}" srcId="{0F2031F1-3E96-4DD7-9CD5-5A0F7059F1A2}" destId="{5F6E7E9A-C86C-436C-9ECE-5C4DCCBF3D23}" srcOrd="2" destOrd="0" parTransId="{E96E5CB3-6B7A-4A72-A3C9-94AD810C9ED8}" sibTransId="{D49D17E1-8367-4B74-964D-525EB6C5FA82}"/>
    <dgm:cxn modelId="{86236788-C16D-4FFB-B89E-B016D579BA8A}" type="presOf" srcId="{0F2031F1-3E96-4DD7-9CD5-5A0F7059F1A2}" destId="{4A143576-5A1E-4974-ABE4-E73E12B7721D}" srcOrd="0" destOrd="0" presId="urn:microsoft.com/office/officeart/2005/8/layout/default#1"/>
    <dgm:cxn modelId="{76EBFD02-FA9A-4EAB-B45B-7C04B5A0957B}" type="presOf" srcId="{4ACBFC68-4E17-46CB-8E58-D4289C05F305}" destId="{4A143576-5A1E-4974-ABE4-E73E12B7721D}" srcOrd="0" destOrd="2" presId="urn:microsoft.com/office/officeart/2005/8/layout/default#1"/>
    <dgm:cxn modelId="{2C230ABA-1A11-421C-8697-13EB023A8A08}" type="presOf" srcId="{D634AF78-1396-4862-BDAA-4F5633BAB1E5}" destId="{4A143576-5A1E-4974-ABE4-E73E12B7721D}" srcOrd="0" destOrd="1" presId="urn:microsoft.com/office/officeart/2005/8/layout/default#1"/>
    <dgm:cxn modelId="{7230E185-2D3A-402E-910C-91F7EFBB7799}" type="presOf" srcId="{492AEAA7-C65A-4EC8-A561-0EB423BF94DC}" destId="{3A28E0D2-B9C9-4791-AB72-A7044052DE7E}" srcOrd="0" destOrd="0" presId="urn:microsoft.com/office/officeart/2005/8/layout/default#1"/>
    <dgm:cxn modelId="{8B1B75E1-0B5D-4B13-84C8-9F8A355C7BF5}" srcId="{0F2031F1-3E96-4DD7-9CD5-5A0F7059F1A2}" destId="{4ACBFC68-4E17-46CB-8E58-D4289C05F305}" srcOrd="1" destOrd="0" parTransId="{1CE03F0A-2013-4B03-99A6-9135D74164E4}" sibTransId="{1F1496DD-DB4F-4399-A29D-57B13BEAF8AA}"/>
    <dgm:cxn modelId="{B3ED6E54-439C-4534-BA7E-C32E85DD0D0E}" srcId="{0F2031F1-3E96-4DD7-9CD5-5A0F7059F1A2}" destId="{D634AF78-1396-4862-BDAA-4F5633BAB1E5}" srcOrd="0" destOrd="0" parTransId="{2202451C-253E-417A-8141-E2F4EEB609CA}" sibTransId="{F278F259-31C2-4136-9149-EC48074C7CBB}"/>
    <dgm:cxn modelId="{48D08651-0D81-4381-919A-8DE0E205D346}" srcId="{492AEAA7-C65A-4EC8-A561-0EB423BF94DC}" destId="{0F2031F1-3E96-4DD7-9CD5-5A0F7059F1A2}" srcOrd="0" destOrd="0" parTransId="{CBF530FC-7E5F-41D8-9615-315958EC630D}" sibTransId="{8CD41063-76F3-44C4-9574-10B5BD93F61F}"/>
    <dgm:cxn modelId="{078ADEBF-A485-4B40-8E34-B8FFDCAF860E}" type="presParOf" srcId="{3A28E0D2-B9C9-4791-AB72-A7044052DE7E}" destId="{4A143576-5A1E-4974-ABE4-E73E12B7721D}" srcOrd="0"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43576-5A1E-4974-ABE4-E73E12B7721D}">
      <dsp:nvSpPr>
        <dsp:cNvPr id="0" name=""/>
        <dsp:cNvSpPr/>
      </dsp:nvSpPr>
      <dsp:spPr>
        <a:xfrm>
          <a:off x="178192" y="0"/>
          <a:ext cx="4512787" cy="215605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a:latin typeface="Myriad Pro" pitchFamily="34" charset="0"/>
            </a:rPr>
            <a:t>Impresso</a:t>
          </a:r>
        </a:p>
        <a:p>
          <a:pPr marL="171450" lvl="1" indent="-171450" algn="l" defTabSz="711200">
            <a:lnSpc>
              <a:spcPct val="90000"/>
            </a:lnSpc>
            <a:spcBef>
              <a:spcPct val="0"/>
            </a:spcBef>
            <a:spcAft>
              <a:spcPts val="1200"/>
            </a:spcAft>
            <a:buChar char="••"/>
          </a:pPr>
          <a:r>
            <a:rPr lang="pt-BR" sz="1600" b="1" kern="1200" dirty="0">
              <a:latin typeface="Myriad Pro" pitchFamily="34" charset="0"/>
            </a:rPr>
            <a:t>Cenário 1</a:t>
          </a:r>
          <a:r>
            <a:rPr lang="pt-BR" sz="1600" kern="1200" dirty="0">
              <a:latin typeface="Myriad Pro" pitchFamily="34" charset="0"/>
            </a:rPr>
            <a:t>: </a:t>
          </a:r>
          <a:r>
            <a:rPr lang="pt-BR" sz="1600" kern="1200" dirty="0" smtClean="0">
              <a:latin typeface="Myriad Pro" pitchFamily="34" charset="0"/>
            </a:rPr>
            <a:t>leitura no papel com computador </a:t>
          </a:r>
          <a:r>
            <a:rPr lang="pt-BR" sz="1600" kern="1200" dirty="0">
              <a:latin typeface="Myriad Pro" pitchFamily="34" charset="0"/>
            </a:rPr>
            <a:t>e </a:t>
          </a:r>
          <a:r>
            <a:rPr lang="pt-BR" sz="1600" kern="1200" dirty="0" smtClean="0">
              <a:latin typeface="Myriad Pro" pitchFamily="34" charset="0"/>
            </a:rPr>
            <a:t>monitor ligados</a:t>
          </a:r>
          <a:endParaRPr lang="pt-BR" sz="1600" kern="1200" dirty="0">
            <a:latin typeface="Myriad Pro" pitchFamily="34" charset="0"/>
          </a:endParaRPr>
        </a:p>
        <a:p>
          <a:pPr marL="171450" lvl="1" indent="-171450" algn="l" defTabSz="711200">
            <a:lnSpc>
              <a:spcPct val="90000"/>
            </a:lnSpc>
            <a:spcBef>
              <a:spcPct val="0"/>
            </a:spcBef>
            <a:spcAft>
              <a:spcPts val="1200"/>
            </a:spcAft>
            <a:buChar char="••"/>
          </a:pPr>
          <a:r>
            <a:rPr lang="pt-BR" sz="1600" b="1" u="none" kern="1200" dirty="0">
              <a:latin typeface="Myriad Pro" pitchFamily="34" charset="0"/>
            </a:rPr>
            <a:t>Cenário 2</a:t>
          </a:r>
          <a:r>
            <a:rPr lang="pt-BR" sz="1600" u="none" kern="1200" dirty="0">
              <a:latin typeface="Myriad Pro" pitchFamily="34" charset="0"/>
            </a:rPr>
            <a:t>: </a:t>
          </a:r>
          <a:r>
            <a:rPr lang="pt-BR" sz="1600" kern="1200" dirty="0" smtClean="0">
              <a:latin typeface="Myriad Pro" pitchFamily="34" charset="0"/>
            </a:rPr>
            <a:t>leitura no papel com computador ligado e monitor  desligado</a:t>
          </a:r>
          <a:endParaRPr lang="pt-BR" sz="1600" kern="1200" dirty="0">
            <a:latin typeface="Myriad Pro" pitchFamily="34" charset="0"/>
          </a:endParaRPr>
        </a:p>
        <a:p>
          <a:pPr marL="171450" lvl="1" indent="-171450" algn="l" defTabSz="711200">
            <a:lnSpc>
              <a:spcPct val="90000"/>
            </a:lnSpc>
            <a:spcBef>
              <a:spcPct val="0"/>
            </a:spcBef>
            <a:spcAft>
              <a:spcPts val="1200"/>
            </a:spcAft>
            <a:buChar char="••"/>
          </a:pPr>
          <a:r>
            <a:rPr lang="pt-BR" sz="1600" b="1" u="none" kern="1200" dirty="0" smtClean="0">
              <a:latin typeface="Myriad Pro" pitchFamily="34" charset="0"/>
            </a:rPr>
            <a:t>Cenário 3</a:t>
          </a:r>
          <a:r>
            <a:rPr lang="pt-BR" sz="1600" kern="1200" dirty="0" smtClean="0">
              <a:latin typeface="Myriad Pro" pitchFamily="34" charset="0"/>
            </a:rPr>
            <a:t>: leitura no papel com computador e monitor desligados</a:t>
          </a:r>
          <a:endParaRPr lang="pt-BR" sz="1600" kern="1200" dirty="0">
            <a:latin typeface="Myriad Pro" pitchFamily="34" charset="0"/>
          </a:endParaRPr>
        </a:p>
      </dsp:txBody>
      <dsp:txXfrm>
        <a:off x="178192" y="0"/>
        <a:ext cx="4512787" cy="21560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241"/>
          </a:xfrm>
          <a:prstGeom prst="rect">
            <a:avLst/>
          </a:prstGeom>
        </p:spPr>
        <p:txBody>
          <a:bodyPr vert="horz" lIns="94311" tIns="47156" rIns="94311" bIns="47156" rtlCol="0"/>
          <a:lstStyle>
            <a:lvl1pPr algn="l">
              <a:defRPr sz="1200"/>
            </a:lvl1pPr>
          </a:lstStyle>
          <a:p>
            <a:endParaRPr lang="pt-BR"/>
          </a:p>
        </p:txBody>
      </p:sp>
      <p:sp>
        <p:nvSpPr>
          <p:cNvPr id="3" name="Espaço Reservado para Data 2"/>
          <p:cNvSpPr>
            <a:spLocks noGrp="1"/>
          </p:cNvSpPr>
          <p:nvPr>
            <p:ph type="dt" sz="quarter" idx="1"/>
          </p:nvPr>
        </p:nvSpPr>
        <p:spPr>
          <a:xfrm>
            <a:off x="4021294" y="0"/>
            <a:ext cx="3076363" cy="511241"/>
          </a:xfrm>
          <a:prstGeom prst="rect">
            <a:avLst/>
          </a:prstGeom>
        </p:spPr>
        <p:txBody>
          <a:bodyPr vert="horz" lIns="94311" tIns="47156" rIns="94311" bIns="47156" rtlCol="0"/>
          <a:lstStyle>
            <a:lvl1pPr algn="r">
              <a:defRPr sz="1200"/>
            </a:lvl1pPr>
          </a:lstStyle>
          <a:p>
            <a:fld id="{884BB01F-3852-4207-B6C1-23BE1A4A0FC8}" type="datetimeFigureOut">
              <a:rPr lang="pt-BR" smtClean="0"/>
              <a:pPr/>
              <a:t>28/08/2014</a:t>
            </a:fld>
            <a:endParaRPr lang="pt-BR"/>
          </a:p>
        </p:txBody>
      </p:sp>
      <p:sp>
        <p:nvSpPr>
          <p:cNvPr id="4" name="Espaço Reservado para Rodapé 3"/>
          <p:cNvSpPr>
            <a:spLocks noGrp="1"/>
          </p:cNvSpPr>
          <p:nvPr>
            <p:ph type="ftr" sz="quarter" idx="2"/>
          </p:nvPr>
        </p:nvSpPr>
        <p:spPr>
          <a:xfrm>
            <a:off x="0" y="9721739"/>
            <a:ext cx="3076363" cy="511241"/>
          </a:xfrm>
          <a:prstGeom prst="rect">
            <a:avLst/>
          </a:prstGeom>
        </p:spPr>
        <p:txBody>
          <a:bodyPr vert="horz" lIns="94311" tIns="47156" rIns="94311" bIns="47156"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1294" y="9721739"/>
            <a:ext cx="3076363" cy="511241"/>
          </a:xfrm>
          <a:prstGeom prst="rect">
            <a:avLst/>
          </a:prstGeom>
        </p:spPr>
        <p:txBody>
          <a:bodyPr vert="horz" lIns="94311" tIns="47156" rIns="94311" bIns="47156" rtlCol="0" anchor="b"/>
          <a:lstStyle>
            <a:lvl1pPr algn="r">
              <a:defRPr sz="1200"/>
            </a:lvl1pPr>
          </a:lstStyle>
          <a:p>
            <a:fld id="{32D67AAC-74B9-48EF-98BC-D95200AD4B01}" type="slidenum">
              <a:rPr lang="pt-BR" smtClean="0"/>
              <a:pPr/>
              <a:t>‹nº›</a:t>
            </a:fld>
            <a:endParaRPr lang="pt-BR"/>
          </a:p>
        </p:txBody>
      </p:sp>
    </p:spTree>
    <p:extLst>
      <p:ext uri="{BB962C8B-B14F-4D97-AF65-F5344CB8AC3E}">
        <p14:creationId xmlns="" xmlns:p14="http://schemas.microsoft.com/office/powerpoint/2010/main" val="491324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4311" tIns="47156" rIns="94311" bIns="47156" rtlCol="0"/>
          <a:lstStyle>
            <a:lvl1pPr algn="l">
              <a:defRPr sz="1200"/>
            </a:lvl1pPr>
          </a:lstStyle>
          <a:p>
            <a:endParaRPr lang="pt-BR"/>
          </a:p>
        </p:txBody>
      </p:sp>
      <p:sp>
        <p:nvSpPr>
          <p:cNvPr id="3" name="Espaço Reservado para Data 2"/>
          <p:cNvSpPr>
            <a:spLocks noGrp="1"/>
          </p:cNvSpPr>
          <p:nvPr>
            <p:ph type="dt" idx="1"/>
          </p:nvPr>
        </p:nvSpPr>
        <p:spPr>
          <a:xfrm>
            <a:off x="4021294" y="0"/>
            <a:ext cx="3076363" cy="511731"/>
          </a:xfrm>
          <a:prstGeom prst="rect">
            <a:avLst/>
          </a:prstGeom>
        </p:spPr>
        <p:txBody>
          <a:bodyPr vert="horz" lIns="94311" tIns="47156" rIns="94311" bIns="47156" rtlCol="0"/>
          <a:lstStyle>
            <a:lvl1pPr algn="r">
              <a:defRPr sz="1200"/>
            </a:lvl1pPr>
          </a:lstStyle>
          <a:p>
            <a:fld id="{A14A0BB9-6A73-4CC1-B08F-6F44136E7781}" type="datetimeFigureOut">
              <a:rPr lang="pt-BR" smtClean="0"/>
              <a:pPr/>
              <a:t>28/08/2014</a:t>
            </a:fld>
            <a:endParaRPr lang="pt-BR"/>
          </a:p>
        </p:txBody>
      </p:sp>
      <p:sp>
        <p:nvSpPr>
          <p:cNvPr id="4" name="Espaço Reservado para Imagem de Slide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311" tIns="47156" rIns="94311" bIns="47156" rtlCol="0" anchor="ctr"/>
          <a:lstStyle/>
          <a:p>
            <a:endParaRPr lang="pt-BR"/>
          </a:p>
        </p:txBody>
      </p:sp>
      <p:sp>
        <p:nvSpPr>
          <p:cNvPr id="5" name="Espaço Reservado para Anotações 4"/>
          <p:cNvSpPr>
            <a:spLocks noGrp="1"/>
          </p:cNvSpPr>
          <p:nvPr>
            <p:ph type="body" sz="quarter" idx="3"/>
          </p:nvPr>
        </p:nvSpPr>
        <p:spPr>
          <a:xfrm>
            <a:off x="709930" y="4861442"/>
            <a:ext cx="5679440" cy="4605576"/>
          </a:xfrm>
          <a:prstGeom prst="rect">
            <a:avLst/>
          </a:prstGeom>
        </p:spPr>
        <p:txBody>
          <a:bodyPr vert="horz" lIns="94311" tIns="47156" rIns="94311" bIns="47156"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4311" tIns="47156" rIns="94311" bIns="4715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lIns="94311" tIns="47156" rIns="94311" bIns="47156" rtlCol="0" anchor="b"/>
          <a:lstStyle>
            <a:lvl1pPr algn="r">
              <a:defRPr sz="1200"/>
            </a:lvl1pPr>
          </a:lstStyle>
          <a:p>
            <a:fld id="{7AA8949D-626B-4A6E-A882-8E5922278428}" type="slidenum">
              <a:rPr lang="pt-BR" smtClean="0"/>
              <a:pPr/>
              <a:t>‹nº›</a:t>
            </a:fld>
            <a:endParaRPr lang="pt-BR"/>
          </a:p>
        </p:txBody>
      </p:sp>
    </p:spTree>
    <p:extLst>
      <p:ext uri="{BB962C8B-B14F-4D97-AF65-F5344CB8AC3E}">
        <p14:creationId xmlns="" xmlns:p14="http://schemas.microsoft.com/office/powerpoint/2010/main" val="368877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43112">
              <a:defRPr/>
            </a:pPr>
            <a:r>
              <a:rPr lang="pt-BR" dirty="0" smtClean="0"/>
              <a:t>O </a:t>
            </a:r>
            <a:r>
              <a:rPr lang="pt-BR" dirty="0" err="1" smtClean="0"/>
              <a:t>GVces</a:t>
            </a:r>
            <a:r>
              <a:rPr lang="pt-BR" dirty="0" smtClean="0"/>
              <a:t> trabalha no desenvolvimento de estratégias, políticas e ferramentas de gestão públicas e empresariais para a sustentabilidade, no âmbito local, nacional e internacional. Seus programas são orientados por quatro linhas de atuação: (i) formação; (ii) pesquisa e produção de conhecimento; (iii) articulação e intercâmbio; e (iv) mobilização e comunicação.</a:t>
            </a:r>
          </a:p>
          <a:p>
            <a:endParaRPr lang="pt-BR" dirty="0" smtClean="0"/>
          </a:p>
          <a:p>
            <a:pPr algn="just"/>
            <a:r>
              <a:rPr lang="pt-BR" b="1" dirty="0" smtClean="0">
                <a:solidFill>
                  <a:srgbClr val="00A44A"/>
                </a:solidFill>
                <a:latin typeface="Myriad Pro"/>
              </a:rPr>
              <a:t>PROGRAMA CONSUMO SUSTENTÁVEL</a:t>
            </a:r>
            <a:endParaRPr lang="pt-BR" dirty="0" smtClean="0">
              <a:solidFill>
                <a:srgbClr val="00A44A"/>
              </a:solidFill>
              <a:latin typeface="Myriad Pro"/>
            </a:endParaRPr>
          </a:p>
          <a:p>
            <a:pPr algn="just">
              <a:lnSpc>
                <a:spcPct val="150000"/>
              </a:lnSpc>
              <a:spcBef>
                <a:spcPts val="619"/>
              </a:spcBef>
              <a:buFont typeface="Arial" pitchFamily="34" charset="0"/>
              <a:buChar char="•"/>
            </a:pPr>
            <a:r>
              <a:rPr lang="pt-BR" dirty="0" smtClean="0">
                <a:solidFill>
                  <a:srgbClr val="1F497D"/>
                </a:solidFill>
                <a:latin typeface="Myriad Pro"/>
              </a:rPr>
              <a:t> Produzir ferramentas de gestão de </a:t>
            </a:r>
            <a:r>
              <a:rPr lang="pt-BR" b="1" dirty="0" smtClean="0">
                <a:solidFill>
                  <a:srgbClr val="1F497D"/>
                </a:solidFill>
                <a:latin typeface="Myriad Pro"/>
              </a:rPr>
              <a:t>compras e contratações institucionais</a:t>
            </a:r>
          </a:p>
          <a:p>
            <a:pPr algn="just">
              <a:lnSpc>
                <a:spcPct val="150000"/>
              </a:lnSpc>
              <a:spcBef>
                <a:spcPts val="619"/>
              </a:spcBef>
              <a:buFont typeface="Arial" pitchFamily="34" charset="0"/>
              <a:buChar char="•"/>
            </a:pPr>
            <a:r>
              <a:rPr lang="pt-BR" dirty="0" smtClean="0">
                <a:solidFill>
                  <a:srgbClr val="1F497D"/>
                </a:solidFill>
                <a:latin typeface="Myriad Pro"/>
              </a:rPr>
              <a:t> </a:t>
            </a:r>
            <a:r>
              <a:rPr lang="pt-BR" b="1" dirty="0" smtClean="0">
                <a:solidFill>
                  <a:srgbClr val="1F497D"/>
                </a:solidFill>
                <a:latin typeface="Myriad Pro"/>
              </a:rPr>
              <a:t>Orientar e formar </a:t>
            </a:r>
            <a:r>
              <a:rPr lang="pt-BR" dirty="0" smtClean="0">
                <a:solidFill>
                  <a:srgbClr val="1F497D"/>
                </a:solidFill>
                <a:latin typeface="Myriad Pro"/>
              </a:rPr>
              <a:t>gestores de compras</a:t>
            </a:r>
          </a:p>
          <a:p>
            <a:pPr algn="just">
              <a:lnSpc>
                <a:spcPct val="150000"/>
              </a:lnSpc>
              <a:spcBef>
                <a:spcPts val="619"/>
              </a:spcBef>
              <a:buFont typeface="Arial" pitchFamily="34" charset="0"/>
              <a:buChar char="•"/>
            </a:pPr>
            <a:r>
              <a:rPr lang="pt-BR" dirty="0" smtClean="0">
                <a:solidFill>
                  <a:srgbClr val="1F497D"/>
                </a:solidFill>
                <a:latin typeface="Myriad Pro"/>
              </a:rPr>
              <a:t> Fomentar o </a:t>
            </a:r>
            <a:r>
              <a:rPr lang="pt-BR" b="1" dirty="0" smtClean="0">
                <a:solidFill>
                  <a:srgbClr val="1F497D"/>
                </a:solidFill>
                <a:latin typeface="Myriad Pro"/>
              </a:rPr>
              <a:t>fornecimento</a:t>
            </a:r>
            <a:r>
              <a:rPr lang="pt-BR" dirty="0" smtClean="0">
                <a:solidFill>
                  <a:srgbClr val="1F497D"/>
                </a:solidFill>
                <a:latin typeface="Myriad Pro"/>
              </a:rPr>
              <a:t> de bens e serviços com </a:t>
            </a:r>
            <a:r>
              <a:rPr lang="pt-BR" b="1" dirty="0" smtClean="0">
                <a:solidFill>
                  <a:srgbClr val="1F497D"/>
                </a:solidFill>
                <a:latin typeface="Myriad Pro"/>
              </a:rPr>
              <a:t>critérios ambientais e sociais</a:t>
            </a:r>
          </a:p>
          <a:p>
            <a:pPr algn="just"/>
            <a:endParaRPr lang="pt-BR" b="1" dirty="0" smtClean="0">
              <a:solidFill>
                <a:srgbClr val="00A44A"/>
              </a:solidFill>
              <a:latin typeface="Myriad Pro"/>
            </a:endParaRPr>
          </a:p>
          <a:p>
            <a:pPr algn="just"/>
            <a:r>
              <a:rPr lang="pt-BR" b="1" dirty="0" smtClean="0">
                <a:solidFill>
                  <a:srgbClr val="00A44A"/>
                </a:solidFill>
                <a:latin typeface="Myriad Pro"/>
              </a:rPr>
              <a:t>PROGRAMA BRASILEIRO </a:t>
            </a:r>
            <a:r>
              <a:rPr lang="pt-BR" b="1" i="1" dirty="0" smtClean="0">
                <a:solidFill>
                  <a:srgbClr val="00A44A"/>
                </a:solidFill>
                <a:latin typeface="Myriad Pro"/>
              </a:rPr>
              <a:t>GHG PROTOCOL</a:t>
            </a:r>
          </a:p>
          <a:p>
            <a:pPr algn="just"/>
            <a:endParaRPr lang="pt-BR" sz="800" b="1" dirty="0" smtClean="0">
              <a:solidFill>
                <a:srgbClr val="00A44A"/>
              </a:solidFill>
              <a:latin typeface="Myriad Pro"/>
            </a:endParaRPr>
          </a:p>
          <a:p>
            <a:pPr algn="just">
              <a:lnSpc>
                <a:spcPct val="150000"/>
              </a:lnSpc>
            </a:pPr>
            <a:r>
              <a:rPr lang="pt-BR" dirty="0" smtClean="0">
                <a:solidFill>
                  <a:srgbClr val="1F497D"/>
                </a:solidFill>
                <a:latin typeface="Myriad Pro"/>
              </a:rPr>
              <a:t>A partir do </a:t>
            </a:r>
            <a:r>
              <a:rPr lang="pt-BR" b="1" dirty="0" smtClean="0">
                <a:solidFill>
                  <a:srgbClr val="1F497D"/>
                </a:solidFill>
                <a:latin typeface="Myriad Pro"/>
              </a:rPr>
              <a:t>método GHG </a:t>
            </a:r>
            <a:r>
              <a:rPr lang="pt-BR" b="1" dirty="0" err="1" smtClean="0">
                <a:solidFill>
                  <a:srgbClr val="1F497D"/>
                </a:solidFill>
                <a:latin typeface="Myriad Pro"/>
              </a:rPr>
              <a:t>Protocol</a:t>
            </a:r>
            <a:r>
              <a:rPr lang="pt-BR" b="1" dirty="0" smtClean="0">
                <a:solidFill>
                  <a:srgbClr val="1F497D"/>
                </a:solidFill>
                <a:latin typeface="Myriad Pro"/>
              </a:rPr>
              <a:t>, </a:t>
            </a:r>
            <a:r>
              <a:rPr lang="pt-BR" dirty="0" smtClean="0">
                <a:solidFill>
                  <a:srgbClr val="1F497D"/>
                </a:solidFill>
                <a:latin typeface="Myriad Pro"/>
              </a:rPr>
              <a:t>que propõe a realização de inventários de gases de efeito estufa (GEE), o Programa busca, desde 2008, </a:t>
            </a:r>
            <a:r>
              <a:rPr lang="pt-BR" b="1" dirty="0" smtClean="0">
                <a:solidFill>
                  <a:srgbClr val="1F497D"/>
                </a:solidFill>
                <a:latin typeface="Myriad Pro"/>
              </a:rPr>
              <a:t>estimular a cultura corporativa de inventário de emissões de GEE no Brasil.</a:t>
            </a:r>
            <a:endParaRPr lang="pt-BR" dirty="0" smtClean="0">
              <a:solidFill>
                <a:srgbClr val="1F497D"/>
              </a:solidFill>
              <a:latin typeface="Myriad Pro"/>
            </a:endParaRPr>
          </a:p>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11</a:t>
            </a:fld>
            <a:endParaRPr lang="pt-B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12</a:t>
            </a:fld>
            <a:endParaRPr lang="pt-B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13</a:t>
            </a:fld>
            <a:endParaRPr lang="pt-B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14</a:t>
            </a:fld>
            <a:endParaRPr lang="pt-B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15</a:t>
            </a:fld>
            <a:endParaRPr lang="pt-B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16</a:t>
            </a:fld>
            <a:endParaRPr lang="pt-B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17</a:t>
            </a:fld>
            <a:endParaRPr lang="pt-B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18</a:t>
            </a:fld>
            <a:endParaRPr lang="pt-B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19</a:t>
            </a:fld>
            <a:endParaRPr lang="pt-B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55000" lnSpcReduction="20000"/>
          </a:bodyPr>
          <a:lstStyle/>
          <a:p>
            <a:pPr fontAlgn="base"/>
            <a:r>
              <a:rPr lang="en-US" dirty="0" smtClean="0"/>
              <a:t>PPCS: </a:t>
            </a:r>
            <a:r>
              <a:rPr lang="pt-BR" dirty="0" smtClean="0"/>
              <a:t>O Plano de Ação para Produção e Consumo Sustentáveis (PPCS), lançado em 23 de novembro de 2011, é o documento "vertebrador" das ações de governo, do setor produtivo e da sociedade que direcionam o Brasil para padrões mais sustentáveis de produção e consumo.</a:t>
            </a:r>
          </a:p>
          <a:p>
            <a:pPr fontAlgn="base"/>
            <a:r>
              <a:rPr lang="pt-BR" dirty="0" smtClean="0"/>
              <a:t>O Plano articula as principais políticas ambientais e de desenvolvimento do País, em especial as Políticas Nacionais de Mudança do Clima e de Resíduos Sólidos e o plano Brasil Maior, auxiliando no alcance de suas metas por meio de práticas produtivas sustentáveis e da adesão do consumidor a este movimento.</a:t>
            </a:r>
          </a:p>
          <a:p>
            <a:endParaRPr lang="pt-BR" dirty="0" smtClean="0"/>
          </a:p>
          <a:p>
            <a:r>
              <a:rPr lang="pt-BR" dirty="0" smtClean="0"/>
              <a:t>Impactos ambientais negativos, que deverão justificar a contratação sustentável. Assim, buscou-se demonstrar aqui, por meio de estudos técnicos, como a aplicação do método de mensuração das emissões de gases do efeito estufa para produtos pode, de fato, orientar essa decisão não somente para compras de grandes eventos, mas como sendo uma ferramenta replicável em compras institucionais cotidianas. </a:t>
            </a:r>
          </a:p>
          <a:p>
            <a:pPr algn="just">
              <a:lnSpc>
                <a:spcPct val="114000"/>
              </a:lnSpc>
              <a:spcBef>
                <a:spcPts val="1238"/>
              </a:spcBef>
              <a:spcAft>
                <a:spcPts val="619"/>
              </a:spcAft>
              <a:buFont typeface="Arial" pitchFamily="34" charset="0"/>
              <a:buChar char="•"/>
            </a:pPr>
            <a:r>
              <a:rPr lang="pt-BR" b="1" dirty="0" smtClean="0">
                <a:solidFill>
                  <a:srgbClr val="1F497D"/>
                </a:solidFill>
                <a:latin typeface="Myriad Pro"/>
              </a:rPr>
              <a:t> </a:t>
            </a:r>
            <a:r>
              <a:rPr lang="pt-BR" sz="1400" b="1" dirty="0" smtClean="0">
                <a:solidFill>
                  <a:srgbClr val="F79646">
                    <a:lumMod val="75000"/>
                  </a:srgbClr>
                </a:solidFill>
                <a:latin typeface="Myriad Pro"/>
              </a:rPr>
              <a:t>Abordagem </a:t>
            </a:r>
            <a:r>
              <a:rPr lang="pt-BR" sz="1400" b="1" dirty="0" err="1" smtClean="0">
                <a:solidFill>
                  <a:srgbClr val="F79646">
                    <a:lumMod val="75000"/>
                  </a:srgbClr>
                </a:solidFill>
                <a:latin typeface="Myriad Pro"/>
              </a:rPr>
              <a:t>multi-setorial</a:t>
            </a:r>
            <a:r>
              <a:rPr lang="pt-BR" sz="1400" b="1" dirty="0" smtClean="0">
                <a:solidFill>
                  <a:srgbClr val="F79646">
                    <a:lumMod val="75000"/>
                  </a:srgbClr>
                </a:solidFill>
                <a:latin typeface="Myriad Pro"/>
              </a:rPr>
              <a:t>, </a:t>
            </a:r>
            <a:r>
              <a:rPr lang="pt-BR" dirty="0" smtClean="0">
                <a:solidFill>
                  <a:srgbClr val="1F497D"/>
                </a:solidFill>
                <a:latin typeface="Myriad Pro"/>
              </a:rPr>
              <a:t>buscando contemplar ao máximo, instituições governamentais, setor privado, federações e empresas, sociedade civil, academia e o público em geral.</a:t>
            </a:r>
          </a:p>
          <a:p>
            <a:pPr algn="just">
              <a:lnSpc>
                <a:spcPct val="114000"/>
              </a:lnSpc>
              <a:spcBef>
                <a:spcPts val="1238"/>
              </a:spcBef>
              <a:spcAft>
                <a:spcPts val="619"/>
              </a:spcAft>
              <a:buFont typeface="Arial" pitchFamily="34" charset="0"/>
              <a:buChar char="•"/>
            </a:pPr>
            <a:r>
              <a:rPr lang="pt-BR" b="1" dirty="0" smtClean="0">
                <a:solidFill>
                  <a:srgbClr val="1F497D"/>
                </a:solidFill>
                <a:latin typeface="Myriad Pro"/>
              </a:rPr>
              <a:t> </a:t>
            </a:r>
            <a:r>
              <a:rPr lang="pt-BR" sz="1400" b="1" dirty="0" smtClean="0">
                <a:solidFill>
                  <a:srgbClr val="F79646">
                    <a:lumMod val="75000"/>
                  </a:srgbClr>
                </a:solidFill>
                <a:latin typeface="Myriad Pro"/>
              </a:rPr>
              <a:t>Sensibilização do consumidor </a:t>
            </a:r>
            <a:r>
              <a:rPr lang="pt-BR" dirty="0" smtClean="0">
                <a:solidFill>
                  <a:srgbClr val="1F497D"/>
                </a:solidFill>
                <a:latin typeface="Myriad Pro"/>
              </a:rPr>
              <a:t>para adoção de comportamentos mais sustentáveis, não apenas durante a Copa.</a:t>
            </a:r>
          </a:p>
          <a:p>
            <a:pPr algn="just">
              <a:lnSpc>
                <a:spcPct val="114000"/>
              </a:lnSpc>
              <a:spcBef>
                <a:spcPts val="1238"/>
              </a:spcBef>
              <a:spcAft>
                <a:spcPts val="619"/>
              </a:spcAft>
              <a:buFont typeface="Arial" pitchFamily="34" charset="0"/>
              <a:buChar char="•"/>
            </a:pPr>
            <a:r>
              <a:rPr lang="pt-BR" b="1" dirty="0" smtClean="0">
                <a:solidFill>
                  <a:srgbClr val="1F497D"/>
                </a:solidFill>
                <a:latin typeface="Myriad Pro"/>
              </a:rPr>
              <a:t> </a:t>
            </a:r>
            <a:r>
              <a:rPr lang="pt-BR" sz="1400" b="1" dirty="0" smtClean="0">
                <a:solidFill>
                  <a:srgbClr val="F79646">
                    <a:lumMod val="75000"/>
                  </a:srgbClr>
                </a:solidFill>
                <a:latin typeface="Myriad Pro"/>
              </a:rPr>
              <a:t>Incentivo à adoção das compras sustentáveis </a:t>
            </a:r>
            <a:r>
              <a:rPr lang="pt-BR" dirty="0" smtClean="0">
                <a:solidFill>
                  <a:srgbClr val="1F497D"/>
                </a:solidFill>
                <a:latin typeface="Myriad Pro"/>
              </a:rPr>
              <a:t>por compradores públicos e empresariais.</a:t>
            </a:r>
          </a:p>
          <a:p>
            <a:pPr algn="just">
              <a:lnSpc>
                <a:spcPct val="114000"/>
              </a:lnSpc>
              <a:spcBef>
                <a:spcPts val="1238"/>
              </a:spcBef>
              <a:spcAft>
                <a:spcPts val="619"/>
              </a:spcAft>
              <a:buFont typeface="Arial" pitchFamily="34" charset="0"/>
              <a:buChar char="•"/>
            </a:pPr>
            <a:r>
              <a:rPr lang="pt-BR" b="1" dirty="0" smtClean="0">
                <a:solidFill>
                  <a:srgbClr val="1F497D"/>
                </a:solidFill>
                <a:latin typeface="Myriad Pro"/>
              </a:rPr>
              <a:t> </a:t>
            </a:r>
            <a:r>
              <a:rPr lang="pt-BR" sz="1400" b="1" dirty="0" smtClean="0">
                <a:solidFill>
                  <a:srgbClr val="F79646">
                    <a:lumMod val="75000"/>
                  </a:srgbClr>
                </a:solidFill>
                <a:latin typeface="Myriad Pro"/>
              </a:rPr>
              <a:t>Incentivo ao setor produtivo </a:t>
            </a:r>
            <a:r>
              <a:rPr lang="pt-BR" dirty="0" smtClean="0">
                <a:solidFill>
                  <a:srgbClr val="1F497D"/>
                </a:solidFill>
                <a:latin typeface="Myriad Pro"/>
              </a:rPr>
              <a:t>para ofertar produtos mais sustentáveis para a Copa.</a:t>
            </a:r>
          </a:p>
          <a:p>
            <a:pPr algn="just">
              <a:lnSpc>
                <a:spcPct val="114000"/>
              </a:lnSpc>
              <a:spcBef>
                <a:spcPts val="1238"/>
              </a:spcBef>
              <a:spcAft>
                <a:spcPts val="619"/>
              </a:spcAft>
              <a:buFont typeface="Arial" pitchFamily="34" charset="0"/>
              <a:buChar char="•"/>
            </a:pPr>
            <a:r>
              <a:rPr lang="pt-BR" dirty="0" smtClean="0">
                <a:solidFill>
                  <a:srgbClr val="1F497D"/>
                </a:solidFill>
                <a:latin typeface="Myriad Pro"/>
              </a:rPr>
              <a:t> Consonância, principalmente, com as políticas nacionais sobre </a:t>
            </a:r>
            <a:r>
              <a:rPr lang="pt-BR" sz="1400" b="1" dirty="0" smtClean="0">
                <a:solidFill>
                  <a:srgbClr val="F79646">
                    <a:lumMod val="75000"/>
                  </a:srgbClr>
                </a:solidFill>
                <a:latin typeface="Myriad Pro"/>
              </a:rPr>
              <a:t>resíduos sólidos, mudanças climáticas e lei complementar 123/ 2006 </a:t>
            </a:r>
            <a:r>
              <a:rPr lang="pt-BR" dirty="0" smtClean="0">
                <a:solidFill>
                  <a:srgbClr val="1F497D"/>
                </a:solidFill>
                <a:latin typeface="Myriad Pro"/>
              </a:rPr>
              <a:t>e </a:t>
            </a:r>
            <a:r>
              <a:rPr lang="pt-BR" sz="1400" b="1" dirty="0" smtClean="0">
                <a:solidFill>
                  <a:srgbClr val="F79646">
                    <a:lumMod val="75000"/>
                  </a:srgbClr>
                </a:solidFill>
                <a:latin typeface="Myriad Pro"/>
              </a:rPr>
              <a:t>plano de ação de produção e consumo sustentáveis.</a:t>
            </a:r>
          </a:p>
          <a:p>
            <a:pPr algn="just">
              <a:lnSpc>
                <a:spcPct val="114000"/>
              </a:lnSpc>
              <a:spcBef>
                <a:spcPts val="1238"/>
              </a:spcBef>
              <a:spcAft>
                <a:spcPts val="619"/>
              </a:spcAft>
              <a:buFont typeface="Arial" pitchFamily="34" charset="0"/>
              <a:buChar char="•"/>
            </a:pPr>
            <a:endParaRPr lang="pt-BR" sz="1400" b="1" dirty="0" smtClean="0">
              <a:solidFill>
                <a:srgbClr val="F79646">
                  <a:lumMod val="75000"/>
                </a:srgbClr>
              </a:solidFill>
              <a:latin typeface="Myriad Pro"/>
            </a:endParaRPr>
          </a:p>
          <a:p>
            <a:r>
              <a:rPr lang="pt-BR" dirty="0" smtClean="0"/>
              <a:t>A clareza em compreender que uma escolha de compra ou contratação invocará consequências ambientais negativas provoca dúvidas sobre o que é uma compra sustentável, ou ainda, um produto sustentável. A fim de buscar caminhos e respostas, cientistas apontam a necessidade de se fazer uma comparação dos impactos ambientais dos produtos por meio da análise de seus ciclos de vida. Surge, então, a ferramenta de </a:t>
            </a:r>
            <a:r>
              <a:rPr lang="pt-BR" b="1" dirty="0" smtClean="0"/>
              <a:t>avaliação de ciclo de vida (ACV)</a:t>
            </a:r>
            <a:r>
              <a:rPr lang="pt-BR" dirty="0" smtClean="0"/>
              <a:t> (</a:t>
            </a:r>
            <a:r>
              <a:rPr lang="pt-BR" i="1" dirty="0" err="1" smtClean="0"/>
              <a:t>Life</a:t>
            </a:r>
            <a:r>
              <a:rPr lang="pt-BR" i="1" dirty="0" smtClean="0"/>
              <a:t> </a:t>
            </a:r>
            <a:r>
              <a:rPr lang="pt-BR" i="1" dirty="0" err="1" smtClean="0"/>
              <a:t>Cycle</a:t>
            </a:r>
            <a:r>
              <a:rPr lang="pt-BR" i="1" dirty="0" smtClean="0"/>
              <a:t> </a:t>
            </a:r>
            <a:r>
              <a:rPr lang="pt-BR" i="1" dirty="0" err="1" smtClean="0"/>
              <a:t>Assessment</a:t>
            </a:r>
            <a:r>
              <a:rPr lang="pt-BR" i="1" dirty="0" smtClean="0"/>
              <a:t>), </a:t>
            </a:r>
            <a:r>
              <a:rPr lang="pt-BR" dirty="0" smtClean="0"/>
              <a:t>que procura identificar todos os potenciais impactos ambientais advindos das atividades humanas nesse ciclo, que passa pela obtenção da matéria-prima à disposição final. Com essas informações em mãos, espera-se que sejam tomadas decisões para melhoria do desempenho ambiental do produto, ou seja, para que o tomador de decisão observe critérios ambientais de sustentabilidade antes de fazer sua escolha de compras a fim de reduzir os impactos.</a:t>
            </a:r>
          </a:p>
          <a:p>
            <a:r>
              <a:rPr lang="pt-BR" u="sng" dirty="0" smtClean="0">
                <a:solidFill>
                  <a:srgbClr val="00A44A"/>
                </a:solidFill>
              </a:rPr>
              <a:t>A proposta central da metodologia é quantificar os impactos relacionados a uma categoria de impacto ambiental no ciclo de vida dos produtos: a de Mudanças Climáticas, resultante das emissões </a:t>
            </a:r>
            <a:r>
              <a:rPr lang="pt-BR" u="sng" dirty="0" err="1" smtClean="0">
                <a:solidFill>
                  <a:srgbClr val="00A44A"/>
                </a:solidFill>
              </a:rPr>
              <a:t>antrópicas</a:t>
            </a:r>
            <a:r>
              <a:rPr lang="pt-BR" u="sng" dirty="0" smtClean="0">
                <a:solidFill>
                  <a:srgbClr val="00A44A"/>
                </a:solidFill>
              </a:rPr>
              <a:t> de gases de efeito estufa, que é contabilizada para produtos por meio da ‘Pegada de Carbono’ (</a:t>
            </a:r>
            <a:r>
              <a:rPr lang="pt-BR" i="1" u="sng" dirty="0" err="1" smtClean="0">
                <a:solidFill>
                  <a:srgbClr val="00A44A"/>
                </a:solidFill>
              </a:rPr>
              <a:t>carbon</a:t>
            </a:r>
            <a:r>
              <a:rPr lang="pt-BR" i="1" u="sng" dirty="0" smtClean="0">
                <a:solidFill>
                  <a:srgbClr val="00A44A"/>
                </a:solidFill>
              </a:rPr>
              <a:t> </a:t>
            </a:r>
            <a:r>
              <a:rPr lang="pt-BR" i="1" u="sng" dirty="0" err="1" smtClean="0">
                <a:solidFill>
                  <a:srgbClr val="00A44A"/>
                </a:solidFill>
              </a:rPr>
              <a:t>footprint</a:t>
            </a:r>
            <a:r>
              <a:rPr lang="pt-BR" i="1" u="sng" dirty="0" smtClean="0">
                <a:solidFill>
                  <a:srgbClr val="00A44A"/>
                </a:solidFill>
              </a:rPr>
              <a:t>)</a:t>
            </a:r>
            <a:r>
              <a:rPr lang="pt-BR" u="sng" dirty="0" smtClean="0">
                <a:solidFill>
                  <a:srgbClr val="00A44A"/>
                </a:solidFill>
              </a:rPr>
              <a:t>, medida que quantifica as emissões diretas e indiretas associadas a todas as atividades do ciclo de vida. Esse recorte parte de uma decisão estratégica e política, diante das duas grandes normas federais que foram publicadas entre 2009 e 2010, a Política Nacional sobre Mudança do Clima e a Política Nacional de Resíduos Sólidos. </a:t>
            </a:r>
          </a:p>
          <a:p>
            <a:r>
              <a:rPr lang="pt-BR" dirty="0" smtClean="0"/>
              <a:t>O método utiliza o termo </a:t>
            </a:r>
            <a:r>
              <a:rPr lang="pt-BR" i="1" dirty="0" smtClean="0"/>
              <a:t>produto</a:t>
            </a:r>
            <a:r>
              <a:rPr lang="pt-BR" dirty="0" smtClean="0"/>
              <a:t> para referir-se a bens ou serviços.</a:t>
            </a:r>
            <a:endParaRPr lang="pt-BR" sz="1400" b="1" dirty="0" smtClean="0">
              <a:solidFill>
                <a:srgbClr val="F79646">
                  <a:lumMod val="75000"/>
                </a:srgbClr>
              </a:solidFill>
              <a:latin typeface="Myriad Pro"/>
            </a:endParaRPr>
          </a:p>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3</a:t>
            </a:fld>
            <a:endParaRPr lang="pt-B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r>
              <a:rPr lang="pt-BR" dirty="0" smtClean="0"/>
              <a:t>Consumo sustentável &gt; produção sustentável</a:t>
            </a:r>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4</a:t>
            </a:fld>
            <a:endParaRPr lang="pt-B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r>
              <a:rPr lang="pt-BR" dirty="0" smtClean="0"/>
              <a:t>Consumo sustentável &gt; produção </a:t>
            </a:r>
            <a:r>
              <a:rPr lang="pt-BR" dirty="0" err="1" smtClean="0"/>
              <a:t>sustetnável</a:t>
            </a:r>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5</a:t>
            </a:fld>
            <a:endParaRPr lang="pt-B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Consumo sustentável &gt; produção sustentável</a:t>
            </a:r>
          </a:p>
          <a:p>
            <a:endParaRPr lang="pt-BR" dirty="0" smtClean="0"/>
          </a:p>
          <a:p>
            <a:r>
              <a:rPr lang="pt-BR" dirty="0" smtClean="0">
                <a:solidFill>
                  <a:schemeClr val="tx2"/>
                </a:solidFill>
              </a:rPr>
              <a:t>recorte em mudanças climáticas</a:t>
            </a:r>
          </a:p>
          <a:p>
            <a:endParaRPr lang="pt-BR" dirty="0" smtClean="0">
              <a:solidFill>
                <a:schemeClr val="tx2"/>
              </a:solidFill>
            </a:endParaRPr>
          </a:p>
          <a:p>
            <a:pPr>
              <a:buSzPct val="80000"/>
            </a:pPr>
            <a:r>
              <a:rPr lang="pt-BR" b="1" dirty="0" smtClean="0">
                <a:solidFill>
                  <a:schemeClr val="accent6">
                    <a:lumMod val="75000"/>
                  </a:schemeClr>
                </a:solidFill>
                <a:latin typeface="Myriad Pro"/>
              </a:rPr>
              <a:t>DO BERÇO AO </a:t>
            </a:r>
          </a:p>
          <a:p>
            <a:pPr>
              <a:buSzPct val="80000"/>
            </a:pPr>
            <a:r>
              <a:rPr lang="pt-BR" b="1" dirty="0" smtClean="0">
                <a:solidFill>
                  <a:schemeClr val="accent6">
                    <a:lumMod val="75000"/>
                  </a:schemeClr>
                </a:solidFill>
                <a:latin typeface="Myriad Pro"/>
              </a:rPr>
              <a:t>TÚMULO:</a:t>
            </a:r>
          </a:p>
          <a:p>
            <a:pPr>
              <a:lnSpc>
                <a:spcPct val="130000"/>
              </a:lnSpc>
              <a:spcBef>
                <a:spcPts val="1238"/>
              </a:spcBef>
              <a:spcAft>
                <a:spcPts val="619"/>
              </a:spcAft>
              <a:buSzPct val="80000"/>
            </a:pPr>
            <a:r>
              <a:rPr lang="pt-BR" dirty="0" smtClean="0">
                <a:solidFill>
                  <a:schemeClr val="tx2"/>
                </a:solidFill>
                <a:latin typeface="Myriad Pro"/>
              </a:rPr>
              <a:t>A </a:t>
            </a:r>
            <a:r>
              <a:rPr lang="pt-BR" b="1" dirty="0" smtClean="0">
                <a:solidFill>
                  <a:schemeClr val="tx2"/>
                </a:solidFill>
                <a:latin typeface="Myriad Pro"/>
              </a:rPr>
              <a:t>avaliação sistêmica, </a:t>
            </a:r>
            <a:r>
              <a:rPr lang="pt-BR" dirty="0" smtClean="0">
                <a:solidFill>
                  <a:schemeClr val="tx2"/>
                </a:solidFill>
                <a:latin typeface="Myriad Pro"/>
              </a:rPr>
              <a:t>abrangendo todas as atividades potencialmente impactantes ao meio ambiente</a:t>
            </a:r>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6</a:t>
            </a:fld>
            <a:endParaRPr lang="pt-B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r>
              <a:rPr lang="pt-BR" b="1" dirty="0" smtClean="0">
                <a:solidFill>
                  <a:schemeClr val="tx2"/>
                </a:solidFill>
                <a:latin typeface="Myriad Pro"/>
              </a:rPr>
              <a:t>Categoria de impacto ambiental</a:t>
            </a:r>
            <a:r>
              <a:rPr lang="pt-BR" dirty="0" smtClean="0">
                <a:solidFill>
                  <a:schemeClr val="tx2"/>
                </a:solidFill>
                <a:latin typeface="Myriad Pro"/>
              </a:rPr>
              <a:t>: c</a:t>
            </a:r>
            <a:r>
              <a:rPr lang="pt-BR" dirty="0" smtClean="0"/>
              <a:t>lasse que representa as questões ambientais relevantes às quais os resultados do estudo podem ser associados</a:t>
            </a:r>
          </a:p>
          <a:p>
            <a:pPr>
              <a:buFont typeface="Arial" pitchFamily="34" charset="0"/>
              <a:buNone/>
            </a:pPr>
            <a:endParaRPr lang="pt-BR" dirty="0" smtClean="0"/>
          </a:p>
          <a:p>
            <a:pPr>
              <a:buFont typeface="Arial" pitchFamily="34" charset="0"/>
              <a:buNone/>
            </a:pPr>
            <a:r>
              <a:rPr lang="pt-BR" dirty="0" smtClean="0"/>
              <a:t>Motivações/ Justificativas para os diferentes públicos</a:t>
            </a:r>
          </a:p>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7</a:t>
            </a:fld>
            <a:endParaRPr lang="pt-B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8</a:t>
            </a:fld>
            <a:endParaRPr lang="pt-B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9</a:t>
            </a:fld>
            <a:endParaRPr lang="pt-B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
        <p:nvSpPr>
          <p:cNvPr id="4" name="Espaço Reservado para Número de Slide 3"/>
          <p:cNvSpPr>
            <a:spLocks noGrp="1"/>
          </p:cNvSpPr>
          <p:nvPr>
            <p:ph type="sldNum" sz="quarter" idx="10"/>
          </p:nvPr>
        </p:nvSpPr>
        <p:spPr/>
        <p:txBody>
          <a:bodyPr/>
          <a:lstStyle/>
          <a:p>
            <a:fld id="{7AA8949D-626B-4A6E-A882-8E5922278428}" type="slidenum">
              <a:rPr lang="pt-BR" smtClean="0">
                <a:solidFill>
                  <a:prstClr val="black"/>
                </a:solidFill>
              </a:rPr>
              <a:pPr/>
              <a:t>10</a:t>
            </a:fld>
            <a:endParaRPr lang="pt-B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pPr/>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pPr/>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5969126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3219552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27207646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4881110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86197743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2874655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41505797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15511711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337113249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2664612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10995421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pPr/>
              <a:t>8/28/2014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pPr/>
              <a:t>‹nº›</a:t>
            </a:fld>
            <a:endParaRPr lang="en-US"/>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01B1F0-8C9E-DC49-8832-75C47034342A}" type="datetimeFigureOut">
              <a:rPr lang="en-US" smtClean="0">
                <a:solidFill>
                  <a:prstClr val="black">
                    <a:tint val="75000"/>
                  </a:prstClr>
                </a:solidFill>
              </a: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DFA-589B-A642-BEAE-3287F76BE2C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 xmlns:p14="http://schemas.microsoft.com/office/powerpoint/2010/main" val="87296614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8.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249" y="327378"/>
            <a:ext cx="7702861" cy="778934"/>
          </a:xfrm>
        </p:spPr>
        <p:txBody>
          <a:bodyPr>
            <a:noAutofit/>
          </a:bodyPr>
          <a:lstStyle/>
          <a:p>
            <a:pPr algn="l"/>
            <a:r>
              <a:rPr lang="pt-BR" sz="1800" b="1" dirty="0" smtClean="0">
                <a:solidFill>
                  <a:schemeClr val="bg1"/>
                </a:solidFill>
                <a:cs typeface="Myriad Pro"/>
              </a:rPr>
              <a:t>INOVA Sustentável: </a:t>
            </a:r>
            <a:r>
              <a:rPr lang="pt-BR" sz="1800" dirty="0" smtClean="0">
                <a:solidFill>
                  <a:schemeClr val="bg1"/>
                </a:solidFill>
                <a:cs typeface="Myriad Pro"/>
              </a:rPr>
              <a:t>compras sustentáveis pela inovação e por uma economia verde e inclusiva</a:t>
            </a:r>
            <a:endParaRPr lang="pt-BR" sz="1800" b="1" dirty="0" smtClean="0">
              <a:solidFill>
                <a:schemeClr val="bg1"/>
              </a:solidFill>
              <a:cs typeface="Myriad Pro"/>
            </a:endParaRPr>
          </a:p>
        </p:txBody>
      </p:sp>
      <p:sp>
        <p:nvSpPr>
          <p:cNvPr id="3" name="Subtitle 2"/>
          <p:cNvSpPr>
            <a:spLocks noGrp="1"/>
          </p:cNvSpPr>
          <p:nvPr>
            <p:ph type="subTitle" idx="1"/>
          </p:nvPr>
        </p:nvSpPr>
        <p:spPr>
          <a:xfrm>
            <a:off x="312248" y="3058917"/>
            <a:ext cx="5591841" cy="1095397"/>
          </a:xfrm>
        </p:spPr>
        <p:txBody>
          <a:bodyPr>
            <a:noAutofit/>
          </a:bodyPr>
          <a:lstStyle/>
          <a:p>
            <a:pPr algn="l">
              <a:lnSpc>
                <a:spcPct val="110000"/>
              </a:lnSpc>
            </a:pPr>
            <a:r>
              <a:rPr lang="en-US" sz="1600" dirty="0" smtClean="0">
                <a:solidFill>
                  <a:srgbClr val="FFFFFF"/>
                </a:solidFill>
                <a:latin typeface="+mj-lt"/>
                <a:cs typeface="Myriad Pro"/>
              </a:rPr>
              <a:t>2</a:t>
            </a:r>
            <a:r>
              <a:rPr lang="en-US" sz="1600" baseline="30000" dirty="0" smtClean="0">
                <a:solidFill>
                  <a:srgbClr val="FFFFFF"/>
                </a:solidFill>
                <a:latin typeface="+mj-lt"/>
                <a:cs typeface="Myriad Pro"/>
              </a:rPr>
              <a:t>o </a:t>
            </a:r>
            <a:r>
              <a:rPr lang="en-US" sz="1600" dirty="0" err="1" smtClean="0">
                <a:solidFill>
                  <a:srgbClr val="FFFFFF"/>
                </a:solidFill>
                <a:latin typeface="+mj-lt"/>
                <a:cs typeface="Myriad Pro"/>
              </a:rPr>
              <a:t>Seminário</a:t>
            </a:r>
            <a:r>
              <a:rPr lang="en-US" sz="1600" dirty="0" smtClean="0">
                <a:solidFill>
                  <a:srgbClr val="FFFFFF"/>
                </a:solidFill>
                <a:latin typeface="+mj-lt"/>
                <a:cs typeface="Myriad Pro"/>
              </a:rPr>
              <a:t> </a:t>
            </a:r>
            <a:r>
              <a:rPr lang="en-US" sz="1600" dirty="0" err="1" smtClean="0">
                <a:solidFill>
                  <a:srgbClr val="FFFFFF"/>
                </a:solidFill>
                <a:latin typeface="+mj-lt"/>
                <a:cs typeface="Myriad Pro"/>
              </a:rPr>
              <a:t>Internacional</a:t>
            </a:r>
            <a:r>
              <a:rPr lang="en-US" sz="1600" dirty="0" smtClean="0">
                <a:solidFill>
                  <a:srgbClr val="FFFFFF"/>
                </a:solidFill>
                <a:latin typeface="+mj-lt"/>
                <a:cs typeface="Myriad Pro"/>
              </a:rPr>
              <a:t> sobre </a:t>
            </a:r>
            <a:r>
              <a:rPr lang="en-US" sz="1600" dirty="0" err="1" smtClean="0">
                <a:solidFill>
                  <a:srgbClr val="FFFFFF"/>
                </a:solidFill>
                <a:latin typeface="+mj-lt"/>
                <a:cs typeface="Myriad Pro"/>
              </a:rPr>
              <a:t>Contratações</a:t>
            </a:r>
            <a:r>
              <a:rPr lang="en-US" sz="1600" dirty="0" smtClean="0">
                <a:solidFill>
                  <a:srgbClr val="FFFFFF"/>
                </a:solidFill>
                <a:latin typeface="+mj-lt"/>
                <a:cs typeface="Myriad Pro"/>
              </a:rPr>
              <a:t> </a:t>
            </a:r>
            <a:r>
              <a:rPr lang="en-US" sz="1600" dirty="0" err="1" smtClean="0">
                <a:solidFill>
                  <a:srgbClr val="FFFFFF"/>
                </a:solidFill>
                <a:latin typeface="+mj-lt"/>
                <a:cs typeface="Myriad Pro"/>
              </a:rPr>
              <a:t>Públicas</a:t>
            </a:r>
            <a:r>
              <a:rPr lang="en-US" sz="1600" dirty="0" smtClean="0">
                <a:solidFill>
                  <a:srgbClr val="FFFFFF"/>
                </a:solidFill>
                <a:latin typeface="+mj-lt"/>
                <a:cs typeface="Myriad Pro"/>
              </a:rPr>
              <a:t> </a:t>
            </a:r>
            <a:r>
              <a:rPr lang="en-US" sz="1600" dirty="0" err="1" smtClean="0">
                <a:solidFill>
                  <a:srgbClr val="FFFFFF"/>
                </a:solidFill>
                <a:latin typeface="+mj-lt"/>
                <a:cs typeface="Myriad Pro"/>
              </a:rPr>
              <a:t>Sustentáveis</a:t>
            </a:r>
            <a:endParaRPr lang="en-US" sz="1600" dirty="0" smtClean="0">
              <a:solidFill>
                <a:srgbClr val="FFFFFF"/>
              </a:solidFill>
              <a:latin typeface="+mj-lt"/>
              <a:cs typeface="Myriad Pro"/>
            </a:endParaRPr>
          </a:p>
          <a:p>
            <a:pPr algn="l"/>
            <a:endParaRPr lang="en-US" sz="700" dirty="0" smtClean="0">
              <a:solidFill>
                <a:srgbClr val="FFFFFF"/>
              </a:solidFill>
              <a:latin typeface="+mj-lt"/>
              <a:cs typeface="Myriad Pro"/>
            </a:endParaRPr>
          </a:p>
          <a:p>
            <a:pPr algn="l"/>
            <a:r>
              <a:rPr lang="en-US" sz="1600" dirty="0" smtClean="0">
                <a:solidFill>
                  <a:srgbClr val="FFFFFF"/>
                </a:solidFill>
                <a:latin typeface="+mj-lt"/>
                <a:cs typeface="Myriad Pro"/>
              </a:rPr>
              <a:t>Brasília, 28 de </a:t>
            </a:r>
            <a:r>
              <a:rPr lang="en-US" sz="1600" dirty="0" err="1" smtClean="0">
                <a:solidFill>
                  <a:srgbClr val="FFFFFF"/>
                </a:solidFill>
                <a:latin typeface="+mj-lt"/>
                <a:cs typeface="Myriad Pro"/>
              </a:rPr>
              <a:t>agosto</a:t>
            </a:r>
            <a:r>
              <a:rPr lang="en-US" sz="1600" dirty="0" smtClean="0">
                <a:solidFill>
                  <a:srgbClr val="FFFFFF"/>
                </a:solidFill>
                <a:latin typeface="+mj-lt"/>
                <a:cs typeface="Myriad Pro"/>
              </a:rPr>
              <a:t> de 2014</a:t>
            </a:r>
            <a:endParaRPr lang="en-US" sz="1600" dirty="0">
              <a:solidFill>
                <a:srgbClr val="FFFFFF"/>
              </a:solidFill>
              <a:latin typeface="+mj-lt"/>
              <a:cs typeface="Myriad Pro"/>
            </a:endParaRPr>
          </a:p>
        </p:txBody>
      </p:sp>
      <p:sp>
        <p:nvSpPr>
          <p:cNvPr id="4" name="Title 1"/>
          <p:cNvSpPr txBox="1">
            <a:spLocks/>
          </p:cNvSpPr>
          <p:nvPr/>
        </p:nvSpPr>
        <p:spPr>
          <a:xfrm>
            <a:off x="349954" y="1332083"/>
            <a:ext cx="7002950" cy="1377246"/>
          </a:xfrm>
          <a:prstGeom prst="rect">
            <a:avLst/>
          </a:prstGeom>
        </p:spPr>
        <p:txBody>
          <a:bodyPr vert="horz" lIns="91440" tIns="45720" rIns="91440" bIns="45720" rtlCol="0" anchor="ctr">
            <a:noAutofit/>
          </a:bodyPr>
          <a:lstStyle/>
          <a:p>
            <a:pPr lvl="0">
              <a:spcBef>
                <a:spcPct val="0"/>
              </a:spcBef>
              <a:defRPr/>
            </a:pPr>
            <a:r>
              <a:rPr lang="pt-BR" sz="3200" b="1" dirty="0" smtClean="0">
                <a:solidFill>
                  <a:schemeClr val="bg1"/>
                </a:solidFill>
                <a:latin typeface="+mj-lt"/>
                <a:ea typeface="+mj-ea"/>
                <a:cs typeface="Myriad Pro"/>
              </a:rPr>
              <a:t>A abordagem do ciclo de vida nas contratações públicas sustentáveis</a:t>
            </a:r>
            <a:endParaRPr kumimoji="0" lang="pt-BR" sz="2800" b="1" i="0" u="none" strike="noStrike" kern="1200" cap="none" spc="0" normalizeH="0" baseline="0" noProof="0" dirty="0" smtClean="0">
              <a:ln>
                <a:noFill/>
              </a:ln>
              <a:solidFill>
                <a:schemeClr val="bg1"/>
              </a:solidFill>
              <a:effectLst/>
              <a:uLnTx/>
              <a:uFillTx/>
              <a:latin typeface="+mj-lt"/>
              <a:ea typeface="+mj-ea"/>
              <a:cs typeface="Myriad Pro"/>
            </a:endParaRPr>
          </a:p>
        </p:txBody>
      </p:sp>
    </p:spTree>
    <p:extLst>
      <p:ext uri="{BB962C8B-B14F-4D97-AF65-F5344CB8AC3E}">
        <p14:creationId xmlns="" xmlns:p14="http://schemas.microsoft.com/office/powerpoint/2010/main" val="13048738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231764" y="687316"/>
            <a:ext cx="8084334" cy="2677656"/>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BASE CONCEITUAL: Pegada de Carbono</a:t>
            </a:r>
          </a:p>
          <a:p>
            <a:pPr algn="just">
              <a:lnSpc>
                <a:spcPct val="120000"/>
              </a:lnSpc>
              <a:spcBef>
                <a:spcPts val="1200"/>
              </a:spcBef>
              <a:spcAft>
                <a:spcPts val="600"/>
              </a:spcAft>
            </a:pPr>
            <a:r>
              <a:rPr lang="pt-BR" b="1" dirty="0" smtClean="0">
                <a:solidFill>
                  <a:schemeClr val="tx2"/>
                </a:solidFill>
                <a:latin typeface="Lato" pitchFamily="34" charset="0"/>
              </a:rPr>
              <a:t>:: Limitações</a:t>
            </a:r>
            <a:r>
              <a:rPr lang="pt-BR" b="1" dirty="0" smtClean="0">
                <a:solidFill>
                  <a:srgbClr val="1F497D"/>
                </a:solidFill>
                <a:latin typeface="Lato" pitchFamily="34" charset="0"/>
              </a:rPr>
              <a:t>:</a:t>
            </a:r>
          </a:p>
          <a:p>
            <a:pPr lvl="1" algn="just">
              <a:lnSpc>
                <a:spcPct val="120000"/>
              </a:lnSpc>
              <a:spcBef>
                <a:spcPts val="1200"/>
              </a:spcBef>
              <a:spcAft>
                <a:spcPts val="600"/>
              </a:spcAft>
              <a:buFont typeface="Wingdings" pitchFamily="2" charset="2"/>
              <a:buChar char="ü"/>
            </a:pPr>
            <a:r>
              <a:rPr lang="pt-BR" dirty="0" smtClean="0">
                <a:solidFill>
                  <a:srgbClr val="1F497D"/>
                </a:solidFill>
                <a:latin typeface="Lato" pitchFamily="34" charset="0"/>
              </a:rPr>
              <a:t> É indicador </a:t>
            </a:r>
            <a:r>
              <a:rPr lang="pt-BR" u="sng" dirty="0" smtClean="0">
                <a:solidFill>
                  <a:srgbClr val="1F497D"/>
                </a:solidFill>
                <a:latin typeface="Lato" pitchFamily="34" charset="0"/>
              </a:rPr>
              <a:t>único</a:t>
            </a:r>
            <a:r>
              <a:rPr lang="pt-BR" dirty="0" smtClean="0">
                <a:solidFill>
                  <a:srgbClr val="1F497D"/>
                </a:solidFill>
                <a:latin typeface="Lato" pitchFamily="34" charset="0"/>
              </a:rPr>
              <a:t>: mudanças climáticas x visão sistêmica</a:t>
            </a:r>
          </a:p>
          <a:p>
            <a:pPr lvl="1" algn="just">
              <a:lnSpc>
                <a:spcPct val="120000"/>
              </a:lnSpc>
              <a:spcBef>
                <a:spcPts val="1200"/>
              </a:spcBef>
              <a:spcAft>
                <a:spcPts val="600"/>
              </a:spcAft>
              <a:buFont typeface="Wingdings" pitchFamily="2" charset="2"/>
              <a:buChar char="ü"/>
            </a:pPr>
            <a:r>
              <a:rPr lang="pt-BR" dirty="0" smtClean="0">
                <a:solidFill>
                  <a:srgbClr val="1F497D"/>
                </a:solidFill>
                <a:latin typeface="Lato" pitchFamily="34" charset="0"/>
              </a:rPr>
              <a:t> Não considera outros impactos relevantes, como os sociais</a:t>
            </a:r>
          </a:p>
          <a:p>
            <a:pPr lvl="1" algn="just">
              <a:lnSpc>
                <a:spcPct val="120000"/>
              </a:lnSpc>
              <a:spcBef>
                <a:spcPts val="1200"/>
              </a:spcBef>
              <a:spcAft>
                <a:spcPts val="600"/>
              </a:spcAft>
              <a:buFont typeface="Wingdings" pitchFamily="2" charset="2"/>
              <a:buChar char="ü"/>
            </a:pPr>
            <a:r>
              <a:rPr lang="pt-BR" dirty="0" smtClean="0">
                <a:solidFill>
                  <a:srgbClr val="1F497D"/>
                </a:solidFill>
                <a:latin typeface="Lato" pitchFamily="34" charset="0"/>
              </a:rPr>
              <a:t> Falta de um banco de dados regionalizado sobre insumos e tecnologias</a:t>
            </a:r>
          </a:p>
        </p:txBody>
      </p:sp>
      <p:sp>
        <p:nvSpPr>
          <p:cNvPr id="7"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231764" y="658746"/>
            <a:ext cx="8084334" cy="390813"/>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Aplicação do método: estudos Pegada de Carbono</a:t>
            </a:r>
          </a:p>
        </p:txBody>
      </p:sp>
      <p:sp>
        <p:nvSpPr>
          <p:cNvPr id="14" name="Retângulo 13"/>
          <p:cNvSpPr/>
          <p:nvPr/>
        </p:nvSpPr>
        <p:spPr>
          <a:xfrm>
            <a:off x="137678" y="1160313"/>
            <a:ext cx="8858038" cy="3921402"/>
          </a:xfrm>
          <a:prstGeom prst="rect">
            <a:avLst/>
          </a:prstGeom>
          <a:solidFill>
            <a:schemeClr val="bg2"/>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prstClr val="white"/>
              </a:solidFill>
              <a:latin typeface="Lato" pitchFamily="34" charset="0"/>
            </a:endParaRPr>
          </a:p>
        </p:txBody>
      </p:sp>
      <p:sp>
        <p:nvSpPr>
          <p:cNvPr id="15" name="CaixaDeTexto 14"/>
          <p:cNvSpPr txBox="1"/>
          <p:nvPr/>
        </p:nvSpPr>
        <p:spPr>
          <a:xfrm>
            <a:off x="285962" y="4693506"/>
            <a:ext cx="8577992" cy="338554"/>
          </a:xfrm>
          <a:prstGeom prst="rect">
            <a:avLst/>
          </a:prstGeom>
          <a:noFill/>
        </p:spPr>
        <p:txBody>
          <a:bodyPr wrap="square" rtlCol="0">
            <a:spAutoFit/>
          </a:bodyPr>
          <a:lstStyle/>
          <a:p>
            <a:pPr algn="r"/>
            <a:r>
              <a:rPr lang="pt-BR" sz="1600" b="1" i="1" dirty="0" smtClean="0">
                <a:solidFill>
                  <a:srgbClr val="1F497D"/>
                </a:solidFill>
                <a:latin typeface="Lato" pitchFamily="34" charset="0"/>
              </a:rPr>
              <a:t>Abordagem do ciclo de vida com recorte na categoria de mudanças climáticas</a:t>
            </a:r>
            <a:endParaRPr lang="pt-BR" sz="1600" b="1" i="1" dirty="0">
              <a:solidFill>
                <a:srgbClr val="1F497D"/>
              </a:solidFill>
              <a:latin typeface="Lato" pitchFamily="34" charset="0"/>
            </a:endParaRPr>
          </a:p>
        </p:txBody>
      </p:sp>
      <p:grpSp>
        <p:nvGrpSpPr>
          <p:cNvPr id="24" name="Grupo 23"/>
          <p:cNvGrpSpPr/>
          <p:nvPr/>
        </p:nvGrpSpPr>
        <p:grpSpPr>
          <a:xfrm>
            <a:off x="418250" y="1423986"/>
            <a:ext cx="8333693" cy="2669355"/>
            <a:chOff x="418250" y="1423986"/>
            <a:chExt cx="8333693" cy="2669355"/>
          </a:xfrm>
        </p:grpSpPr>
        <p:sp>
          <p:nvSpPr>
            <p:cNvPr id="17" name="CaixaDeTexto 16"/>
            <p:cNvSpPr txBox="1"/>
            <p:nvPr/>
          </p:nvSpPr>
          <p:spPr>
            <a:xfrm>
              <a:off x="487745" y="2243440"/>
              <a:ext cx="3487008" cy="646331"/>
            </a:xfrm>
            <a:prstGeom prst="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43303" tIns="34413" rIns="43303" bIns="34413" numCol="1" spcCol="1270" anchor="ctr" anchorCtr="0">
              <a:noAutofit/>
            </a:bodyPr>
            <a:lstStyle/>
            <a:p>
              <a:pPr algn="ctr" defTabSz="622300">
                <a:lnSpc>
                  <a:spcPct val="90000"/>
                </a:lnSpc>
                <a:spcBef>
                  <a:spcPct val="0"/>
                </a:spcBef>
                <a:spcAft>
                  <a:spcPct val="35000"/>
                </a:spcAft>
              </a:pPr>
              <a:r>
                <a:rPr lang="pt-BR" b="1" dirty="0" smtClean="0">
                  <a:solidFill>
                    <a:prstClr val="white"/>
                  </a:solidFill>
                  <a:latin typeface="Lato" pitchFamily="34" charset="0"/>
                </a:rPr>
                <a:t>II. Aplicação do método </a:t>
              </a:r>
              <a:r>
                <a:rPr lang="pt-BR" b="1" i="1" dirty="0" smtClean="0">
                  <a:solidFill>
                    <a:prstClr val="white"/>
                  </a:solidFill>
                  <a:latin typeface="Lato" pitchFamily="34" charset="0"/>
                </a:rPr>
                <a:t>GHG </a:t>
              </a:r>
              <a:r>
                <a:rPr lang="pt-BR" b="1" i="1" dirty="0" err="1" smtClean="0">
                  <a:solidFill>
                    <a:prstClr val="white"/>
                  </a:solidFill>
                  <a:latin typeface="Lato" pitchFamily="34" charset="0"/>
                </a:rPr>
                <a:t>Protocol</a:t>
              </a:r>
              <a:r>
                <a:rPr lang="pt-BR" b="1" i="1" dirty="0" smtClean="0">
                  <a:solidFill>
                    <a:prstClr val="white"/>
                  </a:solidFill>
                  <a:latin typeface="Lato" pitchFamily="34" charset="0"/>
                </a:rPr>
                <a:t> para produtos </a:t>
              </a:r>
            </a:p>
          </p:txBody>
        </p:sp>
        <p:sp>
          <p:nvSpPr>
            <p:cNvPr id="18" name="CaixaDeTexto 17"/>
            <p:cNvSpPr txBox="1"/>
            <p:nvPr/>
          </p:nvSpPr>
          <p:spPr>
            <a:xfrm>
              <a:off x="487745" y="3107392"/>
              <a:ext cx="3487008" cy="369332"/>
            </a:xfrm>
            <a:prstGeom prst="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43303" tIns="34413" rIns="43303" bIns="34413" numCol="1" spcCol="1270" anchor="ctr" anchorCtr="0">
              <a:noAutofit/>
            </a:bodyPr>
            <a:lstStyle/>
            <a:p>
              <a:pPr algn="ctr" defTabSz="622300">
                <a:lnSpc>
                  <a:spcPct val="90000"/>
                </a:lnSpc>
                <a:spcBef>
                  <a:spcPct val="0"/>
                </a:spcBef>
                <a:spcAft>
                  <a:spcPct val="35000"/>
                </a:spcAft>
              </a:pPr>
              <a:r>
                <a:rPr lang="pt-BR" b="1" dirty="0" smtClean="0">
                  <a:solidFill>
                    <a:prstClr val="white"/>
                  </a:solidFill>
                  <a:latin typeface="Lato" pitchFamily="34" charset="0"/>
                </a:rPr>
                <a:t>III. Pegada C</a:t>
              </a:r>
            </a:p>
          </p:txBody>
        </p:sp>
        <p:sp>
          <p:nvSpPr>
            <p:cNvPr id="19" name="CaixaDeTexto 18"/>
            <p:cNvSpPr txBox="1"/>
            <p:nvPr/>
          </p:nvSpPr>
          <p:spPr>
            <a:xfrm>
              <a:off x="4955063" y="2218726"/>
              <a:ext cx="3796880" cy="646331"/>
            </a:xfrm>
            <a:prstGeom prst="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43303" tIns="34413" rIns="43303" bIns="34413" numCol="1" spcCol="1270" anchor="ctr" anchorCtr="0">
              <a:noAutofit/>
            </a:bodyPr>
            <a:lstStyle/>
            <a:p>
              <a:pPr algn="ctr" defTabSz="622300">
                <a:lnSpc>
                  <a:spcPct val="90000"/>
                </a:lnSpc>
                <a:spcBef>
                  <a:spcPct val="0"/>
                </a:spcBef>
                <a:spcAft>
                  <a:spcPct val="35000"/>
                </a:spcAft>
              </a:pPr>
              <a:r>
                <a:rPr lang="pt-BR" b="1" dirty="0" smtClean="0">
                  <a:solidFill>
                    <a:prstClr val="white"/>
                  </a:solidFill>
                  <a:latin typeface="Lato" pitchFamily="34" charset="0"/>
                </a:rPr>
                <a:t>V. Discussão e análise qualitativa (outras categorias de impacto)</a:t>
              </a:r>
            </a:p>
          </p:txBody>
        </p:sp>
        <p:sp>
          <p:nvSpPr>
            <p:cNvPr id="20" name="CaixaDeTexto 19"/>
            <p:cNvSpPr txBox="1"/>
            <p:nvPr/>
          </p:nvSpPr>
          <p:spPr>
            <a:xfrm>
              <a:off x="487745" y="3724009"/>
              <a:ext cx="3487008" cy="369332"/>
            </a:xfrm>
            <a:prstGeom prst="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43303" tIns="34413" rIns="43303" bIns="34413" numCol="1" spcCol="1270" anchor="ctr" anchorCtr="0">
              <a:noAutofit/>
            </a:bodyPr>
            <a:lstStyle/>
            <a:p>
              <a:pPr algn="ctr" defTabSz="622300">
                <a:lnSpc>
                  <a:spcPct val="90000"/>
                </a:lnSpc>
                <a:spcBef>
                  <a:spcPct val="0"/>
                </a:spcBef>
                <a:spcAft>
                  <a:spcPct val="35000"/>
                </a:spcAft>
              </a:pPr>
              <a:r>
                <a:rPr lang="pt-BR" b="1" dirty="0" smtClean="0">
                  <a:solidFill>
                    <a:prstClr val="white"/>
                  </a:solidFill>
                  <a:latin typeface="Lato" pitchFamily="34" charset="0"/>
                </a:rPr>
                <a:t>IV. Análise dos dados</a:t>
              </a:r>
            </a:p>
          </p:txBody>
        </p:sp>
        <p:sp>
          <p:nvSpPr>
            <p:cNvPr id="21" name="CaixaDeTexto 20"/>
            <p:cNvSpPr txBox="1"/>
            <p:nvPr/>
          </p:nvSpPr>
          <p:spPr>
            <a:xfrm>
              <a:off x="5091937" y="3143774"/>
              <a:ext cx="3487008" cy="369332"/>
            </a:xfrm>
            <a:prstGeom prst="rect">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43303" tIns="34413" rIns="43303" bIns="34413" numCol="1" spcCol="1270" anchor="ctr" anchorCtr="0">
              <a:noAutofit/>
            </a:bodyPr>
            <a:lstStyle/>
            <a:p>
              <a:pPr algn="ctr" defTabSz="622300">
                <a:lnSpc>
                  <a:spcPct val="90000"/>
                </a:lnSpc>
                <a:spcBef>
                  <a:spcPct val="0"/>
                </a:spcBef>
                <a:spcAft>
                  <a:spcPct val="35000"/>
                </a:spcAft>
              </a:pPr>
              <a:r>
                <a:rPr lang="pt-BR" b="1" dirty="0" smtClean="0">
                  <a:solidFill>
                    <a:prstClr val="white"/>
                  </a:solidFill>
                  <a:latin typeface="Lato" pitchFamily="34" charset="0"/>
                </a:rPr>
                <a:t>VI. Recomendações</a:t>
              </a:r>
            </a:p>
          </p:txBody>
        </p:sp>
        <p:sp>
          <p:nvSpPr>
            <p:cNvPr id="23" name="Forma livre 22"/>
            <p:cNvSpPr/>
            <p:nvPr/>
          </p:nvSpPr>
          <p:spPr>
            <a:xfrm>
              <a:off x="418250" y="1423986"/>
              <a:ext cx="3557025" cy="603793"/>
            </a:xfrm>
            <a:custGeom>
              <a:avLst/>
              <a:gdLst>
                <a:gd name="connsiteX0" fmla="*/ 0 w 1428062"/>
                <a:gd name="connsiteY0" fmla="*/ 56789 h 567893"/>
                <a:gd name="connsiteX1" fmla="*/ 16633 w 1428062"/>
                <a:gd name="connsiteY1" fmla="*/ 16633 h 567893"/>
                <a:gd name="connsiteX2" fmla="*/ 56789 w 1428062"/>
                <a:gd name="connsiteY2" fmla="*/ 0 h 567893"/>
                <a:gd name="connsiteX3" fmla="*/ 1371273 w 1428062"/>
                <a:gd name="connsiteY3" fmla="*/ 0 h 567893"/>
                <a:gd name="connsiteX4" fmla="*/ 1411429 w 1428062"/>
                <a:gd name="connsiteY4" fmla="*/ 16633 h 567893"/>
                <a:gd name="connsiteX5" fmla="*/ 1428062 w 1428062"/>
                <a:gd name="connsiteY5" fmla="*/ 56789 h 567893"/>
                <a:gd name="connsiteX6" fmla="*/ 1428062 w 1428062"/>
                <a:gd name="connsiteY6" fmla="*/ 511104 h 567893"/>
                <a:gd name="connsiteX7" fmla="*/ 1411429 w 1428062"/>
                <a:gd name="connsiteY7" fmla="*/ 551260 h 567893"/>
                <a:gd name="connsiteX8" fmla="*/ 1371273 w 1428062"/>
                <a:gd name="connsiteY8" fmla="*/ 567893 h 567893"/>
                <a:gd name="connsiteX9" fmla="*/ 56789 w 1428062"/>
                <a:gd name="connsiteY9" fmla="*/ 567893 h 567893"/>
                <a:gd name="connsiteX10" fmla="*/ 16633 w 1428062"/>
                <a:gd name="connsiteY10" fmla="*/ 551260 h 567893"/>
                <a:gd name="connsiteX11" fmla="*/ 0 w 1428062"/>
                <a:gd name="connsiteY11" fmla="*/ 511104 h 567893"/>
                <a:gd name="connsiteX12" fmla="*/ 0 w 1428062"/>
                <a:gd name="connsiteY12" fmla="*/ 56789 h 56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062" h="567893">
                  <a:moveTo>
                    <a:pt x="0" y="56789"/>
                  </a:moveTo>
                  <a:cubicBezTo>
                    <a:pt x="0" y="41728"/>
                    <a:pt x="5983" y="27283"/>
                    <a:pt x="16633" y="16633"/>
                  </a:cubicBezTo>
                  <a:cubicBezTo>
                    <a:pt x="27283" y="5983"/>
                    <a:pt x="41728" y="0"/>
                    <a:pt x="56789" y="0"/>
                  </a:cubicBezTo>
                  <a:lnTo>
                    <a:pt x="1371273" y="0"/>
                  </a:lnTo>
                  <a:cubicBezTo>
                    <a:pt x="1386334" y="0"/>
                    <a:pt x="1400779" y="5983"/>
                    <a:pt x="1411429" y="16633"/>
                  </a:cubicBezTo>
                  <a:cubicBezTo>
                    <a:pt x="1422079" y="27283"/>
                    <a:pt x="1428062" y="41728"/>
                    <a:pt x="1428062" y="56789"/>
                  </a:cubicBezTo>
                  <a:lnTo>
                    <a:pt x="1428062" y="511104"/>
                  </a:lnTo>
                  <a:cubicBezTo>
                    <a:pt x="1428062" y="526165"/>
                    <a:pt x="1422079" y="540610"/>
                    <a:pt x="1411429" y="551260"/>
                  </a:cubicBezTo>
                  <a:cubicBezTo>
                    <a:pt x="1400779" y="561910"/>
                    <a:pt x="1386334" y="567893"/>
                    <a:pt x="1371273" y="567893"/>
                  </a:cubicBezTo>
                  <a:lnTo>
                    <a:pt x="56789" y="567893"/>
                  </a:lnTo>
                  <a:cubicBezTo>
                    <a:pt x="41728" y="567893"/>
                    <a:pt x="27283" y="561910"/>
                    <a:pt x="16633" y="551260"/>
                  </a:cubicBezTo>
                  <a:cubicBezTo>
                    <a:pt x="5983" y="540610"/>
                    <a:pt x="0" y="526165"/>
                    <a:pt x="0" y="511104"/>
                  </a:cubicBezTo>
                  <a:lnTo>
                    <a:pt x="0" y="56789"/>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43303" tIns="34413" rIns="43303" bIns="34413" numCol="1" spcCol="1270" anchor="ctr" anchorCtr="0">
              <a:noAutofit/>
            </a:bodyPr>
            <a:lstStyle/>
            <a:p>
              <a:pPr algn="ctr" defTabSz="622300">
                <a:lnSpc>
                  <a:spcPct val="90000"/>
                </a:lnSpc>
                <a:spcBef>
                  <a:spcPct val="0"/>
                </a:spcBef>
                <a:spcAft>
                  <a:spcPct val="35000"/>
                </a:spcAft>
              </a:pPr>
              <a:r>
                <a:rPr lang="pt-BR" b="1" dirty="0" smtClean="0">
                  <a:solidFill>
                    <a:prstClr val="white"/>
                  </a:solidFill>
                  <a:latin typeface="Lato" pitchFamily="34" charset="0"/>
                </a:rPr>
                <a:t>I. Seleção de Produtos</a:t>
              </a:r>
              <a:endParaRPr lang="pt-BR" b="1" dirty="0">
                <a:solidFill>
                  <a:prstClr val="white"/>
                </a:solidFill>
                <a:latin typeface="Lato" pitchFamily="34" charset="0"/>
              </a:endParaRPr>
            </a:p>
          </p:txBody>
        </p:sp>
      </p:grpSp>
      <p:pic>
        <p:nvPicPr>
          <p:cNvPr id="2050" name="Picture 2" descr="http://sams.iclei.org/uploads/pics/inova_sustentavel_logo_teste_01.jpg"/>
          <p:cNvPicPr>
            <a:picLocks noChangeAspect="1" noChangeArrowheads="1"/>
          </p:cNvPicPr>
          <p:nvPr/>
        </p:nvPicPr>
        <p:blipFill>
          <a:blip r:embed="rId4"/>
          <a:srcRect/>
          <a:stretch>
            <a:fillRect/>
          </a:stretch>
        </p:blipFill>
        <p:spPr bwMode="auto">
          <a:xfrm rot="705229">
            <a:off x="5851525" y="540062"/>
            <a:ext cx="1274918" cy="794122"/>
          </a:xfrm>
          <a:prstGeom prst="rect">
            <a:avLst/>
          </a:prstGeom>
          <a:noFill/>
        </p:spPr>
      </p:pic>
      <p:sp>
        <p:nvSpPr>
          <p:cNvPr id="16" name="Retângulo de cantos arredondados 15"/>
          <p:cNvSpPr/>
          <p:nvPr/>
        </p:nvSpPr>
        <p:spPr>
          <a:xfrm>
            <a:off x="285962" y="1308597"/>
            <a:ext cx="3989476" cy="3015577"/>
          </a:xfrm>
          <a:prstGeom prst="roundRect">
            <a:avLst/>
          </a:prstGeom>
          <a:noFill/>
          <a:ln w="28575">
            <a:solidFill>
              <a:srgbClr val="92D05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600">
              <a:latin typeface="Lato" pitchFamily="34" charset="0"/>
            </a:endParaRPr>
          </a:p>
        </p:txBody>
      </p:sp>
      <p:sp>
        <p:nvSpPr>
          <p:cNvPr id="22"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153145" y="160338"/>
            <a:ext cx="8084334" cy="1024896"/>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1F497D">
                    <a:lumMod val="75000"/>
                  </a:srgbClr>
                </a:solidFill>
                <a:latin typeface="Lato" pitchFamily="34" charset="0"/>
              </a:rPr>
              <a:t>I. Seleção de Produtos</a:t>
            </a:r>
          </a:p>
          <a:p>
            <a:pPr algn="just">
              <a:lnSpc>
                <a:spcPct val="120000"/>
              </a:lnSpc>
              <a:spcBef>
                <a:spcPts val="1200"/>
              </a:spcBef>
              <a:spcAft>
                <a:spcPts val="600"/>
              </a:spcAft>
            </a:pPr>
            <a:r>
              <a:rPr lang="pt-BR" sz="2000" b="1" dirty="0" smtClean="0">
                <a:solidFill>
                  <a:schemeClr val="accent3">
                    <a:lumMod val="75000"/>
                  </a:schemeClr>
                </a:solidFill>
                <a:latin typeface="Lato" pitchFamily="34" charset="0"/>
              </a:rPr>
              <a:t>Estudo 1: Sistema de Impressão </a:t>
            </a:r>
            <a:r>
              <a:rPr lang="pt-BR" sz="2000" dirty="0" smtClean="0">
                <a:solidFill>
                  <a:schemeClr val="accent3">
                    <a:lumMod val="75000"/>
                  </a:schemeClr>
                </a:solidFill>
                <a:latin typeface="Lato" pitchFamily="34" charset="0"/>
              </a:rPr>
              <a:t>(prestação de serviço)</a:t>
            </a:r>
          </a:p>
        </p:txBody>
      </p:sp>
      <p:graphicFrame>
        <p:nvGraphicFramePr>
          <p:cNvPr id="11" name="Tabela 10"/>
          <p:cNvGraphicFramePr>
            <a:graphicFrameLocks noGrp="1"/>
          </p:cNvGraphicFramePr>
          <p:nvPr/>
        </p:nvGraphicFramePr>
        <p:xfrm>
          <a:off x="368300" y="1446810"/>
          <a:ext cx="8431316" cy="2706624"/>
        </p:xfrm>
        <a:graphic>
          <a:graphicData uri="http://schemas.openxmlformats.org/drawingml/2006/table">
            <a:tbl>
              <a:tblPr firstRow="1" bandRow="1">
                <a:tableStyleId>{F5AB1C69-6EDB-4FF4-983F-18BD219EF322}</a:tableStyleId>
              </a:tblPr>
              <a:tblGrid>
                <a:gridCol w="1981420"/>
                <a:gridCol w="1969102"/>
                <a:gridCol w="4480794"/>
              </a:tblGrid>
              <a:tr h="370840">
                <a:tc>
                  <a:txBody>
                    <a:bodyPr/>
                    <a:lstStyle/>
                    <a:p>
                      <a:pPr algn="ctr"/>
                      <a:r>
                        <a:rPr lang="pt-BR" sz="1800" dirty="0" smtClean="0"/>
                        <a:t>Função do produto</a:t>
                      </a:r>
                      <a:endParaRPr lang="pt-BR" sz="1800" dirty="0">
                        <a:latin typeface="Lato" pitchFamily="34" charset="0"/>
                      </a:endParaRPr>
                    </a:p>
                  </a:txBody>
                  <a:tcPr anchor="ctr"/>
                </a:tc>
                <a:tc>
                  <a:txBody>
                    <a:bodyPr/>
                    <a:lstStyle/>
                    <a:p>
                      <a:pPr algn="ctr"/>
                      <a:r>
                        <a:rPr lang="pt-BR" sz="1800" dirty="0" smtClean="0"/>
                        <a:t>Produto</a:t>
                      </a:r>
                      <a:r>
                        <a:rPr lang="pt-BR" sz="1800" baseline="0" dirty="0" smtClean="0"/>
                        <a:t> </a:t>
                      </a:r>
                    </a:p>
                    <a:p>
                      <a:pPr algn="ctr"/>
                      <a:r>
                        <a:rPr lang="pt-BR" sz="1800" baseline="0" dirty="0" smtClean="0"/>
                        <a:t>(bem ou serviço)</a:t>
                      </a:r>
                      <a:endParaRPr lang="pt-BR" sz="1800" dirty="0">
                        <a:latin typeface="Lato" pitchFamily="34" charset="0"/>
                      </a:endParaRPr>
                    </a:p>
                  </a:txBody>
                  <a:tcPr anchor="ctr"/>
                </a:tc>
                <a:tc>
                  <a:txBody>
                    <a:bodyPr/>
                    <a:lstStyle/>
                    <a:p>
                      <a:pPr algn="ctr"/>
                      <a:r>
                        <a:rPr lang="pt-BR" sz="1800" dirty="0" smtClean="0"/>
                        <a:t>Características  e fronteiras</a:t>
                      </a:r>
                      <a:r>
                        <a:rPr lang="pt-BR" sz="1800" baseline="0" dirty="0" smtClean="0"/>
                        <a:t> </a:t>
                      </a:r>
                      <a:r>
                        <a:rPr lang="pt-BR" sz="1800" dirty="0" smtClean="0"/>
                        <a:t>do produto</a:t>
                      </a:r>
                      <a:endParaRPr lang="pt-BR" sz="1800" dirty="0">
                        <a:latin typeface="Lato" pitchFamily="34" charset="0"/>
                      </a:endParaRPr>
                    </a:p>
                  </a:txBody>
                  <a:tcPr anchor="ctr"/>
                </a:tc>
              </a:tr>
              <a:tr h="370840">
                <a:tc>
                  <a:txBody>
                    <a:bodyPr/>
                    <a:lstStyle/>
                    <a:p>
                      <a:pPr algn="l">
                        <a:lnSpc>
                          <a:spcPct val="120000"/>
                        </a:lnSpc>
                      </a:pPr>
                      <a:r>
                        <a:rPr lang="pt-BR" sz="1800" kern="1200" dirty="0" smtClean="0"/>
                        <a:t>Prover serviço de impressão de documentos em escritório pelo período de 24 meses</a:t>
                      </a:r>
                      <a:endParaRPr lang="pt-BR" sz="1800" kern="1200" dirty="0" smtClean="0">
                        <a:solidFill>
                          <a:schemeClr val="tx2"/>
                        </a:solidFill>
                        <a:latin typeface="Lato" pitchFamily="34" charset="0"/>
                        <a:ea typeface="+mn-ea"/>
                        <a:cs typeface="+mn-cs"/>
                      </a:endParaRPr>
                    </a:p>
                  </a:txBody>
                  <a:tcPr anchor="ctr"/>
                </a:tc>
                <a:tc>
                  <a:txBody>
                    <a:bodyPr/>
                    <a:lstStyle/>
                    <a:p>
                      <a:pPr algn="l">
                        <a:lnSpc>
                          <a:spcPct val="120000"/>
                        </a:lnSpc>
                      </a:pPr>
                      <a:r>
                        <a:rPr lang="pt-BR" sz="1800" dirty="0" smtClean="0"/>
                        <a:t>Sistema</a:t>
                      </a:r>
                      <a:r>
                        <a:rPr lang="pt-BR" sz="1800" baseline="0" dirty="0" smtClean="0"/>
                        <a:t> de impressão</a:t>
                      </a:r>
                      <a:endParaRPr lang="pt-BR" sz="1800" dirty="0">
                        <a:solidFill>
                          <a:schemeClr val="tx2"/>
                        </a:solidFill>
                        <a:latin typeface="Lato" pitchFamily="34" charset="0"/>
                      </a:endParaRPr>
                    </a:p>
                  </a:txBody>
                  <a:tcPr anchor="ctr"/>
                </a:tc>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pt-BR" sz="1800" kern="1200" dirty="0" smtClean="0"/>
                        <a:t>230 impressoras de 4 modelos ,</a:t>
                      </a:r>
                      <a:r>
                        <a:rPr lang="pt-BR" sz="1800" kern="1200" baseline="0" dirty="0" smtClean="0"/>
                        <a:t> 2.190 </a:t>
                      </a:r>
                      <a:r>
                        <a:rPr lang="pt-BR" sz="1800" kern="1200" baseline="0" dirty="0" err="1" smtClean="0"/>
                        <a:t>toners</a:t>
                      </a:r>
                      <a:r>
                        <a:rPr lang="pt-BR" sz="1800" kern="1200" baseline="0" dirty="0" smtClean="0"/>
                        <a:t>, com capacidade </a:t>
                      </a:r>
                      <a:r>
                        <a:rPr lang="pt-BR" sz="1800" kern="1200" dirty="0" smtClean="0"/>
                        <a:t>para atender 1 milhão de impressões/ cópias por mês, em preto e branco ou colorido, incluindo manutenção do maquinário e fornecimento de insumos.</a:t>
                      </a:r>
                      <a:endParaRPr lang="pt-BR" sz="1800" kern="1200" dirty="0" smtClean="0">
                        <a:solidFill>
                          <a:schemeClr val="tx2"/>
                        </a:solidFill>
                        <a:latin typeface="Lato" pitchFamily="34" charset="0"/>
                        <a:ea typeface="+mn-ea"/>
                        <a:cs typeface="+mn-cs"/>
                      </a:endParaRPr>
                    </a:p>
                  </a:txBody>
                  <a:tcPr anchor="ctr"/>
                </a:tc>
              </a:tr>
            </a:tbl>
          </a:graphicData>
        </a:graphic>
      </p:graphicFrame>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195906" y="160338"/>
            <a:ext cx="8084334" cy="390813"/>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1F497D">
                    <a:lumMod val="75000"/>
                  </a:srgbClr>
                </a:solidFill>
                <a:latin typeface="Lato" pitchFamily="34" charset="0"/>
              </a:rPr>
              <a:t>II. Aplicação do método </a:t>
            </a:r>
            <a:r>
              <a:rPr lang="pt-BR" b="1" i="1" dirty="0" smtClean="0">
                <a:solidFill>
                  <a:srgbClr val="1F497D">
                    <a:lumMod val="75000"/>
                  </a:srgbClr>
                </a:solidFill>
                <a:latin typeface="Lato" pitchFamily="34" charset="0"/>
              </a:rPr>
              <a:t>GHG </a:t>
            </a:r>
            <a:r>
              <a:rPr lang="pt-BR" b="1" i="1" dirty="0" err="1" smtClean="0">
                <a:solidFill>
                  <a:srgbClr val="1F497D">
                    <a:lumMod val="75000"/>
                  </a:srgbClr>
                </a:solidFill>
                <a:latin typeface="Lato" pitchFamily="34" charset="0"/>
              </a:rPr>
              <a:t>Protocol</a:t>
            </a:r>
            <a:r>
              <a:rPr lang="pt-BR" b="1" i="1" dirty="0" smtClean="0">
                <a:solidFill>
                  <a:srgbClr val="1F497D">
                    <a:lumMod val="75000"/>
                  </a:srgbClr>
                </a:solidFill>
                <a:latin typeface="Lato" pitchFamily="34" charset="0"/>
              </a:rPr>
              <a:t> </a:t>
            </a:r>
            <a:r>
              <a:rPr lang="pt-BR" b="1" dirty="0" smtClean="0">
                <a:solidFill>
                  <a:schemeClr val="accent3">
                    <a:lumMod val="75000"/>
                  </a:schemeClr>
                </a:solidFill>
                <a:latin typeface="Lato" pitchFamily="34" charset="0"/>
              </a:rPr>
              <a:t>(Sistema de Impressão)</a:t>
            </a:r>
            <a:endParaRPr lang="pt-BR" b="1" i="1" dirty="0" smtClean="0">
              <a:solidFill>
                <a:srgbClr val="1F497D">
                  <a:lumMod val="75000"/>
                </a:srgbClr>
              </a:solidFill>
              <a:latin typeface="Lato" pitchFamily="34" charset="0"/>
            </a:endParaRPr>
          </a:p>
        </p:txBody>
      </p:sp>
      <p:pic>
        <p:nvPicPr>
          <p:cNvPr id="7" name="Imagem 6"/>
          <p:cNvPicPr/>
          <p:nvPr/>
        </p:nvPicPr>
        <p:blipFill>
          <a:blip r:embed="rId4">
            <a:extLst>
              <a:ext uri="{28A0092B-C50C-407E-A947-70E740481C1C}">
                <a14:useLocalDpi xmlns="" xmlns:a14="http://schemas.microsoft.com/office/drawing/2010/main" val="0"/>
              </a:ext>
            </a:extLst>
          </a:blip>
          <a:stretch>
            <a:fillRect/>
          </a:stretch>
        </p:blipFill>
        <p:spPr>
          <a:xfrm>
            <a:off x="1470212" y="669438"/>
            <a:ext cx="5801808" cy="4351355"/>
          </a:xfrm>
          <a:prstGeom prst="rect">
            <a:avLst/>
          </a:prstGeom>
        </p:spPr>
      </p:pic>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195906" y="160338"/>
            <a:ext cx="8084334" cy="394210"/>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1F497D">
                    <a:lumMod val="75000"/>
                  </a:srgbClr>
                </a:solidFill>
                <a:latin typeface="Lato" pitchFamily="34" charset="0"/>
              </a:rPr>
              <a:t>III. Pegada C e IV. Análise de Dados</a:t>
            </a:r>
            <a:r>
              <a:rPr lang="pt-BR" b="1" i="1" dirty="0" smtClean="0">
                <a:solidFill>
                  <a:srgbClr val="1F497D">
                    <a:lumMod val="75000"/>
                  </a:srgbClr>
                </a:solidFill>
                <a:latin typeface="Lato" pitchFamily="34" charset="0"/>
              </a:rPr>
              <a:t> </a:t>
            </a:r>
            <a:r>
              <a:rPr lang="pt-BR" b="1" dirty="0" smtClean="0">
                <a:solidFill>
                  <a:schemeClr val="accent3">
                    <a:lumMod val="75000"/>
                  </a:schemeClr>
                </a:solidFill>
                <a:latin typeface="Lato" pitchFamily="34" charset="0"/>
              </a:rPr>
              <a:t>(Sistema de Impressão)</a:t>
            </a:r>
            <a:endParaRPr lang="pt-BR" b="1" i="1" dirty="0" smtClean="0">
              <a:solidFill>
                <a:srgbClr val="1F497D">
                  <a:lumMod val="75000"/>
                </a:srgbClr>
              </a:solidFill>
              <a:latin typeface="Lato" pitchFamily="34" charset="0"/>
            </a:endParaRPr>
          </a:p>
        </p:txBody>
      </p:sp>
      <p:graphicFrame>
        <p:nvGraphicFramePr>
          <p:cNvPr id="11" name="Gráfico 10"/>
          <p:cNvGraphicFramePr>
            <a:graphicFrameLocks noGrp="1"/>
          </p:cNvGraphicFramePr>
          <p:nvPr>
            <p:extLst>
              <p:ext uri="{D42A27DB-BD31-4B8C-83A1-F6EECF244321}">
                <p14:modId xmlns="" xmlns:p14="http://schemas.microsoft.com/office/powerpoint/2010/main" val="248934063"/>
              </p:ext>
            </p:extLst>
          </p:nvPr>
        </p:nvGraphicFramePr>
        <p:xfrm>
          <a:off x="63500" y="-542383"/>
          <a:ext cx="9633415" cy="5993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177729" y="160338"/>
            <a:ext cx="8084334" cy="1024896"/>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chemeClr val="tx2">
                    <a:lumMod val="75000"/>
                  </a:schemeClr>
                </a:solidFill>
                <a:latin typeface="Lato" pitchFamily="34" charset="0"/>
              </a:rPr>
              <a:t>I. Seleção de Produtos</a:t>
            </a:r>
          </a:p>
          <a:p>
            <a:pPr algn="just">
              <a:lnSpc>
                <a:spcPct val="120000"/>
              </a:lnSpc>
              <a:spcBef>
                <a:spcPts val="1200"/>
              </a:spcBef>
              <a:spcAft>
                <a:spcPts val="600"/>
              </a:spcAft>
            </a:pPr>
            <a:r>
              <a:rPr lang="pt-BR" sz="2000" b="1" dirty="0" smtClean="0">
                <a:solidFill>
                  <a:schemeClr val="accent6">
                    <a:lumMod val="75000"/>
                  </a:schemeClr>
                </a:solidFill>
                <a:latin typeface="Lato" pitchFamily="34" charset="0"/>
              </a:rPr>
              <a:t>Estudo 2: Impresso X Digital </a:t>
            </a:r>
            <a:r>
              <a:rPr lang="pt-BR" sz="2000" dirty="0" smtClean="0">
                <a:solidFill>
                  <a:schemeClr val="accent6">
                    <a:lumMod val="75000"/>
                  </a:schemeClr>
                </a:solidFill>
                <a:latin typeface="Lato" pitchFamily="34" charset="0"/>
              </a:rPr>
              <a:t>(comparativo)</a:t>
            </a:r>
            <a:endParaRPr lang="pt-BR" sz="2000" b="1" dirty="0" smtClean="0">
              <a:solidFill>
                <a:schemeClr val="accent6">
                  <a:lumMod val="75000"/>
                </a:schemeClr>
              </a:solidFill>
              <a:latin typeface="Lato" pitchFamily="34" charset="0"/>
            </a:endParaRPr>
          </a:p>
        </p:txBody>
      </p:sp>
      <p:graphicFrame>
        <p:nvGraphicFramePr>
          <p:cNvPr id="30" name="Tabela 29"/>
          <p:cNvGraphicFramePr>
            <a:graphicFrameLocks noGrp="1"/>
          </p:cNvGraphicFramePr>
          <p:nvPr/>
        </p:nvGraphicFramePr>
        <p:xfrm>
          <a:off x="308925" y="1422733"/>
          <a:ext cx="8514442" cy="2470077"/>
        </p:xfrm>
        <a:graphic>
          <a:graphicData uri="http://schemas.openxmlformats.org/drawingml/2006/table">
            <a:tbl>
              <a:tblPr firstRow="1" bandRow="1">
                <a:tableStyleId>{93296810-A885-4BE3-A3E7-6D5BEEA58F35}</a:tableStyleId>
              </a:tblPr>
              <a:tblGrid>
                <a:gridCol w="1994735"/>
                <a:gridCol w="1994736"/>
                <a:gridCol w="4524971"/>
              </a:tblGrid>
              <a:tr h="686472">
                <a:tc>
                  <a:txBody>
                    <a:bodyPr/>
                    <a:lstStyle/>
                    <a:p>
                      <a:pPr algn="ctr"/>
                      <a:r>
                        <a:rPr lang="pt-BR" sz="1800" dirty="0" smtClean="0"/>
                        <a:t>Função </a:t>
                      </a:r>
                      <a:r>
                        <a:rPr lang="pt-BR" sz="1800" kern="1200" dirty="0" smtClean="0"/>
                        <a:t>do</a:t>
                      </a:r>
                      <a:r>
                        <a:rPr lang="pt-BR" sz="1800" dirty="0" smtClean="0"/>
                        <a:t> produto</a:t>
                      </a:r>
                      <a:endParaRPr lang="pt-BR" sz="1800" dirty="0">
                        <a:solidFill>
                          <a:schemeClr val="bg1"/>
                        </a:solidFill>
                        <a:latin typeface="Lato" pitchFamily="34" charset="0"/>
                      </a:endParaRPr>
                    </a:p>
                  </a:txBody>
                  <a:tcPr anchor="ctr"/>
                </a:tc>
                <a:tc>
                  <a:txBody>
                    <a:bodyPr/>
                    <a:lstStyle/>
                    <a:p>
                      <a:pPr algn="ctr"/>
                      <a:r>
                        <a:rPr lang="pt-BR" sz="1800" dirty="0" smtClean="0"/>
                        <a:t>Produto</a:t>
                      </a:r>
                      <a:r>
                        <a:rPr lang="pt-BR" sz="1800" baseline="0" dirty="0" smtClean="0"/>
                        <a:t> </a:t>
                      </a:r>
                    </a:p>
                    <a:p>
                      <a:pPr algn="ctr"/>
                      <a:r>
                        <a:rPr lang="pt-BR" sz="1800" baseline="0" dirty="0" smtClean="0"/>
                        <a:t>(bem ou serviço)</a:t>
                      </a:r>
                      <a:endParaRPr lang="pt-BR" sz="1800" dirty="0">
                        <a:solidFill>
                          <a:schemeClr val="bg1"/>
                        </a:solidFill>
                        <a:latin typeface="Lato" pitchFamily="34" charset="0"/>
                      </a:endParaRPr>
                    </a:p>
                  </a:txBody>
                  <a:tcPr anchor="ctr"/>
                </a:tc>
                <a:tc>
                  <a:txBody>
                    <a:bodyPr/>
                    <a:lstStyle/>
                    <a:p>
                      <a:pPr algn="ctr"/>
                      <a:r>
                        <a:rPr lang="pt-BR" sz="1800" dirty="0" smtClean="0"/>
                        <a:t>Características  e fronteiras</a:t>
                      </a:r>
                      <a:r>
                        <a:rPr lang="pt-BR" sz="1800" baseline="0" dirty="0" smtClean="0"/>
                        <a:t> </a:t>
                      </a:r>
                      <a:r>
                        <a:rPr lang="pt-BR" sz="1800" dirty="0" smtClean="0"/>
                        <a:t>do produto</a:t>
                      </a:r>
                      <a:endParaRPr lang="pt-BR" sz="1800" dirty="0">
                        <a:solidFill>
                          <a:schemeClr val="bg1"/>
                        </a:solidFill>
                        <a:latin typeface="Lato" pitchFamily="34" charset="0"/>
                      </a:endParaRPr>
                    </a:p>
                  </a:txBody>
                  <a:tcPr anchor="ctr"/>
                </a:tc>
              </a:tr>
              <a:tr h="1097133">
                <a:tc rowSpan="2">
                  <a:txBody>
                    <a:bodyPr/>
                    <a:lstStyle/>
                    <a:p>
                      <a:r>
                        <a:rPr lang="pt-BR" sz="1800" dirty="0" smtClean="0"/>
                        <a:t>Transmitir informações no âmbito institucional para os servidores</a:t>
                      </a:r>
                      <a:endParaRPr lang="pt-BR" sz="1800" dirty="0">
                        <a:latin typeface="Lato"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800" dirty="0" smtClean="0"/>
                        <a:t>1 documento impresso</a:t>
                      </a:r>
                      <a:endParaRPr lang="pt-BR" sz="1800" dirty="0" smtClean="0">
                        <a:latin typeface="Lato" pitchFamily="34" charset="0"/>
                      </a:endParaRPr>
                    </a:p>
                  </a:txBody>
                  <a:tcPr anchor="ctr">
                    <a:solidFill>
                      <a:schemeClr val="accent6">
                        <a:lumMod val="20000"/>
                        <a:lumOff val="80000"/>
                      </a:schemeClr>
                    </a:solidFill>
                  </a:tcPr>
                </a:tc>
                <a:tc>
                  <a:txBody>
                    <a:bodyPr/>
                    <a:lstStyle/>
                    <a:p>
                      <a:r>
                        <a:rPr lang="pt-BR" sz="1800" dirty="0" smtClean="0"/>
                        <a:t>Folha de papel, tipo </a:t>
                      </a:r>
                      <a:r>
                        <a:rPr lang="pt-BR" sz="1800" dirty="0" err="1" smtClean="0"/>
                        <a:t>sulfite</a:t>
                      </a:r>
                      <a:r>
                        <a:rPr lang="pt-BR" sz="1800" dirty="0" smtClean="0"/>
                        <a:t>, branco, A4, gramatura 75 g/m</a:t>
                      </a:r>
                      <a:r>
                        <a:rPr lang="pt-BR" sz="1800" baseline="30000" dirty="0" smtClean="0"/>
                        <a:t>2</a:t>
                      </a:r>
                      <a:r>
                        <a:rPr lang="pt-BR" sz="1800" dirty="0" smtClean="0"/>
                        <a:t>, 297 mm por 210 mm, impresso frente e verso em máquina a laser.</a:t>
                      </a:r>
                      <a:endParaRPr lang="pt-BR" sz="1800" dirty="0" smtClean="0">
                        <a:latin typeface="Lato" pitchFamily="34" charset="0"/>
                      </a:endParaRPr>
                    </a:p>
                  </a:txBody>
                  <a:tcPr anchor="ctr">
                    <a:solidFill>
                      <a:schemeClr val="accent6">
                        <a:lumMod val="20000"/>
                        <a:lumOff val="80000"/>
                      </a:schemeClr>
                    </a:solidFill>
                  </a:tcPr>
                </a:tc>
              </a:tr>
              <a:tr h="686472">
                <a:tc vMerge="1">
                  <a:txBody>
                    <a:bodyPr/>
                    <a:lstStyle/>
                    <a:p>
                      <a:endParaRPr lang="pt-BR" sz="1400" dirty="0">
                        <a:latin typeface="Lato" pitchFamily="34" charset="0"/>
                      </a:endParaRPr>
                    </a:p>
                  </a:txBody>
                  <a:tcPr/>
                </a:tc>
                <a:tc>
                  <a:txBody>
                    <a:bodyPr/>
                    <a:lstStyle/>
                    <a:p>
                      <a:r>
                        <a:rPr lang="pt-BR" sz="1800" dirty="0" smtClean="0"/>
                        <a:t>1 documento</a:t>
                      </a:r>
                      <a:r>
                        <a:rPr lang="pt-BR" sz="1800" baseline="0" dirty="0" smtClean="0"/>
                        <a:t> digital</a:t>
                      </a:r>
                      <a:endParaRPr lang="pt-BR" sz="1800" dirty="0">
                        <a:latin typeface="Lato" pitchFamily="34" charset="0"/>
                      </a:endParaRPr>
                    </a:p>
                  </a:txBody>
                  <a:tcPr anchor="ctr"/>
                </a:tc>
                <a:tc>
                  <a:txBody>
                    <a:bodyPr/>
                    <a:lstStyle/>
                    <a:p>
                      <a:r>
                        <a:rPr lang="pt-BR" sz="1800" dirty="0" smtClean="0"/>
                        <a:t>Documento</a:t>
                      </a:r>
                      <a:r>
                        <a:rPr lang="pt-BR" sz="1800" baseline="0" dirty="0" smtClean="0"/>
                        <a:t> de duas páginas</a:t>
                      </a:r>
                      <a:endParaRPr lang="pt-BR" sz="1800" dirty="0">
                        <a:latin typeface="Lato" pitchFamily="34" charset="0"/>
                      </a:endParaRPr>
                    </a:p>
                  </a:txBody>
                  <a:tcPr anchor="ctr"/>
                </a:tc>
              </a:tr>
            </a:tbl>
          </a:graphicData>
        </a:graphic>
      </p:graphicFrame>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177729" y="160338"/>
            <a:ext cx="8084334" cy="1024896"/>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chemeClr val="tx2">
                    <a:lumMod val="75000"/>
                  </a:schemeClr>
                </a:solidFill>
                <a:latin typeface="Lato" pitchFamily="34" charset="0"/>
              </a:rPr>
              <a:t>I. Seleção de Produtos</a:t>
            </a:r>
          </a:p>
          <a:p>
            <a:pPr algn="just">
              <a:lnSpc>
                <a:spcPct val="120000"/>
              </a:lnSpc>
              <a:spcBef>
                <a:spcPts val="1200"/>
              </a:spcBef>
              <a:spcAft>
                <a:spcPts val="600"/>
              </a:spcAft>
            </a:pPr>
            <a:r>
              <a:rPr lang="pt-BR" sz="2000" b="1" dirty="0" smtClean="0">
                <a:solidFill>
                  <a:schemeClr val="accent6">
                    <a:lumMod val="75000"/>
                  </a:schemeClr>
                </a:solidFill>
                <a:latin typeface="Lato" pitchFamily="34" charset="0"/>
              </a:rPr>
              <a:t>Estudo 2: Impresso X Digital </a:t>
            </a:r>
            <a:r>
              <a:rPr lang="pt-BR" sz="2000" dirty="0" smtClean="0">
                <a:solidFill>
                  <a:schemeClr val="accent6">
                    <a:lumMod val="75000"/>
                  </a:schemeClr>
                </a:solidFill>
                <a:latin typeface="Lato" pitchFamily="34" charset="0"/>
              </a:rPr>
              <a:t>(comparativo)</a:t>
            </a:r>
            <a:endParaRPr lang="pt-BR" sz="2000" b="1" dirty="0" smtClean="0">
              <a:solidFill>
                <a:schemeClr val="accent6">
                  <a:lumMod val="75000"/>
                </a:schemeClr>
              </a:solidFill>
              <a:latin typeface="Lato" pitchFamily="34" charset="0"/>
            </a:endParaRPr>
          </a:p>
        </p:txBody>
      </p:sp>
      <p:sp>
        <p:nvSpPr>
          <p:cNvPr id="31" name="CaixaDeTexto 30"/>
          <p:cNvSpPr txBox="1"/>
          <p:nvPr/>
        </p:nvSpPr>
        <p:spPr>
          <a:xfrm>
            <a:off x="368300" y="1500696"/>
            <a:ext cx="2339273" cy="3013069"/>
          </a:xfrm>
          <a:prstGeom prst="rect">
            <a:avLst/>
          </a:prstGeom>
          <a:noFill/>
        </p:spPr>
        <p:txBody>
          <a:bodyPr wrap="square" rtlCol="0">
            <a:spAutoFit/>
          </a:bodyPr>
          <a:lstStyle/>
          <a:p>
            <a:pPr>
              <a:lnSpc>
                <a:spcPct val="120000"/>
              </a:lnSpc>
            </a:pPr>
            <a:r>
              <a:rPr lang="pt-BR" sz="2000" dirty="0" smtClean="0">
                <a:solidFill>
                  <a:schemeClr val="tx2"/>
                </a:solidFill>
                <a:latin typeface="Lato" pitchFamily="34" charset="0"/>
              </a:rPr>
              <a:t>Após elaboração, com toda infraestrutura disponível, o </a:t>
            </a:r>
            <a:r>
              <a:rPr lang="pt-BR" sz="2000" b="1" u="sng" dirty="0" smtClean="0">
                <a:solidFill>
                  <a:schemeClr val="tx2"/>
                </a:solidFill>
                <a:latin typeface="Lato" pitchFamily="34" charset="0"/>
              </a:rPr>
              <a:t>usuário </a:t>
            </a:r>
            <a:r>
              <a:rPr lang="pt-BR" sz="2000" dirty="0" smtClean="0">
                <a:solidFill>
                  <a:schemeClr val="tx2"/>
                </a:solidFill>
                <a:latin typeface="Lato" pitchFamily="34" charset="0"/>
              </a:rPr>
              <a:t>pode escolher o meio para leitura: impresso ou digital</a:t>
            </a:r>
          </a:p>
        </p:txBody>
      </p:sp>
      <p:grpSp>
        <p:nvGrpSpPr>
          <p:cNvPr id="23" name="Grupo 22"/>
          <p:cNvGrpSpPr/>
          <p:nvPr/>
        </p:nvGrpSpPr>
        <p:grpSpPr>
          <a:xfrm>
            <a:off x="2755074" y="1453619"/>
            <a:ext cx="6222672" cy="3320252"/>
            <a:chOff x="2755074" y="1453619"/>
            <a:chExt cx="6222672" cy="3320252"/>
          </a:xfrm>
        </p:grpSpPr>
        <p:graphicFrame>
          <p:nvGraphicFramePr>
            <p:cNvPr id="32" name="Diagrama 31"/>
            <p:cNvGraphicFramePr/>
            <p:nvPr/>
          </p:nvGraphicFramePr>
          <p:xfrm>
            <a:off x="3948912" y="1453619"/>
            <a:ext cx="5028834" cy="2159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osto feliz 9"/>
            <p:cNvSpPr/>
            <p:nvPr/>
          </p:nvSpPr>
          <p:spPr>
            <a:xfrm>
              <a:off x="2755074" y="2522999"/>
              <a:ext cx="842662" cy="840259"/>
            </a:xfrm>
            <a:prstGeom prst="smileyFace">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latin typeface="Lato" pitchFamily="34" charset="0"/>
              </a:endParaRPr>
            </a:p>
          </p:txBody>
        </p:sp>
        <p:grpSp>
          <p:nvGrpSpPr>
            <p:cNvPr id="11" name="Grupo 10"/>
            <p:cNvGrpSpPr/>
            <p:nvPr/>
          </p:nvGrpSpPr>
          <p:grpSpPr>
            <a:xfrm>
              <a:off x="4156946" y="4032465"/>
              <a:ext cx="3300172" cy="741406"/>
              <a:chOff x="207959" y="0"/>
              <a:chExt cx="3300172" cy="2156055"/>
            </a:xfrm>
          </p:grpSpPr>
          <p:sp>
            <p:nvSpPr>
              <p:cNvPr id="12" name="Retângulo 11"/>
              <p:cNvSpPr/>
              <p:nvPr/>
            </p:nvSpPr>
            <p:spPr>
              <a:xfrm>
                <a:off x="207959" y="0"/>
                <a:ext cx="3300172" cy="2156055"/>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tângulo 12"/>
              <p:cNvSpPr/>
              <p:nvPr/>
            </p:nvSpPr>
            <p:spPr>
              <a:xfrm>
                <a:off x="207959" y="1"/>
                <a:ext cx="3300172" cy="824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latin typeface="Lato" pitchFamily="34" charset="0"/>
                  </a:rPr>
                  <a:t>Digital</a:t>
                </a:r>
              </a:p>
              <a:p>
                <a:pPr lvl="0" algn="l" defTabSz="711200">
                  <a:lnSpc>
                    <a:spcPct val="90000"/>
                  </a:lnSpc>
                  <a:spcBef>
                    <a:spcPct val="0"/>
                  </a:spcBef>
                  <a:spcAft>
                    <a:spcPct val="35000"/>
                  </a:spcAft>
                </a:pPr>
                <a:r>
                  <a:rPr lang="pt-BR" sz="1600" dirty="0" smtClean="0">
                    <a:latin typeface="Lato" pitchFamily="34" charset="0"/>
                  </a:rPr>
                  <a:t>Leitura na tela do computador</a:t>
                </a:r>
                <a:endParaRPr lang="pt-BR" sz="1600" kern="1200" dirty="0">
                  <a:latin typeface="Lato" pitchFamily="34" charset="0"/>
                </a:endParaRPr>
              </a:p>
            </p:txBody>
          </p:sp>
        </p:grpSp>
        <p:cxnSp>
          <p:nvCxnSpPr>
            <p:cNvPr id="15" name="Conector de seta reta 14"/>
            <p:cNvCxnSpPr/>
            <p:nvPr/>
          </p:nvCxnSpPr>
          <p:spPr>
            <a:xfrm flipV="1">
              <a:off x="3526978" y="1785696"/>
              <a:ext cx="558718" cy="737304"/>
            </a:xfrm>
            <a:prstGeom prst="straightConnector1">
              <a:avLst/>
            </a:prstGeom>
            <a:ln w="9525">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 name="Conector de seta reta 16"/>
            <p:cNvCxnSpPr/>
            <p:nvPr/>
          </p:nvCxnSpPr>
          <p:spPr>
            <a:xfrm>
              <a:off x="3550236" y="3363258"/>
              <a:ext cx="559210" cy="669207"/>
            </a:xfrm>
            <a:prstGeom prst="straightConnector1">
              <a:avLst/>
            </a:prstGeom>
            <a:ln w="9525">
              <a:prstDash val="sysDot"/>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195906" y="160338"/>
            <a:ext cx="8084334" cy="394210"/>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chemeClr val="tx2">
                    <a:lumMod val="75000"/>
                  </a:schemeClr>
                </a:solidFill>
                <a:latin typeface="Lato" pitchFamily="34" charset="0"/>
              </a:rPr>
              <a:t>II. Aplicação do método </a:t>
            </a:r>
            <a:r>
              <a:rPr lang="pt-BR" b="1" i="1" dirty="0" smtClean="0">
                <a:solidFill>
                  <a:schemeClr val="tx2">
                    <a:lumMod val="75000"/>
                  </a:schemeClr>
                </a:solidFill>
                <a:latin typeface="Lato" pitchFamily="34" charset="0"/>
              </a:rPr>
              <a:t>GHG </a:t>
            </a:r>
            <a:r>
              <a:rPr lang="pt-BR" b="1" i="1" dirty="0" err="1" smtClean="0">
                <a:solidFill>
                  <a:schemeClr val="tx2">
                    <a:lumMod val="75000"/>
                  </a:schemeClr>
                </a:solidFill>
                <a:latin typeface="Lato" pitchFamily="34" charset="0"/>
              </a:rPr>
              <a:t>Protocol</a:t>
            </a:r>
            <a:r>
              <a:rPr lang="pt-BR" b="1" i="1" dirty="0" smtClean="0">
                <a:solidFill>
                  <a:schemeClr val="tx2">
                    <a:lumMod val="75000"/>
                  </a:schemeClr>
                </a:solidFill>
                <a:latin typeface="Lato" pitchFamily="34" charset="0"/>
              </a:rPr>
              <a:t> </a:t>
            </a:r>
            <a:r>
              <a:rPr lang="pt-BR" b="1" dirty="0" smtClean="0">
                <a:solidFill>
                  <a:schemeClr val="accent6">
                    <a:lumMod val="75000"/>
                  </a:schemeClr>
                </a:solidFill>
                <a:latin typeface="Lato" pitchFamily="34" charset="0"/>
              </a:rPr>
              <a:t>(Impresso X Digital)</a:t>
            </a:r>
            <a:endParaRPr lang="pt-BR" b="1" i="1" dirty="0" smtClean="0">
              <a:solidFill>
                <a:schemeClr val="tx2">
                  <a:lumMod val="75000"/>
                </a:schemeClr>
              </a:solidFill>
              <a:latin typeface="Lato" pitchFamily="34" charset="0"/>
            </a:endParaRPr>
          </a:p>
        </p:txBody>
      </p:sp>
      <p:pic>
        <p:nvPicPr>
          <p:cNvPr id="22" name="Imagem 21"/>
          <p:cNvPicPr/>
          <p:nvPr/>
        </p:nvPicPr>
        <p:blipFill>
          <a:blip r:embed="rId4">
            <a:extLst>
              <a:ext uri="{28A0092B-C50C-407E-A947-70E740481C1C}">
                <a14:useLocalDpi xmlns="" xmlns:a14="http://schemas.microsoft.com/office/drawing/2010/main" val="0"/>
              </a:ext>
            </a:extLst>
          </a:blip>
          <a:stretch>
            <a:fillRect/>
          </a:stretch>
        </p:blipFill>
        <p:spPr>
          <a:xfrm>
            <a:off x="1007493" y="639193"/>
            <a:ext cx="5861699" cy="4360430"/>
          </a:xfrm>
          <a:prstGeom prst="rect">
            <a:avLst/>
          </a:prstGeom>
        </p:spPr>
      </p:pic>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7" name="Gráfico 6"/>
          <p:cNvGraphicFramePr>
            <a:graphicFrameLocks noGrp="1"/>
          </p:cNvGraphicFramePr>
          <p:nvPr>
            <p:extLst>
              <p:ext uri="{D42A27DB-BD31-4B8C-83A1-F6EECF244321}">
                <p14:modId xmlns="" xmlns:p14="http://schemas.microsoft.com/office/powerpoint/2010/main" val="4017028203"/>
              </p:ext>
            </p:extLst>
          </p:nvPr>
        </p:nvGraphicFramePr>
        <p:xfrm>
          <a:off x="-244337" y="-418271"/>
          <a:ext cx="9632674" cy="5980043"/>
        </p:xfrm>
        <a:graphic>
          <a:graphicData uri="http://schemas.openxmlformats.org/drawingml/2006/chart">
            <c:chart xmlns:c="http://schemas.openxmlformats.org/drawingml/2006/chart" xmlns:r="http://schemas.openxmlformats.org/officeDocument/2006/relationships" r:id="rId4"/>
          </a:graphicData>
        </a:graphic>
      </p:graphicFrame>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195906" y="160338"/>
            <a:ext cx="8084334" cy="390813"/>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1F497D">
                    <a:lumMod val="75000"/>
                  </a:srgbClr>
                </a:solidFill>
                <a:latin typeface="Lato" pitchFamily="34" charset="0"/>
              </a:rPr>
              <a:t>III. Pegada C e IV. Análise de Dados</a:t>
            </a:r>
            <a:r>
              <a:rPr lang="pt-BR" b="1" i="1" dirty="0" smtClean="0">
                <a:solidFill>
                  <a:srgbClr val="1F497D">
                    <a:lumMod val="75000"/>
                  </a:srgbClr>
                </a:solidFill>
                <a:latin typeface="Lato" pitchFamily="34" charset="0"/>
              </a:rPr>
              <a:t> </a:t>
            </a:r>
            <a:r>
              <a:rPr lang="pt-BR" b="1" dirty="0" smtClean="0">
                <a:solidFill>
                  <a:srgbClr val="F79646">
                    <a:lumMod val="75000"/>
                  </a:srgbClr>
                </a:solidFill>
                <a:latin typeface="Lato" pitchFamily="34" charset="0"/>
              </a:rPr>
              <a:t>(Impresso X Digital)</a:t>
            </a:r>
            <a:endParaRPr lang="pt-BR" b="1" i="1" dirty="0" smtClean="0">
              <a:solidFill>
                <a:srgbClr val="1F497D">
                  <a:lumMod val="75000"/>
                </a:srgbClr>
              </a:solidFill>
              <a:latin typeface="Lato" pitchFamily="34" charset="0"/>
            </a:endParaRP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7" name="CaixaDeTexto 6"/>
          <p:cNvSpPr txBox="1"/>
          <p:nvPr/>
        </p:nvSpPr>
        <p:spPr>
          <a:xfrm>
            <a:off x="231766" y="665020"/>
            <a:ext cx="7665326" cy="3637919"/>
          </a:xfrm>
          <a:prstGeom prst="rect">
            <a:avLst/>
          </a:prstGeom>
          <a:noFill/>
        </p:spPr>
        <p:txBody>
          <a:bodyPr wrap="square" rtlCol="0">
            <a:spAutoFit/>
          </a:bodyPr>
          <a:lstStyle/>
          <a:p>
            <a:pPr algn="just">
              <a:lnSpc>
                <a:spcPct val="120000"/>
              </a:lnSpc>
              <a:spcBef>
                <a:spcPts val="1200"/>
              </a:spcBef>
              <a:spcAft>
                <a:spcPts val="600"/>
              </a:spcAft>
            </a:pPr>
            <a:endParaRPr lang="pt-BR" dirty="0" smtClean="0">
              <a:solidFill>
                <a:srgbClr val="1F497D"/>
              </a:solidFill>
              <a:latin typeface="Lato" pitchFamily="34" charset="0"/>
            </a:endParaRPr>
          </a:p>
          <a:p>
            <a:pPr lvl="1" algn="just">
              <a:lnSpc>
                <a:spcPct val="130000"/>
              </a:lnSpc>
              <a:spcBef>
                <a:spcPts val="1200"/>
              </a:spcBef>
              <a:spcAft>
                <a:spcPts val="600"/>
              </a:spcAft>
              <a:buFont typeface="Wingdings" pitchFamily="2" charset="2"/>
              <a:buChar char="ü"/>
            </a:pPr>
            <a:r>
              <a:rPr lang="pt-BR" dirty="0" smtClean="0">
                <a:solidFill>
                  <a:srgbClr val="1F497D"/>
                </a:solidFill>
                <a:latin typeface="Lato" pitchFamily="34" charset="0"/>
              </a:rPr>
              <a:t> Pegada de Carbono: é um diagnóstico sobre os </a:t>
            </a:r>
            <a:r>
              <a:rPr lang="pt-BR" b="1" u="sng" dirty="0" smtClean="0">
                <a:solidFill>
                  <a:srgbClr val="1F497D"/>
                </a:solidFill>
                <a:latin typeface="Lato" pitchFamily="34" charset="0"/>
              </a:rPr>
              <a:t>pontos críticos</a:t>
            </a:r>
            <a:r>
              <a:rPr lang="pt-BR" b="1" dirty="0" smtClean="0">
                <a:solidFill>
                  <a:srgbClr val="1F497D"/>
                </a:solidFill>
                <a:latin typeface="Lato" pitchFamily="34" charset="0"/>
              </a:rPr>
              <a:t> </a:t>
            </a:r>
            <a:r>
              <a:rPr lang="pt-BR" dirty="0" smtClean="0">
                <a:solidFill>
                  <a:srgbClr val="1F497D"/>
                </a:solidFill>
                <a:latin typeface="Lato" pitchFamily="34" charset="0"/>
              </a:rPr>
              <a:t>do ponto de vista de emissões.</a:t>
            </a:r>
          </a:p>
          <a:p>
            <a:pPr lvl="1" algn="just">
              <a:lnSpc>
                <a:spcPct val="130000"/>
              </a:lnSpc>
              <a:spcBef>
                <a:spcPts val="1200"/>
              </a:spcBef>
              <a:spcAft>
                <a:spcPts val="600"/>
              </a:spcAft>
              <a:buFont typeface="Wingdings" pitchFamily="2" charset="2"/>
              <a:buChar char="ü"/>
            </a:pPr>
            <a:r>
              <a:rPr lang="pt-BR" dirty="0" smtClean="0">
                <a:solidFill>
                  <a:srgbClr val="1F497D"/>
                </a:solidFill>
                <a:latin typeface="Lato" pitchFamily="34" charset="0"/>
              </a:rPr>
              <a:t> Pegada de Carbono analisa apenas </a:t>
            </a:r>
            <a:r>
              <a:rPr lang="pt-BR" b="1" u="sng" dirty="0" smtClean="0">
                <a:solidFill>
                  <a:srgbClr val="1F497D"/>
                </a:solidFill>
                <a:latin typeface="Lato" pitchFamily="34" charset="0"/>
              </a:rPr>
              <a:t>uma categoria de impacto </a:t>
            </a:r>
            <a:r>
              <a:rPr lang="pt-BR" dirty="0" smtClean="0">
                <a:solidFill>
                  <a:srgbClr val="1F497D"/>
                </a:solidFill>
                <a:latin typeface="Lato" pitchFamily="34" charset="0"/>
              </a:rPr>
              <a:t>ambiental; é importante fomentar a elaboração de estudos de ACV completo.</a:t>
            </a:r>
          </a:p>
          <a:p>
            <a:pPr lvl="1" algn="just">
              <a:lnSpc>
                <a:spcPct val="130000"/>
              </a:lnSpc>
              <a:spcBef>
                <a:spcPts val="1200"/>
              </a:spcBef>
              <a:spcAft>
                <a:spcPts val="600"/>
              </a:spcAft>
              <a:buFont typeface="Wingdings" pitchFamily="2" charset="2"/>
              <a:buChar char="ü"/>
            </a:pPr>
            <a:r>
              <a:rPr lang="pt-BR" dirty="0" smtClean="0">
                <a:solidFill>
                  <a:srgbClr val="1F497D"/>
                </a:solidFill>
                <a:latin typeface="Lato" pitchFamily="34" charset="0"/>
              </a:rPr>
              <a:t> </a:t>
            </a:r>
            <a:r>
              <a:rPr lang="pt-BR" dirty="0" smtClean="0">
                <a:solidFill>
                  <a:schemeClr val="tx2"/>
                </a:solidFill>
                <a:latin typeface="Lato" pitchFamily="34" charset="0"/>
              </a:rPr>
              <a:t>Trazer uma </a:t>
            </a:r>
            <a:r>
              <a:rPr lang="pt-BR" b="1" u="sng" dirty="0" smtClean="0">
                <a:solidFill>
                  <a:schemeClr val="tx2"/>
                </a:solidFill>
                <a:latin typeface="Lato" pitchFamily="34" charset="0"/>
              </a:rPr>
              <a:t>abordagem sistêmica à decisão de compra</a:t>
            </a:r>
            <a:r>
              <a:rPr lang="pt-BR" dirty="0" smtClean="0">
                <a:solidFill>
                  <a:schemeClr val="tx2"/>
                </a:solidFill>
                <a:latin typeface="Lato" pitchFamily="34" charset="0"/>
              </a:rPr>
              <a:t>, que permita a consideração das </a:t>
            </a:r>
            <a:r>
              <a:rPr lang="pt-BR" dirty="0" err="1" smtClean="0">
                <a:solidFill>
                  <a:schemeClr val="tx2"/>
                </a:solidFill>
                <a:latin typeface="Lato" pitchFamily="34" charset="0"/>
              </a:rPr>
              <a:t>externalidades</a:t>
            </a:r>
            <a:r>
              <a:rPr lang="pt-BR" dirty="0" smtClean="0">
                <a:solidFill>
                  <a:schemeClr val="tx2"/>
                </a:solidFill>
                <a:latin typeface="Lato" pitchFamily="34" charset="0"/>
              </a:rPr>
              <a:t> e, portanto, do ‘melhor’ preço.</a:t>
            </a:r>
            <a:endParaRPr lang="pt-BR" dirty="0" smtClean="0">
              <a:solidFill>
                <a:srgbClr val="1F497D"/>
              </a:solidFill>
              <a:latin typeface="Lato" pitchFamily="34" charset="0"/>
            </a:endParaRPr>
          </a:p>
        </p:txBody>
      </p:sp>
      <p:sp>
        <p:nvSpPr>
          <p:cNvPr id="8" name="CaixaDeTexto 7"/>
          <p:cNvSpPr txBox="1"/>
          <p:nvPr/>
        </p:nvSpPr>
        <p:spPr>
          <a:xfrm>
            <a:off x="231764" y="658746"/>
            <a:ext cx="8084334" cy="394210"/>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CONCLUSÕES</a:t>
            </a:r>
          </a:p>
        </p:txBody>
      </p:sp>
      <p:sp>
        <p:nvSpPr>
          <p:cNvPr id="10"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221673" y="205979"/>
            <a:ext cx="8465127" cy="857250"/>
          </a:xfrm>
        </p:spPr>
        <p:txBody>
          <a:bodyPr>
            <a:normAutofit/>
          </a:bodyPr>
          <a:lstStyle/>
          <a:p>
            <a:pPr algn="l"/>
            <a:r>
              <a:rPr lang="pt-BR" sz="2800" dirty="0" smtClean="0">
                <a:solidFill>
                  <a:schemeClr val="tx2"/>
                </a:solidFill>
              </a:rPr>
              <a:t>CONTEÚDO</a:t>
            </a:r>
            <a:endParaRPr lang="pt-BR" sz="2800" dirty="0">
              <a:solidFill>
                <a:schemeClr val="tx2"/>
              </a:solidFill>
            </a:endParaRPr>
          </a:p>
        </p:txBody>
      </p:sp>
      <p:sp>
        <p:nvSpPr>
          <p:cNvPr id="5" name="Espaço Reservado para Conteúdo 4"/>
          <p:cNvSpPr>
            <a:spLocks noGrp="1"/>
          </p:cNvSpPr>
          <p:nvPr>
            <p:ph idx="1"/>
          </p:nvPr>
        </p:nvSpPr>
        <p:spPr>
          <a:xfrm>
            <a:off x="466928" y="986134"/>
            <a:ext cx="8229600" cy="3877695"/>
          </a:xfrm>
        </p:spPr>
        <p:txBody>
          <a:bodyPr>
            <a:noAutofit/>
          </a:bodyPr>
          <a:lstStyle/>
          <a:p>
            <a:pPr>
              <a:spcBef>
                <a:spcPts val="600"/>
              </a:spcBef>
              <a:spcAft>
                <a:spcPts val="600"/>
              </a:spcAft>
              <a:buSzPct val="80000"/>
              <a:buBlip>
                <a:blip r:embed="rId3"/>
              </a:buBlip>
            </a:pPr>
            <a:r>
              <a:rPr lang="pt-BR" sz="2000" b="1" dirty="0" smtClean="0">
                <a:solidFill>
                  <a:schemeClr val="tx2"/>
                </a:solidFill>
                <a:latin typeface="+mj-lt"/>
              </a:rPr>
              <a:t>Nossa experiência</a:t>
            </a:r>
            <a:r>
              <a:rPr lang="pt-BR" sz="2000" dirty="0" smtClean="0">
                <a:solidFill>
                  <a:schemeClr val="tx2"/>
                </a:solidFill>
                <a:latin typeface="+mj-lt"/>
              </a:rPr>
              <a:t>: ciclo de vida e contratações sustentáveis | </a:t>
            </a:r>
            <a:br>
              <a:rPr lang="pt-BR" sz="2000" dirty="0" smtClean="0">
                <a:solidFill>
                  <a:schemeClr val="tx2"/>
                </a:solidFill>
                <a:latin typeface="+mj-lt"/>
              </a:rPr>
            </a:br>
            <a:r>
              <a:rPr lang="pt-BR" sz="2000" dirty="0" smtClean="0">
                <a:solidFill>
                  <a:schemeClr val="tx2"/>
                </a:solidFill>
                <a:latin typeface="+mj-lt"/>
              </a:rPr>
              <a:t>‘Compras Sustentáveis &amp; Grandes Eventos’ (PNUMA, MMA, </a:t>
            </a:r>
            <a:r>
              <a:rPr lang="pt-BR" sz="2000" dirty="0" err="1" smtClean="0">
                <a:solidFill>
                  <a:schemeClr val="tx2"/>
                </a:solidFill>
                <a:latin typeface="+mj-lt"/>
              </a:rPr>
              <a:t>GVces</a:t>
            </a:r>
            <a:r>
              <a:rPr lang="pt-BR" sz="2000" dirty="0" smtClean="0">
                <a:solidFill>
                  <a:schemeClr val="tx2"/>
                </a:solidFill>
                <a:latin typeface="+mj-lt"/>
              </a:rPr>
              <a:t>)</a:t>
            </a:r>
          </a:p>
          <a:p>
            <a:pPr>
              <a:spcBef>
                <a:spcPts val="600"/>
              </a:spcBef>
              <a:spcAft>
                <a:spcPts val="600"/>
              </a:spcAft>
              <a:buSzPct val="80000"/>
              <a:buNone/>
            </a:pPr>
            <a:endParaRPr lang="pt-BR" sz="2000" dirty="0" smtClean="0">
              <a:solidFill>
                <a:schemeClr val="tx2"/>
              </a:solidFill>
              <a:latin typeface="+mj-lt"/>
            </a:endParaRPr>
          </a:p>
          <a:p>
            <a:pPr>
              <a:spcBef>
                <a:spcPts val="600"/>
              </a:spcBef>
              <a:spcAft>
                <a:spcPts val="600"/>
              </a:spcAft>
              <a:buSzPct val="80000"/>
              <a:buBlip>
                <a:blip r:embed="rId3"/>
              </a:buBlip>
            </a:pPr>
            <a:r>
              <a:rPr lang="pt-BR" sz="2000" b="1" dirty="0" smtClean="0">
                <a:solidFill>
                  <a:schemeClr val="tx2"/>
                </a:solidFill>
                <a:latin typeface="+mj-lt"/>
              </a:rPr>
              <a:t>Inova Sustentável</a:t>
            </a:r>
            <a:r>
              <a:rPr lang="pt-BR" sz="2000" dirty="0" smtClean="0">
                <a:solidFill>
                  <a:schemeClr val="tx2"/>
                </a:solidFill>
                <a:latin typeface="+mj-lt"/>
              </a:rPr>
              <a:t>: estudos de pegada de carbono</a:t>
            </a:r>
          </a:p>
          <a:p>
            <a:pPr lvl="1">
              <a:spcBef>
                <a:spcPts val="600"/>
              </a:spcBef>
              <a:spcAft>
                <a:spcPts val="600"/>
              </a:spcAft>
              <a:buSzPct val="80000"/>
              <a:buBlip>
                <a:blip r:embed="rId3"/>
              </a:buBlip>
            </a:pPr>
            <a:r>
              <a:rPr lang="pt-BR" sz="2000" dirty="0" smtClean="0">
                <a:solidFill>
                  <a:schemeClr val="tx2"/>
                </a:solidFill>
                <a:latin typeface="+mj-lt"/>
              </a:rPr>
              <a:t>Base conceitual</a:t>
            </a:r>
          </a:p>
          <a:p>
            <a:pPr lvl="1">
              <a:spcBef>
                <a:spcPts val="600"/>
              </a:spcBef>
              <a:spcAft>
                <a:spcPts val="600"/>
              </a:spcAft>
              <a:buSzPct val="80000"/>
              <a:buBlip>
                <a:blip r:embed="rId3"/>
              </a:buBlip>
            </a:pPr>
            <a:r>
              <a:rPr lang="pt-BR" sz="2000" dirty="0" smtClean="0">
                <a:solidFill>
                  <a:schemeClr val="tx2"/>
                </a:solidFill>
                <a:latin typeface="+mj-lt"/>
              </a:rPr>
              <a:t>Aplicação do método</a:t>
            </a: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372" y="1046559"/>
            <a:ext cx="7772400" cy="1102519"/>
          </a:xfrm>
        </p:spPr>
        <p:txBody>
          <a:bodyPr/>
          <a:lstStyle/>
          <a:p>
            <a:r>
              <a:rPr lang="en-US" dirty="0" err="1" smtClean="0">
                <a:solidFill>
                  <a:srgbClr val="FFFFFF"/>
                </a:solidFill>
                <a:latin typeface="Lato" pitchFamily="34" charset="0"/>
                <a:cs typeface="Myriad Pro"/>
              </a:rPr>
              <a:t>Muito</a:t>
            </a:r>
            <a:r>
              <a:rPr lang="en-US" dirty="0" smtClean="0">
                <a:solidFill>
                  <a:srgbClr val="FFFFFF"/>
                </a:solidFill>
                <a:latin typeface="Lato" pitchFamily="34" charset="0"/>
                <a:cs typeface="Myriad Pro"/>
              </a:rPr>
              <a:t> obrigado!</a:t>
            </a:r>
            <a:endParaRPr lang="en-US" dirty="0">
              <a:solidFill>
                <a:srgbClr val="FFFFFF"/>
              </a:solidFill>
              <a:latin typeface="Lato" pitchFamily="34" charset="0"/>
              <a:cs typeface="Myriad Pro"/>
            </a:endParaRPr>
          </a:p>
        </p:txBody>
      </p:sp>
      <p:sp>
        <p:nvSpPr>
          <p:cNvPr id="3" name="Subtitle 2"/>
          <p:cNvSpPr>
            <a:spLocks noGrp="1"/>
          </p:cNvSpPr>
          <p:nvPr>
            <p:ph type="subTitle" idx="1"/>
          </p:nvPr>
        </p:nvSpPr>
        <p:spPr>
          <a:xfrm>
            <a:off x="373308" y="2286000"/>
            <a:ext cx="8557750" cy="2557848"/>
          </a:xfrm>
        </p:spPr>
        <p:txBody>
          <a:bodyPr>
            <a:noAutofit/>
          </a:bodyPr>
          <a:lstStyle/>
          <a:p>
            <a:pPr algn="l"/>
            <a:r>
              <a:rPr lang="en-US" sz="2000" dirty="0" smtClean="0">
                <a:solidFill>
                  <a:srgbClr val="FFFFFF"/>
                </a:solidFill>
                <a:latin typeface="Lato" pitchFamily="34" charset="0"/>
                <a:cs typeface="Myriad Pro"/>
              </a:rPr>
              <a:t>Gabriela Alem Appugliese</a:t>
            </a:r>
            <a:r>
              <a:rPr lang="en-US" sz="1800" dirty="0" smtClean="0">
                <a:solidFill>
                  <a:srgbClr val="FFFFFF"/>
                </a:solidFill>
                <a:latin typeface="Lato" pitchFamily="34" charset="0"/>
                <a:cs typeface="Myriad Pro"/>
              </a:rPr>
              <a:t> | </a:t>
            </a:r>
            <a:r>
              <a:rPr lang="en-US" sz="1800" dirty="0" err="1" smtClean="0">
                <a:solidFill>
                  <a:srgbClr val="FFFFFF"/>
                </a:solidFill>
                <a:latin typeface="Lato" pitchFamily="34" charset="0"/>
                <a:cs typeface="Myriad Pro"/>
              </a:rPr>
              <a:t>Pesquisadora</a:t>
            </a:r>
            <a:r>
              <a:rPr lang="en-US" sz="1800" dirty="0" smtClean="0">
                <a:solidFill>
                  <a:srgbClr val="FFFFFF"/>
                </a:solidFill>
                <a:latin typeface="Lato" pitchFamily="34" charset="0"/>
                <a:cs typeface="Myriad Pro"/>
              </a:rPr>
              <a:t> | </a:t>
            </a:r>
            <a:r>
              <a:rPr lang="en-US" sz="1800" dirty="0" err="1" smtClean="0">
                <a:solidFill>
                  <a:srgbClr val="FFFFFF"/>
                </a:solidFill>
                <a:latin typeface="Lato" pitchFamily="34" charset="0"/>
                <a:cs typeface="Myriad Pro"/>
              </a:rPr>
              <a:t>Programa</a:t>
            </a:r>
            <a:r>
              <a:rPr lang="en-US" sz="1800" dirty="0" smtClean="0">
                <a:solidFill>
                  <a:srgbClr val="FFFFFF"/>
                </a:solidFill>
                <a:latin typeface="Lato" pitchFamily="34" charset="0"/>
                <a:cs typeface="Myriad Pro"/>
              </a:rPr>
              <a:t> </a:t>
            </a:r>
            <a:r>
              <a:rPr lang="en-US" sz="1800" dirty="0" err="1" smtClean="0">
                <a:solidFill>
                  <a:srgbClr val="FFFFFF"/>
                </a:solidFill>
                <a:latin typeface="Lato" pitchFamily="34" charset="0"/>
                <a:cs typeface="Myriad Pro"/>
              </a:rPr>
              <a:t>Consumo</a:t>
            </a:r>
            <a:r>
              <a:rPr lang="en-US" sz="1800" dirty="0" smtClean="0">
                <a:solidFill>
                  <a:srgbClr val="FFFFFF"/>
                </a:solidFill>
                <a:latin typeface="Lato" pitchFamily="34" charset="0"/>
                <a:cs typeface="Myriad Pro"/>
              </a:rPr>
              <a:t> </a:t>
            </a:r>
            <a:r>
              <a:rPr lang="en-US" sz="1800" dirty="0" err="1" smtClean="0">
                <a:solidFill>
                  <a:srgbClr val="FFFFFF"/>
                </a:solidFill>
                <a:latin typeface="Lato" pitchFamily="34" charset="0"/>
                <a:cs typeface="Myriad Pro"/>
              </a:rPr>
              <a:t>Sustentável</a:t>
            </a:r>
            <a:endParaRPr lang="en-US" sz="2000" dirty="0" smtClean="0">
              <a:solidFill>
                <a:srgbClr val="FFFFFF"/>
              </a:solidFill>
              <a:latin typeface="Lato" pitchFamily="34" charset="0"/>
              <a:cs typeface="Myriad Pro"/>
            </a:endParaRPr>
          </a:p>
          <a:p>
            <a:pPr algn="l"/>
            <a:r>
              <a:rPr lang="en-US" sz="2000" b="1" dirty="0" smtClean="0">
                <a:solidFill>
                  <a:srgbClr val="FFFFFF"/>
                </a:solidFill>
                <a:latin typeface="Lato" pitchFamily="34" charset="0"/>
                <a:cs typeface="Myriad Pro"/>
              </a:rPr>
              <a:t>gabriela.alem@fgv.br</a:t>
            </a:r>
          </a:p>
          <a:p>
            <a:pPr algn="l"/>
            <a:endParaRPr lang="en-US" sz="2000" b="1" dirty="0" smtClean="0">
              <a:solidFill>
                <a:srgbClr val="FFFFFF"/>
              </a:solidFill>
              <a:latin typeface="Lato" pitchFamily="34" charset="0"/>
              <a:cs typeface="Myriad Pro"/>
            </a:endParaRPr>
          </a:p>
          <a:p>
            <a:pPr algn="l"/>
            <a:endParaRPr lang="en-US" sz="2000" b="1" dirty="0" smtClean="0">
              <a:solidFill>
                <a:srgbClr val="FFFFFF"/>
              </a:solidFill>
              <a:latin typeface="Lato" pitchFamily="34" charset="0"/>
              <a:cs typeface="Myriad Pro"/>
            </a:endParaRPr>
          </a:p>
          <a:p>
            <a:pPr algn="l"/>
            <a:r>
              <a:rPr lang="en-US" sz="2000" dirty="0" smtClean="0">
                <a:solidFill>
                  <a:srgbClr val="FFFFFF"/>
                </a:solidFill>
                <a:latin typeface="Lato" pitchFamily="34" charset="0"/>
                <a:cs typeface="Myriad Pro"/>
              </a:rPr>
              <a:t>Ricardo Dinato | </a:t>
            </a:r>
            <a:r>
              <a:rPr lang="en-US" sz="1800" dirty="0" err="1" smtClean="0">
                <a:solidFill>
                  <a:srgbClr val="FFFFFF"/>
                </a:solidFill>
                <a:latin typeface="Lato" pitchFamily="34" charset="0"/>
                <a:cs typeface="Myriad Pro"/>
              </a:rPr>
              <a:t>Pesquisador</a:t>
            </a:r>
            <a:r>
              <a:rPr lang="en-US" sz="1800" dirty="0" smtClean="0">
                <a:solidFill>
                  <a:srgbClr val="FFFFFF"/>
                </a:solidFill>
                <a:latin typeface="Lato" pitchFamily="34" charset="0"/>
                <a:cs typeface="Myriad Pro"/>
              </a:rPr>
              <a:t> | </a:t>
            </a:r>
            <a:r>
              <a:rPr lang="en-US" sz="1800" dirty="0" err="1" smtClean="0">
                <a:solidFill>
                  <a:srgbClr val="FFFFFF"/>
                </a:solidFill>
                <a:latin typeface="Lato" pitchFamily="34" charset="0"/>
                <a:cs typeface="Myriad Pro"/>
              </a:rPr>
              <a:t>Programa</a:t>
            </a:r>
            <a:r>
              <a:rPr lang="en-US" sz="1800" dirty="0" smtClean="0">
                <a:solidFill>
                  <a:srgbClr val="FFFFFF"/>
                </a:solidFill>
                <a:latin typeface="Lato" pitchFamily="34" charset="0"/>
                <a:cs typeface="Myriad Pro"/>
              </a:rPr>
              <a:t> </a:t>
            </a:r>
            <a:r>
              <a:rPr lang="en-US" sz="1800" dirty="0" err="1" smtClean="0">
                <a:solidFill>
                  <a:srgbClr val="FFFFFF"/>
                </a:solidFill>
                <a:latin typeface="Lato" pitchFamily="34" charset="0"/>
                <a:cs typeface="Myriad Pro"/>
              </a:rPr>
              <a:t>Sustentabilidade</a:t>
            </a:r>
            <a:r>
              <a:rPr lang="en-US" sz="1800" dirty="0" smtClean="0">
                <a:solidFill>
                  <a:srgbClr val="FFFFFF"/>
                </a:solidFill>
                <a:latin typeface="Lato" pitchFamily="34" charset="0"/>
                <a:cs typeface="Myriad Pro"/>
              </a:rPr>
              <a:t> Global</a:t>
            </a:r>
          </a:p>
          <a:p>
            <a:pPr algn="l"/>
            <a:r>
              <a:rPr lang="en-US" sz="2000" b="1" dirty="0" smtClean="0">
                <a:solidFill>
                  <a:srgbClr val="FFFFFF"/>
                </a:solidFill>
                <a:latin typeface="Lato" pitchFamily="34" charset="0"/>
                <a:cs typeface="Myriad Pro"/>
              </a:rPr>
              <a:t>ricardo.dinato@fgv.br</a:t>
            </a: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219408" y="205978"/>
            <a:ext cx="7321570" cy="1094313"/>
          </a:xfrm>
        </p:spPr>
        <p:txBody>
          <a:bodyPr>
            <a:normAutofit/>
          </a:bodyPr>
          <a:lstStyle/>
          <a:p>
            <a:pPr algn="l"/>
            <a:r>
              <a:rPr lang="pt-BR" sz="1600" dirty="0" smtClean="0">
                <a:solidFill>
                  <a:schemeClr val="tx2"/>
                </a:solidFill>
                <a:latin typeface="Lato" pitchFamily="34" charset="0"/>
              </a:rPr>
              <a:t>Nossa experiência: </a:t>
            </a:r>
            <a:r>
              <a:rPr lang="pt-BR" sz="1600" dirty="0" err="1" smtClean="0">
                <a:solidFill>
                  <a:schemeClr val="tx2"/>
                </a:solidFill>
                <a:latin typeface="Lato" pitchFamily="34" charset="0"/>
              </a:rPr>
              <a:t>GVces</a:t>
            </a:r>
            <a:r>
              <a:rPr lang="pt-BR" sz="1800" b="1" dirty="0" smtClean="0">
                <a:solidFill>
                  <a:schemeClr val="tx2"/>
                </a:solidFill>
                <a:latin typeface="Lato" pitchFamily="34" charset="0"/>
              </a:rPr>
              <a:t/>
            </a:r>
            <a:br>
              <a:rPr lang="pt-BR" sz="1800" b="1" dirty="0" smtClean="0">
                <a:solidFill>
                  <a:schemeClr val="tx2"/>
                </a:solidFill>
                <a:latin typeface="Lato" pitchFamily="34" charset="0"/>
              </a:rPr>
            </a:br>
            <a:r>
              <a:rPr lang="pt-BR" sz="2200" b="1" dirty="0" smtClean="0">
                <a:solidFill>
                  <a:schemeClr val="tx2"/>
                </a:solidFill>
                <a:latin typeface="Lato" pitchFamily="34" charset="0"/>
              </a:rPr>
              <a:t>Compras Sustentáveis &amp; Grandes Eventos</a:t>
            </a:r>
            <a:r>
              <a:rPr lang="pt-BR" sz="2800" b="1" dirty="0" smtClean="0">
                <a:solidFill>
                  <a:schemeClr val="tx2"/>
                </a:solidFill>
                <a:latin typeface="Lato" pitchFamily="34" charset="0"/>
              </a:rPr>
              <a:t> </a:t>
            </a:r>
            <a:r>
              <a:rPr lang="pt-BR" sz="2800" dirty="0" smtClean="0">
                <a:solidFill>
                  <a:schemeClr val="tx2"/>
                </a:solidFill>
                <a:latin typeface="Lato" pitchFamily="34" charset="0"/>
              </a:rPr>
              <a:t/>
            </a:r>
            <a:br>
              <a:rPr lang="pt-BR" sz="2800" dirty="0" smtClean="0">
                <a:solidFill>
                  <a:schemeClr val="tx2"/>
                </a:solidFill>
                <a:latin typeface="Lato" pitchFamily="34" charset="0"/>
              </a:rPr>
            </a:br>
            <a:r>
              <a:rPr lang="pt-BR" sz="1600" dirty="0" smtClean="0">
                <a:solidFill>
                  <a:schemeClr val="tx2"/>
                </a:solidFill>
                <a:latin typeface="Lato" pitchFamily="34" charset="0"/>
              </a:rPr>
              <a:t>(PNUMA, MMA, </a:t>
            </a:r>
            <a:r>
              <a:rPr lang="pt-BR" sz="1600" dirty="0" err="1" smtClean="0">
                <a:solidFill>
                  <a:schemeClr val="tx2"/>
                </a:solidFill>
                <a:latin typeface="Lato" pitchFamily="34" charset="0"/>
              </a:rPr>
              <a:t>GVces</a:t>
            </a:r>
            <a:r>
              <a:rPr lang="pt-BR" sz="1600" dirty="0" smtClean="0">
                <a:solidFill>
                  <a:schemeClr val="tx2"/>
                </a:solidFill>
                <a:latin typeface="Lato" pitchFamily="34" charset="0"/>
              </a:rPr>
              <a:t>)</a:t>
            </a:r>
            <a:endParaRPr lang="pt-BR" sz="2800" dirty="0">
              <a:solidFill>
                <a:schemeClr val="tx2"/>
              </a:solidFill>
              <a:latin typeface="Lato" pitchFamily="34" charset="0"/>
            </a:endParaRPr>
          </a:p>
        </p:txBody>
      </p:sp>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7" name="CaixaDeTexto 36"/>
          <p:cNvSpPr txBox="1"/>
          <p:nvPr/>
        </p:nvSpPr>
        <p:spPr>
          <a:xfrm>
            <a:off x="2718896" y="1356743"/>
            <a:ext cx="5284926" cy="2118529"/>
          </a:xfrm>
          <a:prstGeom prst="rect">
            <a:avLst/>
          </a:prstGeom>
          <a:noFill/>
        </p:spPr>
        <p:txBody>
          <a:bodyPr wrap="square" rtlCol="0">
            <a:spAutoFit/>
          </a:bodyPr>
          <a:lstStyle/>
          <a:p>
            <a:pPr algn="just">
              <a:lnSpc>
                <a:spcPct val="150000"/>
              </a:lnSpc>
              <a:spcBef>
                <a:spcPts val="1200"/>
              </a:spcBef>
              <a:spcAft>
                <a:spcPts val="600"/>
              </a:spcAft>
            </a:pPr>
            <a:r>
              <a:rPr lang="pt-BR" u="sng" dirty="0" smtClean="0">
                <a:solidFill>
                  <a:schemeClr val="tx2"/>
                </a:solidFill>
                <a:latin typeface="Lato" pitchFamily="34" charset="0"/>
              </a:rPr>
              <a:t>Objetivo</a:t>
            </a:r>
            <a:r>
              <a:rPr lang="pt-BR" dirty="0" smtClean="0">
                <a:solidFill>
                  <a:schemeClr val="tx2"/>
                </a:solidFill>
                <a:latin typeface="Lato" pitchFamily="34" charset="0"/>
              </a:rPr>
              <a:t>: </a:t>
            </a:r>
            <a:r>
              <a:rPr lang="pt-BR" b="1" dirty="0" smtClean="0">
                <a:solidFill>
                  <a:schemeClr val="tx2"/>
                </a:solidFill>
                <a:latin typeface="Lato" pitchFamily="34" charset="0"/>
              </a:rPr>
              <a:t>sensibilizar compradores públicos e empresariais</a:t>
            </a:r>
            <a:r>
              <a:rPr lang="pt-BR" dirty="0" smtClean="0">
                <a:solidFill>
                  <a:schemeClr val="tx2"/>
                </a:solidFill>
                <a:latin typeface="Lato" pitchFamily="34" charset="0"/>
              </a:rPr>
              <a:t> </a:t>
            </a:r>
            <a:r>
              <a:rPr lang="pt-BR" dirty="0">
                <a:solidFill>
                  <a:schemeClr val="tx2"/>
                </a:solidFill>
                <a:latin typeface="Lato" pitchFamily="34" charset="0"/>
              </a:rPr>
              <a:t>a </a:t>
            </a:r>
            <a:r>
              <a:rPr lang="pt-BR" dirty="0" smtClean="0">
                <a:solidFill>
                  <a:schemeClr val="tx2"/>
                </a:solidFill>
                <a:latin typeface="Lato" pitchFamily="34" charset="0"/>
              </a:rPr>
              <a:t>fim de influenciar o </a:t>
            </a:r>
            <a:r>
              <a:rPr lang="pt-BR" b="1" dirty="0" smtClean="0">
                <a:solidFill>
                  <a:schemeClr val="tx2"/>
                </a:solidFill>
                <a:latin typeface="Lato" pitchFamily="34" charset="0"/>
              </a:rPr>
              <a:t>setor produtivo</a:t>
            </a:r>
            <a:r>
              <a:rPr lang="pt-BR" dirty="0" smtClean="0">
                <a:solidFill>
                  <a:schemeClr val="tx2"/>
                </a:solidFill>
                <a:latin typeface="Lato" pitchFamily="34" charset="0"/>
              </a:rPr>
              <a:t>, via demanda de compras, a ofertar produtos com atributos de sustentabilidade para grandes eventos e contratações cotidianas.</a:t>
            </a:r>
          </a:p>
        </p:txBody>
      </p:sp>
      <p:sp>
        <p:nvSpPr>
          <p:cNvPr id="14" name="CaixaDeTexto 13"/>
          <p:cNvSpPr txBox="1"/>
          <p:nvPr/>
        </p:nvSpPr>
        <p:spPr>
          <a:xfrm>
            <a:off x="2931706" y="3973523"/>
            <a:ext cx="5085971" cy="923330"/>
          </a:xfrm>
          <a:prstGeom prst="rect">
            <a:avLst/>
          </a:prstGeom>
          <a:noFill/>
          <a:ln>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Bef>
                <a:spcPts val="1200"/>
              </a:spcBef>
              <a:spcAft>
                <a:spcPts val="600"/>
              </a:spcAft>
            </a:pPr>
            <a:r>
              <a:rPr lang="pt-BR" b="1" dirty="0" smtClean="0">
                <a:solidFill>
                  <a:srgbClr val="1F497D"/>
                </a:solidFill>
                <a:latin typeface="Lato" pitchFamily="34" charset="0"/>
              </a:rPr>
              <a:t>7 estudos técnicos de pegada de carbono</a:t>
            </a:r>
            <a:r>
              <a:rPr lang="pt-BR" dirty="0" smtClean="0">
                <a:solidFill>
                  <a:srgbClr val="1F497D"/>
                </a:solidFill>
                <a:latin typeface="Lato" pitchFamily="34" charset="0"/>
              </a:rPr>
              <a:t>: camiseta, panfleto, sacola, mesa, desinfetante, refeição, partida de futebol</a:t>
            </a:r>
          </a:p>
        </p:txBody>
      </p:sp>
      <p:pic>
        <p:nvPicPr>
          <p:cNvPr id="13" name="Picture 3"/>
          <p:cNvPicPr>
            <a:picLocks noChangeAspect="1" noChangeArrowheads="1"/>
          </p:cNvPicPr>
          <p:nvPr/>
        </p:nvPicPr>
        <p:blipFill>
          <a:blip r:embed="rId4"/>
          <a:srcRect/>
          <a:stretch>
            <a:fillRect/>
          </a:stretch>
        </p:blipFill>
        <p:spPr bwMode="auto">
          <a:xfrm>
            <a:off x="219408" y="1383422"/>
            <a:ext cx="2499488" cy="3548433"/>
          </a:xfrm>
          <a:prstGeom prst="rect">
            <a:avLst/>
          </a:prstGeom>
          <a:noFill/>
          <a:ln w="9525">
            <a:noFill/>
            <a:miter lim="800000"/>
            <a:headEnd/>
            <a:tailEnd/>
          </a:ln>
        </p:spPr>
      </p:pic>
      <p:cxnSp>
        <p:nvCxnSpPr>
          <p:cNvPr id="12" name="Conector de seta reta 11"/>
          <p:cNvCxnSpPr/>
          <p:nvPr/>
        </p:nvCxnSpPr>
        <p:spPr>
          <a:xfrm>
            <a:off x="5354053" y="3395749"/>
            <a:ext cx="0" cy="541678"/>
          </a:xfrm>
          <a:prstGeom prst="straightConnector1">
            <a:avLst/>
          </a:prstGeom>
          <a:ln>
            <a:solidFill>
              <a:srgbClr val="00B050"/>
            </a:solidFill>
            <a:prstDash val="sys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8" name="Título 3"/>
          <p:cNvSpPr txBox="1">
            <a:spLocks/>
          </p:cNvSpPr>
          <p:nvPr/>
        </p:nvSpPr>
        <p:spPr>
          <a:xfrm>
            <a:off x="219407" y="181264"/>
            <a:ext cx="6707866" cy="1051791"/>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pt-BR" sz="2200" b="1" i="0" u="none" strike="noStrike" kern="1200" cap="none" spc="0" normalizeH="0" baseline="0" noProof="0" dirty="0" smtClean="0">
                <a:ln>
                  <a:noFill/>
                </a:ln>
                <a:solidFill>
                  <a:schemeClr val="tx2"/>
                </a:solidFill>
                <a:effectLst/>
                <a:uLnTx/>
                <a:uFillTx/>
                <a:latin typeface="Lato" pitchFamily="34" charset="0"/>
                <a:ea typeface="+mj-ea"/>
                <a:cs typeface="+mj-cs"/>
              </a:rPr>
              <a:t>Compras Sustentáveis pela Inovação e por uma Economia Verde e Inclusiva </a:t>
            </a:r>
            <a:r>
              <a:rPr kumimoji="0" lang="pt-BR" b="1" i="0" u="none" strike="noStrike" kern="1200" cap="none" spc="0" normalizeH="0" baseline="0" noProof="0" dirty="0" smtClean="0">
                <a:ln>
                  <a:noFill/>
                </a:ln>
                <a:solidFill>
                  <a:schemeClr val="tx2"/>
                </a:solidFill>
                <a:effectLst/>
                <a:uLnTx/>
                <a:uFillTx/>
                <a:latin typeface="Lato" pitchFamily="34" charset="0"/>
                <a:ea typeface="+mj-ea"/>
                <a:cs typeface="+mj-cs"/>
              </a:rPr>
              <a:t>|</a:t>
            </a:r>
            <a:r>
              <a:rPr kumimoji="0" lang="pt-BR" sz="2200" b="1" i="0" u="none" strike="noStrike" kern="1200" cap="none" spc="0" normalizeH="0" baseline="0" noProof="0" dirty="0" smtClean="0">
                <a:ln>
                  <a:noFill/>
                </a:ln>
                <a:solidFill>
                  <a:schemeClr val="tx2"/>
                </a:solidFill>
                <a:effectLst/>
                <a:uLnTx/>
                <a:uFillTx/>
                <a:latin typeface="Lato" pitchFamily="34" charset="0"/>
                <a:ea typeface="+mj-ea"/>
                <a:cs typeface="+mj-cs"/>
              </a:rPr>
              <a:t> </a:t>
            </a:r>
            <a:r>
              <a:rPr kumimoji="0" lang="pt-BR" sz="1600" b="1" i="0" u="none" strike="noStrike" kern="1200" cap="none" spc="0" normalizeH="0" baseline="0" noProof="0" dirty="0" smtClean="0">
                <a:ln>
                  <a:noFill/>
                </a:ln>
                <a:solidFill>
                  <a:schemeClr val="tx2"/>
                </a:solidFill>
                <a:effectLst/>
                <a:uLnTx/>
                <a:uFillTx/>
                <a:latin typeface="Lato" pitchFamily="34" charset="0"/>
                <a:ea typeface="+mj-ea"/>
                <a:cs typeface="+mj-cs"/>
              </a:rPr>
              <a:t>‘Inova Sustentável’</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pt-BR" sz="1600" b="0" i="0" u="none" strike="noStrike" kern="1200" cap="none" spc="0" normalizeH="0" baseline="0" noProof="0" dirty="0" smtClean="0">
                <a:ln>
                  <a:noFill/>
                </a:ln>
                <a:solidFill>
                  <a:schemeClr val="tx2"/>
                </a:solidFill>
                <a:effectLst/>
                <a:uLnTx/>
                <a:uFillTx/>
                <a:latin typeface="Lato" pitchFamily="34" charset="0"/>
                <a:ea typeface="+mj-ea"/>
                <a:cs typeface="+mj-cs"/>
              </a:rPr>
              <a:t>(ICLEI, Embaixada Britânica, MP, MDIC)</a:t>
            </a:r>
            <a:endParaRPr kumimoji="0" lang="pt-BR" sz="2400" b="0" i="0" u="none" strike="noStrike" kern="1200" cap="none" spc="0" normalizeH="0" baseline="0" noProof="0" dirty="0">
              <a:ln>
                <a:noFill/>
              </a:ln>
              <a:solidFill>
                <a:schemeClr val="tx2"/>
              </a:solidFill>
              <a:effectLst/>
              <a:uLnTx/>
              <a:uFillTx/>
              <a:latin typeface="Lato" pitchFamily="34" charset="0"/>
              <a:ea typeface="+mj-ea"/>
              <a:cs typeface="+mj-cs"/>
            </a:endParaRPr>
          </a:p>
        </p:txBody>
      </p:sp>
      <p:pic>
        <p:nvPicPr>
          <p:cNvPr id="7" name="Picture 2" descr="http://sams.iclei.org/uploads/pics/inova_sustentavel_logo_teste_01.jpg"/>
          <p:cNvPicPr>
            <a:picLocks noChangeAspect="1" noChangeArrowheads="1"/>
          </p:cNvPicPr>
          <p:nvPr/>
        </p:nvPicPr>
        <p:blipFill>
          <a:blip r:embed="rId4"/>
          <a:srcRect/>
          <a:stretch>
            <a:fillRect/>
          </a:stretch>
        </p:blipFill>
        <p:spPr bwMode="auto">
          <a:xfrm>
            <a:off x="247117" y="3818353"/>
            <a:ext cx="1799640" cy="1120961"/>
          </a:xfrm>
          <a:prstGeom prst="rect">
            <a:avLst/>
          </a:prstGeom>
          <a:ln>
            <a:noFill/>
          </a:ln>
          <a:effectLst>
            <a:outerShdw blurRad="292100" dist="139700" dir="2700000" algn="tl" rotWithShape="0">
              <a:srgbClr val="333333">
                <a:alpha val="65000"/>
              </a:srgbClr>
            </a:outerShdw>
          </a:effectLst>
        </p:spPr>
      </p:pic>
      <p:sp>
        <p:nvSpPr>
          <p:cNvPr id="12" name="CaixaDeTexto 11"/>
          <p:cNvSpPr txBox="1"/>
          <p:nvPr/>
        </p:nvSpPr>
        <p:spPr>
          <a:xfrm>
            <a:off x="247117" y="1463862"/>
            <a:ext cx="8234142" cy="2354491"/>
          </a:xfrm>
          <a:prstGeom prst="rect">
            <a:avLst/>
          </a:prstGeom>
          <a:noFill/>
        </p:spPr>
        <p:txBody>
          <a:bodyPr wrap="square" rtlCol="0">
            <a:spAutoFit/>
          </a:bodyPr>
          <a:lstStyle/>
          <a:p>
            <a:pPr algn="just">
              <a:lnSpc>
                <a:spcPct val="120000"/>
              </a:lnSpc>
              <a:spcBef>
                <a:spcPts val="1200"/>
              </a:spcBef>
              <a:spcAft>
                <a:spcPts val="600"/>
              </a:spcAft>
            </a:pPr>
            <a:r>
              <a:rPr lang="pt-BR" sz="2000" b="1" dirty="0" smtClean="0">
                <a:solidFill>
                  <a:schemeClr val="accent1"/>
                </a:solidFill>
                <a:latin typeface="Lato" pitchFamily="34" charset="0"/>
              </a:rPr>
              <a:t>::</a:t>
            </a:r>
            <a:r>
              <a:rPr lang="pt-BR" sz="2000" dirty="0" smtClean="0">
                <a:solidFill>
                  <a:schemeClr val="accent1"/>
                </a:solidFill>
                <a:latin typeface="Lato" pitchFamily="34" charset="0"/>
              </a:rPr>
              <a:t> Objetivo dos </a:t>
            </a:r>
            <a:r>
              <a:rPr lang="pt-BR" sz="2000" b="1" dirty="0" smtClean="0">
                <a:solidFill>
                  <a:schemeClr val="accent1"/>
                </a:solidFill>
                <a:latin typeface="Lato" pitchFamily="34" charset="0"/>
              </a:rPr>
              <a:t>estudos técnicos de pegada de carbono</a:t>
            </a:r>
            <a:r>
              <a:rPr lang="pt-BR" sz="2000" dirty="0" smtClean="0">
                <a:solidFill>
                  <a:schemeClr val="accent1"/>
                </a:solidFill>
                <a:latin typeface="Lato" pitchFamily="34" charset="0"/>
              </a:rPr>
              <a:t>:</a:t>
            </a:r>
          </a:p>
          <a:p>
            <a:pPr algn="just">
              <a:lnSpc>
                <a:spcPct val="150000"/>
              </a:lnSpc>
              <a:spcBef>
                <a:spcPts val="1200"/>
              </a:spcBef>
              <a:spcAft>
                <a:spcPts val="600"/>
              </a:spcAft>
            </a:pPr>
            <a:r>
              <a:rPr lang="pt-BR" dirty="0" smtClean="0">
                <a:solidFill>
                  <a:srgbClr val="1F497D"/>
                </a:solidFill>
                <a:latin typeface="Lato" pitchFamily="34" charset="0"/>
              </a:rPr>
              <a:t>Apoiar a implementação do Plano de Gestão de Logística Sustentável do MDIC por meio de estudos técnicos sobre produtos (bens e serviços) com recomendações de atributos de sustentabilidade, que favoreçam o uso racional e responsável dos recursos públicos e naturais.</a:t>
            </a: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8"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sp>
        <p:nvSpPr>
          <p:cNvPr id="9" name="CaixaDeTexto 8"/>
          <p:cNvSpPr txBox="1"/>
          <p:nvPr/>
        </p:nvSpPr>
        <p:spPr>
          <a:xfrm>
            <a:off x="231765" y="665020"/>
            <a:ext cx="7803871" cy="4238083"/>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BASE CONCEITUAL </a:t>
            </a:r>
          </a:p>
          <a:p>
            <a:pPr algn="just">
              <a:lnSpc>
                <a:spcPct val="120000"/>
              </a:lnSpc>
              <a:spcBef>
                <a:spcPts val="1200"/>
              </a:spcBef>
              <a:spcAft>
                <a:spcPts val="600"/>
              </a:spcAft>
            </a:pPr>
            <a:r>
              <a:rPr lang="pt-BR" b="1" dirty="0" smtClean="0">
                <a:solidFill>
                  <a:srgbClr val="1F497D"/>
                </a:solidFill>
                <a:latin typeface="Lato" pitchFamily="34" charset="0"/>
              </a:rPr>
              <a:t>:: Contexto: </a:t>
            </a:r>
            <a:r>
              <a:rPr lang="pt-BR" dirty="0" smtClean="0">
                <a:solidFill>
                  <a:srgbClr val="1F497D"/>
                </a:solidFill>
                <a:latin typeface="Lato" pitchFamily="34" charset="0"/>
              </a:rPr>
              <a:t>atividades degradantes e impactos negativos por demandas de consumo (compras e contratações)</a:t>
            </a:r>
          </a:p>
          <a:p>
            <a:pPr algn="just">
              <a:lnSpc>
                <a:spcPct val="120000"/>
              </a:lnSpc>
              <a:spcBef>
                <a:spcPts val="1200"/>
              </a:spcBef>
              <a:spcAft>
                <a:spcPts val="600"/>
              </a:spcAft>
            </a:pPr>
            <a:r>
              <a:rPr lang="pt-BR" b="1" dirty="0" smtClean="0">
                <a:solidFill>
                  <a:srgbClr val="1F497D"/>
                </a:solidFill>
                <a:latin typeface="Lato" pitchFamily="34" charset="0"/>
              </a:rPr>
              <a:t>:: Tomadas de decisão </a:t>
            </a:r>
            <a:r>
              <a:rPr lang="pt-BR" dirty="0" smtClean="0">
                <a:solidFill>
                  <a:srgbClr val="1F497D"/>
                </a:solidFill>
                <a:latin typeface="Lato" pitchFamily="34" charset="0"/>
              </a:rPr>
              <a:t>são instrumento-chave para o alcance de melhorias. Para isso é fundamental buscar:</a:t>
            </a:r>
          </a:p>
          <a:p>
            <a:pPr lvl="1" algn="just">
              <a:lnSpc>
                <a:spcPct val="120000"/>
              </a:lnSpc>
              <a:spcBef>
                <a:spcPts val="1200"/>
              </a:spcBef>
              <a:spcAft>
                <a:spcPts val="600"/>
              </a:spcAft>
              <a:buFont typeface="Wingdings" pitchFamily="2" charset="2"/>
              <a:buChar char="ü"/>
            </a:pPr>
            <a:r>
              <a:rPr lang="pt-BR" dirty="0" smtClean="0">
                <a:solidFill>
                  <a:srgbClr val="1F497D"/>
                </a:solidFill>
                <a:latin typeface="Lato" pitchFamily="34" charset="0"/>
              </a:rPr>
              <a:t> Olhar sistêmico que permita compreender o ciclo de vida;</a:t>
            </a:r>
          </a:p>
          <a:p>
            <a:pPr lvl="1" algn="just">
              <a:lnSpc>
                <a:spcPct val="120000"/>
              </a:lnSpc>
              <a:spcBef>
                <a:spcPts val="1200"/>
              </a:spcBef>
              <a:spcAft>
                <a:spcPts val="600"/>
              </a:spcAft>
              <a:buFont typeface="Wingdings" pitchFamily="2" charset="2"/>
              <a:buChar char="ü"/>
            </a:pPr>
            <a:r>
              <a:rPr lang="pt-BR" dirty="0" smtClean="0">
                <a:solidFill>
                  <a:srgbClr val="1F497D"/>
                </a:solidFill>
                <a:latin typeface="Lato" pitchFamily="34" charset="0"/>
              </a:rPr>
              <a:t> Subsídios que permitam balancear as </a:t>
            </a:r>
            <a:r>
              <a:rPr lang="pt-BR" dirty="0" err="1" smtClean="0">
                <a:solidFill>
                  <a:srgbClr val="1F497D"/>
                </a:solidFill>
                <a:latin typeface="Lato" pitchFamily="34" charset="0"/>
              </a:rPr>
              <a:t>externalidades</a:t>
            </a:r>
            <a:r>
              <a:rPr lang="pt-BR" dirty="0" smtClean="0">
                <a:solidFill>
                  <a:srgbClr val="1F497D"/>
                </a:solidFill>
                <a:latin typeface="Lato" pitchFamily="34" charset="0"/>
              </a:rPr>
              <a:t> negativas e os impactos positivos;</a:t>
            </a:r>
          </a:p>
          <a:p>
            <a:pPr lvl="1" algn="just">
              <a:lnSpc>
                <a:spcPct val="120000"/>
              </a:lnSpc>
              <a:spcBef>
                <a:spcPts val="1200"/>
              </a:spcBef>
              <a:spcAft>
                <a:spcPts val="600"/>
              </a:spcAft>
              <a:buFont typeface="Wingdings" pitchFamily="2" charset="2"/>
              <a:buChar char="ü"/>
            </a:pPr>
            <a:r>
              <a:rPr lang="pt-BR" dirty="0" smtClean="0">
                <a:solidFill>
                  <a:srgbClr val="1F497D"/>
                </a:solidFill>
                <a:latin typeface="Lato" pitchFamily="34" charset="0"/>
              </a:rPr>
              <a:t> Compartilhar responsabilidades por riscos e danos.</a:t>
            </a: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8"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sp>
        <p:nvSpPr>
          <p:cNvPr id="9" name="CaixaDeTexto 8"/>
          <p:cNvSpPr txBox="1"/>
          <p:nvPr/>
        </p:nvSpPr>
        <p:spPr>
          <a:xfrm>
            <a:off x="231765" y="665020"/>
            <a:ext cx="7803871" cy="394210"/>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BASE CONCEITUAL </a:t>
            </a:r>
          </a:p>
        </p:txBody>
      </p:sp>
      <p:sp>
        <p:nvSpPr>
          <p:cNvPr id="7" name="Retângulo de cantos arredondados 6"/>
          <p:cNvSpPr/>
          <p:nvPr/>
        </p:nvSpPr>
        <p:spPr>
          <a:xfrm>
            <a:off x="914400" y="1316182"/>
            <a:ext cx="6626578" cy="95147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chemeClr val="tx2"/>
                </a:solidFill>
                <a:latin typeface="Lato" pitchFamily="34" charset="0"/>
              </a:rPr>
              <a:t>Potenciais impactos ambientais negativos do ciclo de vida </a:t>
            </a:r>
          </a:p>
          <a:p>
            <a:pPr algn="ctr"/>
            <a:r>
              <a:rPr lang="pt-BR" sz="1600" b="1" dirty="0" smtClean="0">
                <a:solidFill>
                  <a:schemeClr val="accent6">
                    <a:lumMod val="75000"/>
                  </a:schemeClr>
                </a:solidFill>
                <a:latin typeface="Lato" pitchFamily="34" charset="0"/>
              </a:rPr>
              <a:t>(DO BERÇO AO TÚMULO)</a:t>
            </a:r>
            <a:endParaRPr lang="pt-BR" sz="1600" b="1" dirty="0">
              <a:solidFill>
                <a:schemeClr val="accent6">
                  <a:lumMod val="75000"/>
                </a:schemeClr>
              </a:solidFill>
              <a:latin typeface="Lato" pitchFamily="34" charset="0"/>
            </a:endParaRPr>
          </a:p>
        </p:txBody>
      </p:sp>
      <p:grpSp>
        <p:nvGrpSpPr>
          <p:cNvPr id="17" name="Grupo 16"/>
          <p:cNvGrpSpPr/>
          <p:nvPr/>
        </p:nvGrpSpPr>
        <p:grpSpPr>
          <a:xfrm>
            <a:off x="1569308" y="2267652"/>
            <a:ext cx="4942703" cy="2666811"/>
            <a:chOff x="1569308" y="2267652"/>
            <a:chExt cx="4942703" cy="2666811"/>
          </a:xfrm>
        </p:grpSpPr>
        <p:cxnSp>
          <p:nvCxnSpPr>
            <p:cNvPr id="10" name="Conector de seta reta 9"/>
            <p:cNvCxnSpPr/>
            <p:nvPr/>
          </p:nvCxnSpPr>
          <p:spPr>
            <a:xfrm flipH="1">
              <a:off x="2743201" y="2267652"/>
              <a:ext cx="12356" cy="1328164"/>
            </a:xfrm>
            <a:prstGeom prst="straightConnector1">
              <a:avLst/>
            </a:prstGeom>
            <a:ln w="28575">
              <a:solidFill>
                <a:srgbClr val="00A44A"/>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1" name="Conector de seta reta 10"/>
            <p:cNvCxnSpPr/>
            <p:nvPr/>
          </p:nvCxnSpPr>
          <p:spPr>
            <a:xfrm flipH="1">
              <a:off x="5424617" y="2267652"/>
              <a:ext cx="12356" cy="1352878"/>
            </a:xfrm>
            <a:prstGeom prst="straightConnector1">
              <a:avLst/>
            </a:prstGeom>
            <a:ln w="28575">
              <a:solidFill>
                <a:srgbClr val="00A44A"/>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2" name="Elipse 11"/>
            <p:cNvSpPr/>
            <p:nvPr/>
          </p:nvSpPr>
          <p:spPr>
            <a:xfrm>
              <a:off x="1569308" y="3595816"/>
              <a:ext cx="2335427" cy="1272746"/>
            </a:xfrm>
            <a:prstGeom prst="ellipse">
              <a:avLst/>
            </a:prstGeom>
            <a:solidFill>
              <a:schemeClr val="accent3">
                <a:lumMod val="40000"/>
                <a:lumOff val="60000"/>
              </a:schemeClr>
            </a:solidFill>
            <a:ln w="12700">
              <a:solidFill>
                <a:srgbClr val="00A44A"/>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2"/>
                  </a:solidFill>
                  <a:latin typeface="Lato" pitchFamily="34" charset="0"/>
                </a:rPr>
                <a:t>Visão e análise qualitativa</a:t>
              </a:r>
              <a:endParaRPr lang="pt-BR" b="1" dirty="0">
                <a:solidFill>
                  <a:schemeClr val="tx2"/>
                </a:solidFill>
                <a:latin typeface="Lato" pitchFamily="34" charset="0"/>
              </a:endParaRPr>
            </a:p>
          </p:txBody>
        </p:sp>
        <p:sp>
          <p:nvSpPr>
            <p:cNvPr id="13" name="Elipse 12"/>
            <p:cNvSpPr/>
            <p:nvPr/>
          </p:nvSpPr>
          <p:spPr>
            <a:xfrm>
              <a:off x="4361935" y="3661717"/>
              <a:ext cx="2150076" cy="1272746"/>
            </a:xfrm>
            <a:prstGeom prst="ellipse">
              <a:avLst/>
            </a:prstGeom>
            <a:solidFill>
              <a:schemeClr val="accent3">
                <a:lumMod val="40000"/>
                <a:lumOff val="60000"/>
              </a:schemeClr>
            </a:solidFill>
            <a:ln w="12700">
              <a:solidFill>
                <a:srgbClr val="00A44A"/>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smtClean="0">
                  <a:solidFill>
                    <a:schemeClr val="tx2"/>
                  </a:solidFill>
                  <a:latin typeface="Lato" pitchFamily="34" charset="0"/>
                </a:rPr>
                <a:t>Análise quantitativa</a:t>
              </a:r>
              <a:endParaRPr lang="pt-BR" b="1" dirty="0">
                <a:solidFill>
                  <a:schemeClr val="tx2"/>
                </a:solidFill>
                <a:latin typeface="Lato" pitchFamily="34" charset="0"/>
              </a:endParaRPr>
            </a:p>
          </p:txBody>
        </p:sp>
      </p:grpSp>
      <p:grpSp>
        <p:nvGrpSpPr>
          <p:cNvPr id="20" name="Grupo 19"/>
          <p:cNvGrpSpPr/>
          <p:nvPr/>
        </p:nvGrpSpPr>
        <p:grpSpPr>
          <a:xfrm>
            <a:off x="6512011" y="3994763"/>
            <a:ext cx="2463862" cy="915363"/>
            <a:chOff x="6512011" y="3994763"/>
            <a:chExt cx="2463862" cy="915363"/>
          </a:xfrm>
        </p:grpSpPr>
        <p:cxnSp>
          <p:nvCxnSpPr>
            <p:cNvPr id="15" name="Conector reto 14"/>
            <p:cNvCxnSpPr>
              <a:stCxn id="13" idx="6"/>
            </p:cNvCxnSpPr>
            <p:nvPr/>
          </p:nvCxnSpPr>
          <p:spPr>
            <a:xfrm>
              <a:off x="6512011" y="4298090"/>
              <a:ext cx="88631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6" name="Retângulo 15"/>
            <p:cNvSpPr/>
            <p:nvPr/>
          </p:nvSpPr>
          <p:spPr>
            <a:xfrm>
              <a:off x="7095398" y="3994763"/>
              <a:ext cx="1880475" cy="915363"/>
            </a:xfrm>
            <a:prstGeom prst="rect">
              <a:avLst/>
            </a:prstGeom>
            <a:solidFill>
              <a:schemeClr val="accent3">
                <a:lumMod val="40000"/>
                <a:lumOff val="60000"/>
              </a:schemeClr>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600" b="1" dirty="0" smtClean="0">
                  <a:solidFill>
                    <a:schemeClr val="tx2"/>
                  </a:solidFill>
                  <a:latin typeface="Lato" pitchFamily="34" charset="0"/>
                </a:rPr>
                <a:t>Avaliação do Ciclo de Vida (ACV)</a:t>
              </a:r>
              <a:endParaRPr lang="pt-BR" sz="1600" b="1" dirty="0">
                <a:solidFill>
                  <a:schemeClr val="tx2"/>
                </a:solidFill>
                <a:latin typeface="Lato" pitchFamily="34" charset="0"/>
              </a:endParaRPr>
            </a:p>
          </p:txBody>
        </p:sp>
      </p:gr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latin typeface="Lato" pitchFamily="34" charset="0"/>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latin typeface="Lato" pitchFamily="34" charset="0"/>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latin typeface="Lato" pitchFamily="34" charset="0"/>
            </a:endParaRPr>
          </a:p>
        </p:txBody>
      </p:sp>
      <p:sp>
        <p:nvSpPr>
          <p:cNvPr id="15" name="CaixaDeTexto 14"/>
          <p:cNvSpPr txBox="1"/>
          <p:nvPr/>
        </p:nvSpPr>
        <p:spPr>
          <a:xfrm>
            <a:off x="231765" y="1192660"/>
            <a:ext cx="7991929" cy="1583510"/>
          </a:xfrm>
          <a:prstGeom prst="rect">
            <a:avLst/>
          </a:prstGeom>
          <a:noFill/>
        </p:spPr>
        <p:txBody>
          <a:bodyPr wrap="square" rtlCol="0">
            <a:spAutoFit/>
          </a:bodyPr>
          <a:lstStyle/>
          <a:p>
            <a:pPr algn="just">
              <a:lnSpc>
                <a:spcPct val="120000"/>
              </a:lnSpc>
            </a:pPr>
            <a:r>
              <a:rPr lang="pt-BR" dirty="0" smtClean="0">
                <a:solidFill>
                  <a:schemeClr val="tx2"/>
                </a:solidFill>
                <a:latin typeface="Lato" pitchFamily="34" charset="0"/>
              </a:rPr>
              <a:t>Técnica para avaliar o </a:t>
            </a:r>
            <a:r>
              <a:rPr lang="pt-BR" b="1" dirty="0" smtClean="0">
                <a:solidFill>
                  <a:schemeClr val="tx2"/>
                </a:solidFill>
                <a:latin typeface="Lato" pitchFamily="34" charset="0"/>
              </a:rPr>
              <a:t>desempenho ambiental </a:t>
            </a:r>
            <a:r>
              <a:rPr lang="pt-BR" dirty="0" smtClean="0">
                <a:solidFill>
                  <a:schemeClr val="tx2"/>
                </a:solidFill>
                <a:latin typeface="Lato" pitchFamily="34" charset="0"/>
              </a:rPr>
              <a:t>de um produto ao longo de seu ciclo de vida, feita por meio da identificação das atividades humanas ocorridas e pela avaliação dos impactos ambientais potencialmente associados a essas atividades. </a:t>
            </a:r>
            <a:endParaRPr lang="pt-BR" dirty="0" smtClean="0">
              <a:latin typeface="Lato" pitchFamily="34" charset="0"/>
            </a:endParaRPr>
          </a:p>
          <a:p>
            <a:endParaRPr lang="pt-BR" sz="1050" dirty="0" smtClean="0">
              <a:latin typeface="Lato" pitchFamily="34" charset="0"/>
            </a:endParaRPr>
          </a:p>
        </p:txBody>
      </p:sp>
      <p:sp>
        <p:nvSpPr>
          <p:cNvPr id="10"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sp>
        <p:nvSpPr>
          <p:cNvPr id="11" name="CaixaDeTexto 10"/>
          <p:cNvSpPr txBox="1"/>
          <p:nvPr/>
        </p:nvSpPr>
        <p:spPr>
          <a:xfrm>
            <a:off x="231765" y="665020"/>
            <a:ext cx="7803871" cy="394210"/>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BASE CONCEITUAL: AVALIAÇÃO DO CICLO DE VIDA (ACV) </a:t>
            </a:r>
          </a:p>
        </p:txBody>
      </p:sp>
      <p:sp>
        <p:nvSpPr>
          <p:cNvPr id="13" name="CaixaDeTexto 12"/>
          <p:cNvSpPr txBox="1"/>
          <p:nvPr/>
        </p:nvSpPr>
        <p:spPr>
          <a:xfrm>
            <a:off x="121568" y="4862987"/>
            <a:ext cx="8924592" cy="276999"/>
          </a:xfrm>
          <a:prstGeom prst="rect">
            <a:avLst/>
          </a:prstGeom>
          <a:noFill/>
        </p:spPr>
        <p:txBody>
          <a:bodyPr wrap="square" rtlCol="0">
            <a:spAutoFit/>
          </a:bodyPr>
          <a:lstStyle/>
          <a:p>
            <a:r>
              <a:rPr lang="pt-BR" sz="600" dirty="0" smtClean="0">
                <a:solidFill>
                  <a:schemeClr val="tx2"/>
                </a:solidFill>
                <a:latin typeface="Lato" pitchFamily="34" charset="0"/>
              </a:rPr>
              <a:t>SILVA, G. A. da; KULAY, L. A. Avaliação do ciclo de vida. </a:t>
            </a:r>
            <a:r>
              <a:rPr lang="en-US" sz="600" dirty="0" smtClean="0">
                <a:solidFill>
                  <a:schemeClr val="tx2"/>
                </a:solidFill>
                <a:latin typeface="Lato" pitchFamily="34" charset="0"/>
              </a:rPr>
              <a:t>In: JÚNIOR, A. V.; DERMAJOROVIC, J. (orgs.). </a:t>
            </a:r>
            <a:r>
              <a:rPr lang="pt-BR" sz="600" b="1" dirty="0" smtClean="0">
                <a:solidFill>
                  <a:schemeClr val="tx2"/>
                </a:solidFill>
                <a:latin typeface="Lato" pitchFamily="34" charset="0"/>
              </a:rPr>
              <a:t>Modelos e Ferramentas de Gestão Ambiental: </a:t>
            </a:r>
            <a:r>
              <a:rPr lang="pt-BR" sz="600" dirty="0" smtClean="0">
                <a:solidFill>
                  <a:schemeClr val="tx2"/>
                </a:solidFill>
                <a:latin typeface="Lato" pitchFamily="34" charset="0"/>
              </a:rPr>
              <a:t>desafios e perspectivas para as organizações. </a:t>
            </a:r>
            <a:r>
              <a:rPr lang="en-US" sz="600" dirty="0" smtClean="0">
                <a:solidFill>
                  <a:schemeClr val="tx2"/>
                </a:solidFill>
                <a:latin typeface="Lato" pitchFamily="34" charset="0"/>
              </a:rPr>
              <a:t>São Paulo: SENAC, 2006. P. 313 – 335</a:t>
            </a:r>
            <a:r>
              <a:rPr lang="pt-BR" sz="600" dirty="0" smtClean="0">
                <a:solidFill>
                  <a:schemeClr val="tx2"/>
                </a:solidFill>
                <a:latin typeface="Lato" pitchFamily="34" charset="0"/>
              </a:rPr>
              <a:t>); </a:t>
            </a:r>
            <a:r>
              <a:rPr lang="en-US" sz="600" dirty="0" smtClean="0">
                <a:solidFill>
                  <a:schemeClr val="tx2"/>
                </a:solidFill>
                <a:latin typeface="Lato" pitchFamily="34" charset="0"/>
              </a:rPr>
              <a:t>GOEDKOOP, M.; et al. </a:t>
            </a:r>
            <a:r>
              <a:rPr lang="en-US" sz="600" b="1" dirty="0" err="1" smtClean="0">
                <a:solidFill>
                  <a:schemeClr val="tx2"/>
                </a:solidFill>
                <a:latin typeface="Lato" pitchFamily="34" charset="0"/>
              </a:rPr>
              <a:t>ReCiPe</a:t>
            </a:r>
            <a:r>
              <a:rPr lang="en-US" sz="600" b="1" dirty="0" smtClean="0">
                <a:solidFill>
                  <a:schemeClr val="tx2"/>
                </a:solidFill>
                <a:latin typeface="Lato" pitchFamily="34" charset="0"/>
              </a:rPr>
              <a:t> 2008</a:t>
            </a:r>
            <a:r>
              <a:rPr lang="en-US" sz="600" dirty="0" smtClean="0">
                <a:solidFill>
                  <a:schemeClr val="tx2"/>
                </a:solidFill>
                <a:latin typeface="Lato" pitchFamily="34" charset="0"/>
              </a:rPr>
              <a:t>: A life cycle impact assessment method which comprises </a:t>
            </a:r>
            <a:r>
              <a:rPr lang="en-US" sz="600" dirty="0" err="1" smtClean="0">
                <a:solidFill>
                  <a:schemeClr val="tx2"/>
                </a:solidFill>
                <a:latin typeface="Lato" pitchFamily="34" charset="0"/>
              </a:rPr>
              <a:t>harmonised</a:t>
            </a:r>
            <a:r>
              <a:rPr lang="en-US" sz="600" dirty="0" smtClean="0">
                <a:solidFill>
                  <a:schemeClr val="tx2"/>
                </a:solidFill>
                <a:latin typeface="Lato" pitchFamily="34" charset="0"/>
              </a:rPr>
              <a:t> category indicators at the midpoint and the endpoint level. </a:t>
            </a:r>
            <a:r>
              <a:rPr lang="pt-BR" sz="600" dirty="0" smtClean="0">
                <a:solidFill>
                  <a:schemeClr val="tx2"/>
                </a:solidFill>
                <a:latin typeface="Lato" pitchFamily="34" charset="0"/>
              </a:rPr>
              <a:t>Primeira Edição (1.08) </a:t>
            </a:r>
            <a:r>
              <a:rPr lang="pt-BR" sz="600" dirty="0" err="1" smtClean="0">
                <a:solidFill>
                  <a:schemeClr val="tx2"/>
                </a:solidFill>
                <a:latin typeface="Lato" pitchFamily="34" charset="0"/>
              </a:rPr>
              <a:t>Report</a:t>
            </a:r>
            <a:r>
              <a:rPr lang="pt-BR" sz="600" dirty="0" smtClean="0">
                <a:solidFill>
                  <a:schemeClr val="tx2"/>
                </a:solidFill>
                <a:latin typeface="Lato" pitchFamily="34" charset="0"/>
              </a:rPr>
              <a:t> I: </a:t>
            </a:r>
            <a:r>
              <a:rPr lang="pt-BR" sz="600" dirty="0" err="1" smtClean="0">
                <a:solidFill>
                  <a:schemeClr val="tx2"/>
                </a:solidFill>
                <a:latin typeface="Lato" pitchFamily="34" charset="0"/>
              </a:rPr>
              <a:t>Characterisation</a:t>
            </a:r>
            <a:r>
              <a:rPr lang="pt-BR" sz="600" dirty="0" smtClean="0">
                <a:solidFill>
                  <a:schemeClr val="tx2"/>
                </a:solidFill>
                <a:latin typeface="Lato" pitchFamily="34" charset="0"/>
              </a:rPr>
              <a:t>. Holanda: 2013.</a:t>
            </a:r>
          </a:p>
        </p:txBody>
      </p:sp>
      <p:sp>
        <p:nvSpPr>
          <p:cNvPr id="23" name="Retângulo 22"/>
          <p:cNvSpPr/>
          <p:nvPr/>
        </p:nvSpPr>
        <p:spPr>
          <a:xfrm>
            <a:off x="677050" y="3767864"/>
            <a:ext cx="3799939" cy="1017890"/>
          </a:xfrm>
          <a:prstGeom prst="rect">
            <a:avLst/>
          </a:prstGeom>
          <a:noFill/>
          <a:ln>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400" dirty="0" smtClean="0">
              <a:solidFill>
                <a:schemeClr val="tx2"/>
              </a:solidFill>
              <a:latin typeface="Lato" pitchFamily="34" charset="0"/>
            </a:endParaRPr>
          </a:p>
        </p:txBody>
      </p:sp>
      <p:sp>
        <p:nvSpPr>
          <p:cNvPr id="24" name="Retângulo 23"/>
          <p:cNvSpPr/>
          <p:nvPr/>
        </p:nvSpPr>
        <p:spPr>
          <a:xfrm>
            <a:off x="4668551" y="3767864"/>
            <a:ext cx="3087567" cy="1017890"/>
          </a:xfrm>
          <a:prstGeom prst="rect">
            <a:avLst/>
          </a:prstGeom>
          <a:noFill/>
          <a:ln>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400" dirty="0">
              <a:solidFill>
                <a:schemeClr val="tx2"/>
              </a:solidFill>
              <a:latin typeface="Lato" pitchFamily="34" charset="0"/>
            </a:endParaRPr>
          </a:p>
        </p:txBody>
      </p:sp>
      <p:pic>
        <p:nvPicPr>
          <p:cNvPr id="28" name="Imagem 27"/>
          <p:cNvPicPr/>
          <p:nvPr/>
        </p:nvPicPr>
        <p:blipFill rotWithShape="1">
          <a:blip r:embed="rId4" cstate="print">
            <a:extLst>
              <a:ext uri="{28A0092B-C50C-407E-A947-70E740481C1C}">
                <a14:useLocalDpi xmlns="" xmlns:a14="http://schemas.microsoft.com/office/drawing/2010/main" val="0"/>
              </a:ext>
            </a:extLst>
          </a:blip>
          <a:srcRect b="86111"/>
          <a:stretch/>
        </p:blipFill>
        <p:spPr bwMode="auto">
          <a:xfrm>
            <a:off x="1246909" y="2571749"/>
            <a:ext cx="6294069" cy="824595"/>
          </a:xfrm>
          <a:prstGeom prst="rect">
            <a:avLst/>
          </a:prstGeom>
          <a:ln>
            <a:noFill/>
          </a:ln>
          <a:extLst>
            <a:ext uri="{53640926-AAD7-44D8-BBD7-CCE9431645EC}">
              <a14:shadowObscured xmlns="" xmlns:a14="http://schemas.microsoft.com/office/drawing/2010/main"/>
            </a:ext>
          </a:extLst>
        </p:spPr>
      </p:pic>
      <p:sp>
        <p:nvSpPr>
          <p:cNvPr id="29" name="CaixaDeTexto 28"/>
          <p:cNvSpPr txBox="1"/>
          <p:nvPr/>
        </p:nvSpPr>
        <p:spPr>
          <a:xfrm>
            <a:off x="677050" y="3734953"/>
            <a:ext cx="3991501" cy="954107"/>
          </a:xfrm>
          <a:prstGeom prst="rect">
            <a:avLst/>
          </a:prstGeom>
          <a:noFill/>
          <a:ln>
            <a:solidFill>
              <a:schemeClr val="tx1">
                <a:lumMod val="50000"/>
                <a:lumOff val="50000"/>
              </a:schemeClr>
            </a:solidFill>
          </a:ln>
        </p:spPr>
        <p:txBody>
          <a:bodyPr wrap="square" rtlCol="0">
            <a:spAutoFit/>
          </a:bodyPr>
          <a:lstStyle/>
          <a:p>
            <a:pPr algn="ctr"/>
            <a:r>
              <a:rPr lang="pt-BR" sz="1400" b="1" dirty="0" smtClean="0">
                <a:solidFill>
                  <a:schemeClr val="tx2"/>
                </a:solidFill>
                <a:latin typeface="Lato" pitchFamily="34" charset="0"/>
              </a:rPr>
              <a:t>ACV </a:t>
            </a:r>
            <a:r>
              <a:rPr lang="pt-BR" sz="1400" b="1" dirty="0" smtClean="0">
                <a:solidFill>
                  <a:schemeClr val="tx2"/>
                </a:solidFill>
                <a:latin typeface="Lato" pitchFamily="34" charset="0"/>
              </a:rPr>
              <a:t>(completa)</a:t>
            </a:r>
            <a:r>
              <a:rPr lang="pt-BR" sz="1400" dirty="0" smtClean="0">
                <a:solidFill>
                  <a:schemeClr val="tx2"/>
                </a:solidFill>
                <a:latin typeface="Lato" pitchFamily="34" charset="0"/>
              </a:rPr>
              <a:t>: </a:t>
            </a:r>
            <a:endParaRPr lang="pt-BR" sz="1400" dirty="0" smtClean="0">
              <a:solidFill>
                <a:schemeClr val="tx2"/>
              </a:solidFill>
              <a:latin typeface="Lato" pitchFamily="34" charset="0"/>
            </a:endParaRPr>
          </a:p>
          <a:p>
            <a:pPr algn="ctr"/>
            <a:r>
              <a:rPr lang="pt-BR" sz="1400" dirty="0" smtClean="0">
                <a:solidFill>
                  <a:schemeClr val="tx2"/>
                </a:solidFill>
                <a:latin typeface="Lato" pitchFamily="34" charset="0"/>
              </a:rPr>
              <a:t>considera todas as categorias de impacto ambiental (ex: toxicidade, </a:t>
            </a:r>
            <a:r>
              <a:rPr lang="pt-BR" sz="1400" dirty="0" err="1" smtClean="0">
                <a:solidFill>
                  <a:schemeClr val="tx2"/>
                </a:solidFill>
                <a:latin typeface="Lato" pitchFamily="34" charset="0"/>
              </a:rPr>
              <a:t>eutrofização</a:t>
            </a:r>
            <a:r>
              <a:rPr lang="pt-BR" sz="1400" dirty="0" smtClean="0">
                <a:solidFill>
                  <a:schemeClr val="tx2"/>
                </a:solidFill>
                <a:latin typeface="Lato" pitchFamily="34" charset="0"/>
              </a:rPr>
              <a:t>, mudanças climáticas, ocupação do solo...)</a:t>
            </a:r>
          </a:p>
        </p:txBody>
      </p:sp>
      <p:sp>
        <p:nvSpPr>
          <p:cNvPr id="30" name="CaixaDeTexto 29"/>
          <p:cNvSpPr txBox="1"/>
          <p:nvPr/>
        </p:nvSpPr>
        <p:spPr>
          <a:xfrm>
            <a:off x="4811203" y="3748522"/>
            <a:ext cx="2789150" cy="738664"/>
          </a:xfrm>
          <a:prstGeom prst="rect">
            <a:avLst/>
          </a:prstGeom>
          <a:noFill/>
          <a:ln>
            <a:solidFill>
              <a:schemeClr val="tx1">
                <a:lumMod val="50000"/>
                <a:lumOff val="50000"/>
              </a:schemeClr>
            </a:solidFill>
          </a:ln>
        </p:spPr>
        <p:txBody>
          <a:bodyPr wrap="square" rtlCol="0">
            <a:spAutoFit/>
          </a:bodyPr>
          <a:lstStyle/>
          <a:p>
            <a:pPr algn="ctr"/>
            <a:r>
              <a:rPr lang="pt-BR" sz="1400" b="1" dirty="0" smtClean="0">
                <a:solidFill>
                  <a:schemeClr val="tx2"/>
                </a:solidFill>
                <a:latin typeface="Lato" pitchFamily="34" charset="0"/>
              </a:rPr>
              <a:t>ACV com recorte específico </a:t>
            </a:r>
            <a:r>
              <a:rPr lang="pt-BR" sz="1400" dirty="0" smtClean="0">
                <a:solidFill>
                  <a:schemeClr val="tx2"/>
                </a:solidFill>
                <a:latin typeface="Lato" pitchFamily="34" charset="0"/>
              </a:rPr>
              <a:t>em alguma(s) categoria(s)</a:t>
            </a:r>
          </a:p>
          <a:p>
            <a:pPr algn="ctr"/>
            <a:r>
              <a:rPr lang="pt-BR" sz="1400" dirty="0" smtClean="0">
                <a:solidFill>
                  <a:schemeClr val="tx2"/>
                </a:solidFill>
                <a:latin typeface="Lato" pitchFamily="34" charset="0"/>
              </a:rPr>
              <a:t>(ex: mudanças climáticas)</a:t>
            </a:r>
          </a:p>
        </p:txBody>
      </p:sp>
      <p:sp>
        <p:nvSpPr>
          <p:cNvPr id="31" name="Chave direita 30"/>
          <p:cNvSpPr/>
          <p:nvPr/>
        </p:nvSpPr>
        <p:spPr>
          <a:xfrm rot="5400000">
            <a:off x="4251442" y="359579"/>
            <a:ext cx="308751" cy="6270319"/>
          </a:xfrm>
          <a:prstGeom prst="rightBrac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a:latin typeface="Lato" pitchFamily="34" charset="0"/>
            </a:endParaRPr>
          </a:p>
        </p:txBody>
      </p:sp>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mph" presetSubtype="5" grpId="0" nodeType="clickEffect">
                                  <p:stCondLst>
                                    <p:cond delay="0"/>
                                  </p:stCondLst>
                                  <p:childTnLst>
                                    <p:set>
                                      <p:cBhvr override="childStyle">
                                        <p:cTn id="22" dur="indefinite"/>
                                        <p:tgtEl>
                                          <p:spTgt spid="30"/>
                                        </p:tgtEl>
                                        <p:attrNameLst>
                                          <p:attrName>style.fontStyle</p:attrName>
                                        </p:attrNameLst>
                                      </p:cBhvr>
                                      <p:to>
                                        <p:strVal val="normal"/>
                                      </p:to>
                                    </p:set>
                                    <p:set>
                                      <p:cBhvr override="childStyle">
                                        <p:cTn id="23" dur="indefinite"/>
                                        <p:tgtEl>
                                          <p:spTgt spid="30"/>
                                        </p:tgtEl>
                                        <p:attrNameLst>
                                          <p:attrName>style.fontWeight</p:attrName>
                                        </p:attrNameLst>
                                      </p:cBhvr>
                                      <p:to>
                                        <p:strVal val="bold"/>
                                      </p:to>
                                    </p:set>
                                    <p:set>
                                      <p:cBhvr override="childStyle">
                                        <p:cTn id="24" dur="indefinite"/>
                                        <p:tgtEl>
                                          <p:spTgt spid="3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0" grpId="1"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231764" y="663566"/>
            <a:ext cx="7819706" cy="1320361"/>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BASE CONCEITUAL: Pegada de </a:t>
            </a:r>
            <a:r>
              <a:rPr lang="pt-BR" b="1" dirty="0" smtClean="0">
                <a:solidFill>
                  <a:srgbClr val="4F81BD"/>
                </a:solidFill>
                <a:latin typeface="Lato" pitchFamily="34" charset="0"/>
              </a:rPr>
              <a:t>Carbono </a:t>
            </a:r>
            <a:r>
              <a:rPr lang="pt-BR" dirty="0" smtClean="0">
                <a:solidFill>
                  <a:srgbClr val="4F81BD"/>
                </a:solidFill>
                <a:latin typeface="Lato" pitchFamily="34" charset="0"/>
              </a:rPr>
              <a:t>(mudanças climáticas)</a:t>
            </a:r>
            <a:endParaRPr lang="pt-BR" b="1" dirty="0" smtClean="0">
              <a:solidFill>
                <a:srgbClr val="4F81BD"/>
              </a:solidFill>
              <a:latin typeface="Lato" pitchFamily="34" charset="0"/>
            </a:endParaRPr>
          </a:p>
          <a:p>
            <a:pPr algn="ctr">
              <a:lnSpc>
                <a:spcPct val="120000"/>
              </a:lnSpc>
              <a:spcBef>
                <a:spcPts val="1200"/>
              </a:spcBef>
              <a:spcAft>
                <a:spcPts val="600"/>
              </a:spcAft>
            </a:pPr>
            <a:r>
              <a:rPr lang="pt-BR" dirty="0" smtClean="0">
                <a:solidFill>
                  <a:srgbClr val="1F497D"/>
                </a:solidFill>
                <a:latin typeface="Lato" pitchFamily="34" charset="0"/>
              </a:rPr>
              <a:t>Cálculo das emissões e remoções de </a:t>
            </a:r>
            <a:r>
              <a:rPr lang="pt-BR" b="1" dirty="0" smtClean="0">
                <a:solidFill>
                  <a:srgbClr val="1F497D"/>
                </a:solidFill>
                <a:latin typeface="Lato" pitchFamily="34" charset="0"/>
              </a:rPr>
              <a:t>gases de efeito estufa (GEE) de um produto</a:t>
            </a:r>
          </a:p>
        </p:txBody>
      </p:sp>
      <p:sp>
        <p:nvSpPr>
          <p:cNvPr id="7" name="CaixaDeTexto 6"/>
          <p:cNvSpPr txBox="1"/>
          <p:nvPr/>
        </p:nvSpPr>
        <p:spPr>
          <a:xfrm>
            <a:off x="368300" y="2670877"/>
            <a:ext cx="8084334" cy="390813"/>
          </a:xfrm>
          <a:prstGeom prst="rect">
            <a:avLst/>
          </a:prstGeom>
          <a:noFill/>
        </p:spPr>
        <p:txBody>
          <a:bodyPr wrap="square" rtlCol="0">
            <a:spAutoFit/>
          </a:bodyPr>
          <a:lstStyle/>
          <a:p>
            <a:pPr algn="ctr">
              <a:lnSpc>
                <a:spcPct val="120000"/>
              </a:lnSpc>
              <a:spcBef>
                <a:spcPts val="1200"/>
              </a:spcBef>
              <a:spcAft>
                <a:spcPts val="600"/>
              </a:spcAft>
            </a:pPr>
            <a:r>
              <a:rPr lang="pt-BR" dirty="0" smtClean="0">
                <a:solidFill>
                  <a:schemeClr val="tx2"/>
                </a:solidFill>
                <a:latin typeface="Lato" pitchFamily="34" charset="0"/>
              </a:rPr>
              <a:t>Indicador único: </a:t>
            </a:r>
            <a:r>
              <a:rPr lang="pt-BR" b="1" dirty="0" smtClean="0">
                <a:solidFill>
                  <a:schemeClr val="tx2"/>
                </a:solidFill>
                <a:latin typeface="Lato" pitchFamily="34" charset="0"/>
              </a:rPr>
              <a:t>dióxido de carbono equivalente </a:t>
            </a:r>
            <a:r>
              <a:rPr lang="pt-BR" dirty="0" smtClean="0">
                <a:solidFill>
                  <a:schemeClr val="tx2"/>
                </a:solidFill>
                <a:latin typeface="Lato" pitchFamily="34" charset="0"/>
              </a:rPr>
              <a:t>(CO</a:t>
            </a:r>
            <a:r>
              <a:rPr lang="pt-BR" baseline="-25000" dirty="0" smtClean="0">
                <a:solidFill>
                  <a:schemeClr val="tx2"/>
                </a:solidFill>
                <a:latin typeface="Lato" pitchFamily="34" charset="0"/>
              </a:rPr>
              <a:t>2</a:t>
            </a:r>
            <a:r>
              <a:rPr lang="pt-BR" dirty="0" smtClean="0">
                <a:solidFill>
                  <a:schemeClr val="tx2"/>
                </a:solidFill>
                <a:latin typeface="Lato" pitchFamily="34" charset="0"/>
              </a:rPr>
              <a:t>eq)</a:t>
            </a:r>
          </a:p>
        </p:txBody>
      </p:sp>
      <p:cxnSp>
        <p:nvCxnSpPr>
          <p:cNvPr id="11" name="Conector de seta reta 10"/>
          <p:cNvCxnSpPr>
            <a:stCxn id="9" idx="2"/>
          </p:cNvCxnSpPr>
          <p:nvPr/>
        </p:nvCxnSpPr>
        <p:spPr>
          <a:xfrm>
            <a:off x="4141617" y="1983927"/>
            <a:ext cx="0" cy="749636"/>
          </a:xfrm>
          <a:prstGeom prst="straightConnector1">
            <a:avLst/>
          </a:prstGeom>
          <a:ln w="12700">
            <a:solidFill>
              <a:schemeClr val="tx2"/>
            </a:solidFill>
            <a:prstDash val="sysDash"/>
            <a:tailEnd type="arrow"/>
          </a:ln>
        </p:spPr>
        <p:style>
          <a:lnRef idx="1">
            <a:schemeClr val="accent6"/>
          </a:lnRef>
          <a:fillRef idx="0">
            <a:schemeClr val="accent6"/>
          </a:fillRef>
          <a:effectRef idx="0">
            <a:schemeClr val="accent6"/>
          </a:effectRef>
          <a:fontRef idx="minor">
            <a:schemeClr val="tx1"/>
          </a:fontRef>
        </p:style>
      </p:cxnSp>
      <p:sp>
        <p:nvSpPr>
          <p:cNvPr id="15" name="Chave direita 14"/>
          <p:cNvSpPr/>
          <p:nvPr/>
        </p:nvSpPr>
        <p:spPr>
          <a:xfrm rot="5400000">
            <a:off x="4226019" y="259503"/>
            <a:ext cx="258882" cy="5870050"/>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pt-BR">
              <a:latin typeface="Lato" pitchFamily="34" charset="0"/>
            </a:endParaRPr>
          </a:p>
        </p:txBody>
      </p:sp>
      <p:sp>
        <p:nvSpPr>
          <p:cNvPr id="16" name="CaixaDeTexto 15"/>
          <p:cNvSpPr txBox="1"/>
          <p:nvPr/>
        </p:nvSpPr>
        <p:spPr>
          <a:xfrm>
            <a:off x="668981" y="3473455"/>
            <a:ext cx="8084334" cy="1166410"/>
          </a:xfrm>
          <a:prstGeom prst="rect">
            <a:avLst/>
          </a:prstGeom>
          <a:noFill/>
        </p:spPr>
        <p:txBody>
          <a:bodyPr wrap="square" rtlCol="0">
            <a:spAutoFit/>
          </a:bodyPr>
          <a:lstStyle/>
          <a:p>
            <a:pPr algn="ctr">
              <a:lnSpc>
                <a:spcPct val="120000"/>
              </a:lnSpc>
              <a:spcBef>
                <a:spcPts val="1200"/>
              </a:spcBef>
              <a:spcAft>
                <a:spcPts val="600"/>
              </a:spcAft>
            </a:pPr>
            <a:r>
              <a:rPr lang="pt-BR" sz="2000" dirty="0" smtClean="0">
                <a:solidFill>
                  <a:schemeClr val="tx2"/>
                </a:solidFill>
                <a:latin typeface="Lato" pitchFamily="34" charset="0"/>
              </a:rPr>
              <a:t>Quantificação permite identificar </a:t>
            </a:r>
            <a:r>
              <a:rPr lang="pt-BR" sz="2000" b="1" dirty="0" smtClean="0">
                <a:solidFill>
                  <a:schemeClr val="tx2"/>
                </a:solidFill>
                <a:latin typeface="Lato" pitchFamily="34" charset="0"/>
              </a:rPr>
              <a:t>pontos críticos e possibilidades de melhorias </a:t>
            </a:r>
            <a:r>
              <a:rPr lang="pt-BR" sz="2000" dirty="0" smtClean="0">
                <a:solidFill>
                  <a:schemeClr val="tx2"/>
                </a:solidFill>
                <a:latin typeface="Lato" pitchFamily="34" charset="0"/>
              </a:rPr>
              <a:t>de processos a fim de reduzir os impactos ambientais resultantes das emissões de GEE</a:t>
            </a:r>
          </a:p>
        </p:txBody>
      </p:sp>
      <p:sp>
        <p:nvSpPr>
          <p:cNvPr id="12"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pic>
        <p:nvPicPr>
          <p:cNvPr id="17" name="Imagem 16"/>
          <p:cNvPicPr>
            <a:picLocks noChangeAspect="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538708">
            <a:off x="7164153" y="2492808"/>
            <a:ext cx="951915" cy="769892"/>
          </a:xfrm>
          <a:prstGeom prst="rect">
            <a:avLst/>
          </a:prstGeom>
        </p:spPr>
      </p:pic>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5844" name="AutoShape 4"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6" name="AutoShape 6" descr="data:image/jpeg;base64,/9j/4AAQSkZJRgABAQAAAQABAAD/2wCEAAkGBxITEhUTExQWFRQXGBoYFhgVGBgdGBYfIRwaFxwcHR8YHygiHRolHiAcIjEiJyktLi4xGB8zODMuNygtLisBCgoKDg0OGxAQGzQlHyQ0LCwtLDA0LCwsLSwsLCwvLC80LCwvLCwsLCwsLywvLDQsLCwsLCwsLCwsLCwsLCwsLP/AABEIAJwBRAMBEQACEQEDEQH/xAAcAAEAAgMBAQEAAAAAAAAAAAAABAYDBQcCAQj/xABHEAACAQIDBQYBBwoEBAcAAAABAgMAEQQSIQUGBxMxIkFRYXGBMhRCcpGhsbIjMzQ1UmJzgrPBFZKi8CRDwtFTY5Oj0tPh/8QAGwEBAAIDAQEAAAAAAAAAAAAAAAMEAQIFBgf/xAAzEQACAQIEAwYFBQADAQAAAAAAAQIDEQQSITFBUWETMnGBwfAFIpGhsQYUM9HhFULxI//aAAwDAQACEQMRAD8A7jQCgFAKAUAoBQCgFAKAUAoBQCgFAKAUAoBQCgFAKAUAoBQCgFAKAUAoBQCgFAKA5jvnv1LnaHCtkVSVaQfExGhy36L59TVOpXd7ROJjPiMszhS4cTn2LxcshvJI7nxZmJ+01GmzmdrOT1dz1s7ePFYZgY5XyjqhZsp9r6e1KlJVFu0+adn/AL5nRwmNqUXpquT1X+eR1bYG9zyRrJo6nqDoynoRceHprXD/AOXxOEqulX+ZLjs7cz19KjRxVJVael/yW3AbQjlF0OveD1FehwmOo4qN6b8VxRTrUJ0naRKq2QigFAKAUAoBQCgFAKAUAoBQCgFAKAUAoBQCgFAKAUAoBQCgFAKAUAoBQCgFAKAUBG2m7LDKy/EEYr6hTb7a1l3XY0qNqDa3sz8/y2tXLieQ4ER6kQRCxFTxLEC5cN5bpMncGVh7gg/cK8z+oYWlCfO6+n/p634BUeScOTT+v/hcUdkYMpII6Ef76VwqNadKSnB2aPQtKayy2LdsfaQmXXRx8Q/uPKvefDPiEcXTu9JLdeq6HExOHdGXR7GwrpFYUAoBQCgFAKAUAoBQCgFAKAUAoBQCgFAKAUAoBQCgFAKAUAoBQCgFAKAUAoDC2KQGxdQfC4qvLF0Iyyymk+V0bqnNq6TMvWp001dGhxrffdSTCuzxqWw5NwQL8v8AdbwA7j06d9UalHI9NjzmMwUqUnKPd/BTnatUijFEGdqmRZgi78L4tJ27roPxH+9eY/Uc9acfH0PT/AY2U34epdHSvNpnokz5hMSYnDju6jxHeKvYLFSw1ZVI+fVcRUpqrBxZeY3DAMNQRcV9GhNTipR2ep5+ScXZnqtjAoBQCgFAKAUAoBQCgFAKAUAoBQCgFAKAUAoBQCgFAKAUAoBQCgFAKAUBXNv7SbMYkNgPiI7z4eleT+OfEp53h6bslu+fQ6mDw6y9pLyNVEteUky6bTZuMMZAv2e8f3FdL4X8VnhKiTd4Pdcuq6/kq4iiqivxLH19K+iJpq6OQabF7p4GQkvhornqQuW/+W1a9nHkQPDUnvFGKHcrZy9MLEfpDN+K9ZyR5GVh6S2iYto4SONgsUaRqB0RQo+oCvD/AKlqXxUYco/ls6+Bgow0RAkWuAmX0RJBUqN4ss27uKBhAJ+Eke3X+/2V7n4JiVLCpSfdbXr6nJxtNqrdcdTcV2ykKAUAoBQCgFAKAUAoBQCgFAKAUAoBQCgFAKAUAoBQCgFAKAUAoBQCgFAUKR7uxPexP218zxMnKrKT4t/k9GlaKRnhqnI0JKVGzRll2e1419P/AMr6V8IqOpgqbfK300OPXVqjJFdIiFAaHa/5w+gr57+ob/vpeC/B08L/ABmseuOi4iJIKlRuj7h52UWHjXTwtedOFo8xOEZPUvdfQjzooBQCgFAKAUAoBQCgFAKAUAoBQCgFAKAUAoBQCgFAKAUAoBQCgFAKAUBRMUmWR18GP36fZXzbG03TxE48m/yehpvNTi+iMkRqjIElDUTNGWXZwtGvpX0n4PDLgqa6X+ruceu71GSa6ZCKA1G24dQ/d0P9q8d+p8I80cQttn6F/Bz3iaVzXlkdBESQ1MjdFg2Fs0GIM41Y3HpoB/3969p8HwC/bKVRayd/L3qc3F4h9paPA3legOeKAUAoBQCgFAKAUAoBQCgFAKAUAoBQCgFAKAUAoBQCgFAKAUAoBQCgFAVbebDZZBIOjjX1Gn3W+o1479QYXJVVZbS38V/h2MBUzQyPh+DWRtXm2i00SkaomjVooWO4n44MyR8pFUlVIQk2BsL5mIvbyr6bhrwowguCS+x4yvjqnaStbdkeLiDtIm/PHpy47fhqR1JIpyx9ZcSxbF4nTKQMTGrr3tGMrjztezemlYVdrc3pfFZJ/wD0WnQ6Xg8VFiIg6EPG40P++hHh3VNOEK0HGSumdqlVUkpwZr8TsMn4G08G7vcV5iv+mVmvRnpyf9/4dKGO0+ZHzC7vqDeRs37o6e/jU+E/T0KclKtLN04efP7GKmObVoK3U3YFekSsUBQCgFAKAUAoBQCgFAKAUAoBQCgFAKAUAoBQCgFAKAUAoBQCgFAKAUAoBQEfH4QSoUPf0Pge41WxeFjiaTpy4/ZktGq6U1JFKmiaNijCxH+7jyr55iMPOhUdOa1R3oyjUjmjseo3qs0YaOJZTmIPUHWvpaaauj5zNNaMnQiopFWbJMS1G2RHR+E+MYPLBfsleYB4EEKfrBH1VPhZO7R2PhVR5pQ4bnSquHbFAKAUAoBQCgFAKAUAoBQCgFAKAUAoBQCgFAKAUAoBQCgFAKAUAoBQCgFAKAUAoCDtPZqzDXRh8LDqP+4qhj/h9PFwtLR8H74FihiJUXptyKpjMFJCbONO5h8J968VjPh9bDO01pz4HZpVoVV8r8uJyfefZ5hxLadhyXQ92puR7HT6q9X8MxKr4dc1o/fU8V8VwroV5cnqvP8AojQmrUjiTRKiao2iM6nwt2Syo+IcWDgLHfqVvct6E2t6VYw0GvmZ3fhdBxTqPjsX2rZ1hQCgFAc74ob3YjCSQxYZwjFWeTsq2lwqjtA26NV3C0IzTckVq9RxaUStbtcQsa2LgWeYNEzhHGSMfF2QbqoIsSD7VPVwtNQbitSKFaWZXeh2muWXhQCgFAKAUAoBQCgFAKAUBz3invLisI+HGHkyB1kLdlGvYpb4gbdTV3CUYVE8y5FavUlFqxSo9/trN8Mpb6MMZ+5KtPDUVuvuQ9tU5n08QtqIRnk9nhQA/wCkGn7Wi9l9x21Rblu3P4m86RYcUiozkKkiXCFjoAwJOW/S9yL+FVq2DyrNAmp4i7tI6RVEsigFAKAUAoBQCgFAUzijt3EYTDxPh3yM0uUnKrXGR2t2ge8CrWEpxqSakuBBXm4pWMXC3eDEYuOdsRJnKOoXsqtgVv8ANArOLpRptKKFCbknc1XEzevGYTFJHBLkQxBiMiNrmcXuyk9AKkwtCE4XkjSvUlGVky4bjbRkxGBhmlbNIwbMbAXs7KNFAHQCq1eKjUaWxNSk5QTZvahJD4ygixFx51hpNWZlNrVGk2tuphMQpWSPTr2Tax8R4H0qj/xtCM89P5X0/rb7ElSq6sMlX5l1/vcq78J4L9nESgeBCk/XpVjsebORP4bTk9G0bbZPDzBwkMwaZh/4hGX/ACgAH3vWY0IrfU3p/DqMHdq/iW0C2gqYvn2gFAKAUBwzbUhx22so1XnrEPoxmz+2jn3rrQXZ0L9L/UoSeer74Gj3swRgxuIjGmWVitu4N+UT/SRU1GWammaVFaTR37d7aIxGGhm/bjVj5G3aHsbj2rjVIZJuJ0ISzRTIW9O9mHwIXnZyzglERSS1rX1NlHUdT31vSoSq7Gs6sYbnuXevCLhUxbSgROOz3sT+yFGpYWII7rGsKhNzyJajtI5c19CtLxawea3KnC/tZU+7Pep/2M7boj/cxvsXLY+14MVGJYHDp006qfBgdQfI1WnCUHaSJoyUldE0mtDYpm1uJmBhYopecjQmIAr/AJmIB9rirUMHUkrvQgliILqY9m8UsDIwVxJDf50ijL7lCbep0rMsHUW2oWIg99C6GdAmcsuS2bNcZbWve/S1tb1Vs72J7ld2Hv3gsVKYUcq9yEzjKJfND5+BsfKpqmGqQV2RRrRk7IsxNQEpVsBv9gpp1w8Rkd2YqtkOU2vc3/ZsCb+AqxLDVIxzMiVaLdkU/jh+cwn0ZvvjqzgdpeXqQYrdefobHgl+j4j+KPwLWmO7y8DfC7Px9DoOOwUcyNHKiujCxVhcH/fjVKMnF3RYaTVmfmfacIjllRSbJI6g99lYqD66V3oO6TOXLS5+icTtqPD4RMRiCVXKmYhSTmYDSyjvOlcRU3OeWJ0nNRjdmDd3evDYuJ5UbIsZPMElgUA1DHWwUjW9/HwNZqUZU2k+JiFSMldEXZG/OFxOJ+TQ52NmOfLZDbra5zfZW08NOEM0jEa0ZSyow7f4g4PCytC4keRLZgi6C4DDViB0I6VtTws5rMtjE68Yuxq4uLeDJ1hxCjxtGfuepHgZ80aLEx5Mt2wtv4bFoXgkD2+Iahl9VOo9ehqtUpSpu0kTQnGSujYTzKil3YKqi7MxAAA6kk9BWiTbsjduxR9ocVMDGxCLLNb5yKAvtnIJ+qrUcFUe+hXeIittSRsLiRhMTKkISWN3NlzqpBPqrG1YqYScFc2hXjJ2NvvbtXCYeNGxaB0L5VBjD9rKx6HpoDrUVGE5u0DapKMV8x43R2vg8QshwiBFVgHtGEubXHTrpWa1OcGs4pyjLunNuM/6bH/AX8b1ewX8b8Stie8dA4Z/qzD+j/1Hqniv5X74Fij3EWiq5KKAUAoBQCgFAKAUBA2/tAYfDTTH/lozDzNtB7mwrenHNJR5ms5ZYtnJODuAMmNeZteVGTf95zlB/wAueuljZWp25+hTwyvK/IzcZ9n5MVFMBpLHlP0kP/xZfqrXBSvBx5GcSrSTLJwZ2jnwjwk6wyEj6L9of6s9QY2NpqXMlw0vlsSeL2DV8AZCO1FIjKfUhCPSx+wVjByaqW5mcQvkucx3L2G2OxCYdnYRKGkax+EdkHLfQMxyi/l5Vfr1Ozjm4lWnDPKx0TeLhjhTAxwqtHMoJW7uwcgfCQ5Nr+ItY29KpU8ZPN8+xYnh42+XconDXbbYfGxi/wCTmIjcd2uiH1DW9i3jVvFU1Om+a1IKM8sl1L1xh240UCYdDYz3zkdci2uP5iQPQEd9VMFTUpOT4FjETssq4mi4abkQ4mI4nEgsmYrGlyAbaFmy2J1uAL9xvfSpcViJQeWJHRpKSzMy8TdysPh4BicMpjAYLIlyVIbQMMxNjew8NaxhcRKcsshXpRisyNnwe2nzsNNhZLOsRGUNqCj5uzY9QCD7MBWmNhlkprib4eV04vgUviJu2MFiRywRDJ24rE9gg9pQf3TYjyI8KtYat2kNd0QVqeSWmxY9ob/l9khc3/FP+QfxAA7Un8y21/aY+FQRwtq3Tf8Awlda9PrsTeDu72SNsY47T3SK/cgPab+Yi3ovnWuNq3eReZnDwsszIPHD85hPozffHW2B2l5eprit15+hodyd9v8AD45E5HNzuGvzMttAtvhN+lTV8P2rTvY0pVciasbfanFmd0KwwLCxFs5cuR5gZVF/M39KjhgYp3k7m8sS3sjUcP8AdMY2XPJInKQ5nTODK+vQr1Ck9WPXu8RJiK/ZqyWv2NKVPO9TtG3sCs2GmiYdl42HppofUGx9q5dOTjJNF2SvFo/O+wcNLPKuHibKZ7I2pCkfH2rdQLXt5V2qjUVmfA5sLydlxO17q7hYfBOJVaSSYAgsxAXXrZR0HqSfOuVVxMqitwL1OjGDvxM2P3EwM074iZGkdyCbuwUWULoEI7h33rEcTUjFRTMujBu7Ie1eGuAkQiOMwvbsurObHuuGJBH2+YreGLqJ6u5iVCD2OV7lbQfC4+E3teQQyDuIZshB9DY+qiuhXip039SpTk4zX0L/AMasa6wQRA2WR2L+eQAgHyub/wAoqngYrM3yLGJeiRpuF26eExUck045jK+QR5iAoyg5jlIJvcjXTs1Liq84NKJpQpxkrsveH3FwEcsc0cRjkjYMpV3t7hiR9lU3iaji4t6E6owTukaDjZ+iQfxx/TkqbA99+HqiPE91ePozDwR/M4n+Iv4azju8hhtmaHjP+mx/wF/G9TYL+N+JHie8dA4Z/qzD+j/1Hqniv5X74Fij3EWiq5KKAUAoBQCgFAKAUBQOMu0smESEHWaQX+inaP8AqyfXVzBQvPNyK+JlaNuZzvdXfKbAK6xRxNnYMxcNfQWA7LDTqfc1dq4dVWm2VqdVw2PW9O+s2PREljiXI2ZSga/QgjVjob/YKUsPGk7pidVzVmbHhHtLlY7lk9mZGT+Ze2v2Bh71pjIXp35G+HladuZ0Lir+rJvWP+olUsJ/KvP8FjEdxlM4KD/iZz/5Q/FVrHd1EOG7zOw1zC4fmuQZcaQvzcSctvKXSu7vT8vQ5n/bz9S3caGPyyIdwgFvd3v9wqtgu4/EmxPeRq9hNtnkJ8l5/I7WTIFy/Ec1r/vZqkqdhm+e1zWHa2+XYz7Qwe3J0McyYh0NrqwWxsbjp5itYyw8XdWDjVas/QsfCfYmKw+ImM0Lxo0YALDQkMLD6iagxdSE4rK7ktCEot3RYeKmGhfZ8jSmxQhoj3575QPcEg+Rv3VDhHJVFbzJK6WTU4fgo0aRFkbJGXUOw6qpIDH2F660rpO25RVr6n6awsKIiogARVCqB0AAsAPK1cFtt3Z00rKyOV8cPzmE+jN98ddDA7S8vUqYrdefoeeE+wMLiYZ2nhSQrIApbuGUG1MXVnCSyuwoQjJO6LjjuHuzpFKiARnuaNmUjz62PuDVaOKqp7k7oQfA41tTCy4DGOiuRJC/YddLggMp91IuOnUa11ISVWF2tGUpJwlbkd32LtT5VgkntYvESwHQNYhgPIMDXHqQyTcS/GWaNziHDr9YYT6f/Q1dbE/xy98ShR78ffA/Q9cU6RzDe7igY5GiwaqcpIaV9RcaHIoIuB+0T7d9X6ODurz+hVqYiztE0EDbdxourYjI3QgiFLeVstx6XqZ/t6fL8ka7WfuxWNnRsuLiVviXEIra31EgB179asSd4Nrl6ES7y8fU7jv5uz8uw+RSFlQ54yel7WKnyI7+4gHutXJw9bs5Xexeq088bHFf+N2dP/zMPL9jgfWrr9Yrq/JVjzXv6FL5oPkzpe5HEcYh1w+JVUlbRHXRHP7JB+Fj3a2PloDQr4TIs0dizSr5naR842fokH8cf05KYHvvw9UMT3V4+jMPBH8zif4i/hrOO7yGG2ZoeM/6bH/AX8b1Ngv434keJ7x0Dhn+rMP6P/UeqeK/lfvgWKPcRaKrkooBQCgFAKAUAoBQHEOL20eZjuWNRCgWw/abtn7Co9q6uDhanfmUcRK87cjquxt3MPFBFG0MTMkaqzFFJYgAEkkdSbmufOrKUm7luMEkke9o7u4aSKSPkxKXRlBCKCLgi4IGhFYjVkmncOEWrWPz3gMS2HnSTo8MisR5q2o+wiu1JKcWuZzk8rvyO1cT5Q2y5WU3Dcog+IMiEVysIrVkvH8F6v8Ax/QqHBP9IxH8JfxVZx3dRDhu8zpe823I8Hh3mci4BCL3u3co9/qFzVGlTdSWVFmc1FXZwzcnZ7YnHwL17Ylc+SnOSfU2HqwrrV5KFNvyKNOOaaLzxq2UxWHEqLhLxv5BiCp9L3HqwqpgZ6uJPiY7SPfCLeWLk/I5GCurMYrmwcMcxAv84MSbeB8jTGUnmzrzGHmrZWdMqgWj5egON8WduHEYlcJFdliIBA+fK2lvUA5fVmrqYOnlhnfH8FLETvLKuH5NVvzugcCuHYHMroFkPcJQLtbyI6D901JQr9pf3oaVaeS3vU6Hwp3g+UYXkubywWXXqyfMPsOz/L51SxdLJPMtmWaE80bciu8cPzmE+jN98dTYHaXl6kWK3Xn6E3grMqwYjMwH5VepA+aK0xy+ZeBthtmX7HbYw8Kl5Zo0Ud5YfYOpPkKqRhKTskWHJLdn5+3t2sMVi5sQLhGYZb9cqgKCfAkC/vXZowyQUTnzlmk2ds3OwLQ7MhjcWblMxB6gsWksfMZre1cqvJSqtovU1aCRxvh1+sMJ9P8A6Grp4n+OXviUaPfj74He9tOww8xT4xE5X1ym321x4WzK50ZbOx+ftyRD8uw3Oy8rPrmtlvlOS9+7Plrs183Zytuc6lbMr7H6D2lj44I2llYKii5J+4eJPcO+uNGLk7I6LaSuz854LEZsXHIdM2IVz5XkDGu3JWg109DmJ3lfr6n6QxGKRMud1XM2VcxAzNYmwv1NgdPKuGk3sdNtI8bRwMU0ZjmRXQ9QwuPXyPnWYycXeIaTVmfnLHRKmKdcOxZVmIhYak2fsEHv7te+u3FtwvLlqc1q0tDqXGz9Eg/jj+nJXPwPffh6otYnurx9GYeCP5nE/wARfw1nHd5DDbM0nGmMjGRN3GEAeztf7x9dTYF/I/EjxPeRfOGDg7Mw9u7mD/3Hqniv5X74Fih3EWmq5KKAUAoBQCgFAKAUByqLh7jHx4xM7QmMz81grsWtmzBbFAPAdeldB4qmqeWN72sVFQk53Z1WueWxQHJN5eGmLlxU0sJhEcjl1DuwYZtWuAhHxX766VLFwjBKV7lOdCTk2jcb14OaHYXJnymSMRIShJUgSqF1IB+G3dUVGUZYi8dnf8G9RNUbPoc33V2LisS7/JGyyIoY2kZGIJtYFf7kVeq1IQXzlaEJSfym8PD7a07jndemeafPYexZqi/dUYrT7Ik7Co9zpW5e6EWAQ2PMme2eQi38qjuX7/qtQr13VfQs06Sgupv8XhUlRo5FDIwIZT0INQptO6JGk1ZnKtvcJ5AxbCSKyH5kpIZfIMAQ3vb1NdGnjV/3X0Kk8M/+prY9zttjsgyhemmKsv1B+ntW/wC4w+/oa9lV9svu5ewcXg8FMjGNsQ7vInbYrcoijOxW/VbmwNU69WFSaa2LFKEoRd9zRbm8PcRDixiMW0b5czjKzMWkPzmzKPEn1tU1fFRlDLD2iOlQkpXkXveHYseMgaCW+VtQR1VhqGHmPt1HfVSnUdOWZFicFJWZz/dTh/jMLjhJzgsSa506zA/MKnpfvve2liTqLlXFQnTtbX8FanQlGd7m44k7o4jHNAYDGBGJA3MZh8RS1rKfA1Fha8aaebib1qUptWKWeFGPPU4b/wBR/wD66t/vafX35kH7afT35H1OE+P/AGsMP53/ALR0/e0+vvzCw0+nvyLXuvwwigdZcS4mdTdUAtGD3E31a3sPKq1XGOStFWJoYdJ3lqX+dLqwHeCPsqmiycp3S4c43DYuCaRoMkbXbK7lvhK6AoPHxroVsXTnBpX1KdOhKMk3wOs1zi4cj3o4WyiRnweRo2JPKY5WS/cpOhXwuRbprXSpYyNrT35lOeHd/lIGzeGePlZVnKxRjvZw5A/cVSRf1IreWLpxXy6s1WHm9za728MGLRfIQMpASQO1rED84T337wB1sQNTaOjjN+0N6mH2ym+3q3OxGNwmHjedefCvauDy5WsFuT1B062PU6a6Q0a8ac20tH9iSpSlOKTeqKRJuHti3LN2j6W+Ufk7fRJ6e1WliaG/oQdjU29S0blcNTBIs+KZXdDdI0uVUjozEgXI6gWsCL3NQV8XmWWBLToWd5G64j7uTY6COOEoGSXOeYxAtkddLKdbkVFhqsacm5G9am5pJGPhvuzPgY5lnMZLuGHLYkWAtrdRTE1o1GnEUabgnclb/wC7Hy7D2Wwnju0RPf4ofJvsIB7qxh63Zy12e5mrTzrqR+G2wcVg4HjxBSzNnRFNylxZgT01sDYX79daziakKkrxMUYSirMt9ViYUAoBQCgFAKAUAoBQCgFAKAqPFX9WTesf9RKs4T+Vef4IcR3GU3gn+kYj+Ev4qs47uohw3eZ2CuaXBQAmgFAKAUAoBQCgFAKAUAoBQCgFAKAUAoBQCgFAKAUABoBQCgFAKAUAoBQCgFAKAUAoBQCgIe1tlxYmJoZlzxta4zMt7EMNVIPUDvraE5QeaO5rKKkrMhbC3VwmDZnw8RRmGVjnka4vf57G1b1K06itJmIU4x2Mu8OJdY1SJ+XLK6xo1lOW92ZgGBBIRXOo7qxTSbu9kZk7bGri2vLOuHQO0TPDJLM0SqzhomjjeNAysD22PzSezYddJMijd76pLzuaZm7L3oRtpzid8KvMlaNopXzJAjOWVoUDFZImyWzNqFFiazFZVJ21uuPjyZiTzNa+9CdNtSWLFOHa+H/Jxi4Ucp2W6sSBqrscmvQlLdTWignDTf3+DZyafQx7Pxk+IMUYmaIjCwzyOqxlpGkzACzqQFGRiQACcwsRbXaUYxu7X1a+hhNy0vwTM+N2pJH8r1BMaRCIWAGdwVA8bF8vW9axgnl8zLk1cl7u4l2jZJXzyxSNG7WAzW7SsQoABZCjEAW1rWokndbPX35m0Hfc0myNrTnEKHlco+IxUZEkaCKyPKsaxsqAmSyjRmNwr94qWcI5dFwT6623I4yd9+LPW7m1ZpJNZpJAOYZxJGiLEMzCMoQilr2IvdhYHUEa4qQSW3h19+RmEm3uetm7VxTxzhSHmeEYjChgoCq+YLH3XK5VJLH/AJgufBKEE1fa9n/YUpNO3ijIu1GEIyTStIMRh0kE8cayIHljVlKqiixUmzAG99DpTIs2q0s9vBjNpvxX5JyY6TlYxs2sbyCM2HZAjVh3a6k9ajyq8eptd2ZBjxsq4VZOdMzNLhlJmjjUgPLErhQsa3UhiL6+RFSZYudrLZ7X5Pqa3aje/L8mGLakzYx4klkZhPbkmNBEIQseds+QEsC3c5N2UEWNZcIqCbXDfjfX3sYzPNa5L2ZtaR8U2Z7wSGVIVsvZaEhH1AuS7cw66WjFvPSUEodVa/n7RtGV5dP6JG0+c+JSKOd4RyXfsrGwZg8ajNnUnLqdAR61iOVRbav9TMrt2TNZHtWadsN+UliEmH5jDDxo4zZkW95I3smpsdKkyRjm0vZ8f/Ua5m7eht958U0caFZGizSxozoqswBNjYOrC/saipJN6q5tN6Gjxu15kjiMs80UZllHNWFeY8aoWVmQxNl16nIBYA6A1NGCbdkn0vpf6+po5NJXZPw0+KlMULyNC/KaSRkWPOe3kQWcMinLqwAOpAGlaNQV5JXNvmemxBxW3MQIYmD9qOWfnZVB50cDsj2BBsWUX7PRtOlbKnHM1ztbo2aubtfx+xJfbsi4iZ82bDrDOY0AXtGHlZ2va+rOyWvb8nfvrHZpxS43X3uZz69NfsZo8TPC2GaSYyrPdXXIgVG5TzAx5QGy9grZi3Ua6a4tGSdla392F2mrvc+7NxLnC/LMRLmjkg5rxFU5aKVz2UhQxsuhzFr+VYlFZ8kVqna5mL+XM2a7ZuNkw+HlRhGMRzIBdUUKOeyKDlUAEI7SKPHl66k1JKKnJNba/b+zVScV10+5usA8seJMDytMrRcxWdUDqQ2VgeWqgqbgjS+januilZxzJWN1dOzdzc1EbigFAKAUAoBQCgFAKAUAoBQCgFARMbs2KZkaRQ+S5VWAK3Itcg9Ta9vU1tGbjsYaT3Ig3ehAGTNGVd3QxmxTPq4GlshOuUgi9j3C23ay4muRcD7/AIDGOXkaSMxIyKVbWzFWa+YG9yoNO0et+JnIiRPsqJ1lVxmEyhZAT1AXL7G3fWqm1ZrgZcUzA+wovyeUyIY4xEGRyGKC3Za3XpoeoubEXNbdo9fqYyo94jYkLklwWDGMsCbhuX8Nweovr52FYVSS293DimZcDs2KFnaNQmexZVAC3AtcAdDa1/QViU3LcyopbEfD7BiRw93a0kkqqzHIjuWLMB49trXvbMbVs6jat5fQwoI8tu9CVCjOvYkjurEErJcsCe/U3Hgenfd2svfQZEexsKAMGROUwRo7xdg2bKTfL1IKix7tfE1jtJWsxlRHwmz8K+YLLzXMiOzcwMxMTKyg20CqQOyABqe8mtnKa4W/0woxfvkSf8GS8hzyZZcxdMwyksuQnpcaW761zvToZyhdjpyxGzyOoaNlzMOyY2V1tYDS6i/jamd3uvdxlVrH1tjRZs+ofm84MDqGyhDb90qLEdDTO9vIZUY4N3cMnKKoA0TZlcWzk5WU5mtdrhje/jWXVk767jItDLj9kpK4ctIpCsnYcrdWIJBI1GoGoINYjNxVg4pnmXY0ZKMjPFkTlryyAAuhtYgjuFM746jKiXi8IsmXNfsurix71Nx7Vqm0ZauecVgkkZGcXyZrDuOZShuO8WJopNbBq5D/AMBjAjCtIjRKUR1btBDa6Em+ZdF6g2yjvrftHrfiYyIzQbHhTlhV0jV1UEk3z2Llr6sxIuSdSSfGsObdwopHjB7DgjESovZijaJATcZWylr36k5RqfPxpKpJ3vx1CglY+YDYkcRQgyNywViDuWEYNhZb+Qtc3IFxexNJVG/MKKRHg3cjCvES/JPZSMO2VU7LFbHS1wRbuXQWF62dV3vxMKC24GaTd7DHPaMKJECOE7IOViyns2s6kkhhqKwqstNTOREjA7OWNmfM7uwCl5DdrC5CiwAAFz0Gt9b1rKV9DKVibWpkUAoBQCgFAKAUAoBQCgFAKAUAoDS7YQvicPHnkVWSYnluyEkcvKSVIva50OmtSw0i34eppLVpGlixc0vyVWM0lxilblSctpOXKkaSEhkGq66G3b0FSuMVma6dd1txNE27X6m/3mlaPBYlkJVkgkKsCcwIQkG/jfvqGkk6kU+aN6jtB25Gv2gzw4XmpzkkSRWWOWUuZibJyr520e+Ua6MQ1tK3jaU7Pb8dfIw9I3RFfElosGTJNIJWkaTlM6sSUd8gykEKjdmx6Zde+s2s5abGL6IzbPSaSRYMQ8i5IBJZXyuxaSRVztGRdkRVvY2JcnXSksqWaPP09Qrt2ZrMTtZwmGMzTOgTFh2ifIW5cscSSuVZRa2pPQZibW6bqC1y24fdPQ1cnpfqbNsFJmwazSyGR1KzGOaRVYrETcBCAO0L3AF6jzL5sq04adTez0uR8Bt4HGNaYOsjTRLDnBKGEDKct7jNkmN++6VtKl8m21nfx9o1U/m35/b2zPHiHj2e2NErvKcMZjmYmLMUzghDoqr4LbTrc61iydXJbS9upm7UM3QzNAcPPGEkdhLFLzM7FiSgUrIL/Da9rLZe2NBYVrfNF3W1jNrMjbKhnkwCtHzhM6QMxlmJ5g7LSZDnblllLC9ha46W02m4qpZ7a8PdzCu4ab6G72DiUeMhRIpRijpMxaRG0bKWLNfQgggkWI1qKomn/RvF3Rr91yztK7iYkTYlQ7SkxkLO6Kqpn0soA+EdOtSVbKyXJfg0p63b6/k+7dxTq8wVmAGDkcAHowJs3r51imk0vE2k9/AiYPFy8yLCSSNzAH7d7NLGYzkk0+cDdSf2kvpcVtJKzml/jNU33WeMPtGWRFGch4cLKZ7Ei8oJhW/lmjmPsKy4JPbdq3hv6owpN/TX39SRBh52wgMYmV25TOJJyWkUWLhHztyywv8As+3UatxU9bceBtZ5dDFjZEkw8bxtiIys8ULK0sodc06I6tZyGNiQGudCCDWYpqTTts3w5GG7xuvep72piHjOMRXcBMJFy7sxKszYhc12JObRdevZFIpNRbXF+gbabXRepBxG0ZskcQkYPhZUE7A9pwJ0iQP4iSIs5HpWyjG7dt9vp6PQ1u7W5f36m12aWfGYnMJmEcqqrCUiJByIWylM4ubsT8J+LrpppKyhHqvPdm0dZP3wRqsJtOZEjjkkY86aNoXJ1I56rLET5DUeKsR8w1u4RbbS2Wv00fv1MKTWj96k2e8U2MdWlbk4dJo0aWUrmPyi9wWsQcq6HQW0tWq+aMVzduHQztJ9F/ZkjV4pMIUmkk5+ZZM7Flb8k0okA6JZlAstls9rdLY0kpXW397DVNdTNu1IyHkz80YnIGcvIXjlt2Wkj1sozHVbLa40tasVUn80dvwZhpo9ywVCSCgFAKAUAoBQCgFAKAUAoBQCgFARMds2KYqZFJK3ykMy9bXHZIuDYaHwraM3HYw0meMRsiFwgKWEYKx5GZMgNgVHLI00GnkKypyV+pjKiRiMKjxtE4zIylGBJ1UixBPXpWqbTujLSasYIdlRLlsGORs653dsrZSlxnY9xI96y5tjKj1Fs2JSGVACHaQddGe4Y+9zf1Jo5thRSPmO2ZFKVZ1OZQQrKzKwBtcZkIOU2FxexsKRm47BxTPS7OhGS0ajloY0AGiqct1A6WOVdPKmeWuu4yoQ7PiURhVsIhaPU9gWy2Fz0tpRybv1CSR8XZ0QWNAgyxkMg17JF9fXU/WaZndvmLIg7J2dEsk9kAAcoBrlCsiOwCnQBmJJsNa2nJ2RrFK7JeC2RDFfIlrrl1Zmsv7K5icq/uiwrEpye5lRSPEGxIEQxqrBCFFuZIcoX4ct27Nv3bdBR1JN3GVbErBYNIlyxrlFyT1JJPUknUk+J1rVybd2ZSS2MOF2VFG5dAylizEZ3y3Y5mOUtlBJJPTvNZc21ZhRSMs+BjcsWUEshjbrqp6rWFJrYNJh8FGXSQqM8YYI3eoawIHkbD6qZnawstzxHsyFTKQgBm1l69vS2vt95rLm3boMqMUexYQhQB8ptpzZSRbplJa6+1qznd7mMqMkey4VjEYQZAwcDX4gwkDE9S2YXueprGeV7mcqtY9T7PicuWQEuqq/XtBSzKPYsfropNDKj5Js2FuYSgvIVMh72K2y3t4WH1UzvToMqPI2VEJTMAwdiGYh3AYhQlyoOUnKANR3Cmd2sMqvc9NsyEqiFAVjYOg/ZYEkEedyfrpne4yoyrhUDs+UZnVVY+IXMVHtmb66xd2sLK9yLgtjQRG8aWspVdWIRTYlUDEhF0HZWw0HhW0qkpbswopGTBbLiiJZFsxABJZmNh0UFiSF8hpWJTb3MqKRMrUyKAUAoBQCgFAKAUB//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35848" name="AutoShape 8" descr="data:image/jpeg;base64,/9j/4AAQSkZJRgABAQAAAQABAAD/2wCEAAkGBxIHBhIUBxQVERUXFyIaFxcVFx4fGxodHRoYHRgWHxgaHyggHx4oGx8YITIhKCo3Ly4vGR8zODMsNyotMCsBCgoKDg0OGxAQGywkHyYvLywyNCwvLCw0LCwsNCwuNDQ0LDQsLCwsLC0sLCwsLzQsLCwsLCw0LCwvLCwsLCwsLP/AABEIAL0BCwMBEQACEQEDEQH/xAAbAAEAAgMBAQAAAAAAAAAAAAAABQYDBAcCAf/EAEgQAAIBAgQDBQQDCgwHAAAAAAECAAMRBAUSIQYxQQcTIlFhMnGBkRQjoRUWQlJicnOxstEkMzU3RIKDksHD4fAXJTZDk6Oz/8QAGwEBAAMBAQEBAAAAAAAAAAAAAAIDBAEFBgf/xAA2EQEAAgIBAgMECQMEAwEAAAAAAQIDEQQSIRMxQVFhcfAFIjJCgZGhscEGUtEUIzPxNGLhJP/aAAwDAQACEQMRAD8A7jAQEBAQEBAQEBAQEBAQEBAQEBAQEBAQEBAQEBAQEBAQEBAQEBAQEBAQEBAQEBAQEBAQEBAQEBAQEBAQEBAQEBAQEBAQEBAQEBAQEBAQEBAQEBAQEBAQEBAQEBAQEBAQEBAQEBAQEBAQEBAQEBAQEBAQEBAQEBAQEBAQEBAQEBAQEBAQEBAQEBAQEBAQEBAQEBAQEBAQEBAQEBAQEBAQEBAQEDWx2YUsvp3xtRaY6aja/uHWRtatfOUL5KUjdp0jsNxXgsTW00sQmroDdb+7UBeQtnx1jcz2QxcjFlt00tEymEcVFuhBHmJOt63jdZ3HuXzExOpepJwgICAgICAgICAgICAgICAgICAgICAgICAgICAgIHmq/d0iW6C/ynJnUbcmdRtxvNMU2YYlqmJN2b7B0UegnjTeb26pfP5Lzeeqyt5ku81Y57MN+1l64HzWpXykMGOtG0E/jWsQT57ED4T5jnXvweVvDPTE9/d+Xk+7+is3+q4seL3mOy/5VmYxotU8Ljp0PqP3T6H6N+lK8uOm3a8ent98OcnjTi7x3hIz1mQgICAgICAgICAgICAgICAgICAgICAgICAgICBhxGKTDD69gP1/KZuRzMHHjeW0R8+zzWUxXv8AZh8o4qnigRSIb0/0Mhxufx+T2xXifd5T+U9zJhvT7UOZcS8N1ssrMcOjVaX4LICSB5MBuLefI/ZKL8a1J7eT5/kca+Oe0bj3KRjKdSrUsiOT5BTf5WltK6efGO9reUrrwFgamEyl/paPTJqXAdSpI0rvY9L3+U+S/qK3/wCisf8Ar/MvsPoKlqYJ6o13/iFhDGjUDU9iDcTyuPntjvF6TqYe7qLRqfJb8HXGKwysvUfb1Hzn6Txc9c+GuWvrHz+rwsuOcd5rLNL1ZAQEBAQEBAQEBAQEBAQEBAQEBAQEBAQEBAQKdWrnFYhmfqfkOgn5nzuTbkZbZLev6R6Q9+lIx1isM+HY03BTYiY8ea+G8ZKTqY7q7xExqVnpP3lIEdRefqXHzRmxVyR6xE/m8a0dMzD3LkUDm/ixh9Lfqn53/UF5tz7R7IiP0if5enxe2OEXUE8ukttU3w298IwPRv1gf6z7n+nskzx7Vn0n94h53Pr9eJ9yXnvsBAQEBAQEBAQEBAQEBAQEBAQEBAQEBAQEBA+EXESKWq925DcwbfKfl2fHNLTWfSdfk+imdxuGxTMxyptCz4MWwqfmj9U/UPo2vTxMUT/bH7PHy/bn4s02q0LnNIpW1dD+sf6T4X+pOJanIjNEdrR+sf8AzX6+x6HEtuvT7EPUM8Cj0Kp7h+gaWDJf8I3Hu6T776BwWx8bqt96d/h6f5eZzrxbJqPRKT22IgICAgICAgICAgICAgICAgICAgICAgICAgIFaz3C/R8XrX2X+w9R/j858X9PcKcebxY+zb9//vn+b2OHl66dM+cfs0qbz5q1WiYcnq53isZiCalesRfYd41h6AXsJ+mVjprFfZD85z8rJaZnqnv705k+aYnBsGoVqg9CxI+KtcH5Sm2W1Z7S7hy5a94tLqvDmajPssvXUBgdLr0v0Yeh+zeaa9HJxzXJETHrEvf4vIm9erymG4uV0le+m/vJI+UyY/oXhUt1RT85mf0mf3bp5WWY1tuz1WcgICAgICAgICAgICAgICAgICAgICAgICAgICBjxFBcTRK1RcH/AHeVZ8FM1Jx3jcSnS9qW6qqxjsufBNf2k/GH+I6T4j6Q+iMvHmZiN19sfz7P2exh5NMsa8pcfzDBHLs2qI4sNV19VJ8J+X2gz6fiZ4z4K3j2d/j6vgfpLj24+e1Jj13Hw9ErhGGmV3V0ns6bwBgmw+XPUqgjvCNIP4oBs3xJPym3h0mtZmfV7XBxzWk2n1WmbG0gICAgICAgc+7XM5rYLC4WhlVR6VWtU502Kmy2Gm433Zl/uzXxKRMza0doZOXeYiK185QnZRxBiH4lrYfOK1SqWQ6e8dms9M7gajtcFr/miW8rHXoi1YVcTJbrmtpdcnnvQICAgICAgIHEePM1xg7QatDL8TWpBnpIirVdUBenS6KdhqNzYec9TBSngxaYj19Hl57X8bprMx5eqSr8IZ/haRenjTVK76VxNUk+gDqFPxMrjPx57dP6Qs8DPHeLfrLd7MOOa+a5icLnZ1sVJpvYBrr7SMBYHa5BtfY3vI8nj1rHVVPjci1p6bOnzC2kBAQEBAoGd5RmlfjunVwFSoMIKlIsor2XSujvPq9W/JtrbzXS+KMWpjv39GS9Ms5YmJ7dvVo9tGaV8t+h/c6tVo6u81d27Le3dWvpIva5+cnw6Vt1bjfkr5t7V6dTrz/h0DJHNXJcOahLE0kJJNySVFyT5zHf7UttfKG7IpI3MsgwuaLbHUUf1tY/3lsZRHGxRbqisRPu7b+OvNzLEZq9OTvHv9Ph7Pwa2C4TwWBe9Cit+mos32OSJPwab3pnpw8NPKv8/um5Y0kBAQEBAQEBA5RmR++LtkpJzTDWv5fVjvCf/Iyr8Jvr/t8eZ9rDb6/IiPYr+fn71e1U1R4V74Vb/kVP439qoPhLsf8AuYNe7X5Kb/7XI26tx/SerwfiTg6j0mRDUDIxBsniZbjexUEfGYMExGSNw35omcc6lzThipmXHOFXDJiTQpYdAHqC+p7k6A1iCxsLcwPDc3M25Yx4Z6tbmWLFOTNHTvUQ+LmWN7OeKFpZjWavQaxIJJVkJILqGJ0uLHYeXUER0Uz03WNSdd8GTVp3C49qXFz8P5fTp5WbVa1zr56EFrkepJsD6H0mbi4YvO7eUNHJzTjjUecq/wD8P8xOVHEPjqoxGjX3ep73tfR3uv2unK1/nLv9Tj6unp7Kv9Pl6erq7pXs/wA/r8XcM4nD16zU8QigLXAGrS4Olj5kEEEixsQb33lefHXFeLRHb2J8fJbLSazPdGcAcWV8ozt8DxM5IUsqvUNyjJc6dZ3KEA2J9LbGWZ8NbV8SiGDNatpx3bfBOMxPF3GNfFvVrJhabWSkKjBGNrIpQGxsvjb1K9JDNWuLHFNRuU8NrZMk232VTj2uuF7U6j1vZSrRZreS06JO3uE0YI3g1Hv/AJZs8xHI3PuXzG9rGBo4ZjhBVqvbwro0gnpdjyHrv7plrw8kz3a7czHEdld7JOH6uLzk4/FgKg1aPyna4YgdFALc/MWl3LyRFfDhTxMczbxJfOLc6xnDPaHU+59Rq3eoNFKoxKjXsFCk2FqguLW526mMWOmTD3jWjLkvjzdu+1r4W4bx+CwmLbOMUalavTsviY901nsQeQ3YbKLDTtM+XLjmY6Y7R+rRix5Iieqe8/ohn7McXUXU+Z1Gf1V+f53e3+Npb/qqf2fP5K54t/75YOzbiTFYfiZ8vzxzVsXVS5LMr07kgOdypUMd/IWneTirNPEqhxstovOO7T4nzjF8T8dnAZfXOGphyg0krcqpLsxWxbkbLe2w9TJYqUx4vEmNyjlvfJl8Os6hZ+GuBcRkOdU6px9StTF9dMhlDXVgNu8YGzEHcdJRk5Fb1mOnXz8F+PBalt9W1c4ozXEUe1mlSo16y0zWoA01qMEIJp6hoBtY73Ft7y7FSs4JmYjepU5clozxET27Mvbx/Qv7X/Kjg/e/D+XOf51/H+HSsg/kLDfoU/YWYb/alvr9mG/IpEBAQEBAQEBAQEDDjMSuDwj1K5sqKWY+igk/ZOxG51DkzqNy4Rwg2aV8wxGM4doio1RmFRjpsCxFRlGth1Kn5T1c3hREUvLy8PizM3pHmwcd4fMq9RK/FNEU9u7VhpsfaYKQrH8ozuCccfVpKPIjLOrXh03DZn91uySpUY3b6HUVvzkpujH4kX+MwzTpzxHvhvrbqwb9yI7Cx/yzFfpF/ZlvO+1Cng/ZlG9uzL9NwgHPQ9/ddLfqaT4PlZHnfdRPanTdM1wPfG38Dpi56MGfUftEnxZjpt8ZV8uJ6q/BaPvOzoj+Uv8A2VP3SjxsP9jR4Ob+9JdnfBFfhXH1XxdSm6ugUBNV7g3vuB0vIcjPXLEREJcfBOKZ3Kidr9WjiOL2+hC7pTUVmHIt0+IUoCfcOk18TcY+/wCDJzNTk7fi6P2U16NXgykMALFSRVHXvL3Yn3ggjyBA6TFyotGSdtvGms4405vxzTFbtWdaoDKa1AEHkQUogg/CbcE6wfhP8sWaN8jU+51fE8EZdiKJVsLSW/VF0n4MtiJgjPkj1ehODHPo5XwlWfhftJOHwjlqZrGiw/GFyEJA21A2N/f0M3ZYjJh6p8/Ngw7x5+mPLySHaT/OfhP7H/6tI8f/AILfj+yfI/56uncV54vDmRVK9Ua9Ngq3tqYmyi/QX3J8gZhxY/EtFW3LkilZs5xlBzrjmkaqYkYWgSQCl05cwoTxkA9Wb4zZfwMPbW5Y6ePmje9QiODcG2X9rVOlWc1mSpVUub3YijVuxuSftlma3Vx9xGvL91eGvTyNTO/NaePuzyrmGZti+HmAqkhmpltJ1ACzo/INsNjbfe8owcmK16L+S/kcabT1082pwPx1iqGerguJwSS2gM4tUVvwVb8YHYA89wbkGSzcek166I4eRaLdGRGcW/zyUf0+H/XTk8P/AI8/CUM3/kx+CR7eP6F/a/5Ujwfvfh/LvP8AOv4/w6VkH8hYb9Cn7CzDf7Ut9fsw35FIgICAgICAgICAgVftJNZuEqtPLKb1XqkJampYhSbuSB00gi/qJfx+nxIm0+Snkb8OYr5nZtlLZNwjRTEqUqMS7qRYgsdgR5hQo+Eci/XkmYc49OjHESdpOUNnPCNVMMpeopDoALklTuAPMqWHxjj36MkTJyKdeOYhTOEKGJy/gDNaOaUatECjUdDUQgHVSYMBfy0g/wBaac01tlpas+rPgi1cVq2hBdn3EuJ4fwVb7n4N8WjMLsmrwm2wJVW6S3kYq3mN20p42W1Kzqu0ll3DuO454nGJ4ipNRogi4dSvhU3FJFbxEE3ux82PkJC2WmGnTSdysrivmydV41C8dovCH305av0Uha1K5S/JgbakJ6XsCD5j1My8fN4du/lLTyMPiV7eapZVxZm/DmFWhmmBqYjQNKtpa9hyBqIrK1htfn53mi2HDknqrbSimbNSOm1drZlHE2MxnD+Jr4zB1KbptRohHLOSBbYgEjUdyBsAZnvipF4rFmiuW01m01QnZ1wg1XLsXV4lRu9xWpGDizaSbu3mCz7/ANVSJbyM0biKeUKuPhnUzfzlocB5Tj+EuL2w9Si1ShVHiqD2LL7NUHkDvYpz8XoJLPfHlx9W+6GCmTFea67IzjzJsa/aBWr5dhqtVQ9NkYU2KkpTpdRzGoWPxlmDJTworM+1Xnx38bqrHsSlbi3P61MrTwXdk/hLh6lx6jWxX5iVxh48fe/VZ43In7r32e8B4mjnYxnEXgZSWVCQXZ2vd2IuBzJte9/K27kcis16KO8fj2i3Xd54+ybE4ztEw1XCUKtSmvdXdUJUWqsTcgW2G8YL1jDMTPfuZ6WnNWYjsuvH2RvxDwzUpYS3eXDoCbAlTfTf1Fx7yJmwZIpeJloz4+ukxDnPDOfZtw5l/wBEoYF6hDHQWpP4SxJO48LLqJN79TvabMmPFknr6mTFkzY46Ol8y3h3MOH+N8HiMbTbENVYvUNMX0l9S1QxGwID38jyBi2XHfFasTrTlMWSmWLT32tOecWZpkucVlOANejq+qZAx8NgLlkDDc72IBF5RTDivWPralovlyVtP1dwgeHchxvFHGq47O6Jw6K6vZlKklLd2iq3iO4BLHbn7pbkyUx4+is7U48d8mTxLxp74nyXE4jtWpVqFCq1IVqBNQISoCmnqOq1rCxv7oxZKxgmJnvqXcuO054tEduyf7XeHqmc5IlTAgu9AklALlkYDVYdSLKbeQMp4mWKW1Pqt5eKb13HnCx8HVKlThfDfTqbUqgphWVxY3Uab26Xte3rKc0R1zpdimeiNpmVrCAgICAgICAgICAgICBEcYKW4TxoUXJw9SwH6NpZi/5K/GEMn2J+Cl9iFFqOWYrvlZfrF9oEfg+s082Ym0aZuFExWdulzE2EBAQEBAQEBAQEBAQEBAQEBAQEBAQEBAQEBAQEDUzXG/QMGXRDUa4Cop3Yk8hf0ufgZKtdzpy06hqrnS1MQRS0leQYvYs3dCrZEt4hoIN7+e2xneidfPwR6438/Fq4bPylKgcaEbvQx10z4VsUCg6t92cL77eclOPz16ORfy2znPCcLWqJTulJNTHVY6u6WrpAtuNLKNV+Z5dZzo7xHt/6d6+0z7Gzh8yFbNKlHSRpGzX2ewXXYfk6kB9W9JGa6jbsW76Rj8UqiViyKO7cLc1LDeu1DUxK+EAjUbX2k/C8vn02h4sd/n1026GeirXoqabDvAbm/s+3o96voqaW25DznJx9pSi/kwpxEDlvesg5MSgbxLopmpocFQVe2xUja/Wd8PvpzxO225WzTu8yNIKu1MVCS1iQe82VdJvbRvuOYkYr22l1d9NOhxGtTFlWUABQzHXdlHdCrrZLbU99Oq/tbWkpxzrfz7EYyd21TzYvk5rNTKstwabHcMGtYkA+hvbkRIzT62kot22xJnZbHU6RRVdi4bU+w0GkDpIU6riorDltzsZ3o7bc6++nrGZ0MNmnc6Q3hB2fxbiobhLbqNG5vtflORTddk31OmDAcQHMKS/RKauzX02qfVkKqFiKmnexYIRb2rjoTJWx9Pm5GTfk8NxQvdFqVNjeitSmLgFy+n6v8kjXSueXj9I8Kfa54nubX3a+t2T6sOqM+rcM6Ky+G26+JRe97nlbeR6Eutr43O6lHLKdUoKYcgi/itT0l2ZrFbFUBJAJFwACbyUUiZ05N5iNttc21Y1V0eBqjUlfVvrVWZrrbZfCwve9xysbyPR2d6u6TkE1X4r4yXhvGJTqUmqal1XDAW3ItuPSQtfTFyebXBaImN7RWE7SPptXThMJUc87Bx+6UZuZjw16skxEe9DDzpzW6ceOZliftRRHIfDOCNiC4uPS1pZGaLRuPJVb6UrWdTWYlbuGs5GfZUtZENMEkWJvyNucsrO4238fNGanXEJSSXEBAQEBAQEBAQECPzcYfRTObadIe66+WrQ9yRyNk1nfYWv0vJV6vuo26fVrYTLsIuJCYUboANKs+kWp6FJF9N+6YC/O2nyFpTa2u6MVrvsNQwhpmnWOoBTRIdmItUNNe71MeZIpgb33Fucbv5x8fyJivlPw/N57nBvUKK38agUqKjBXBU01NgbElUKhuZCbchG7+fsNV/MwpwVKqa2GKagTdwSWPetq582ViNunhFthE9flPzojo84+dsaUsC1QlW1f965dyoHed/rBvpClwG22OkDcC07u/wDH8Gqfz/L2mBwIakVCXYIaTajfSraqYVr3VLmwF7HVp62nOq/c6aMNI4OrTrCrqsDZmeoWL94DRUghyxBHhHre29536/b597n1O/z7m9h6GHqYv6pmZ9AB8bm6+JlDXPPxk2O9mHpIzNtJxEbYxlmExNV6YXUQCri7cjTRChN9wUFO6+gNr7zvXeO7nTWewEwdOjVpoUQPqqOqtb+L0pUYAHwhSqg2678zH1+0n1e53WFoFHDFdBqAN3jXJ1g1Q2/i8SC978rRu09jVfNsGvQau2/idBqHivpGu23T8O3U2PO0jq2ndxtoacEMNrV9CqGqahUdbBVVajA3HhsVvbYk39reT+vvSP1GWpQwVGqA2gGlpcAMfCGQ0UIAPIrdQPMA87Gc3f8AP/s1T5/J9o0MJTxP1ZsyhGKF26juqTshO5IGkEj8EdQLJm+vn4uxFdtalhcCcPprHvVS6BamtguoC1NUa+4QDluBfkCZ3d99nNU13beEoYU4xDhm1sQKiWdmXxJpFQC5UFkv4uviPU35M213diK73CXlabmHaetN+JcOMcWVO63Ki59pv99fdMfMnLFJnDETb038/wCPi8jnRinkUjNMxXXfXz/n4KhxxVOCFFcpOjDFLg0zsz3OrUw5kDTz9ZX/AEzjrmjJfkxvNE61aPKuo1qPSJnfl5tnO6cVaRxu2OY9PWffPrPxbmXini+FVfiEkVLkUn51HQWtsfaF7i56W3Ew8/xMP0lOPhRHTqOqPuxbvv4TrU9vX0cy149+JF+XOrfdmPtTH8/j+cOjdmH/AEklvx3/AGjPbx/ZR+jv+CPxWyTbiAgICAgICAgICBo5nhXxD0mwpUNTct4wSN6bpyHlqvbrbpJVmI3tG0TPk1clyY5TVIptqTSqi7NeyU6aC6ewT4L6ue9pK9+pGlOl4rZM1ZcSjMNFdvEdTXCnSGULfSraQwDDcEg9Ii+tT7CaefvfKWQaz/DG1AUkpgL4Remaulyo2vZ1NrWBFx0snJ7CKe14fIqmJp/wqoEbTTTVSuptTLnWDe4JLctwLdbmd8SI8oOiZ82R8md8LpDIl6VOm2lTayuS9gSdmUkAEm197znXG9nROnzAZTVy/GXRxUVxoYsLaVWpVdLAHnaoU8vCp9D214tHz7v8FaTE7+fX/LA/D9SpgUSo63prTRCupbinVpuSSDdSQigW9nc3N7DviRvfx/VycczGvh+jfo5e6ZmtRSEGnxhWY94dIUag21wQPH7RAA5SE2jWkunvtkwOBbDZjXcm61G1DxNtZUW2g+EeyTcb7zk23EQ7FdTMo3GcNnE4Soq1ArnvNDab6TUqVW3HUFXKEeptba1kZdShOPcaZsVkTVsRXZXFnUhBuNJbu+83B5E00ItuCW85GL6iHZp3lmXLXGPpVEITSLOQ7sXUarI2o2bcghm3HitzM51RqYd6e8SxNkjNTpDUPBTZDtz1VKLn7EI/rTvX5/Ptc6GsvDTU8OQlQE+e42SpSNJbg3FqVMKWG9yW6yXi93PD7M+LyJsTVR1cI6mnvu11RgaiFm3IawN+epVJvyMYya7JTTfdnq5Y4xHeUGUsKxqANexBpd2VuOR63t6dZyLRrUnTO9seEyZ8Li6LU3A0i1QrqHebP4Sl9IAdgwO5AGnkTOzeJiXIpMTEpqVrFO414OfiPH03o1VphU02YE33Jvt75XakzLz+Zwpz2iYnWkTgOz7FYAn6NiaYB5qUJU+uk7X9Zmz8GmbXX5x6xuJ/OO6PG4mfjz/t5Pw1uPyYMR2Z4jE1S2IxKMx5kq375Zj49cdemkREKcv0bly2m177ldeE8mbIclWjVYOQxNwLDc36y+sajT0ONhnDjikztMyTQQEBAQEBAQEBAQEBAQEBAQEBAQEBAQEBAQEBAQEBAQEBAQEBAQEBAQEBAQEBAQEBAQEBAQEBAQEBAQEBAQEBAQEBAQEBAQEBAQEBAQEBAQEBAQEBAQEBAQEBAQEBAQEBAQEBAQEBAQEBAQEBAQEBAQEBAQEBAQEBAQEBAQEBAQEBAQEBAQEBAQEBAQEBAQEBAQEBAQEBAQEBAQEBAQEBAQEBAQEBAQEBAQEBAQEBAQEBAQP/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solidFill>
                <a:prstClr val="black"/>
              </a:solidFill>
            </a:endParaRPr>
          </a:p>
        </p:txBody>
      </p:sp>
      <p:sp>
        <p:nvSpPr>
          <p:cNvPr id="9" name="CaixaDeTexto 8"/>
          <p:cNvSpPr txBox="1"/>
          <p:nvPr/>
        </p:nvSpPr>
        <p:spPr>
          <a:xfrm>
            <a:off x="231764" y="680211"/>
            <a:ext cx="8084334" cy="394210"/>
          </a:xfrm>
          <a:prstGeom prst="rect">
            <a:avLst/>
          </a:prstGeom>
          <a:noFill/>
        </p:spPr>
        <p:txBody>
          <a:bodyPr wrap="square" rtlCol="0">
            <a:spAutoFit/>
          </a:bodyPr>
          <a:lstStyle/>
          <a:p>
            <a:pPr algn="just">
              <a:lnSpc>
                <a:spcPct val="120000"/>
              </a:lnSpc>
              <a:spcBef>
                <a:spcPts val="1200"/>
              </a:spcBef>
              <a:spcAft>
                <a:spcPts val="600"/>
              </a:spcAft>
            </a:pPr>
            <a:r>
              <a:rPr lang="pt-BR" b="1" dirty="0" smtClean="0">
                <a:solidFill>
                  <a:srgbClr val="4F81BD"/>
                </a:solidFill>
                <a:latin typeface="Lato" pitchFamily="34" charset="0"/>
              </a:rPr>
              <a:t>BASE CONCEITUAL: Pegada de Carbono</a:t>
            </a:r>
          </a:p>
        </p:txBody>
      </p:sp>
      <p:sp>
        <p:nvSpPr>
          <p:cNvPr id="10" name="Título 3"/>
          <p:cNvSpPr txBox="1">
            <a:spLocks/>
          </p:cNvSpPr>
          <p:nvPr/>
        </p:nvSpPr>
        <p:spPr>
          <a:xfrm>
            <a:off x="219408" y="181264"/>
            <a:ext cx="7321570" cy="414481"/>
          </a:xfrm>
          <a:prstGeom prst="rect">
            <a:avLst/>
          </a:prstGeom>
        </p:spPr>
        <p:txBody>
          <a:bodyPr vert="horz" lIns="91440" tIns="45720" rIns="91440" bIns="45720" rtlCol="0" anchor="ctr">
            <a:normAutofit fontScale="97500"/>
          </a:bodyPr>
          <a:lstStyle/>
          <a:p>
            <a:pPr>
              <a:spcBef>
                <a:spcPct val="0"/>
              </a:spcBef>
              <a:defRPr/>
            </a:pPr>
            <a:r>
              <a:rPr lang="pt-BR" sz="1200" dirty="0" smtClean="0">
                <a:solidFill>
                  <a:srgbClr val="1F497D"/>
                </a:solidFill>
                <a:latin typeface="Lato" pitchFamily="34" charset="0"/>
              </a:rPr>
              <a:t>INICIATIVA: </a:t>
            </a:r>
            <a:r>
              <a:rPr lang="pt-BR" dirty="0" smtClean="0">
                <a:solidFill>
                  <a:srgbClr val="1F497D"/>
                </a:solidFill>
                <a:latin typeface="Lato" pitchFamily="34" charset="0"/>
              </a:rPr>
              <a:t>‘Inova Sustentável</a:t>
            </a:r>
            <a:r>
              <a:rPr lang="pt-BR" sz="1600" dirty="0" smtClean="0">
                <a:solidFill>
                  <a:srgbClr val="1F497D"/>
                </a:solidFill>
                <a:latin typeface="Lato" pitchFamily="34" charset="0"/>
              </a:rPr>
              <a:t>’ </a:t>
            </a:r>
          </a:p>
        </p:txBody>
      </p:sp>
      <p:graphicFrame>
        <p:nvGraphicFramePr>
          <p:cNvPr id="16" name="Tabela 15"/>
          <p:cNvGraphicFramePr>
            <a:graphicFrameLocks noGrp="1"/>
          </p:cNvGraphicFramePr>
          <p:nvPr/>
        </p:nvGraphicFramePr>
        <p:xfrm>
          <a:off x="242155" y="1188722"/>
          <a:ext cx="8725200" cy="3270236"/>
        </p:xfrm>
        <a:graphic>
          <a:graphicData uri="http://schemas.openxmlformats.org/drawingml/2006/table">
            <a:tbl>
              <a:tblPr/>
              <a:tblGrid>
                <a:gridCol w="490074"/>
                <a:gridCol w="5557808"/>
                <a:gridCol w="2677318"/>
              </a:tblGrid>
              <a:tr h="186683">
                <a:tc>
                  <a:txBody>
                    <a:bodyPr/>
                    <a:lstStyle/>
                    <a:p>
                      <a:pPr algn="ctr">
                        <a:spcBef>
                          <a:spcPts val="1200"/>
                        </a:spcBef>
                        <a:spcAft>
                          <a:spcPts val="0"/>
                        </a:spcAft>
                      </a:pPr>
                      <a:r>
                        <a:rPr lang="pt-BR" sz="1200" b="1" dirty="0">
                          <a:solidFill>
                            <a:srgbClr val="000000"/>
                          </a:solidFill>
                          <a:latin typeface="Lato"/>
                          <a:ea typeface="Calibri"/>
                          <a:cs typeface="Times New Roman"/>
                        </a:rPr>
                        <a:t>Cor</a:t>
                      </a:r>
                      <a:endParaRPr lang="pt-BR" sz="1200" dirty="0">
                        <a:solidFill>
                          <a:srgbClr val="000000"/>
                        </a:solidFill>
                        <a:latin typeface="Myriad Pro"/>
                        <a:ea typeface="Calibri"/>
                        <a:cs typeface="Times New Roman"/>
                      </a:endParaRPr>
                    </a:p>
                  </a:txBody>
                  <a:tcPr marL="26921" marR="26921" marT="0" marB="0" anchor="ctr">
                    <a:lnL w="12700" cap="flat" cmpd="sng" algn="ctr">
                      <a:solidFill>
                        <a:srgbClr val="DDD9C3"/>
                      </a:solidFill>
                      <a:prstDash val="dot"/>
                      <a:round/>
                      <a:headEnd type="none" w="med" len="med"/>
                      <a:tailEnd type="none" w="med" len="med"/>
                    </a:lnL>
                    <a:lnR>
                      <a:noFill/>
                    </a:lnR>
                    <a:lnT w="12700" cap="flat" cmpd="sng" algn="ctr">
                      <a:solidFill>
                        <a:srgbClr val="DDD9C3"/>
                      </a:solidFill>
                      <a:prstDash val="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rgbClr val="DDD9C3"/>
                    </a:solidFill>
                  </a:tcPr>
                </a:tc>
                <a:tc>
                  <a:txBody>
                    <a:bodyPr/>
                    <a:lstStyle/>
                    <a:p>
                      <a:pPr algn="ctr">
                        <a:spcBef>
                          <a:spcPts val="1200"/>
                        </a:spcBef>
                        <a:spcAft>
                          <a:spcPts val="0"/>
                        </a:spcAft>
                      </a:pPr>
                      <a:r>
                        <a:rPr lang="pt-BR" sz="1200" b="1" dirty="0">
                          <a:solidFill>
                            <a:srgbClr val="000000"/>
                          </a:solidFill>
                          <a:latin typeface="Lato"/>
                          <a:ea typeface="Calibri"/>
                          <a:cs typeface="Times New Roman"/>
                        </a:rPr>
                        <a:t>Etapa</a:t>
                      </a:r>
                      <a:endParaRPr lang="pt-BR" sz="1200" dirty="0">
                        <a:solidFill>
                          <a:srgbClr val="000000"/>
                        </a:solidFill>
                        <a:latin typeface="Myriad Pro"/>
                        <a:ea typeface="Calibri"/>
                        <a:cs typeface="Times New Roman"/>
                      </a:endParaRPr>
                    </a:p>
                  </a:txBody>
                  <a:tcPr marL="26921" marR="26921" marT="0" marB="0" anchor="ctr">
                    <a:lnL>
                      <a:noFill/>
                    </a:lnL>
                    <a:lnR>
                      <a:noFill/>
                    </a:lnR>
                    <a:lnT w="12700" cap="flat" cmpd="sng" algn="ctr">
                      <a:solidFill>
                        <a:srgbClr val="DDD9C3"/>
                      </a:solidFill>
                      <a:prstDash val="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rgbClr val="DDD9C3"/>
                    </a:solidFill>
                  </a:tcPr>
                </a:tc>
                <a:tc>
                  <a:txBody>
                    <a:bodyPr/>
                    <a:lstStyle/>
                    <a:p>
                      <a:pPr algn="ctr">
                        <a:spcBef>
                          <a:spcPts val="1200"/>
                        </a:spcBef>
                        <a:spcAft>
                          <a:spcPts val="0"/>
                        </a:spcAft>
                      </a:pPr>
                      <a:r>
                        <a:rPr lang="pt-BR" sz="1200" b="1" dirty="0">
                          <a:solidFill>
                            <a:srgbClr val="000000"/>
                          </a:solidFill>
                          <a:latin typeface="Lato"/>
                          <a:ea typeface="Calibri"/>
                          <a:cs typeface="Times New Roman"/>
                        </a:rPr>
                        <a:t>Alguns processos considerados</a:t>
                      </a:r>
                      <a:endParaRPr lang="pt-BR" sz="1200" dirty="0">
                        <a:solidFill>
                          <a:srgbClr val="000000"/>
                        </a:solidFill>
                        <a:latin typeface="Myriad Pro"/>
                        <a:ea typeface="Calibri"/>
                        <a:cs typeface="Times New Roman"/>
                      </a:endParaRPr>
                    </a:p>
                  </a:txBody>
                  <a:tcPr marL="26921" marR="26921" marT="0" marB="0" anchor="ctr">
                    <a:lnL>
                      <a:noFill/>
                    </a:lnL>
                    <a:lnR w="12700" cap="flat" cmpd="sng" algn="ctr">
                      <a:solidFill>
                        <a:srgbClr val="DDD9C3"/>
                      </a:solidFill>
                      <a:prstDash val="dot"/>
                      <a:round/>
                      <a:headEnd type="none" w="med" len="med"/>
                      <a:tailEnd type="none" w="med" len="med"/>
                    </a:lnR>
                    <a:lnT w="12700" cap="flat" cmpd="sng" algn="ctr">
                      <a:solidFill>
                        <a:srgbClr val="DDD9C3"/>
                      </a:solidFill>
                      <a:prstDash val="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rgbClr val="DDD9C3"/>
                    </a:solidFill>
                  </a:tcPr>
                </a:tc>
              </a:tr>
              <a:tr h="576000">
                <a:tc>
                  <a:txBody>
                    <a:bodyPr/>
                    <a:lstStyle/>
                    <a:p>
                      <a:pPr algn="ctr">
                        <a:spcBef>
                          <a:spcPts val="1200"/>
                        </a:spcBef>
                        <a:spcAft>
                          <a:spcPts val="0"/>
                        </a:spcAft>
                      </a:pPr>
                      <a:endParaRPr lang="pt-BR" sz="1000" dirty="0">
                        <a:solidFill>
                          <a:srgbClr val="000000"/>
                        </a:solidFill>
                        <a:latin typeface="Myriad Pro"/>
                        <a:ea typeface="Calibri"/>
                        <a:cs typeface="Times New Roman"/>
                      </a:endParaRPr>
                    </a:p>
                  </a:txBody>
                  <a:tcPr marL="26921" marR="26921" marT="0" marB="0">
                    <a:lnL w="12700" cap="flat" cmpd="sng" algn="ctr">
                      <a:noFill/>
                      <a:prstDash val="dot"/>
                      <a:round/>
                      <a:headEnd type="none" w="med" len="med"/>
                      <a:tailEnd type="none" w="med" len="med"/>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00ACA2"/>
                    </a:solidFill>
                  </a:tcPr>
                </a:tc>
                <a:tc>
                  <a:txBody>
                    <a:bodyPr/>
                    <a:lstStyle/>
                    <a:p>
                      <a:pPr algn="ctr">
                        <a:lnSpc>
                          <a:spcPct val="100000"/>
                        </a:lnSpc>
                        <a:spcBef>
                          <a:spcPts val="0"/>
                        </a:spcBef>
                        <a:spcAft>
                          <a:spcPts val="0"/>
                        </a:spcAft>
                      </a:pPr>
                      <a:r>
                        <a:rPr lang="pt-BR" sz="1400" b="1" dirty="0">
                          <a:solidFill>
                            <a:srgbClr val="000000"/>
                          </a:solidFill>
                          <a:latin typeface="Lato" pitchFamily="34" charset="0"/>
                          <a:ea typeface="Calibri"/>
                          <a:cs typeface="Times New Roman"/>
                        </a:rPr>
                        <a:t>Obtenção de materiais e </a:t>
                      </a:r>
                      <a:r>
                        <a:rPr lang="pt-BR" sz="1400" b="1" dirty="0" smtClean="0">
                          <a:solidFill>
                            <a:srgbClr val="000000"/>
                          </a:solidFill>
                          <a:latin typeface="Lato" pitchFamily="34" charset="0"/>
                          <a:ea typeface="Calibri"/>
                          <a:cs typeface="Times New Roman"/>
                        </a:rPr>
                        <a:t>pré-processamento</a:t>
                      </a:r>
                    </a:p>
                    <a:p>
                      <a:pPr algn="ctr">
                        <a:lnSpc>
                          <a:spcPct val="100000"/>
                        </a:lnSpc>
                        <a:spcBef>
                          <a:spcPts val="0"/>
                        </a:spcBef>
                        <a:spcAft>
                          <a:spcPts val="0"/>
                        </a:spcAft>
                      </a:pPr>
                      <a:r>
                        <a:rPr lang="pt-BR" sz="1200" dirty="0" smtClean="0">
                          <a:solidFill>
                            <a:srgbClr val="000000"/>
                          </a:solidFill>
                          <a:latin typeface="Lato" pitchFamily="34" charset="0"/>
                          <a:ea typeface="Calibri"/>
                          <a:cs typeface="Times New Roman"/>
                        </a:rPr>
                        <a:t>(</a:t>
                      </a:r>
                      <a:r>
                        <a:rPr lang="pt-BR" sz="1200" dirty="0">
                          <a:solidFill>
                            <a:srgbClr val="000000"/>
                          </a:solidFill>
                          <a:latin typeface="Lato" pitchFamily="34" charset="0"/>
                          <a:ea typeface="Calibri"/>
                          <a:cs typeface="Times New Roman"/>
                        </a:rPr>
                        <a:t>da extração de recursos naturais até a entrada na planta de produção)</a:t>
                      </a:r>
                    </a:p>
                  </a:txBody>
                  <a:tcPr marL="26921" marR="26921" marT="0" marB="0" anchor="ctr">
                    <a:lnL>
                      <a:noFill/>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Extração</a:t>
                      </a:r>
                      <a:endParaRPr lang="pt-BR" sz="1200" dirty="0">
                        <a:solidFill>
                          <a:srgbClr val="000000"/>
                        </a:solidFill>
                        <a:latin typeface="Lato" pitchFamily="34" charset="0"/>
                        <a:ea typeface="Calibri"/>
                        <a:cs typeface="Times New Roman"/>
                      </a:endParaRPr>
                    </a:p>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Cultivo de árvores ou grãos </a:t>
                      </a:r>
                    </a:p>
                  </a:txBody>
                  <a:tcPr marL="26921" marR="26921" marT="0" marB="0" anchor="ctr">
                    <a:lnL>
                      <a:noFill/>
                    </a:lnL>
                    <a:lnR w="12700" cap="flat" cmpd="sng" algn="ctr">
                      <a:noFill/>
                      <a:prstDash val="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576000">
                <a:tc>
                  <a:txBody>
                    <a:bodyPr/>
                    <a:lstStyle/>
                    <a:p>
                      <a:pPr algn="ctr">
                        <a:spcBef>
                          <a:spcPts val="1200"/>
                        </a:spcBef>
                        <a:spcAft>
                          <a:spcPts val="0"/>
                        </a:spcAft>
                      </a:pPr>
                      <a:endParaRPr lang="pt-BR" sz="1000" dirty="0">
                        <a:solidFill>
                          <a:srgbClr val="000000"/>
                        </a:solidFill>
                        <a:latin typeface="Myriad Pro"/>
                        <a:ea typeface="Calibri"/>
                        <a:cs typeface="Times New Roman"/>
                      </a:endParaRPr>
                    </a:p>
                  </a:txBody>
                  <a:tcPr marL="26921" marR="26921" marT="0" marB="0">
                    <a:lnL w="12700" cap="flat" cmpd="sng" algn="ctr">
                      <a:noFill/>
                      <a:prstDash val="dot"/>
                      <a:round/>
                      <a:headEnd type="none" w="med" len="med"/>
                      <a:tailEnd type="none" w="med" len="med"/>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7F3F98"/>
                    </a:solidFill>
                  </a:tcPr>
                </a:tc>
                <a:tc>
                  <a:txBody>
                    <a:bodyPr/>
                    <a:lstStyle/>
                    <a:p>
                      <a:pPr algn="ctr">
                        <a:lnSpc>
                          <a:spcPct val="100000"/>
                        </a:lnSpc>
                        <a:spcBef>
                          <a:spcPts val="0"/>
                        </a:spcBef>
                        <a:spcAft>
                          <a:spcPts val="0"/>
                        </a:spcAft>
                      </a:pPr>
                      <a:r>
                        <a:rPr lang="pt-BR" sz="1400" b="1" dirty="0" smtClean="0">
                          <a:solidFill>
                            <a:srgbClr val="000000"/>
                          </a:solidFill>
                          <a:latin typeface="Lato" pitchFamily="34" charset="0"/>
                          <a:ea typeface="Calibri"/>
                          <a:cs typeface="Times New Roman"/>
                        </a:rPr>
                        <a:t>Produção</a:t>
                      </a:r>
                    </a:p>
                    <a:p>
                      <a:pPr algn="ctr">
                        <a:lnSpc>
                          <a:spcPct val="100000"/>
                        </a:lnSpc>
                        <a:spcBef>
                          <a:spcPts val="0"/>
                        </a:spcBef>
                        <a:spcAft>
                          <a:spcPts val="0"/>
                        </a:spcAft>
                      </a:pPr>
                      <a:r>
                        <a:rPr lang="pt-BR" sz="1200" dirty="0" smtClean="0">
                          <a:solidFill>
                            <a:srgbClr val="000000"/>
                          </a:solidFill>
                          <a:latin typeface="Lato" pitchFamily="34" charset="0"/>
                          <a:ea typeface="Calibri"/>
                          <a:cs typeface="Times New Roman"/>
                        </a:rPr>
                        <a:t>(</a:t>
                      </a:r>
                      <a:r>
                        <a:rPr lang="pt-BR" sz="1200" dirty="0">
                          <a:solidFill>
                            <a:srgbClr val="000000"/>
                          </a:solidFill>
                          <a:latin typeface="Lato" pitchFamily="34" charset="0"/>
                          <a:ea typeface="Calibri"/>
                          <a:cs typeface="Times New Roman"/>
                        </a:rPr>
                        <a:t>da entrada na planta de produção até a saída, como produto final)</a:t>
                      </a:r>
                    </a:p>
                  </a:txBody>
                  <a:tcPr marL="26921" marR="26921" marT="0" marB="0" anchor="ctr">
                    <a:lnL>
                      <a:noFill/>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Montagem</a:t>
                      </a:r>
                      <a:endParaRPr lang="pt-BR" sz="1200" dirty="0">
                        <a:solidFill>
                          <a:srgbClr val="000000"/>
                        </a:solidFill>
                        <a:latin typeface="Lato" pitchFamily="34" charset="0"/>
                        <a:ea typeface="Calibri"/>
                        <a:cs typeface="Times New Roman"/>
                      </a:endParaRPr>
                    </a:p>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Preparação </a:t>
                      </a:r>
                      <a:r>
                        <a:rPr lang="pt-BR" sz="1200" dirty="0">
                          <a:solidFill>
                            <a:srgbClr val="000000"/>
                          </a:solidFill>
                          <a:latin typeface="Lato" pitchFamily="34" charset="0"/>
                          <a:ea typeface="Calibri"/>
                          <a:cs typeface="Times New Roman"/>
                        </a:rPr>
                        <a:t>para </a:t>
                      </a:r>
                      <a:r>
                        <a:rPr lang="pt-BR" sz="1200" dirty="0" smtClean="0">
                          <a:solidFill>
                            <a:srgbClr val="000000"/>
                          </a:solidFill>
                          <a:latin typeface="Lato" pitchFamily="34" charset="0"/>
                          <a:ea typeface="Calibri"/>
                          <a:cs typeface="Times New Roman"/>
                        </a:rPr>
                        <a:t>distribuição</a:t>
                      </a:r>
                      <a:endParaRPr lang="pt-BR" sz="1200" dirty="0">
                        <a:solidFill>
                          <a:srgbClr val="000000"/>
                        </a:solidFill>
                        <a:latin typeface="Lato" pitchFamily="34" charset="0"/>
                        <a:ea typeface="Calibri"/>
                        <a:cs typeface="Times New Roman"/>
                      </a:endParaRPr>
                    </a:p>
                  </a:txBody>
                  <a:tcPr marL="26921" marR="26921" marT="0" marB="0" anchor="ctr">
                    <a:lnL>
                      <a:noFill/>
                    </a:lnL>
                    <a:lnR w="12700" cap="flat" cmpd="sng" algn="ctr">
                      <a:noFill/>
                      <a:prstDash val="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576000">
                <a:tc>
                  <a:txBody>
                    <a:bodyPr/>
                    <a:lstStyle/>
                    <a:p>
                      <a:pPr algn="ctr">
                        <a:spcBef>
                          <a:spcPts val="1200"/>
                        </a:spcBef>
                        <a:spcAft>
                          <a:spcPts val="0"/>
                        </a:spcAft>
                      </a:pPr>
                      <a:endParaRPr lang="pt-BR" sz="1000">
                        <a:solidFill>
                          <a:srgbClr val="000000"/>
                        </a:solidFill>
                        <a:latin typeface="Myriad Pro"/>
                        <a:ea typeface="Calibri"/>
                        <a:cs typeface="Times New Roman"/>
                      </a:endParaRPr>
                    </a:p>
                  </a:txBody>
                  <a:tcPr marL="26921" marR="26921" marT="0" marB="0">
                    <a:lnL w="12700" cap="flat" cmpd="sng" algn="ctr">
                      <a:noFill/>
                      <a:prstDash val="dot"/>
                      <a:round/>
                      <a:headEnd type="none" w="med" len="med"/>
                      <a:tailEnd type="none" w="med" len="med"/>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4F84C0"/>
                    </a:solidFill>
                  </a:tcPr>
                </a:tc>
                <a:tc>
                  <a:txBody>
                    <a:bodyPr/>
                    <a:lstStyle/>
                    <a:p>
                      <a:pPr algn="ctr">
                        <a:lnSpc>
                          <a:spcPct val="100000"/>
                        </a:lnSpc>
                        <a:spcBef>
                          <a:spcPts val="0"/>
                        </a:spcBef>
                        <a:spcAft>
                          <a:spcPts val="0"/>
                        </a:spcAft>
                      </a:pPr>
                      <a:r>
                        <a:rPr lang="pt-BR" sz="1400" b="1" dirty="0">
                          <a:solidFill>
                            <a:srgbClr val="000000"/>
                          </a:solidFill>
                          <a:latin typeface="Lato" pitchFamily="34" charset="0"/>
                          <a:ea typeface="Calibri"/>
                          <a:cs typeface="Times New Roman"/>
                        </a:rPr>
                        <a:t>Distribuição e </a:t>
                      </a:r>
                      <a:r>
                        <a:rPr lang="pt-BR" sz="1400" b="1" dirty="0" smtClean="0">
                          <a:solidFill>
                            <a:srgbClr val="000000"/>
                          </a:solidFill>
                          <a:latin typeface="Lato" pitchFamily="34" charset="0"/>
                          <a:ea typeface="Calibri"/>
                          <a:cs typeface="Times New Roman"/>
                        </a:rPr>
                        <a:t>armazenamento</a:t>
                      </a:r>
                    </a:p>
                    <a:p>
                      <a:pPr algn="ctr">
                        <a:lnSpc>
                          <a:spcPct val="100000"/>
                        </a:lnSpc>
                        <a:spcBef>
                          <a:spcPts val="0"/>
                        </a:spcBef>
                        <a:spcAft>
                          <a:spcPts val="0"/>
                        </a:spcAft>
                      </a:pPr>
                      <a:r>
                        <a:rPr lang="pt-BR" sz="1200" dirty="0" smtClean="0">
                          <a:solidFill>
                            <a:srgbClr val="000000"/>
                          </a:solidFill>
                          <a:latin typeface="Lato" pitchFamily="34" charset="0"/>
                          <a:ea typeface="Calibri"/>
                          <a:cs typeface="Times New Roman"/>
                        </a:rPr>
                        <a:t>(</a:t>
                      </a:r>
                      <a:r>
                        <a:rPr lang="pt-BR" sz="1200" dirty="0">
                          <a:solidFill>
                            <a:srgbClr val="000000"/>
                          </a:solidFill>
                          <a:latin typeface="Lato" pitchFamily="34" charset="0"/>
                          <a:ea typeface="Calibri"/>
                          <a:cs typeface="Times New Roman"/>
                        </a:rPr>
                        <a:t>da saída dos portões da fábrica até a aquisição pelo consumidor)</a:t>
                      </a:r>
                    </a:p>
                  </a:txBody>
                  <a:tcPr marL="26921" marR="26921" marT="0" marB="0" anchor="ctr">
                    <a:lnL>
                      <a:noFill/>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Aquecimento </a:t>
                      </a:r>
                      <a:r>
                        <a:rPr lang="pt-BR" sz="1200" dirty="0">
                          <a:solidFill>
                            <a:srgbClr val="000000"/>
                          </a:solidFill>
                          <a:latin typeface="Lato" pitchFamily="34" charset="0"/>
                          <a:ea typeface="Calibri"/>
                          <a:cs typeface="Times New Roman"/>
                        </a:rPr>
                        <a:t>ou refrigeração </a:t>
                      </a:r>
                    </a:p>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Transporte </a:t>
                      </a:r>
                      <a:r>
                        <a:rPr lang="pt-BR" sz="1200" dirty="0">
                          <a:solidFill>
                            <a:srgbClr val="000000"/>
                          </a:solidFill>
                          <a:latin typeface="Lato" pitchFamily="34" charset="0"/>
                          <a:ea typeface="Calibri"/>
                          <a:cs typeface="Times New Roman"/>
                        </a:rPr>
                        <a:t>de entrega </a:t>
                      </a:r>
                    </a:p>
                  </a:txBody>
                  <a:tcPr marL="26921" marR="26921" marT="0" marB="0" anchor="ctr">
                    <a:lnL>
                      <a:noFill/>
                    </a:lnL>
                    <a:lnR w="12700" cap="flat" cmpd="sng" algn="ctr">
                      <a:noFill/>
                      <a:prstDash val="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772256">
                <a:tc>
                  <a:txBody>
                    <a:bodyPr/>
                    <a:lstStyle/>
                    <a:p>
                      <a:pPr algn="ctr">
                        <a:spcBef>
                          <a:spcPts val="1200"/>
                        </a:spcBef>
                        <a:spcAft>
                          <a:spcPts val="0"/>
                        </a:spcAft>
                      </a:pPr>
                      <a:endParaRPr lang="pt-BR" sz="1000">
                        <a:solidFill>
                          <a:srgbClr val="000000"/>
                        </a:solidFill>
                        <a:latin typeface="Myriad Pro"/>
                        <a:ea typeface="Calibri"/>
                        <a:cs typeface="Times New Roman"/>
                      </a:endParaRPr>
                    </a:p>
                  </a:txBody>
                  <a:tcPr marL="26921" marR="26921" marT="0" marB="0">
                    <a:lnL w="12700" cap="flat" cmpd="sng" algn="ctr">
                      <a:noFill/>
                      <a:prstDash val="dot"/>
                      <a:round/>
                      <a:headEnd type="none" w="med" len="med"/>
                      <a:tailEnd type="none" w="med" len="med"/>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D1065"/>
                    </a:solidFill>
                  </a:tcPr>
                </a:tc>
                <a:tc>
                  <a:txBody>
                    <a:bodyPr/>
                    <a:lstStyle/>
                    <a:p>
                      <a:pPr algn="ctr">
                        <a:lnSpc>
                          <a:spcPct val="100000"/>
                        </a:lnSpc>
                        <a:spcBef>
                          <a:spcPts val="0"/>
                        </a:spcBef>
                        <a:spcAft>
                          <a:spcPts val="0"/>
                        </a:spcAft>
                      </a:pPr>
                      <a:r>
                        <a:rPr lang="pt-BR" sz="1400" b="1" dirty="0" smtClean="0">
                          <a:solidFill>
                            <a:srgbClr val="000000"/>
                          </a:solidFill>
                          <a:latin typeface="Lato" pitchFamily="34" charset="0"/>
                          <a:ea typeface="Calibri"/>
                          <a:cs typeface="Times New Roman"/>
                        </a:rPr>
                        <a:t>Uso</a:t>
                      </a:r>
                    </a:p>
                    <a:p>
                      <a:pPr algn="ctr">
                        <a:lnSpc>
                          <a:spcPct val="100000"/>
                        </a:lnSpc>
                        <a:spcBef>
                          <a:spcPts val="0"/>
                        </a:spcBef>
                        <a:spcAft>
                          <a:spcPts val="0"/>
                        </a:spcAft>
                        <a:tabLst>
                          <a:tab pos="457200" algn="l"/>
                        </a:tabLst>
                      </a:pPr>
                      <a:r>
                        <a:rPr lang="pt-BR" sz="1200" dirty="0" smtClean="0">
                          <a:solidFill>
                            <a:srgbClr val="000000"/>
                          </a:solidFill>
                          <a:latin typeface="Lato" pitchFamily="34" charset="0"/>
                          <a:ea typeface="Calibri"/>
                          <a:cs typeface="Times New Roman"/>
                        </a:rPr>
                        <a:t>(</a:t>
                      </a:r>
                      <a:r>
                        <a:rPr lang="pt-BR" sz="1200" dirty="0">
                          <a:solidFill>
                            <a:srgbClr val="000000"/>
                          </a:solidFill>
                          <a:latin typeface="Lato" pitchFamily="34" charset="0"/>
                          <a:ea typeface="Calibri"/>
                          <a:cs typeface="Times New Roman"/>
                        </a:rPr>
                        <a:t>da aquisição pelo consumidor ao descarte para transporte até um local de tratamento/ disposição de resíduos) </a:t>
                      </a:r>
                    </a:p>
                  </a:txBody>
                  <a:tcPr marL="26921" marR="26921" marT="0" marB="0" anchor="ctr">
                    <a:lnL>
                      <a:noFill/>
                    </a:lnL>
                    <a:lnR>
                      <a:noFill/>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Uso </a:t>
                      </a:r>
                      <a:endParaRPr lang="pt-BR" sz="1200" dirty="0" smtClean="0">
                        <a:solidFill>
                          <a:srgbClr val="000000"/>
                        </a:solidFill>
                        <a:latin typeface="Lato" pitchFamily="34" charset="0"/>
                        <a:ea typeface="Calibri"/>
                        <a:cs typeface="Times New Roman"/>
                      </a:endParaRPr>
                    </a:p>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Reparo </a:t>
                      </a:r>
                      <a:r>
                        <a:rPr lang="pt-BR" sz="1200" dirty="0">
                          <a:solidFill>
                            <a:srgbClr val="000000"/>
                          </a:solidFill>
                          <a:latin typeface="Lato" pitchFamily="34" charset="0"/>
                          <a:ea typeface="Calibri"/>
                          <a:cs typeface="Times New Roman"/>
                        </a:rPr>
                        <a:t>e </a:t>
                      </a:r>
                      <a:r>
                        <a:rPr lang="pt-BR" sz="1200" dirty="0" smtClean="0">
                          <a:solidFill>
                            <a:srgbClr val="000000"/>
                          </a:solidFill>
                          <a:latin typeface="Lato" pitchFamily="34" charset="0"/>
                          <a:ea typeface="Calibri"/>
                          <a:cs typeface="Times New Roman"/>
                        </a:rPr>
                        <a:t>manutenção</a:t>
                      </a:r>
                      <a:endParaRPr lang="pt-BR" sz="1200" dirty="0">
                        <a:solidFill>
                          <a:srgbClr val="000000"/>
                        </a:solidFill>
                        <a:latin typeface="Lato" pitchFamily="34" charset="0"/>
                        <a:ea typeface="Calibri"/>
                        <a:cs typeface="Times New Roman"/>
                      </a:endParaRPr>
                    </a:p>
                  </a:txBody>
                  <a:tcPr marL="26921" marR="26921" marT="0" marB="0" anchor="ctr">
                    <a:lnL>
                      <a:noFill/>
                    </a:lnL>
                    <a:lnR w="12700" cap="flat" cmpd="sng" algn="ctr">
                      <a:noFill/>
                      <a:prstDash val="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583297">
                <a:tc>
                  <a:txBody>
                    <a:bodyPr/>
                    <a:lstStyle/>
                    <a:p>
                      <a:pPr algn="ctr">
                        <a:spcBef>
                          <a:spcPts val="1200"/>
                        </a:spcBef>
                        <a:spcAft>
                          <a:spcPts val="0"/>
                        </a:spcAft>
                      </a:pPr>
                      <a:endParaRPr lang="pt-BR" sz="1000">
                        <a:solidFill>
                          <a:srgbClr val="000000"/>
                        </a:solidFill>
                        <a:latin typeface="Myriad Pro"/>
                        <a:ea typeface="Calibri"/>
                        <a:cs typeface="Times New Roman"/>
                      </a:endParaRPr>
                    </a:p>
                  </a:txBody>
                  <a:tcPr marL="26921" marR="26921" marT="0" marB="0">
                    <a:lnL w="12700" cap="flat" cmpd="sng" algn="ctr">
                      <a:noFill/>
                      <a:prstDash val="dot"/>
                      <a:round/>
                      <a:headEnd type="none" w="med" len="med"/>
                      <a:tailEnd type="none" w="med" len="med"/>
                    </a:lnL>
                    <a:lnR>
                      <a:noFill/>
                    </a:lnR>
                    <a:lnT w="6350" cap="flat" cmpd="sng" algn="ctr">
                      <a:solidFill>
                        <a:schemeClr val="tx1">
                          <a:lumMod val="50000"/>
                          <a:lumOff val="50000"/>
                        </a:schemeClr>
                      </a:solidFill>
                      <a:prstDash val="sys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F47836"/>
                    </a:solidFill>
                  </a:tcPr>
                </a:tc>
                <a:tc>
                  <a:txBody>
                    <a:bodyPr/>
                    <a:lstStyle/>
                    <a:p>
                      <a:pPr algn="ctr">
                        <a:lnSpc>
                          <a:spcPct val="100000"/>
                        </a:lnSpc>
                        <a:spcBef>
                          <a:spcPts val="0"/>
                        </a:spcBef>
                        <a:spcAft>
                          <a:spcPts val="0"/>
                        </a:spcAft>
                      </a:pPr>
                      <a:r>
                        <a:rPr lang="pt-BR" sz="1400" b="1" dirty="0">
                          <a:solidFill>
                            <a:srgbClr val="000000"/>
                          </a:solidFill>
                          <a:latin typeface="Lato" pitchFamily="34" charset="0"/>
                          <a:ea typeface="Calibri"/>
                          <a:cs typeface="Times New Roman"/>
                        </a:rPr>
                        <a:t>Fim de </a:t>
                      </a:r>
                      <a:r>
                        <a:rPr lang="pt-BR" sz="1400" b="1" dirty="0" smtClean="0">
                          <a:solidFill>
                            <a:srgbClr val="000000"/>
                          </a:solidFill>
                          <a:latin typeface="Lato" pitchFamily="34" charset="0"/>
                          <a:ea typeface="Calibri"/>
                          <a:cs typeface="Times New Roman"/>
                        </a:rPr>
                        <a:t>vida</a:t>
                      </a:r>
                    </a:p>
                    <a:p>
                      <a:pPr algn="ctr">
                        <a:lnSpc>
                          <a:spcPct val="100000"/>
                        </a:lnSpc>
                        <a:spcBef>
                          <a:spcPts val="0"/>
                        </a:spcBef>
                        <a:spcAft>
                          <a:spcPts val="0"/>
                        </a:spcAft>
                      </a:pPr>
                      <a:r>
                        <a:rPr lang="pt-BR" sz="1200" dirty="0" smtClean="0">
                          <a:solidFill>
                            <a:srgbClr val="000000"/>
                          </a:solidFill>
                          <a:latin typeface="Lato" pitchFamily="34" charset="0"/>
                          <a:ea typeface="Calibri"/>
                          <a:cs typeface="Times New Roman"/>
                        </a:rPr>
                        <a:t>(</a:t>
                      </a:r>
                      <a:r>
                        <a:rPr lang="pt-BR" sz="1200" dirty="0">
                          <a:solidFill>
                            <a:srgbClr val="000000"/>
                          </a:solidFill>
                          <a:latin typeface="Lato" pitchFamily="34" charset="0"/>
                          <a:ea typeface="Calibri"/>
                          <a:cs typeface="Times New Roman"/>
                        </a:rPr>
                        <a:t>do descarte ao retorno à natureza – decomposição, incineração, reciclagem)</a:t>
                      </a:r>
                    </a:p>
                  </a:txBody>
                  <a:tcPr marL="26921" marR="26921" marT="0" marB="0" anchor="ctr">
                    <a:lnL>
                      <a:noFill/>
                    </a:lnL>
                    <a:lnR>
                      <a:noFill/>
                    </a:lnR>
                    <a:lnT w="6350" cap="flat" cmpd="sng" algn="ctr">
                      <a:solidFill>
                        <a:schemeClr val="tx1">
                          <a:lumMod val="50000"/>
                          <a:lumOff val="50000"/>
                        </a:schemeClr>
                      </a:solidFill>
                      <a:prstDash val="sys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a:t>
                      </a:r>
                      <a:r>
                        <a:rPr lang="pt-BR" sz="1200" dirty="0" smtClean="0">
                          <a:solidFill>
                            <a:srgbClr val="000000"/>
                          </a:solidFill>
                          <a:latin typeface="Lato" pitchFamily="34" charset="0"/>
                          <a:ea typeface="Calibri"/>
                          <a:cs typeface="Times New Roman"/>
                        </a:rPr>
                        <a:t>Coleta </a:t>
                      </a:r>
                      <a:endParaRPr lang="pt-BR" sz="1200" dirty="0">
                        <a:solidFill>
                          <a:srgbClr val="000000"/>
                        </a:solidFill>
                        <a:latin typeface="Lato" pitchFamily="34" charset="0"/>
                        <a:ea typeface="Calibri"/>
                        <a:cs typeface="Times New Roman"/>
                      </a:endParaRPr>
                    </a:p>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Tratamento</a:t>
                      </a:r>
                      <a:endParaRPr lang="pt-BR" sz="1200" dirty="0">
                        <a:solidFill>
                          <a:srgbClr val="000000"/>
                        </a:solidFill>
                        <a:latin typeface="Lato" pitchFamily="34" charset="0"/>
                        <a:ea typeface="Calibri"/>
                        <a:cs typeface="Times New Roman"/>
                      </a:endParaRPr>
                    </a:p>
                    <a:p>
                      <a:pPr marL="180000" lvl="0" indent="0" algn="l">
                        <a:lnSpc>
                          <a:spcPct val="100000"/>
                        </a:lnSpc>
                        <a:spcBef>
                          <a:spcPts val="0"/>
                        </a:spcBef>
                        <a:spcAft>
                          <a:spcPts val="0"/>
                        </a:spcAft>
                        <a:buFont typeface="Arial" pitchFamily="34" charset="0"/>
                        <a:buChar char="•"/>
                        <a:tabLst>
                          <a:tab pos="457200" algn="l"/>
                        </a:tabLst>
                      </a:pPr>
                      <a:r>
                        <a:rPr lang="pt-BR" sz="1200" dirty="0" smtClean="0">
                          <a:solidFill>
                            <a:srgbClr val="000000"/>
                          </a:solidFill>
                          <a:latin typeface="Lato" pitchFamily="34" charset="0"/>
                          <a:ea typeface="Calibri"/>
                          <a:cs typeface="Times New Roman"/>
                        </a:rPr>
                        <a:t> </a:t>
                      </a:r>
                      <a:r>
                        <a:rPr lang="pt-BR" sz="1200" dirty="0" smtClean="0">
                          <a:solidFill>
                            <a:srgbClr val="000000"/>
                          </a:solidFill>
                          <a:latin typeface="Lato" pitchFamily="34" charset="0"/>
                          <a:ea typeface="Calibri"/>
                          <a:cs typeface="Times New Roman"/>
                        </a:rPr>
                        <a:t>Incineração  ou aterro</a:t>
                      </a:r>
                      <a:endParaRPr lang="pt-BR" sz="1200" dirty="0">
                        <a:solidFill>
                          <a:srgbClr val="000000"/>
                        </a:solidFill>
                        <a:latin typeface="Lato" pitchFamily="34" charset="0"/>
                        <a:ea typeface="Calibri"/>
                        <a:cs typeface="Times New Roman"/>
                      </a:endParaRPr>
                    </a:p>
                  </a:txBody>
                  <a:tcPr marL="26921" marR="26921" marT="0" marB="0" anchor="ctr">
                    <a:lnL>
                      <a:noFill/>
                    </a:lnL>
                    <a:lnR w="12700" cap="flat" cmpd="sng" algn="ctr">
                      <a:noFill/>
                      <a:prstDash val="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 xmlns:p14="http://schemas.microsoft.com/office/powerpoint/2010/main" val="17964156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2313</TotalTime>
  <Words>1992</Words>
  <Application>Microsoft Office PowerPoint</Application>
  <PresentationFormat>Apresentação na tela (16:9)</PresentationFormat>
  <Paragraphs>186</Paragraphs>
  <Slides>20</Slides>
  <Notes>18</Notes>
  <HiddenSlides>0</HiddenSlides>
  <MMClips>0</MMClips>
  <ScaleCrop>false</ScaleCrop>
  <HeadingPairs>
    <vt:vector size="4" baseType="variant">
      <vt:variant>
        <vt:lpstr>Tema</vt:lpstr>
      </vt:variant>
      <vt:variant>
        <vt:i4>10</vt:i4>
      </vt:variant>
      <vt:variant>
        <vt:lpstr>Títulos de slides</vt:lpstr>
      </vt:variant>
      <vt:variant>
        <vt:i4>20</vt:i4>
      </vt:variant>
    </vt:vector>
  </HeadingPairs>
  <TitlesOfParts>
    <vt:vector size="30" baseType="lpstr">
      <vt:lpstr>Office Theme</vt:lpstr>
      <vt:lpstr>10_Office Theme</vt:lpstr>
      <vt:lpstr>11_Office Theme</vt:lpstr>
      <vt:lpstr>4_Office Theme</vt:lpstr>
      <vt:lpstr>8_Office Theme</vt:lpstr>
      <vt:lpstr>5_Office Theme</vt:lpstr>
      <vt:lpstr>6_Office Theme</vt:lpstr>
      <vt:lpstr>7_Office Theme</vt:lpstr>
      <vt:lpstr>2_Office Theme</vt:lpstr>
      <vt:lpstr>3_Office Theme</vt:lpstr>
      <vt:lpstr>INOVA Sustentável: compras sustentáveis pela inovação e por uma economia verde e inclusiva</vt:lpstr>
      <vt:lpstr>CONTEÚDO</vt:lpstr>
      <vt:lpstr>Nossa experiência: GVces Compras Sustentáveis &amp; Grandes Eventos  (PNUMA, MMA, GVces)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Muito 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cp:lastModifiedBy>gabriela.appugliese</cp:lastModifiedBy>
  <cp:revision>367</cp:revision>
  <dcterms:created xsi:type="dcterms:W3CDTF">2013-06-10T20:15:00Z</dcterms:created>
  <dcterms:modified xsi:type="dcterms:W3CDTF">2014-08-28T15:52:13Z</dcterms:modified>
</cp:coreProperties>
</file>