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1" r:id="rId15"/>
    <p:sldId id="266" r:id="rId16"/>
    <p:sldId id="270" r:id="rId17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>
        <p:scale>
          <a:sx n="63" d="100"/>
          <a:sy n="63" d="100"/>
        </p:scale>
        <p:origin x="-108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126" y="323557"/>
            <a:ext cx="1955800" cy="61819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394" y="112541"/>
            <a:ext cx="1491942" cy="82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2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399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1941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28182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458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3717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9565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3633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2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404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0322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573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7676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1558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3022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002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A133-1B0B-4287-B6C6-7DCA53B087B7}" type="datetimeFigureOut">
              <a:rPr lang="es-UY" smtClean="0"/>
              <a:pPr/>
              <a:t>09/12/2013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D6BFA5-DAE3-4870-9E83-1869B31669F4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8620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1974" y="1350498"/>
            <a:ext cx="9517487" cy="3024554"/>
          </a:xfrm>
        </p:spPr>
        <p:txBody>
          <a:bodyPr>
            <a:normAutofit fontScale="90000"/>
          </a:bodyPr>
          <a:lstStyle/>
          <a:p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sz="5300" b="1" dirty="0" smtClean="0">
                <a:latin typeface="Californian FB" panose="0207040306080B030204" pitchFamily="18" charset="0"/>
              </a:rPr>
              <a:t>Observatorio de Compras Públicas</a:t>
            </a: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Californian FB" panose="0207040306080B030204" pitchFamily="18" charset="0"/>
              </a:rPr>
              <a:t>OBSERVATORIO DE COMPRAS PÚBLICAS</a:t>
            </a:r>
            <a:r>
              <a:rPr lang="es-UY" sz="8000" dirty="0" smtClean="0"/>
              <a:t/>
            </a:r>
            <a:br>
              <a:rPr lang="es-UY" sz="8000" dirty="0" smtClean="0"/>
            </a:br>
            <a:endParaRPr lang="es-UY" sz="80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519139" y="5525037"/>
            <a:ext cx="10775892" cy="2073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Y" sz="2400" b="1" dirty="0" smtClean="0">
                <a:solidFill>
                  <a:schemeClr val="bg1">
                    <a:lumMod val="50000"/>
                  </a:schemeClr>
                </a:solidFill>
                <a:latin typeface="Californian FB" panose="0207040306080B030204" pitchFamily="18" charset="0"/>
              </a:rPr>
              <a:t>							Oriana </a:t>
            </a:r>
            <a:r>
              <a:rPr lang="es-UY" sz="2400" b="1" dirty="0">
                <a:solidFill>
                  <a:schemeClr val="bg1">
                    <a:lumMod val="50000"/>
                  </a:schemeClr>
                </a:solidFill>
                <a:latin typeface="Californian FB" panose="0207040306080B030204" pitchFamily="18" charset="0"/>
              </a:rPr>
              <a:t>Galland </a:t>
            </a:r>
            <a:r>
              <a:rPr lang="es-UY" sz="2400" b="1" dirty="0" smtClean="0">
                <a:solidFill>
                  <a:schemeClr val="bg1">
                    <a:lumMod val="50000"/>
                  </a:schemeClr>
                </a:solidFill>
                <a:latin typeface="Californian FB" panose="0207040306080B030204" pitchFamily="18" charset="0"/>
              </a:rPr>
              <a:t>– 2013</a:t>
            </a:r>
          </a:p>
          <a:p>
            <a:r>
              <a:rPr lang="es-UY" sz="3600" b="1" dirty="0" smtClean="0">
                <a:solidFill>
                  <a:schemeClr val="bg1">
                    <a:lumMod val="50000"/>
                  </a:schemeClr>
                </a:solidFill>
                <a:latin typeface="Californian FB" panose="0207040306080B030204" pitchFamily="18" charset="0"/>
              </a:rPr>
              <a:t>							ACCE - URUGUAY						</a:t>
            </a:r>
            <a:endParaRPr lang="es-UY" sz="3600" b="1" dirty="0">
              <a:solidFill>
                <a:schemeClr val="bg1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4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488148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s-UY" sz="2000" dirty="0"/>
          </a:p>
          <a:p>
            <a:pPr marL="457200" lvl="1" indent="0">
              <a:buNone/>
            </a:pPr>
            <a:endParaRPr lang="es-UY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295422"/>
            <a:ext cx="12137754" cy="6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488148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s-UY" sz="2000" dirty="0"/>
          </a:p>
          <a:p>
            <a:pPr marL="457200" lvl="1" indent="0">
              <a:buNone/>
            </a:pPr>
            <a:endParaRPr lang="es-UY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787"/>
            <a:ext cx="12116559" cy="499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488148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s-UY" sz="2000" dirty="0"/>
          </a:p>
          <a:p>
            <a:pPr marL="457200" lvl="1" indent="0">
              <a:buNone/>
            </a:pPr>
            <a:endParaRPr lang="es-UY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" y="461961"/>
            <a:ext cx="11894170" cy="599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488148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s-UY" sz="2000" dirty="0"/>
          </a:p>
          <a:p>
            <a:pPr marL="457200" lvl="1" indent="0">
              <a:buNone/>
            </a:pPr>
            <a:endParaRPr lang="es-UY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983" y="933583"/>
            <a:ext cx="8208951" cy="538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850" y="240538"/>
            <a:ext cx="10818055" cy="4881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2200" b="1" dirty="0" smtClean="0"/>
              <a:t>Fuente de datos</a:t>
            </a:r>
          </a:p>
          <a:p>
            <a:pPr marL="0" indent="0">
              <a:buNone/>
            </a:pPr>
            <a:endParaRPr lang="es-UY" sz="2200" b="1" dirty="0"/>
          </a:p>
        </p:txBody>
      </p:sp>
      <p:sp>
        <p:nvSpPr>
          <p:cNvPr id="2" name="1 Rectángulo redondeado"/>
          <p:cNvSpPr/>
          <p:nvPr/>
        </p:nvSpPr>
        <p:spPr>
          <a:xfrm>
            <a:off x="8610600" y="2700335"/>
            <a:ext cx="2095500" cy="7441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200" dirty="0" smtClean="0">
                <a:solidFill>
                  <a:schemeClr val="tx1"/>
                </a:solidFill>
              </a:rPr>
              <a:t>Portal de compras</a:t>
            </a:r>
            <a:endParaRPr lang="es-UY" sz="2200" dirty="0">
              <a:solidFill>
                <a:schemeClr val="tx1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5124450" y="5157771"/>
            <a:ext cx="1162050" cy="5524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 smtClean="0">
                <a:solidFill>
                  <a:schemeClr val="tx1"/>
                </a:solidFill>
              </a:rPr>
              <a:t>SICE</a:t>
            </a:r>
            <a:endParaRPr lang="es-UY" sz="2000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448300" y="4037400"/>
            <a:ext cx="1104900" cy="5810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 smtClean="0">
                <a:solidFill>
                  <a:schemeClr val="tx1"/>
                </a:solidFill>
              </a:rPr>
              <a:t>SIIF</a:t>
            </a:r>
            <a:endParaRPr lang="es-UY" sz="2000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286500" y="647698"/>
            <a:ext cx="1276350" cy="55244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 smtClean="0">
                <a:solidFill>
                  <a:schemeClr val="tx1"/>
                </a:solidFill>
              </a:rPr>
              <a:t>RUPE</a:t>
            </a:r>
            <a:endParaRPr lang="es-UY" sz="2000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8096250" y="5600700"/>
            <a:ext cx="2971800" cy="7239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 smtClean="0">
                <a:solidFill>
                  <a:schemeClr val="tx1"/>
                </a:solidFill>
              </a:rPr>
              <a:t>Observatorio</a:t>
            </a:r>
            <a:endParaRPr lang="es-UY" sz="2400" dirty="0">
              <a:solidFill>
                <a:schemeClr val="tx1"/>
              </a:solidFill>
            </a:endParaRPr>
          </a:p>
        </p:txBody>
      </p:sp>
      <p:cxnSp>
        <p:nvCxnSpPr>
          <p:cNvPr id="9" name="8 Conector recto de flecha"/>
          <p:cNvCxnSpPr>
            <a:stCxn id="4" idx="0"/>
            <a:endCxn id="5" idx="2"/>
          </p:cNvCxnSpPr>
          <p:nvPr/>
        </p:nvCxnSpPr>
        <p:spPr>
          <a:xfrm flipV="1">
            <a:off x="5705475" y="4618425"/>
            <a:ext cx="295275" cy="53934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323850" y="2405058"/>
            <a:ext cx="3409950" cy="5524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 smtClean="0">
                <a:solidFill>
                  <a:schemeClr val="tx1"/>
                </a:solidFill>
              </a:rPr>
              <a:t>Empresas públicas y Gob. Departamentales</a:t>
            </a:r>
            <a:endParaRPr lang="es-UY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23850" y="3086097"/>
            <a:ext cx="3409950" cy="5524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 smtClean="0">
                <a:solidFill>
                  <a:schemeClr val="tx1"/>
                </a:solidFill>
              </a:rPr>
              <a:t>Org. 220 y Poder Legislativo</a:t>
            </a:r>
            <a:endParaRPr lang="es-UY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23850" y="3793329"/>
            <a:ext cx="3409950" cy="5524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 smtClean="0">
                <a:solidFill>
                  <a:schemeClr val="tx1"/>
                </a:solidFill>
              </a:rPr>
              <a:t>Administración Central</a:t>
            </a:r>
            <a:endParaRPr lang="es-UY" dirty="0">
              <a:solidFill>
                <a:schemeClr val="tx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323850" y="1200147"/>
            <a:ext cx="3409950" cy="5524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 smtClean="0">
                <a:solidFill>
                  <a:schemeClr val="tx1"/>
                </a:solidFill>
              </a:rPr>
              <a:t>Proveedores</a:t>
            </a:r>
            <a:endParaRPr lang="es-UY" dirty="0">
              <a:solidFill>
                <a:schemeClr val="tx1"/>
              </a:solidFill>
            </a:endParaRPr>
          </a:p>
        </p:txBody>
      </p:sp>
      <p:cxnSp>
        <p:nvCxnSpPr>
          <p:cNvPr id="22" name="21 Conector recto de flecha"/>
          <p:cNvCxnSpPr>
            <a:endCxn id="4" idx="1"/>
          </p:cNvCxnSpPr>
          <p:nvPr/>
        </p:nvCxnSpPr>
        <p:spPr>
          <a:xfrm>
            <a:off x="3733800" y="4345779"/>
            <a:ext cx="1390650" cy="1088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endCxn id="5" idx="1"/>
          </p:cNvCxnSpPr>
          <p:nvPr/>
        </p:nvCxnSpPr>
        <p:spPr>
          <a:xfrm>
            <a:off x="3733800" y="3638547"/>
            <a:ext cx="1714500" cy="689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4" idx="3"/>
          </p:cNvCxnSpPr>
          <p:nvPr/>
        </p:nvCxnSpPr>
        <p:spPr>
          <a:xfrm flipV="1">
            <a:off x="6286500" y="3444472"/>
            <a:ext cx="2590800" cy="198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3733800" y="2957508"/>
            <a:ext cx="4876800" cy="202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H="1" flipV="1">
            <a:off x="7553325" y="1200147"/>
            <a:ext cx="1323975" cy="1481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16" idx="3"/>
            <a:endCxn id="6" idx="1"/>
          </p:cNvCxnSpPr>
          <p:nvPr/>
        </p:nvCxnSpPr>
        <p:spPr>
          <a:xfrm flipV="1">
            <a:off x="3733800" y="923923"/>
            <a:ext cx="2552700" cy="552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>
            <a:stCxn id="11" idx="3"/>
          </p:cNvCxnSpPr>
          <p:nvPr/>
        </p:nvCxnSpPr>
        <p:spPr>
          <a:xfrm>
            <a:off x="3733800" y="2681283"/>
            <a:ext cx="4876800" cy="2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H="1">
            <a:off x="3733800" y="1200147"/>
            <a:ext cx="2552700" cy="1204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3733800" y="1752597"/>
            <a:ext cx="4876800" cy="973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endCxn id="12" idx="3"/>
          </p:cNvCxnSpPr>
          <p:nvPr/>
        </p:nvCxnSpPr>
        <p:spPr>
          <a:xfrm flipH="1">
            <a:off x="3733800" y="1200147"/>
            <a:ext cx="2552700" cy="2162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>
            <a:endCxn id="13" idx="3"/>
          </p:cNvCxnSpPr>
          <p:nvPr/>
        </p:nvCxnSpPr>
        <p:spPr>
          <a:xfrm flipH="1">
            <a:off x="3733800" y="1200147"/>
            <a:ext cx="2552700" cy="2869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Rectángulo"/>
          <p:cNvSpPr/>
          <p:nvPr/>
        </p:nvSpPr>
        <p:spPr>
          <a:xfrm>
            <a:off x="9220200" y="4203495"/>
            <a:ext cx="1638300" cy="82985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 smtClean="0"/>
              <a:t>Data Warehouse</a:t>
            </a:r>
            <a:endParaRPr lang="es-UY" sz="2000" dirty="0"/>
          </a:p>
        </p:txBody>
      </p:sp>
      <p:cxnSp>
        <p:nvCxnSpPr>
          <p:cNvPr id="64" name="63 Conector recto de flecha"/>
          <p:cNvCxnSpPr>
            <a:endCxn id="62" idx="0"/>
          </p:cNvCxnSpPr>
          <p:nvPr/>
        </p:nvCxnSpPr>
        <p:spPr>
          <a:xfrm>
            <a:off x="9848850" y="3444472"/>
            <a:ext cx="190500" cy="759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>
            <a:endCxn id="7" idx="0"/>
          </p:cNvCxnSpPr>
          <p:nvPr/>
        </p:nvCxnSpPr>
        <p:spPr>
          <a:xfrm flipH="1">
            <a:off x="9582150" y="5033354"/>
            <a:ext cx="266700" cy="567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4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4881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2200" b="1" dirty="0" smtClean="0"/>
              <a:t>Metas de avance del proyecto</a:t>
            </a:r>
          </a:p>
          <a:p>
            <a:pPr marL="0" indent="0">
              <a:buNone/>
            </a:pPr>
            <a:endParaRPr lang="es-UY" sz="2200" b="1" dirty="0"/>
          </a:p>
          <a:p>
            <a:pPr marL="457200" indent="-457200">
              <a:buFont typeface="+mj-lt"/>
              <a:buAutoNum type="arabicPeriod"/>
            </a:pPr>
            <a:r>
              <a:rPr lang="es-ES" sz="2200" dirty="0" smtClean="0"/>
              <a:t>Determinación de valores objetivo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 smtClean="0"/>
              <a:t>Análisis de la gestión con metas por tipo de procedimiento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 smtClean="0"/>
              <a:t>Integración con Observatorio regional 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 smtClean="0"/>
              <a:t>Incorporación al Observatorio, del análisis de gestión con los nuevos instrumentos (convenios marco, pregón, apertura electrónica) a medida que se van implementando</a:t>
            </a:r>
            <a:endParaRPr lang="es-UY" sz="2200" dirty="0" smtClean="0"/>
          </a:p>
        </p:txBody>
      </p:sp>
    </p:spTree>
    <p:extLst>
      <p:ext uri="{BB962C8B-B14F-4D97-AF65-F5344CB8AC3E}">
        <p14:creationId xmlns:p14="http://schemas.microsoft.com/office/powerpoint/2010/main" val="8293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0980" y="697355"/>
            <a:ext cx="9517487" cy="3024554"/>
          </a:xfrm>
        </p:spPr>
        <p:txBody>
          <a:bodyPr>
            <a:normAutofit fontScale="90000"/>
          </a:bodyPr>
          <a:lstStyle/>
          <a:p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sz="5300" b="1" dirty="0" smtClean="0">
                <a:latin typeface="Californian FB" panose="0207040306080B030204" pitchFamily="18" charset="0"/>
              </a:rPr>
              <a:t>Observatorio de Compras Públicas</a:t>
            </a: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+mn-lt"/>
              </a:rPr>
              <a:t/>
            </a:r>
            <a:br>
              <a:rPr lang="es-UY" b="1" dirty="0" smtClean="0">
                <a:latin typeface="+mn-lt"/>
              </a:rPr>
            </a:br>
            <a:r>
              <a:rPr lang="es-UY" b="1" dirty="0">
                <a:latin typeface="+mn-lt"/>
              </a:rPr>
              <a:t/>
            </a:r>
            <a:br>
              <a:rPr lang="es-UY" b="1" dirty="0">
                <a:latin typeface="+mn-lt"/>
              </a:rPr>
            </a:br>
            <a:r>
              <a:rPr lang="es-UY" b="1" dirty="0" smtClean="0">
                <a:latin typeface="Californian FB" panose="0207040306080B030204" pitchFamily="18" charset="0"/>
              </a:rPr>
              <a:t>						 GRACIAS</a:t>
            </a:r>
            <a:endParaRPr lang="es-UY" sz="80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924088" y="5821251"/>
            <a:ext cx="10775892" cy="2073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Y" sz="2400" b="1" dirty="0" smtClean="0">
                <a:solidFill>
                  <a:schemeClr val="bg1">
                    <a:lumMod val="50000"/>
                  </a:schemeClr>
                </a:solidFill>
                <a:latin typeface="Californian FB" panose="0207040306080B030204" pitchFamily="18" charset="0"/>
              </a:rPr>
              <a:t>							oriana.galland@acce.gub.uy</a:t>
            </a:r>
            <a:r>
              <a:rPr lang="es-UY" sz="3600" b="1" dirty="0" smtClean="0">
                <a:solidFill>
                  <a:schemeClr val="bg1">
                    <a:lumMod val="50000"/>
                  </a:schemeClr>
                </a:solidFill>
                <a:latin typeface="Californian FB" panose="0207040306080B030204" pitchFamily="18" charset="0"/>
              </a:rPr>
              <a:t>						</a:t>
            </a:r>
            <a:endParaRPr lang="es-UY" sz="3600" b="1" dirty="0">
              <a:solidFill>
                <a:schemeClr val="bg1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4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9483" y="886265"/>
            <a:ext cx="9988061" cy="5134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2200" b="1" dirty="0" smtClean="0">
                <a:solidFill>
                  <a:srgbClr val="2585CF"/>
                </a:solidFill>
              </a:rPr>
              <a:t>El </a:t>
            </a:r>
            <a:r>
              <a:rPr lang="es-UY" sz="2200" b="1" dirty="0">
                <a:solidFill>
                  <a:srgbClr val="2585CF"/>
                </a:solidFill>
              </a:rPr>
              <a:t>Observatorio </a:t>
            </a:r>
            <a:r>
              <a:rPr lang="es-UY" sz="2200" dirty="0"/>
              <a:t>es una herramienta de análisis y difusión de las características y desempeño de las compras públicas de Uruguay.  </a:t>
            </a:r>
            <a:endParaRPr lang="es-UY" sz="2200" dirty="0" smtClean="0"/>
          </a:p>
          <a:p>
            <a:pPr marL="0" indent="0">
              <a:buNone/>
            </a:pPr>
            <a:endParaRPr lang="es-UY" sz="2200" dirty="0" smtClean="0"/>
          </a:p>
          <a:p>
            <a:pPr marL="0" indent="0">
              <a:buNone/>
            </a:pPr>
            <a:r>
              <a:rPr lang="es-UY" sz="2200" b="1" i="1" u="sng" dirty="0" smtClean="0"/>
              <a:t>Objetivos</a:t>
            </a:r>
            <a:r>
              <a:rPr lang="es-UY" sz="2200" dirty="0" smtClean="0"/>
              <a:t>:</a:t>
            </a:r>
            <a:endParaRPr lang="es-UY" sz="2200" dirty="0"/>
          </a:p>
          <a:p>
            <a:r>
              <a:rPr lang="es-UY" sz="2200" dirty="0" smtClean="0"/>
              <a:t>Promover </a:t>
            </a:r>
            <a:r>
              <a:rPr lang="es-UY" sz="2200" dirty="0"/>
              <a:t>la </a:t>
            </a:r>
            <a:r>
              <a:rPr lang="es-UY" sz="2200" b="1" dirty="0"/>
              <a:t>mejora de gestión</a:t>
            </a:r>
            <a:r>
              <a:rPr lang="es-UY" sz="2200" dirty="0"/>
              <a:t> y la </a:t>
            </a:r>
            <a:r>
              <a:rPr lang="es-UY" sz="2200" b="1" dirty="0"/>
              <a:t>transparencia</a:t>
            </a:r>
          </a:p>
          <a:p>
            <a:r>
              <a:rPr lang="es-UY" sz="2200" dirty="0" smtClean="0"/>
              <a:t>Producir información </a:t>
            </a:r>
            <a:r>
              <a:rPr lang="es-UY" sz="2200" dirty="0"/>
              <a:t>necesaria para la generación de políticas públicas y la definición del marco normativo</a:t>
            </a:r>
          </a:p>
          <a:p>
            <a:r>
              <a:rPr lang="es-UY" sz="2200" dirty="0" smtClean="0"/>
              <a:t>Facilitar </a:t>
            </a:r>
            <a:r>
              <a:rPr lang="es-UY" sz="2200" dirty="0"/>
              <a:t>la capacitación de los integrantes del sistema de compras públicas</a:t>
            </a:r>
          </a:p>
          <a:p>
            <a:r>
              <a:rPr lang="es-UY" sz="2200" dirty="0" smtClean="0"/>
              <a:t>Brindar </a:t>
            </a:r>
            <a:r>
              <a:rPr lang="es-UY" sz="2200" dirty="0"/>
              <a:t>amplio acceso a la información </a:t>
            </a:r>
            <a:r>
              <a:rPr lang="es-UY" sz="2200" dirty="0" smtClean="0"/>
              <a:t>generada</a:t>
            </a:r>
          </a:p>
          <a:p>
            <a:r>
              <a:rPr lang="es-MX" sz="2200" dirty="0" smtClean="0"/>
              <a:t>Comparar el </a:t>
            </a:r>
            <a:r>
              <a:rPr lang="es-MX" sz="2200" dirty="0"/>
              <a:t>desempeño de nuestro país en materia de compras públicas </a:t>
            </a:r>
            <a:r>
              <a:rPr lang="es-MX" sz="2200" dirty="0" smtClean="0"/>
              <a:t>en </a:t>
            </a:r>
            <a:r>
              <a:rPr lang="es-MX" sz="2200" dirty="0"/>
              <a:t>relación al desempeño regional</a:t>
            </a:r>
            <a:endParaRPr lang="es-UY" sz="2200" dirty="0"/>
          </a:p>
          <a:p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32143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6172" y="895642"/>
            <a:ext cx="9945101" cy="5139397"/>
          </a:xfrm>
        </p:spPr>
        <p:txBody>
          <a:bodyPr/>
          <a:lstStyle/>
          <a:p>
            <a:pPr marL="0" indent="0">
              <a:buNone/>
            </a:pPr>
            <a:r>
              <a:rPr lang="es-UY" sz="2200" dirty="0"/>
              <a:t>Los dos grandes productos de este proyecto tienen que ver con</a:t>
            </a:r>
            <a:r>
              <a:rPr lang="es-UY" sz="2200" dirty="0" smtClean="0"/>
              <a:t>:</a:t>
            </a:r>
          </a:p>
          <a:p>
            <a:pPr marL="0" indent="0">
              <a:buNone/>
            </a:pPr>
            <a:endParaRPr lang="es-UY" sz="2200" dirty="0"/>
          </a:p>
          <a:p>
            <a:pPr lvl="0"/>
            <a:r>
              <a:rPr lang="es-UY" sz="2200" dirty="0"/>
              <a:t>el diseño y puesta en producción de una herramienta que permita el análisis de la información desde diferentes </a:t>
            </a:r>
            <a:r>
              <a:rPr lang="es-UY" sz="2200" dirty="0" smtClean="0"/>
              <a:t>perspectivas</a:t>
            </a:r>
          </a:p>
          <a:p>
            <a:pPr marL="0" lvl="0" indent="0">
              <a:buNone/>
            </a:pPr>
            <a:endParaRPr lang="es-UY" sz="2200" dirty="0"/>
          </a:p>
          <a:p>
            <a:pPr lvl="0"/>
            <a:r>
              <a:rPr lang="es-UY" sz="2200" dirty="0"/>
              <a:t>la generación de un repositorio efectivo para la obtención, análisis, preparación y difusión de la información de compras </a:t>
            </a:r>
            <a:r>
              <a:rPr lang="es-UY" sz="2200" dirty="0" smtClean="0"/>
              <a:t>públicas</a:t>
            </a:r>
            <a:endParaRPr lang="es-UY" sz="22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246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6172" y="895642"/>
            <a:ext cx="9945101" cy="5139397"/>
          </a:xfrm>
        </p:spPr>
        <p:txBody>
          <a:bodyPr>
            <a:normAutofit/>
          </a:bodyPr>
          <a:lstStyle/>
          <a:p>
            <a:r>
              <a:rPr lang="es-UY" sz="2200" b="1" dirty="0" smtClean="0"/>
              <a:t>Punto </a:t>
            </a:r>
            <a:r>
              <a:rPr lang="es-UY" sz="2200" b="1" dirty="0"/>
              <a:t>de </a:t>
            </a:r>
            <a:r>
              <a:rPr lang="es-UY" sz="2200" b="1" dirty="0" smtClean="0"/>
              <a:t>partida</a:t>
            </a:r>
            <a:r>
              <a:rPr lang="es-UY" sz="2200" dirty="0" smtClean="0"/>
              <a:t>:  ejercicio 2012</a:t>
            </a:r>
            <a:endParaRPr lang="es-UY" dirty="0"/>
          </a:p>
          <a:p>
            <a:endParaRPr lang="es-UY" sz="2200" dirty="0" smtClean="0"/>
          </a:p>
          <a:p>
            <a:pPr marL="0" indent="0">
              <a:buNone/>
            </a:pPr>
            <a:r>
              <a:rPr lang="es-UY" sz="2200" dirty="0" smtClean="0"/>
              <a:t>					Información incompleta a nivel nacional</a:t>
            </a:r>
          </a:p>
          <a:p>
            <a:pPr marL="0" indent="0">
              <a:buNone/>
            </a:pPr>
            <a:endParaRPr lang="es-UY" sz="2200" dirty="0"/>
          </a:p>
          <a:p>
            <a:pPr marL="0" indent="0">
              <a:buNone/>
            </a:pPr>
            <a:endParaRPr lang="es-UY" sz="2200" dirty="0"/>
          </a:p>
          <a:p>
            <a:pPr marL="0" indent="0">
              <a:buNone/>
            </a:pPr>
            <a:r>
              <a:rPr lang="es-UY" sz="2200" dirty="0" smtClean="0"/>
              <a:t>										</a:t>
            </a:r>
          </a:p>
          <a:p>
            <a:pPr marL="0" indent="0">
              <a:buNone/>
            </a:pPr>
            <a:r>
              <a:rPr lang="es-UY" sz="2200" dirty="0"/>
              <a:t>	</a:t>
            </a:r>
            <a:r>
              <a:rPr lang="es-UY" sz="2200" dirty="0" smtClean="0"/>
              <a:t>						 </a:t>
            </a:r>
          </a:p>
          <a:p>
            <a:pPr marL="0" indent="0">
              <a:buNone/>
            </a:pPr>
            <a:endParaRPr lang="es-UY" sz="2200" dirty="0" smtClean="0"/>
          </a:p>
          <a:p>
            <a:pPr marL="0" indent="0">
              <a:buNone/>
            </a:pPr>
            <a:r>
              <a:rPr lang="es-UY" sz="2200" dirty="0" smtClean="0"/>
              <a:t>Se está realizando </a:t>
            </a:r>
            <a:r>
              <a:rPr lang="es-UY" sz="2200" dirty="0"/>
              <a:t>el relevamiento, análisis y compilación de la información complementaria a la que se cuenta actualmente en </a:t>
            </a:r>
            <a:r>
              <a:rPr lang="es-UY" sz="2200" dirty="0" smtClean="0"/>
              <a:t>el Portal de Compras Públicas, </a:t>
            </a:r>
            <a:r>
              <a:rPr lang="es-UY" sz="2200" dirty="0"/>
              <a:t>de manera de obtener la Línea Base año 2012.</a:t>
            </a:r>
          </a:p>
          <a:p>
            <a:endParaRPr lang="es-UY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509" y="1632939"/>
            <a:ext cx="1480292" cy="1480292"/>
          </a:xfrm>
          <a:prstGeom prst="rect">
            <a:avLst/>
          </a:prstGeom>
        </p:spPr>
      </p:pic>
      <p:sp>
        <p:nvSpPr>
          <p:cNvPr id="4" name="Flecha abajo 3"/>
          <p:cNvSpPr/>
          <p:nvPr/>
        </p:nvSpPr>
        <p:spPr>
          <a:xfrm>
            <a:off x="4911676" y="2613828"/>
            <a:ext cx="168812" cy="136456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481296" y="2468587"/>
            <a:ext cx="4686130" cy="135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s-UY" sz="2200" dirty="0" smtClean="0"/>
          </a:p>
          <a:p>
            <a:pPr marL="0" indent="0">
              <a:buNone/>
            </a:pPr>
            <a:r>
              <a:rPr lang="es-UY" sz="2200" dirty="0" smtClean="0"/>
              <a:t>Estudio </a:t>
            </a:r>
            <a:r>
              <a:rPr lang="es-UY" sz="2200" dirty="0"/>
              <a:t>de mercado de las compras </a:t>
            </a:r>
            <a:r>
              <a:rPr lang="es-UY" sz="2200" dirty="0" smtClean="0"/>
              <a:t>públicas</a:t>
            </a:r>
          </a:p>
          <a:p>
            <a:pPr marL="0" indent="0">
              <a:buNone/>
            </a:pPr>
            <a:endParaRPr lang="es-UY" sz="2200" dirty="0"/>
          </a:p>
          <a:p>
            <a:pPr marL="0" indent="0">
              <a:buFont typeface="Wingdings 3" charset="2"/>
              <a:buNone/>
            </a:pPr>
            <a:endParaRPr lang="es-UY" sz="2200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77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6028006"/>
          </a:xfrm>
        </p:spPr>
        <p:txBody>
          <a:bodyPr/>
          <a:lstStyle/>
          <a:p>
            <a:r>
              <a:rPr lang="es-MX" sz="2200" dirty="0"/>
              <a:t>El análisis de la información </a:t>
            </a:r>
            <a:r>
              <a:rPr lang="es-MX" sz="2200" dirty="0" smtClean="0"/>
              <a:t>supone </a:t>
            </a:r>
            <a:r>
              <a:rPr lang="es-MX" sz="2200" dirty="0"/>
              <a:t>la elaboración de indicadores de gestión de compras públicas, para lo cual es </a:t>
            </a:r>
            <a:r>
              <a:rPr lang="es-MX" sz="2200" dirty="0" smtClean="0"/>
              <a:t>necesario: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200" dirty="0" smtClean="0"/>
              <a:t>previa definición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200" dirty="0" smtClean="0"/>
              <a:t>armado </a:t>
            </a:r>
            <a:r>
              <a:rPr lang="es-MX" sz="2200" dirty="0"/>
              <a:t>de fichas con especificaciones de las fuentes de datos y modalidades de cálculo de cada </a:t>
            </a:r>
            <a:r>
              <a:rPr lang="es-MX" sz="2200" dirty="0" smtClean="0"/>
              <a:t>uno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MX" sz="2200" dirty="0"/>
          </a:p>
          <a:p>
            <a:r>
              <a:rPr lang="es-UY" sz="2200" dirty="0" smtClean="0"/>
              <a:t>Este </a:t>
            </a:r>
            <a:r>
              <a:rPr lang="es-UY" sz="2200" dirty="0"/>
              <a:t>proyecto se </a:t>
            </a:r>
            <a:r>
              <a:rPr lang="es-UY" sz="2200" dirty="0" smtClean="0"/>
              <a:t>soporta, haciendo uso de herramienta Business Intelligence, en </a:t>
            </a:r>
            <a:r>
              <a:rPr lang="es-UY" sz="2200" dirty="0"/>
              <a:t>el desarrollo de cubos de datos y diseño web para poder mostrar la información de forma </a:t>
            </a:r>
            <a:r>
              <a:rPr lang="es-UY" sz="2200" dirty="0" smtClean="0"/>
              <a:t>dinámica (uso de filtros)</a:t>
            </a:r>
          </a:p>
          <a:p>
            <a:pPr marL="0" indent="0">
              <a:buNone/>
            </a:pPr>
            <a:endParaRPr lang="es-UY" sz="2200" dirty="0" smtClean="0"/>
          </a:p>
          <a:p>
            <a:r>
              <a:rPr lang="es-UY" sz="2200" dirty="0" smtClean="0"/>
              <a:t>Los </a:t>
            </a:r>
            <a:r>
              <a:rPr lang="es-UY" sz="2200" dirty="0"/>
              <a:t>indicadores serán difundidos a través del Portal de Compras Públicas y serán de libre acceso para todos los navegantes de Internet. </a:t>
            </a:r>
            <a:endParaRPr lang="es-UY" sz="2200" dirty="0" smtClean="0"/>
          </a:p>
          <a:p>
            <a:pPr marL="0" indent="0">
              <a:buNone/>
            </a:pP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3669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6028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3200" dirty="0" smtClean="0">
                <a:solidFill>
                  <a:srgbClr val="2585CF"/>
                </a:solidFill>
              </a:rPr>
              <a:t>Indicadores: </a:t>
            </a:r>
            <a:r>
              <a:rPr lang="es-UY" sz="2200" dirty="0" smtClean="0">
                <a:solidFill>
                  <a:srgbClr val="2585CF"/>
                </a:solidFill>
              </a:rPr>
              <a:t>mercado, gestión, proveedores, productos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sz="2200" b="1" dirty="0" smtClean="0"/>
              <a:t>Mercado</a:t>
            </a:r>
          </a:p>
          <a:p>
            <a:r>
              <a:rPr lang="es-UY" sz="2200" dirty="0" smtClean="0"/>
              <a:t>Monto de las contrataciones transadas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Monto acumulado por organismo, participación en el total del Estado y en cada tipo de procedimiento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Monto acumulado por tipo de procedimiento, participación sobre el monto total del Estado y sobre el monto de cada organismo</a:t>
            </a:r>
          </a:p>
          <a:p>
            <a:r>
              <a:rPr lang="es-UY" sz="2200" dirty="0" smtClean="0"/>
              <a:t>Cantidad de procedimientos transados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Cantidad total de procedimientos, según organismo y tipo de procedimiento</a:t>
            </a:r>
          </a:p>
          <a:p>
            <a:r>
              <a:rPr lang="es-UY" sz="2200" dirty="0" smtClean="0"/>
              <a:t>Relación compra pública/PIB</a:t>
            </a:r>
            <a:endParaRPr lang="es-UY" sz="2200" dirty="0"/>
          </a:p>
          <a:p>
            <a:pPr marL="0" indent="0">
              <a:buNone/>
            </a:pPr>
            <a:endParaRPr lang="es-UY" dirty="0" smtClean="0"/>
          </a:p>
        </p:txBody>
      </p:sp>
    </p:spTree>
    <p:extLst>
      <p:ext uri="{BB962C8B-B14F-4D97-AF65-F5344CB8AC3E}">
        <p14:creationId xmlns:p14="http://schemas.microsoft.com/office/powerpoint/2010/main" val="5373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6028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2200" b="1" dirty="0" smtClean="0"/>
              <a:t>Gestión</a:t>
            </a:r>
          </a:p>
          <a:p>
            <a:r>
              <a:rPr lang="es-UY" sz="2200" dirty="0" smtClean="0"/>
              <a:t>Adjudicaciones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/>
              <a:t>C</a:t>
            </a:r>
            <a:r>
              <a:rPr lang="es-UY" sz="2000" dirty="0" smtClean="0"/>
              <a:t>antidad de adjudicaciones exitosas (adjudicadas totalmente)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/>
              <a:t>C</a:t>
            </a:r>
            <a:r>
              <a:rPr lang="es-UY" sz="2000" dirty="0" smtClean="0"/>
              <a:t>antidad de adjudicaciones parciales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Cantidad de adjudicaciones declaradas sin efecto y desiertas</a:t>
            </a:r>
            <a:endParaRPr lang="es-UY" sz="2000" dirty="0"/>
          </a:p>
          <a:p>
            <a:r>
              <a:rPr lang="es-UY" sz="2200" dirty="0" smtClean="0"/>
              <a:t>Agilidad del proceso de compra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Tiempo promedio de demora entre que se publica el llamado y se resuelve la adjudicación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Tiempo promedio de demora entre que se adjudica y se paga la factura</a:t>
            </a:r>
            <a:endParaRPr lang="es-UY" sz="2000" dirty="0"/>
          </a:p>
          <a:p>
            <a:r>
              <a:rPr lang="es-UY" sz="2200" dirty="0" smtClean="0"/>
              <a:t>Cumplimiento de la norma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Cálculo de los procedimientos que no fueron adjudicados según la normativa </a:t>
            </a:r>
            <a:r>
              <a:rPr lang="es-UY" sz="1400" dirty="0" smtClean="0"/>
              <a:t>(Art. 50 TOCAF – publicación </a:t>
            </a:r>
            <a:r>
              <a:rPr lang="es-UY" sz="1400" dirty="0"/>
              <a:t>de licitaciones y convocatorias </a:t>
            </a:r>
            <a:r>
              <a:rPr lang="es-UY" sz="1400" dirty="0" smtClean="0"/>
              <a:t>a procedimientos </a:t>
            </a:r>
            <a:r>
              <a:rPr lang="es-UY" sz="1400" dirty="0"/>
              <a:t>competitivos </a:t>
            </a:r>
            <a:r>
              <a:rPr lang="es-UY" sz="1400" dirty="0" smtClean="0"/>
              <a:t> y </a:t>
            </a:r>
            <a:r>
              <a:rPr lang="es-UY" sz="1400" dirty="0"/>
              <a:t>adjudicaciones </a:t>
            </a:r>
            <a:r>
              <a:rPr lang="es-UY" sz="1400" dirty="0" smtClean="0"/>
              <a:t>de </a:t>
            </a:r>
            <a:r>
              <a:rPr lang="es-UY" sz="1400" dirty="0"/>
              <a:t>procedimientos de contratación de monto superior al 50 % </a:t>
            </a:r>
            <a:r>
              <a:rPr lang="es-UY" sz="1400" dirty="0" smtClean="0"/>
              <a:t> del </a:t>
            </a:r>
            <a:r>
              <a:rPr lang="es-UY" sz="1400" dirty="0"/>
              <a:t>límite </a:t>
            </a:r>
            <a:r>
              <a:rPr lang="es-UY" sz="1400" dirty="0" smtClean="0"/>
              <a:t>del procedimiento </a:t>
            </a:r>
            <a:r>
              <a:rPr lang="es-UY" sz="1400" dirty="0"/>
              <a:t>de compra </a:t>
            </a:r>
            <a:r>
              <a:rPr lang="es-UY" sz="1400" dirty="0" smtClean="0"/>
              <a:t>directa)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190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6028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2200" b="1" dirty="0" smtClean="0"/>
              <a:t>Proveedores</a:t>
            </a:r>
          </a:p>
          <a:p>
            <a:r>
              <a:rPr lang="es-UY" sz="2200" dirty="0" smtClean="0"/>
              <a:t>Participación de proveedores</a:t>
            </a:r>
            <a:endParaRPr lang="es-UY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Cálculo de cantidad de procedimientos en los que ofertan varios proveedores/son adjudicados varios proveedores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Cálculo de cantidad de ofertas en línea (*)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Análisis de procedimientos en los que participan Mipymes y hacen uso de subprogramas de contratación pública para el desarrollo (decreto 371/010)(*)</a:t>
            </a:r>
          </a:p>
          <a:p>
            <a:pPr marL="342900" lvl="1" indent="-342900"/>
            <a:r>
              <a:rPr lang="es-UY" sz="2200" dirty="0" smtClean="0"/>
              <a:t>Frecuencia de participación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s-UY" sz="2000" dirty="0" smtClean="0"/>
              <a:t>Cálculo de la cantidad de veces que un mismo proveedor es adjudicado en un organismo particular en un lapso de tiempo</a:t>
            </a:r>
            <a:endParaRPr lang="es-UY" sz="2000" dirty="0"/>
          </a:p>
          <a:p>
            <a:r>
              <a:rPr lang="es-UY" sz="2200" dirty="0" smtClean="0"/>
              <a:t>Ranking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Ranking de proveedores por monto adjudicado acumulado en un lapso de tiempo</a:t>
            </a:r>
          </a:p>
          <a:p>
            <a:r>
              <a:rPr lang="es-UY" sz="2200" dirty="0" smtClean="0"/>
              <a:t>Cumplimiento de contratos (*)</a:t>
            </a: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10710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42" y="829994"/>
            <a:ext cx="10818055" cy="4881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2200" b="1" dirty="0" smtClean="0"/>
              <a:t>Productos</a:t>
            </a:r>
          </a:p>
          <a:p>
            <a:r>
              <a:rPr lang="es-UY" sz="2200" dirty="0" smtClean="0"/>
              <a:t>Objetos del gasto (*)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/>
              <a:t>Monto contratado y cantidad de compras haciendo uso del catálogo de bienes, servicios y obras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Monto acumulado por objetos del gasto (bienes, servicios u obras)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Listado y frecuencia de bienes, servicios y obras más contratados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UY" sz="2000" dirty="0" smtClean="0"/>
              <a:t>Clasificación de empresas por rubro (montos y cantidades contratadas)</a:t>
            </a:r>
          </a:p>
          <a:p>
            <a:pPr marL="457200" lvl="1" indent="0">
              <a:buNone/>
            </a:pPr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14046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837</TotalTime>
  <Words>642</Words>
  <Application>Microsoft Office PowerPoint</Application>
  <PresentationFormat>Custom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Espiral</vt:lpstr>
      <vt:lpstr>        Observatorio de Compras Públicas             OBSERVATORIO DE COMPRAS PÚBLICAS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Observatorio de Compras Públicas                   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Observatorio d Compras Públicas</dc:title>
  <dc:creator>Oriana Galland</dc:creator>
  <cp:lastModifiedBy>Helena</cp:lastModifiedBy>
  <cp:revision>48</cp:revision>
  <dcterms:created xsi:type="dcterms:W3CDTF">2013-12-03T13:14:57Z</dcterms:created>
  <dcterms:modified xsi:type="dcterms:W3CDTF">2013-12-09T22:39:10Z</dcterms:modified>
</cp:coreProperties>
</file>