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67168-8259-4D87-A698-24F2491374E2}" type="datetimeFigureOut">
              <a:rPr lang="es-ES" smtClean="0"/>
              <a:pPr/>
              <a:t>29/03/2012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0851-ED0D-4DA0-9DD2-6FDACC1AE9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TgC_boton12.gif"/>
          <p:cNvPicPr preferRelativeResize="0"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0848"/>
            <a:ext cx="3892550" cy="336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33 Grupo"/>
          <p:cNvGrpSpPr>
            <a:grpSpLocks/>
          </p:cNvGrpSpPr>
          <p:nvPr/>
        </p:nvGrpSpPr>
        <p:grpSpPr bwMode="auto">
          <a:xfrm>
            <a:off x="3419872" y="1052736"/>
            <a:ext cx="1854896" cy="1223963"/>
            <a:chOff x="6467731" y="2057399"/>
            <a:chExt cx="1855432" cy="1224000"/>
          </a:xfrm>
        </p:grpSpPr>
        <p:sp>
          <p:nvSpPr>
            <p:cNvPr id="11297" name="Oval 5"/>
            <p:cNvSpPr>
              <a:spLocks noChangeArrowheads="1"/>
            </p:cNvSpPr>
            <p:nvPr/>
          </p:nvSpPr>
          <p:spPr bwMode="gray">
            <a:xfrm rot="-1543677">
              <a:off x="7256363" y="2830288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6755848" y="2057399"/>
              <a:ext cx="1224316" cy="1224000"/>
            </a:xfrm>
            <a:prstGeom prst="ellipse">
              <a:avLst/>
            </a:prstGeom>
            <a:gradFill rotWithShape="1">
              <a:gsLst>
                <a:gs pos="0">
                  <a:srgbClr val="0070C0"/>
                </a:gs>
                <a:gs pos="100000">
                  <a:schemeClr val="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NI">
                <a:latin typeface="+mn-lt"/>
              </a:endParaRPr>
            </a:p>
          </p:txBody>
        </p:sp>
        <p:sp>
          <p:nvSpPr>
            <p:cNvPr id="11299" name="Text Box 16"/>
            <p:cNvSpPr txBox="1">
              <a:spLocks noChangeArrowheads="1"/>
            </p:cNvSpPr>
            <p:nvPr/>
          </p:nvSpPr>
          <p:spPr bwMode="gray">
            <a:xfrm>
              <a:off x="6467731" y="2345440"/>
              <a:ext cx="1771765" cy="692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300" b="1" dirty="0">
                  <a:solidFill>
                    <a:schemeClr val="bg1"/>
                  </a:solidFill>
                  <a:latin typeface="Verdana" pitchFamily="34" charset="0"/>
                </a:rPr>
                <a:t>  </a:t>
              </a:r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MARCO JURIDICO</a:t>
              </a:r>
              <a:endParaRPr lang="en-US" sz="1300" b="1" dirty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en-US" sz="1300" b="1" dirty="0">
                  <a:solidFill>
                    <a:schemeClr val="bg1"/>
                  </a:solidFill>
                  <a:latin typeface="Verdana" pitchFamily="34" charset="0"/>
                </a:rPr>
                <a:t> (1)</a:t>
              </a:r>
            </a:p>
          </p:txBody>
        </p:sp>
      </p:grpSp>
      <p:grpSp>
        <p:nvGrpSpPr>
          <p:cNvPr id="3" name="50 Grupo"/>
          <p:cNvGrpSpPr>
            <a:grpSpLocks/>
          </p:cNvGrpSpPr>
          <p:nvPr/>
        </p:nvGrpSpPr>
        <p:grpSpPr bwMode="auto">
          <a:xfrm>
            <a:off x="5220072" y="4149254"/>
            <a:ext cx="2232248" cy="1223962"/>
            <a:chOff x="3323947" y="4990123"/>
            <a:chExt cx="1976879" cy="1224000"/>
          </a:xfrm>
        </p:grpSpPr>
        <p:sp>
          <p:nvSpPr>
            <p:cNvPr id="11294" name="Oval 7"/>
            <p:cNvSpPr>
              <a:spLocks noChangeArrowheads="1"/>
            </p:cNvSpPr>
            <p:nvPr/>
          </p:nvSpPr>
          <p:spPr bwMode="gray">
            <a:xfrm rot="-1543677">
              <a:off x="4218435" y="5765279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gray">
            <a:xfrm>
              <a:off x="3714744" y="4990123"/>
              <a:ext cx="1224316" cy="1224000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NI">
                <a:latin typeface="+mn-lt"/>
              </a:endParaRPr>
            </a:p>
          </p:txBody>
        </p:sp>
        <p:sp>
          <p:nvSpPr>
            <p:cNvPr id="11296" name="Text Box 19"/>
            <p:cNvSpPr txBox="1">
              <a:spLocks noChangeArrowheads="1"/>
            </p:cNvSpPr>
            <p:nvPr/>
          </p:nvSpPr>
          <p:spPr bwMode="gray">
            <a:xfrm>
              <a:off x="3323947" y="5336352"/>
              <a:ext cx="1976879" cy="661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COMPRAS </a:t>
              </a:r>
              <a:r>
                <a:rPr lang="en-US" sz="1100" b="1" dirty="0" smtClean="0">
                  <a:solidFill>
                    <a:schemeClr val="bg1"/>
                  </a:solidFill>
                  <a:latin typeface="Verdana" pitchFamily="34" charset="0"/>
                </a:rPr>
                <a:t>ELECTRONICAS</a:t>
              </a:r>
            </a:p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(3)</a:t>
              </a:r>
              <a:endParaRPr lang="en-US" sz="13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48 Grupo"/>
          <p:cNvGrpSpPr>
            <a:grpSpLocks/>
          </p:cNvGrpSpPr>
          <p:nvPr/>
        </p:nvGrpSpPr>
        <p:grpSpPr bwMode="auto">
          <a:xfrm>
            <a:off x="5364088" y="2348880"/>
            <a:ext cx="1972940" cy="1223962"/>
            <a:chOff x="5640720" y="3195102"/>
            <a:chExt cx="1972940" cy="1224000"/>
          </a:xfrm>
        </p:grpSpPr>
        <p:sp>
          <p:nvSpPr>
            <p:cNvPr id="11291" name="Oval 6"/>
            <p:cNvSpPr>
              <a:spLocks noChangeArrowheads="1"/>
            </p:cNvSpPr>
            <p:nvPr/>
          </p:nvSpPr>
          <p:spPr bwMode="gray">
            <a:xfrm rot="-1543677">
              <a:off x="6546860" y="3945313"/>
              <a:ext cx="1066800" cy="304800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gray">
            <a:xfrm>
              <a:off x="6000760" y="3195102"/>
              <a:ext cx="1223962" cy="12240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34510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NI" b="1">
                <a:latin typeface="+mn-lt"/>
              </a:endParaRPr>
            </a:p>
          </p:txBody>
        </p:sp>
        <p:sp>
          <p:nvSpPr>
            <p:cNvPr id="11293" name="Text Box 17"/>
            <p:cNvSpPr txBox="1">
              <a:spLocks noChangeArrowheads="1"/>
            </p:cNvSpPr>
            <p:nvPr/>
          </p:nvSpPr>
          <p:spPr bwMode="gray">
            <a:xfrm>
              <a:off x="5640720" y="3483143"/>
              <a:ext cx="1921104" cy="692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POLITICAS PUBLICAS</a:t>
              </a:r>
              <a:endParaRPr lang="en-US" sz="1300" b="1" dirty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en-US" sz="1300" b="1" dirty="0">
                  <a:solidFill>
                    <a:schemeClr val="bg1"/>
                  </a:solidFill>
                  <a:latin typeface="Verdana" pitchFamily="34" charset="0"/>
                </a:rPr>
                <a:t>(2)</a:t>
              </a:r>
            </a:p>
          </p:txBody>
        </p:sp>
      </p:grpSp>
      <p:sp>
        <p:nvSpPr>
          <p:cNvPr id="11272" name="Text Box 18"/>
          <p:cNvSpPr txBox="1">
            <a:spLocks noChangeArrowheads="1"/>
          </p:cNvSpPr>
          <p:nvPr/>
        </p:nvSpPr>
        <p:spPr bwMode="gray">
          <a:xfrm>
            <a:off x="1090613" y="3609975"/>
            <a:ext cx="74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Text</a:t>
            </a:r>
          </a:p>
        </p:txBody>
      </p:sp>
      <p:grpSp>
        <p:nvGrpSpPr>
          <p:cNvPr id="6" name="60 Grupo"/>
          <p:cNvGrpSpPr>
            <a:grpSpLocks/>
          </p:cNvGrpSpPr>
          <p:nvPr/>
        </p:nvGrpSpPr>
        <p:grpSpPr bwMode="auto">
          <a:xfrm>
            <a:off x="3236990" y="5133553"/>
            <a:ext cx="2162772" cy="1247775"/>
            <a:chOff x="863990" y="1714488"/>
            <a:chExt cx="2162382" cy="1247092"/>
          </a:xfrm>
        </p:grpSpPr>
        <p:sp>
          <p:nvSpPr>
            <p:cNvPr id="11288" name="Oval 9"/>
            <p:cNvSpPr>
              <a:spLocks noChangeArrowheads="1"/>
            </p:cNvSpPr>
            <p:nvPr/>
          </p:nvSpPr>
          <p:spPr bwMode="gray">
            <a:xfrm rot="-1543677">
              <a:off x="1867273" y="2535030"/>
              <a:ext cx="1062125" cy="240383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gray">
            <a:xfrm>
              <a:off x="1262823" y="1714488"/>
              <a:ext cx="1291992" cy="1247092"/>
            </a:xfrm>
            <a:prstGeom prst="ellipse">
              <a:avLst/>
            </a:prstGeom>
            <a:gradFill rotWithShape="1"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1">
                    <a:gamma/>
                    <a:shade val="31373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NI">
                <a:latin typeface="+mn-lt"/>
              </a:endParaRPr>
            </a:p>
          </p:txBody>
        </p:sp>
        <p:sp>
          <p:nvSpPr>
            <p:cNvPr id="11290" name="Text Box 15"/>
            <p:cNvSpPr txBox="1">
              <a:spLocks noChangeArrowheads="1"/>
            </p:cNvSpPr>
            <p:nvPr/>
          </p:nvSpPr>
          <p:spPr bwMode="gray">
            <a:xfrm>
              <a:off x="863990" y="2097957"/>
              <a:ext cx="2162382" cy="645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</a:rPr>
                <a:t>PROFESIONA</a:t>
              </a:r>
            </a:p>
            <a:p>
              <a:pPr algn="ctr" eaLnBrk="0" hangingPunct="0"/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</a:rPr>
                <a:t>LIZACION</a:t>
              </a:r>
            </a:p>
            <a:p>
              <a:pPr algn="ctr" eaLnBrk="0" hangingPunct="0"/>
              <a:r>
                <a:rPr lang="en-US" sz="1200" b="1" dirty="0" smtClean="0">
                  <a:solidFill>
                    <a:schemeClr val="bg1"/>
                  </a:solidFill>
                  <a:latin typeface="Verdana" pitchFamily="34" charset="0"/>
                </a:rPr>
                <a:t>(4)</a:t>
              </a:r>
              <a:endParaRPr lang="en-US" sz="12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3491880" y="3501008"/>
            <a:ext cx="17145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SNCP</a:t>
            </a:r>
            <a:endParaRPr lang="es-NI" sz="32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 flipV="1">
            <a:off x="977900" y="548680"/>
            <a:ext cx="7986588" cy="2282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7" name="1 Título"/>
          <p:cNvSpPr txBox="1">
            <a:spLocks/>
          </p:cNvSpPr>
          <p:nvPr/>
        </p:nvSpPr>
        <p:spPr bwMode="auto">
          <a:xfrm>
            <a:off x="2555776" y="764704"/>
            <a:ext cx="352839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indent="-190500">
              <a:spcBef>
                <a:spcPts val="300"/>
              </a:spcBef>
              <a:buClr>
                <a:srgbClr val="92D050"/>
              </a:buClr>
              <a:buFont typeface="Wingdings" pitchFamily="2" charset="2"/>
              <a:buNone/>
            </a:pPr>
            <a:r>
              <a:rPr lang="es-ES" sz="1300" dirty="0"/>
              <a:t>   </a:t>
            </a:r>
            <a:r>
              <a:rPr lang="es-ES" sz="1400" b="1" dirty="0"/>
              <a:t>1º  </a:t>
            </a:r>
            <a:r>
              <a:rPr lang="es-ES" sz="1400" b="1" dirty="0" smtClean="0"/>
              <a:t>Nuevas leyes de contrataciones publicas </a:t>
            </a:r>
            <a:endParaRPr lang="es-ES" sz="1400" b="1" dirty="0"/>
          </a:p>
        </p:txBody>
      </p:sp>
      <p:sp>
        <p:nvSpPr>
          <p:cNvPr id="38" name="1 Título"/>
          <p:cNvSpPr txBox="1">
            <a:spLocks/>
          </p:cNvSpPr>
          <p:nvPr/>
        </p:nvSpPr>
        <p:spPr bwMode="auto">
          <a:xfrm>
            <a:off x="5004048" y="1628800"/>
            <a:ext cx="40679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indent="-190500">
              <a:spcBef>
                <a:spcPts val="300"/>
              </a:spcBef>
              <a:buClr>
                <a:srgbClr val="92D050"/>
              </a:buClr>
              <a:buFont typeface="Wingdings" pitchFamily="2" charset="2"/>
              <a:buNone/>
            </a:pPr>
            <a:r>
              <a:rPr lang="es-ES" sz="1300" dirty="0"/>
              <a:t>   </a:t>
            </a:r>
            <a:r>
              <a:rPr lang="es-ES" sz="1400" b="1" dirty="0"/>
              <a:t>2º. </a:t>
            </a:r>
            <a:r>
              <a:rPr lang="es-ES" sz="1400" b="1" dirty="0" smtClean="0"/>
              <a:t> Promoción a la  Micro, Pequeña y Mediana Empresa -  Capacitación y Registro de Proveedores  gratuitos</a:t>
            </a:r>
            <a:endParaRPr lang="es-ES" sz="1400" b="1" dirty="0"/>
          </a:p>
        </p:txBody>
      </p:sp>
      <p:sp>
        <p:nvSpPr>
          <p:cNvPr id="39" name="1 Título"/>
          <p:cNvSpPr txBox="1">
            <a:spLocks/>
          </p:cNvSpPr>
          <p:nvPr/>
        </p:nvSpPr>
        <p:spPr bwMode="auto">
          <a:xfrm>
            <a:off x="5508104" y="5445224"/>
            <a:ext cx="331236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 indent="-190500">
              <a:spcBef>
                <a:spcPts val="300"/>
              </a:spcBef>
              <a:buClr>
                <a:srgbClr val="92D050"/>
              </a:buClr>
              <a:buFont typeface="Wingdings" pitchFamily="2" charset="2"/>
              <a:buNone/>
            </a:pPr>
            <a:r>
              <a:rPr lang="es-ES" sz="1300" dirty="0"/>
              <a:t> </a:t>
            </a:r>
            <a:r>
              <a:rPr lang="es-ES" sz="1400" b="1" dirty="0"/>
              <a:t>3º  </a:t>
            </a:r>
            <a:r>
              <a:rPr lang="es-ES" sz="1400" b="1" dirty="0" smtClean="0"/>
              <a:t>Disponibilidad de Portal Electrónico  -  Etapa Difusión Procesos de Compras </a:t>
            </a:r>
            <a:endParaRPr lang="es-ES" sz="1400" b="1" dirty="0"/>
          </a:p>
        </p:txBody>
      </p:sp>
      <p:sp>
        <p:nvSpPr>
          <p:cNvPr id="40" name="17 Rectángulo"/>
          <p:cNvSpPr>
            <a:spLocks noChangeArrowheads="1"/>
          </p:cNvSpPr>
          <p:nvPr/>
        </p:nvSpPr>
        <p:spPr bwMode="auto">
          <a:xfrm>
            <a:off x="1691680" y="6433591"/>
            <a:ext cx="56886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s-ES" sz="1400" b="1" dirty="0"/>
              <a:t>4º  </a:t>
            </a:r>
            <a:r>
              <a:rPr lang="es-ES" sz="1400" b="1" dirty="0" smtClean="0"/>
              <a:t>Dar salto cualitativo de la  Operatividad a  la  Gerencia de la Compra</a:t>
            </a:r>
            <a:endParaRPr lang="es-ES" sz="1400" dirty="0"/>
          </a:p>
        </p:txBody>
      </p:sp>
      <p:sp>
        <p:nvSpPr>
          <p:cNvPr id="41" name="40 CuadroTexto"/>
          <p:cNvSpPr txBox="1">
            <a:spLocks noChangeArrowheads="1"/>
          </p:cNvSpPr>
          <p:nvPr/>
        </p:nvSpPr>
        <p:spPr bwMode="auto">
          <a:xfrm>
            <a:off x="1101279" y="188640"/>
            <a:ext cx="8007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600" b="1" dirty="0" smtClean="0"/>
              <a:t>AVANCES DEL PROCESO DE MODERNIZACION DE LAS COMPRAS PUBLICAS EN NICARAGUA</a:t>
            </a:r>
            <a:r>
              <a:rPr lang="es-ES" sz="2000" b="1" dirty="0" smtClean="0"/>
              <a:t>:</a:t>
            </a:r>
            <a:endParaRPr lang="es-NI" sz="2000" b="1" dirty="0"/>
          </a:p>
        </p:txBody>
      </p:sp>
      <p:grpSp>
        <p:nvGrpSpPr>
          <p:cNvPr id="49" name="60 Grupo"/>
          <p:cNvGrpSpPr>
            <a:grpSpLocks/>
          </p:cNvGrpSpPr>
          <p:nvPr/>
        </p:nvGrpSpPr>
        <p:grpSpPr bwMode="auto">
          <a:xfrm>
            <a:off x="1536973" y="2325241"/>
            <a:ext cx="1666875" cy="1247775"/>
            <a:chOff x="1262823" y="1714488"/>
            <a:chExt cx="1666575" cy="1247092"/>
          </a:xfrm>
        </p:grpSpPr>
        <p:sp>
          <p:nvSpPr>
            <p:cNvPr id="50" name="Oval 9"/>
            <p:cNvSpPr>
              <a:spLocks noChangeArrowheads="1"/>
            </p:cNvSpPr>
            <p:nvPr/>
          </p:nvSpPr>
          <p:spPr bwMode="gray">
            <a:xfrm rot="-1543677">
              <a:off x="1867273" y="2535030"/>
              <a:ext cx="1062125" cy="240383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gray">
            <a:xfrm>
              <a:off x="1262823" y="1714488"/>
              <a:ext cx="1291992" cy="1247092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NI">
                <a:latin typeface="+mn-lt"/>
              </a:endParaRPr>
            </a:p>
          </p:txBody>
        </p:sp>
        <p:sp>
          <p:nvSpPr>
            <p:cNvPr id="52" name="Text Box 15"/>
            <p:cNvSpPr txBox="1">
              <a:spLocks noChangeArrowheads="1"/>
            </p:cNvSpPr>
            <p:nvPr/>
          </p:nvSpPr>
          <p:spPr bwMode="gray">
            <a:xfrm>
              <a:off x="1303130" y="2181532"/>
              <a:ext cx="1284095" cy="492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LIDERAZGO</a:t>
              </a:r>
              <a:endParaRPr lang="en-US" sz="1300" b="1" dirty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(6)</a:t>
              </a:r>
              <a:endParaRPr lang="en-US" sz="13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grpSp>
        <p:nvGrpSpPr>
          <p:cNvPr id="53" name="60 Grupo"/>
          <p:cNvGrpSpPr>
            <a:grpSpLocks/>
          </p:cNvGrpSpPr>
          <p:nvPr/>
        </p:nvGrpSpPr>
        <p:grpSpPr bwMode="auto">
          <a:xfrm>
            <a:off x="1680985" y="4125441"/>
            <a:ext cx="1666874" cy="1247775"/>
            <a:chOff x="1262823" y="1714488"/>
            <a:chExt cx="1666575" cy="1247092"/>
          </a:xfrm>
        </p:grpSpPr>
        <p:sp>
          <p:nvSpPr>
            <p:cNvPr id="54" name="Oval 9"/>
            <p:cNvSpPr>
              <a:spLocks noChangeArrowheads="1"/>
            </p:cNvSpPr>
            <p:nvPr/>
          </p:nvSpPr>
          <p:spPr bwMode="gray">
            <a:xfrm rot="-1543677">
              <a:off x="1867273" y="2535030"/>
              <a:ext cx="1062125" cy="240383"/>
            </a:xfrm>
            <a:prstGeom prst="ellipse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84A5CA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Calibri" pitchFamily="34" charset="0"/>
              </a:endParaRPr>
            </a:p>
          </p:txBody>
        </p:sp>
        <p:sp>
          <p:nvSpPr>
            <p:cNvPr id="55" name="Oval 11"/>
            <p:cNvSpPr>
              <a:spLocks noChangeArrowheads="1"/>
            </p:cNvSpPr>
            <p:nvPr/>
          </p:nvSpPr>
          <p:spPr bwMode="gray">
            <a:xfrm>
              <a:off x="1262823" y="1714488"/>
              <a:ext cx="1291992" cy="1247092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tx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tx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NI">
                <a:latin typeface="+mn-lt"/>
              </a:endParaRPr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gray">
            <a:xfrm>
              <a:off x="1417506" y="2025988"/>
              <a:ext cx="928292" cy="692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PRESU</a:t>
              </a:r>
            </a:p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PUESTO</a:t>
              </a:r>
              <a:endParaRPr lang="en-US" sz="1300" b="1" dirty="0">
                <a:solidFill>
                  <a:schemeClr val="bg1"/>
                </a:solidFill>
                <a:latin typeface="Verdana" pitchFamily="34" charset="0"/>
              </a:endParaRPr>
            </a:p>
            <a:p>
              <a:pPr algn="ctr" eaLnBrk="0" hangingPunct="0"/>
              <a:r>
                <a:rPr lang="en-US" sz="1300" b="1" dirty="0" smtClean="0">
                  <a:solidFill>
                    <a:schemeClr val="bg1"/>
                  </a:solidFill>
                  <a:latin typeface="Verdana" pitchFamily="34" charset="0"/>
                </a:rPr>
                <a:t>(5)</a:t>
              </a:r>
              <a:endParaRPr lang="en-US" sz="13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sp>
        <p:nvSpPr>
          <p:cNvPr id="57" name="56 Rectángulo"/>
          <p:cNvSpPr/>
          <p:nvPr/>
        </p:nvSpPr>
        <p:spPr>
          <a:xfrm>
            <a:off x="179512" y="5426060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s-ES" sz="1400" b="1" dirty="0" smtClean="0"/>
              <a:t>5º  Del Tesoro y Cooperación internacional (BID, BM, OEA, RICG, Países amigos</a:t>
            </a:r>
            <a:r>
              <a:rPr lang="es-ES" sz="1300" b="1" dirty="0" smtClean="0"/>
              <a:t>)</a:t>
            </a:r>
            <a:endParaRPr lang="es-ES" sz="1300" dirty="0"/>
          </a:p>
        </p:txBody>
      </p:sp>
      <p:sp>
        <p:nvSpPr>
          <p:cNvPr id="58" name="57 Rectángulo"/>
          <p:cNvSpPr/>
          <p:nvPr/>
        </p:nvSpPr>
        <p:spPr>
          <a:xfrm>
            <a:off x="179512" y="1872407"/>
            <a:ext cx="33843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s-ES" sz="1300" b="1" dirty="0" smtClean="0"/>
              <a:t>6º  El MHCP y la DGCE  Lideran el Proceso del Modernización del SNCP</a:t>
            </a:r>
          </a:p>
        </p:txBody>
      </p:sp>
      <p:pic>
        <p:nvPicPr>
          <p:cNvPr id="3074" name="Picture 2" descr="http://t0.gstatic.com/images?q=tbn:ANd9GcQ_kZ-2xYa0BRP2l-gjh7qURkFWiiL9Ym37sd4ezGZ6-rqZ3EJqU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116632"/>
            <a:ext cx="115212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 animBg="1"/>
      <p:bldP spid="37" grpId="0" autoUpdateAnimBg="0"/>
      <p:bldP spid="37" grpId="1"/>
      <p:bldP spid="38" grpId="0" autoUpdateAnimBg="0"/>
      <p:bldP spid="38" grpId="1"/>
      <p:bldP spid="39" grpId="0" autoUpdateAnimBg="0"/>
      <p:bldP spid="39" grpId="1"/>
      <p:bldP spid="40" grpId="0" build="p" autoUpdateAnimBg="0"/>
      <p:bldP spid="41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127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Saravia</dc:creator>
  <cp:lastModifiedBy>grupoproduccion</cp:lastModifiedBy>
  <cp:revision>27</cp:revision>
  <dcterms:created xsi:type="dcterms:W3CDTF">2012-03-26T01:40:49Z</dcterms:created>
  <dcterms:modified xsi:type="dcterms:W3CDTF">2012-03-29T14:38:59Z</dcterms:modified>
</cp:coreProperties>
</file>