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7" r:id="rId3"/>
    <p:sldId id="261" r:id="rId4"/>
    <p:sldId id="263" r:id="rId5"/>
    <p:sldId id="264" r:id="rId6"/>
    <p:sldId id="288" r:id="rId7"/>
    <p:sldId id="265" r:id="rId8"/>
    <p:sldId id="266" r:id="rId9"/>
    <p:sldId id="291" r:id="rId10"/>
    <p:sldId id="292" r:id="rId11"/>
    <p:sldId id="293" r:id="rId12"/>
    <p:sldId id="286" r:id="rId13"/>
    <p:sldId id="285" r:id="rId14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398D"/>
    <a:srgbClr val="1425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DD0E8-9332-4E87-8FA6-D875D667224B}" type="datetimeFigureOut">
              <a:rPr lang="es-ES" smtClean="0"/>
              <a:pPr/>
              <a:t>20/09/2011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3DE7C-2CBA-407F-BC5A-F22C2485F4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E386D-A565-4BC0-8CB6-A50FB612A486}" type="slidenum">
              <a:rPr lang="es-PE" smtClean="0"/>
              <a:pPr/>
              <a:t>2</a:t>
            </a:fld>
            <a:endParaRPr lang="es-PE"/>
          </a:p>
        </p:txBody>
      </p:sp>
    </p:spTree>
    <p:extLst>
      <p:ext uri="{BB962C8B-B14F-4D97-AF65-F5344CB8AC3E}">
        <p14:creationId xmlns="" xmlns:p14="http://schemas.microsoft.com/office/powerpoint/2010/main" val="2737808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5B69CC0-649B-4A12-997B-DA0379377766}" type="slidenum">
              <a:rPr lang="es-ES" sz="1200" smtClean="0"/>
              <a:pPr eaLnBrk="1" hangingPunct="1"/>
              <a:t>5</a:t>
            </a:fld>
            <a:endParaRPr lang="es-ES" sz="1200" smtClean="0"/>
          </a:p>
        </p:txBody>
      </p:sp>
      <p:sp>
        <p:nvSpPr>
          <p:cNvPr id="209923" name="Rectangle 7"/>
          <p:cNvSpPr txBox="1">
            <a:spLocks noGrp="1" noChangeArrowheads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2" tIns="46351" rIns="92702" bIns="46351" anchor="b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456AEB7C-14EB-4E1C-AB66-290B79AC2A22}" type="slidenum">
              <a:rPr lang="es-ES" sz="1200"/>
              <a:pPr algn="r" eaLnBrk="1" hangingPunct="1"/>
              <a:t>5</a:t>
            </a:fld>
            <a:endParaRPr lang="es-ES" sz="1200"/>
          </a:p>
        </p:txBody>
      </p:sp>
      <p:sp>
        <p:nvSpPr>
          <p:cNvPr id="209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4063" cy="3422650"/>
          </a:xfrm>
          <a:ln/>
        </p:spPr>
      </p:sp>
      <p:sp>
        <p:nvSpPr>
          <p:cNvPr id="209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42210" y="4341682"/>
            <a:ext cx="12381878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454025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5B69CC0-649B-4A12-997B-DA0379377766}" type="slidenum">
              <a:rPr lang="es-ES" sz="1200" smtClean="0"/>
              <a:pPr eaLnBrk="1" hangingPunct="1"/>
              <a:t>6</a:t>
            </a:fld>
            <a:endParaRPr lang="es-ES" sz="1200" smtClean="0"/>
          </a:p>
        </p:txBody>
      </p:sp>
      <p:sp>
        <p:nvSpPr>
          <p:cNvPr id="209923" name="Rectangle 7"/>
          <p:cNvSpPr txBox="1">
            <a:spLocks noGrp="1" noChangeArrowheads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2" tIns="46351" rIns="92702" bIns="46351" anchor="b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456AEB7C-14EB-4E1C-AB66-290B79AC2A22}" type="slidenum">
              <a:rPr lang="es-ES" sz="1200"/>
              <a:pPr algn="r" eaLnBrk="1" hangingPunct="1"/>
              <a:t>6</a:t>
            </a:fld>
            <a:endParaRPr lang="es-ES" sz="1200"/>
          </a:p>
        </p:txBody>
      </p:sp>
      <p:sp>
        <p:nvSpPr>
          <p:cNvPr id="209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4063" cy="3422650"/>
          </a:xfrm>
          <a:ln/>
        </p:spPr>
      </p:sp>
      <p:sp>
        <p:nvSpPr>
          <p:cNvPr id="209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42210" y="4341682"/>
            <a:ext cx="12381878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454025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FA52D9A-FA1C-4B38-97CE-9BD4F55B547D}" type="slidenum">
              <a:rPr lang="es-ES" sz="1200" smtClean="0"/>
              <a:pPr eaLnBrk="1" hangingPunct="1"/>
              <a:t>7</a:t>
            </a:fld>
            <a:endParaRPr lang="es-ES" sz="1200" smtClean="0"/>
          </a:p>
        </p:txBody>
      </p:sp>
      <p:sp>
        <p:nvSpPr>
          <p:cNvPr id="210947" name="Rectangle 7"/>
          <p:cNvSpPr txBox="1">
            <a:spLocks noGrp="1" noChangeArrowheads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2" tIns="46351" rIns="92702" bIns="46351" anchor="b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3BAC6CCF-C60F-4944-B891-28A7C6E5F8FA}" type="slidenum">
              <a:rPr lang="es-ES" sz="1200"/>
              <a:pPr algn="r" eaLnBrk="1" hangingPunct="1"/>
              <a:t>7</a:t>
            </a:fld>
            <a:endParaRPr lang="es-ES" sz="1200"/>
          </a:p>
        </p:txBody>
      </p:sp>
      <p:sp>
        <p:nvSpPr>
          <p:cNvPr id="210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4063" cy="3422650"/>
          </a:xfrm>
          <a:ln/>
        </p:spPr>
      </p:sp>
      <p:sp>
        <p:nvSpPr>
          <p:cNvPr id="210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42210" y="4341682"/>
            <a:ext cx="12381878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454025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5B69CC0-649B-4A12-997B-DA0379377766}" type="slidenum">
              <a:rPr lang="es-ES" sz="1200" smtClean="0"/>
              <a:pPr eaLnBrk="1" hangingPunct="1"/>
              <a:t>9</a:t>
            </a:fld>
            <a:endParaRPr lang="es-ES" sz="1200" smtClean="0"/>
          </a:p>
        </p:txBody>
      </p:sp>
      <p:sp>
        <p:nvSpPr>
          <p:cNvPr id="209923" name="Rectangle 7"/>
          <p:cNvSpPr txBox="1">
            <a:spLocks noGrp="1" noChangeArrowheads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2" tIns="46351" rIns="92702" bIns="46351" anchor="b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456AEB7C-14EB-4E1C-AB66-290B79AC2A22}" type="slidenum">
              <a:rPr lang="es-ES" sz="1200"/>
              <a:pPr algn="r" eaLnBrk="1" hangingPunct="1"/>
              <a:t>9</a:t>
            </a:fld>
            <a:endParaRPr lang="es-ES" sz="1200"/>
          </a:p>
        </p:txBody>
      </p:sp>
      <p:sp>
        <p:nvSpPr>
          <p:cNvPr id="209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4063" cy="3422650"/>
          </a:xfrm>
          <a:ln/>
        </p:spPr>
      </p:sp>
      <p:sp>
        <p:nvSpPr>
          <p:cNvPr id="209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42210" y="4341682"/>
            <a:ext cx="12381878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454025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5B69CC0-649B-4A12-997B-DA0379377766}" type="slidenum">
              <a:rPr lang="es-ES" sz="1200" smtClean="0"/>
              <a:pPr eaLnBrk="1" hangingPunct="1"/>
              <a:t>10</a:t>
            </a:fld>
            <a:endParaRPr lang="es-ES" sz="1200" smtClean="0"/>
          </a:p>
        </p:txBody>
      </p:sp>
      <p:sp>
        <p:nvSpPr>
          <p:cNvPr id="209923" name="Rectangle 7"/>
          <p:cNvSpPr txBox="1">
            <a:spLocks noGrp="1" noChangeArrowheads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2" tIns="46351" rIns="92702" bIns="46351" anchor="b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456AEB7C-14EB-4E1C-AB66-290B79AC2A22}" type="slidenum">
              <a:rPr lang="es-ES" sz="1200"/>
              <a:pPr algn="r" eaLnBrk="1" hangingPunct="1"/>
              <a:t>10</a:t>
            </a:fld>
            <a:endParaRPr lang="es-ES" sz="1200"/>
          </a:p>
        </p:txBody>
      </p:sp>
      <p:sp>
        <p:nvSpPr>
          <p:cNvPr id="209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4063" cy="3422650"/>
          </a:xfrm>
          <a:ln/>
        </p:spPr>
      </p:sp>
      <p:sp>
        <p:nvSpPr>
          <p:cNvPr id="209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42210" y="4341682"/>
            <a:ext cx="12381878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454025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5B69CC0-649B-4A12-997B-DA0379377766}" type="slidenum">
              <a:rPr lang="es-ES" sz="1200" smtClean="0"/>
              <a:pPr eaLnBrk="1" hangingPunct="1"/>
              <a:t>11</a:t>
            </a:fld>
            <a:endParaRPr lang="es-ES" sz="1200" smtClean="0"/>
          </a:p>
        </p:txBody>
      </p:sp>
      <p:sp>
        <p:nvSpPr>
          <p:cNvPr id="209923" name="Rectangle 7"/>
          <p:cNvSpPr txBox="1">
            <a:spLocks noGrp="1" noChangeArrowheads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02" tIns="46351" rIns="92702" bIns="46351" anchor="b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456AEB7C-14EB-4E1C-AB66-290B79AC2A22}" type="slidenum">
              <a:rPr lang="es-ES" sz="1200"/>
              <a:pPr algn="r" eaLnBrk="1" hangingPunct="1"/>
              <a:t>11</a:t>
            </a:fld>
            <a:endParaRPr lang="es-ES" sz="1200"/>
          </a:p>
        </p:txBody>
      </p:sp>
      <p:sp>
        <p:nvSpPr>
          <p:cNvPr id="209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4063" cy="3422650"/>
          </a:xfrm>
          <a:ln/>
        </p:spPr>
      </p:sp>
      <p:sp>
        <p:nvSpPr>
          <p:cNvPr id="209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42210" y="4341682"/>
            <a:ext cx="12381878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454025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772483-C36B-40B9-8345-1B4FAC0A7007}" type="slidenum">
              <a:rPr lang="es-ES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s-E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6862-EF2F-41A8-8DD4-9026EBD206FF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F27-E352-4AB3-AF9F-DA2B0261C72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6862-EF2F-41A8-8DD4-9026EBD206FF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F27-E352-4AB3-AF9F-DA2B0261C72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6862-EF2F-41A8-8DD4-9026EBD206FF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F27-E352-4AB3-AF9F-DA2B0261C72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6862-EF2F-41A8-8DD4-9026EBD206FF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F27-E352-4AB3-AF9F-DA2B0261C72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6862-EF2F-41A8-8DD4-9026EBD206FF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F27-E352-4AB3-AF9F-DA2B0261C72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6862-EF2F-41A8-8DD4-9026EBD206FF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F27-E352-4AB3-AF9F-DA2B0261C72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6862-EF2F-41A8-8DD4-9026EBD206FF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F27-E352-4AB3-AF9F-DA2B0261C72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6862-EF2F-41A8-8DD4-9026EBD206FF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F27-E352-4AB3-AF9F-DA2B0261C72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6862-EF2F-41A8-8DD4-9026EBD206FF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F27-E352-4AB3-AF9F-DA2B0261C72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6862-EF2F-41A8-8DD4-9026EBD206FF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F27-E352-4AB3-AF9F-DA2B0261C72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6862-EF2F-41A8-8DD4-9026EBD206FF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F27-E352-4AB3-AF9F-DA2B0261C72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86862-EF2F-41A8-8DD4-9026EBD206FF}" type="datetimeFigureOut">
              <a:rPr lang="es-PE" smtClean="0"/>
              <a:pPr/>
              <a:t>20/09/2011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75F27-E352-4AB3-AF9F-DA2B0261C724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ce.gob.pe/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://www.osce.gob.p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teagaz@osce.gob.pe" TargetMode="External"/><Relationship Id="rId5" Type="http://schemas.openxmlformats.org/officeDocument/2006/relationships/hyperlink" Target="http://www.sna.gob.pe/" TargetMode="External"/><Relationship Id="rId4" Type="http://schemas.openxmlformats.org/officeDocument/2006/relationships/hyperlink" Target="http://www.rnp.gob.p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2571768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es-PE" sz="5400" b="1" dirty="0" smtClean="0">
                <a:solidFill>
                  <a:srgbClr val="14255C"/>
                </a:solidFill>
              </a:rPr>
              <a:t>MARCO INSTITUCIONAL DE LAS CONTRATACIONES PÚBLICAS EN EL </a:t>
            </a:r>
            <a:r>
              <a:rPr lang="es-PE" sz="5400" b="1" dirty="0" smtClean="0">
                <a:solidFill>
                  <a:srgbClr val="14255C"/>
                </a:solidFill>
              </a:rPr>
              <a:t>P</a:t>
            </a:r>
            <a:r>
              <a:rPr lang="es-PE" sz="5400" b="1" dirty="0" smtClean="0">
                <a:solidFill>
                  <a:srgbClr val="14255C"/>
                </a:solidFill>
              </a:rPr>
              <a:t>ERÚ</a:t>
            </a:r>
            <a:endParaRPr lang="es-PE" sz="5400" b="1" dirty="0">
              <a:solidFill>
                <a:srgbClr val="14255C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43438" y="4643446"/>
            <a:ext cx="3571900" cy="752468"/>
          </a:xfrm>
        </p:spPr>
        <p:txBody>
          <a:bodyPr>
            <a:normAutofit fontScale="70000" lnSpcReduction="20000"/>
          </a:bodyPr>
          <a:lstStyle/>
          <a:p>
            <a:r>
              <a:rPr lang="es-PE" dirty="0" smtClean="0">
                <a:solidFill>
                  <a:schemeClr val="bg1"/>
                </a:solidFill>
                <a:latin typeface="+mj-lt"/>
              </a:rPr>
              <a:t>MARIO ARTEAGA ZEGARRA</a:t>
            </a:r>
          </a:p>
          <a:p>
            <a:r>
              <a:rPr lang="es-PE" sz="2400" dirty="0" smtClean="0">
                <a:solidFill>
                  <a:schemeClr val="bg1"/>
                </a:solidFill>
                <a:latin typeface="+mj-lt"/>
              </a:rPr>
              <a:t>Ejecutivo de Asuntos Internacionales</a:t>
            </a:r>
            <a:endParaRPr lang="es-PE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30" name="Picture 6" descr="C:\Users\scampos\Downloads\PPT\marca peru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6072206"/>
            <a:ext cx="1081705" cy="642918"/>
          </a:xfrm>
          <a:prstGeom prst="rect">
            <a:avLst/>
          </a:prstGeom>
          <a:noFill/>
        </p:spPr>
      </p:pic>
      <p:pic>
        <p:nvPicPr>
          <p:cNvPr id="1032" name="Picture 8" descr="C:\Users\scampos\Downloads\PPT\Logos del OSCE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5500702"/>
            <a:ext cx="1432904" cy="1090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571613"/>
            <a:ext cx="8104216" cy="4500594"/>
          </a:xfrm>
        </p:spPr>
        <p:txBody>
          <a:bodyPr lIns="92160" tIns="46080" rIns="92160" bIns="46080">
            <a:noAutofit/>
          </a:bodyPr>
          <a:lstStyle/>
          <a:p>
            <a:pPr marL="609600" indent="-609600" algn="just" defTabSz="449263">
              <a:lnSpc>
                <a:spcPct val="90000"/>
              </a:lnSpc>
              <a:spcBef>
                <a:spcPts val="275"/>
              </a:spcBef>
              <a:buClr>
                <a:schemeClr val="folHlink"/>
              </a:buClr>
              <a:buSzPct val="113000"/>
              <a:buFontTx/>
              <a:buNone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800" dirty="0" smtClean="0">
                <a:solidFill>
                  <a:srgbClr val="0070C0"/>
                </a:solidFill>
                <a:latin typeface="Calibri" pitchFamily="34" charset="0"/>
              </a:rPr>
              <a:t>TRIBUNAL DE CONTRATACIONES DEL ESTADO</a:t>
            </a:r>
            <a:r>
              <a:rPr lang="en-GB" sz="2800" dirty="0" smtClean="0">
                <a:solidFill>
                  <a:srgbClr val="0070C0"/>
                </a:solidFill>
                <a:latin typeface="Calibri" pitchFamily="34" charset="0"/>
              </a:rPr>
              <a:t>:</a:t>
            </a:r>
            <a:endParaRPr lang="en-GB" sz="2800" dirty="0">
              <a:solidFill>
                <a:srgbClr val="0070C0"/>
              </a:solidFill>
              <a:latin typeface="Calibri" pitchFamily="34" charset="0"/>
            </a:endParaRP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Órgano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resolutivo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del OSCE</a:t>
            </a: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Tiene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autonomía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e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independencia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para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ejercicio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de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funciones</a:t>
            </a:r>
            <a:endParaRPr lang="en-GB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Vocales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(12) y Salas (4)</a:t>
            </a: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Elegidos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mediante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Concurso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Público</a:t>
            </a:r>
            <a:endParaRPr lang="en-GB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None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n-GB" sz="2400" u="sng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Funciones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</a:t>
            </a:r>
            <a:endParaRPr lang="en-GB" sz="24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Resolver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controversias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que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surgen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entre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las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Entidades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y los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participantes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y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postores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durante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los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procesos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de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selección</a:t>
            </a:r>
            <a:endParaRPr lang="en-GB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Aplican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sanciones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de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inhabilitación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a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proveedores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que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incurran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en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causales</a:t>
            </a:r>
            <a:endParaRPr lang="en-GB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None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endParaRPr lang="en-GB" sz="2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endParaRPr lang="en-GB" sz="2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1192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57290" y="0"/>
            <a:ext cx="7429552" cy="1214422"/>
          </a:xfrm>
        </p:spPr>
        <p:txBody>
          <a:bodyPr lIns="0" tIns="0" rIns="0" bIns="0">
            <a:noAutofit/>
          </a:bodyPr>
          <a:lstStyle/>
          <a:p>
            <a:pPr marL="685800" indent="-685800" defTabSz="449263">
              <a:buSzPct val="11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		</a:t>
            </a: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ORGANISMO </a:t>
            </a:r>
            <a:r>
              <a:rPr lang="en-GB" sz="3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SUPERVISOR DE LAS </a:t>
            </a: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CONTRATACIONES </a:t>
            </a:r>
            <a:r>
              <a:rPr lang="en-GB" sz="3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DEL </a:t>
            </a: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ESTADO</a:t>
            </a:r>
            <a:endParaRPr lang="en-GB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8" descr="C:\Users\scampos\Downloads\PPT\Logos del OSCE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220300" cy="9286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6565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85786" y="1428737"/>
            <a:ext cx="8034686" cy="5168616"/>
          </a:xfrm>
        </p:spPr>
        <p:txBody>
          <a:bodyPr lIns="92160" tIns="46080" rIns="92160" bIns="46080">
            <a:noAutofit/>
          </a:bodyPr>
          <a:lstStyle/>
          <a:p>
            <a:pPr lvl="1">
              <a:buFont typeface="Wingdings" pitchFamily="2" charset="2"/>
              <a:buChar char="§"/>
            </a:pPr>
            <a:r>
              <a:rPr lang="es-PE" sz="2400" dirty="0" smtClean="0">
                <a:solidFill>
                  <a:schemeClr val="tx2">
                    <a:lumMod val="75000"/>
                  </a:schemeClr>
                </a:solidFill>
              </a:rPr>
              <a:t>Personal </a:t>
            </a:r>
            <a:r>
              <a:rPr lang="es-PE" sz="2400" dirty="0" smtClean="0">
                <a:solidFill>
                  <a:schemeClr val="tx2">
                    <a:lumMod val="75000"/>
                  </a:schemeClr>
                </a:solidFill>
              </a:rPr>
              <a:t>= 403</a:t>
            </a:r>
            <a:endParaRPr lang="es-PE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s-PE" sz="2000" dirty="0" smtClean="0">
                <a:solidFill>
                  <a:schemeClr val="tx2">
                    <a:lumMod val="75000"/>
                  </a:schemeClr>
                </a:solidFill>
              </a:rPr>
              <a:t>Planilla = 66</a:t>
            </a:r>
          </a:p>
          <a:p>
            <a:pPr lvl="2">
              <a:buFont typeface="Wingdings" pitchFamily="2" charset="2"/>
              <a:buChar char="§"/>
            </a:pPr>
            <a:r>
              <a:rPr lang="es-PE" sz="2000" dirty="0" smtClean="0">
                <a:solidFill>
                  <a:schemeClr val="tx2">
                    <a:lumMod val="75000"/>
                  </a:schemeClr>
                </a:solidFill>
              </a:rPr>
              <a:t>CAS = 337</a:t>
            </a:r>
            <a:endParaRPr lang="es-PE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s-PE" sz="2400" dirty="0" smtClean="0">
                <a:solidFill>
                  <a:schemeClr val="tx2">
                    <a:lumMod val="75000"/>
                  </a:schemeClr>
                </a:solidFill>
              </a:rPr>
              <a:t>Presupuesto 2011:</a:t>
            </a:r>
          </a:p>
          <a:p>
            <a:pPr lvl="2">
              <a:buFont typeface="Wingdings" pitchFamily="2" charset="2"/>
              <a:buChar char="§"/>
            </a:pPr>
            <a:r>
              <a:rPr lang="es-PE" sz="2000" dirty="0" smtClean="0">
                <a:solidFill>
                  <a:schemeClr val="tx2">
                    <a:lumMod val="75000"/>
                  </a:schemeClr>
                </a:solidFill>
              </a:rPr>
              <a:t>USD 17’995,000</a:t>
            </a:r>
          </a:p>
          <a:p>
            <a:pPr lvl="1">
              <a:buFont typeface="Wingdings" pitchFamily="2" charset="2"/>
              <a:buChar char="§"/>
            </a:pPr>
            <a:r>
              <a:rPr lang="es-PE" sz="2400" dirty="0" smtClean="0">
                <a:solidFill>
                  <a:schemeClr val="tx2">
                    <a:lumMod val="75000"/>
                  </a:schemeClr>
                </a:solidFill>
              </a:rPr>
              <a:t>Recursos directamente recaudados generados por:</a:t>
            </a:r>
          </a:p>
          <a:p>
            <a:pPr lvl="2">
              <a:buFont typeface="Wingdings" pitchFamily="2" charset="2"/>
              <a:buChar char="§"/>
            </a:pPr>
            <a:r>
              <a:rPr lang="es-PE" sz="2000" dirty="0" smtClean="0">
                <a:solidFill>
                  <a:schemeClr val="tx2">
                    <a:lumMod val="75000"/>
                  </a:schemeClr>
                </a:solidFill>
              </a:rPr>
              <a:t>Cobro de tasas (TUPA) </a:t>
            </a:r>
            <a:r>
              <a:rPr lang="es-PE" sz="20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  </a:t>
            </a:r>
            <a:endParaRPr lang="es-PE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s-PE" sz="2000" dirty="0" smtClean="0">
                <a:solidFill>
                  <a:schemeClr val="tx2">
                    <a:lumMod val="75000"/>
                  </a:schemeClr>
                </a:solidFill>
              </a:rPr>
              <a:t>Ejecución de garantías </a:t>
            </a:r>
            <a:r>
              <a:rPr lang="es-PE" sz="20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</a:t>
            </a:r>
            <a:endParaRPr lang="es-PE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s-PE" sz="2000" dirty="0" smtClean="0">
                <a:solidFill>
                  <a:schemeClr val="tx2">
                    <a:lumMod val="75000"/>
                  </a:schemeClr>
                </a:solidFill>
              </a:rPr>
              <a:t>Programa de capacitación</a:t>
            </a:r>
          </a:p>
          <a:p>
            <a:pPr lvl="2">
              <a:buFont typeface="Wingdings" pitchFamily="2" charset="2"/>
              <a:buChar char="§"/>
            </a:pPr>
            <a:r>
              <a:rPr lang="es-PE" sz="2000" dirty="0" smtClean="0">
                <a:solidFill>
                  <a:schemeClr val="tx2">
                    <a:lumMod val="75000"/>
                  </a:schemeClr>
                </a:solidFill>
              </a:rPr>
              <a:t>Imposición de multas</a:t>
            </a:r>
          </a:p>
          <a:p>
            <a:pPr lvl="2">
              <a:buFont typeface="Wingdings" pitchFamily="2" charset="2"/>
              <a:buChar char="§"/>
            </a:pPr>
            <a:r>
              <a:rPr lang="es-PE" sz="2000" dirty="0" smtClean="0">
                <a:solidFill>
                  <a:schemeClr val="tx2">
                    <a:lumMod val="75000"/>
                  </a:schemeClr>
                </a:solidFill>
              </a:rPr>
              <a:t>Cooperación técnica nacional o internacional</a:t>
            </a:r>
          </a:p>
          <a:p>
            <a:pPr lvl="2">
              <a:buFont typeface="Wingdings" pitchFamily="2" charset="2"/>
              <a:buChar char="§"/>
            </a:pPr>
            <a:r>
              <a:rPr lang="es-PE" sz="2000" dirty="0" smtClean="0">
                <a:solidFill>
                  <a:schemeClr val="tx2">
                    <a:lumMod val="75000"/>
                  </a:schemeClr>
                </a:solidFill>
              </a:rPr>
              <a:t>Donaciones a su favor</a:t>
            </a:r>
          </a:p>
          <a:p>
            <a:pPr lvl="1">
              <a:buFont typeface="Wingdings" pitchFamily="2" charset="2"/>
              <a:buChar char="§"/>
            </a:pPr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Proceso de Reestructuración del OSCE</a:t>
            </a:r>
          </a:p>
        </p:txBody>
      </p:sp>
      <p:sp>
        <p:nvSpPr>
          <p:cNvPr id="11192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57290" y="0"/>
            <a:ext cx="7429552" cy="1214422"/>
          </a:xfrm>
        </p:spPr>
        <p:txBody>
          <a:bodyPr lIns="0" tIns="0" rIns="0" bIns="0">
            <a:noAutofit/>
          </a:bodyPr>
          <a:lstStyle/>
          <a:p>
            <a:pPr marL="685800" indent="-685800" defTabSz="449263">
              <a:buSzPct val="11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		</a:t>
            </a: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ORGANISMO </a:t>
            </a:r>
            <a:r>
              <a:rPr lang="en-GB" sz="3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SUPERVISOR DE LAS </a:t>
            </a: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CONTRATACIONES </a:t>
            </a:r>
            <a:r>
              <a:rPr lang="en-GB" sz="3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DEL </a:t>
            </a: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ESTADO</a:t>
            </a:r>
            <a:endParaRPr lang="en-GB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8" descr="C:\Users\scampos\Downloads\PPT\Logos del OSCE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220300" cy="9286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6565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0"/>
            <a:ext cx="8043890" cy="121442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PE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CENTRAL DE COMPRAS </a:t>
            </a:r>
            <a:r>
              <a:rPr lang="es-PE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PÚBLICAS (PERÚ-COMPRAS)</a:t>
            </a:r>
            <a:endParaRPr lang="es-ES" sz="4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282" y="1285860"/>
            <a:ext cx="8715436" cy="5572140"/>
          </a:xfrm>
        </p:spPr>
        <p:txBody>
          <a:bodyPr>
            <a:normAutofit fontScale="92500"/>
          </a:bodyPr>
          <a:lstStyle/>
          <a:p>
            <a:r>
              <a:rPr lang="es-PE" sz="2600" dirty="0" smtClean="0">
                <a:solidFill>
                  <a:schemeClr val="tx2">
                    <a:lumMod val="75000"/>
                  </a:schemeClr>
                </a:solidFill>
              </a:rPr>
              <a:t>Organismo  Público </a:t>
            </a:r>
            <a:r>
              <a:rPr lang="es-PE" sz="2600" dirty="0" smtClean="0">
                <a:solidFill>
                  <a:schemeClr val="tx2">
                    <a:lumMod val="75000"/>
                  </a:schemeClr>
                </a:solidFill>
              </a:rPr>
              <a:t>Ejecutor</a:t>
            </a:r>
            <a:endParaRPr lang="es-PE" sz="2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E" sz="2600" dirty="0" smtClean="0">
                <a:solidFill>
                  <a:schemeClr val="tx2">
                    <a:lumMod val="75000"/>
                  </a:schemeClr>
                </a:solidFill>
              </a:rPr>
              <a:t>Adscrito al Ministerio de Economía y Finanzas</a:t>
            </a:r>
          </a:p>
          <a:p>
            <a:r>
              <a:rPr lang="es-PE" sz="2600" dirty="0" smtClean="0">
                <a:solidFill>
                  <a:schemeClr val="tx2">
                    <a:lumMod val="75000"/>
                  </a:schemeClr>
                </a:solidFill>
              </a:rPr>
              <a:t>Goza de autonomía </a:t>
            </a:r>
            <a:r>
              <a:rPr lang="es-PE" sz="2600" dirty="0" smtClean="0">
                <a:solidFill>
                  <a:schemeClr val="tx2">
                    <a:lumMod val="75000"/>
                  </a:schemeClr>
                </a:solidFill>
              </a:rPr>
              <a:t>técnica, funcional, </a:t>
            </a:r>
            <a:r>
              <a:rPr lang="es-PE" sz="2600" dirty="0" smtClean="0">
                <a:solidFill>
                  <a:schemeClr val="tx2">
                    <a:lumMod val="75000"/>
                  </a:schemeClr>
                </a:solidFill>
              </a:rPr>
              <a:t>administrativa y </a:t>
            </a:r>
            <a:r>
              <a:rPr lang="es-PE" sz="2600" dirty="0" smtClean="0">
                <a:solidFill>
                  <a:schemeClr val="tx2">
                    <a:lumMod val="75000"/>
                  </a:schemeClr>
                </a:solidFill>
              </a:rPr>
              <a:t>financiera</a:t>
            </a:r>
          </a:p>
          <a:p>
            <a:pPr marL="533400" indent="-533400">
              <a:lnSpc>
                <a:spcPct val="80000"/>
              </a:lnSpc>
              <a:buFontTx/>
              <a:buNone/>
              <a:defRPr/>
            </a:pPr>
            <a:r>
              <a:rPr lang="es-PE" sz="2400" b="1" dirty="0" smtClean="0">
                <a:solidFill>
                  <a:schemeClr val="accent1">
                    <a:lumMod val="75000"/>
                  </a:schemeClr>
                </a:solidFill>
              </a:rPr>
              <a:t>		FUNCIONES</a:t>
            </a:r>
            <a:r>
              <a:rPr lang="es-PE" sz="24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933450" lvl="1" indent="-533400">
              <a:lnSpc>
                <a:spcPct val="80000"/>
              </a:lnSpc>
              <a:defRPr/>
            </a:pP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Realizar 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las </a:t>
            </a:r>
            <a:r>
              <a:rPr lang="es-ES" sz="2400" u="sng" dirty="0">
                <a:solidFill>
                  <a:schemeClr val="accent1">
                    <a:lumMod val="75000"/>
                  </a:schemeClr>
                </a:solidFill>
              </a:rPr>
              <a:t>Compras Corporativas Obligatorias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, de acuerdo a lo establecido en el DS correspondiente.</a:t>
            </a:r>
            <a:endParaRPr lang="es-E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933450" lvl="1" indent="-533400">
              <a:lnSpc>
                <a:spcPct val="80000"/>
              </a:lnSpc>
              <a:defRPr/>
            </a:pP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Realizar las </a:t>
            </a:r>
            <a:r>
              <a:rPr lang="es-ES" sz="2400" u="sng" dirty="0">
                <a:solidFill>
                  <a:schemeClr val="accent1">
                    <a:lumMod val="75000"/>
                  </a:schemeClr>
                </a:solidFill>
              </a:rPr>
              <a:t>Compras Corporativas Facultativas 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que le encarguen otras Entidades.</a:t>
            </a:r>
          </a:p>
          <a:p>
            <a:pPr marL="933450" lvl="1" indent="-533400">
              <a:lnSpc>
                <a:spcPct val="80000"/>
              </a:lnSpc>
              <a:defRPr/>
            </a:pP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Realizar </a:t>
            </a:r>
            <a:r>
              <a:rPr lang="es-ES" sz="2400" u="sng" dirty="0">
                <a:solidFill>
                  <a:schemeClr val="accent1">
                    <a:lumMod val="75000"/>
                  </a:schemeClr>
                </a:solidFill>
              </a:rPr>
              <a:t>procesos de selección por encargo 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de otras Entidades.</a:t>
            </a:r>
          </a:p>
          <a:p>
            <a:pPr marL="933450" lvl="1" indent="-533400">
              <a:lnSpc>
                <a:spcPct val="80000"/>
              </a:lnSpc>
              <a:defRPr/>
            </a:pPr>
            <a:r>
              <a:rPr lang="es-ES" sz="2400" u="sng" dirty="0">
                <a:solidFill>
                  <a:schemeClr val="accent1">
                    <a:lumMod val="75000"/>
                  </a:schemeClr>
                </a:solidFill>
              </a:rPr>
              <a:t>Asesorar a las Entidades 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que realicen compras corporativas facultativas</a:t>
            </a:r>
          </a:p>
          <a:p>
            <a:pPr marL="933450" lvl="1" indent="-533400">
              <a:lnSpc>
                <a:spcPct val="80000"/>
              </a:lnSpc>
              <a:defRPr/>
            </a:pP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Promover y conducir los procesos de selección para la </a:t>
            </a:r>
            <a:r>
              <a:rPr lang="es-ES" sz="2400" u="sng" dirty="0">
                <a:solidFill>
                  <a:schemeClr val="accent1">
                    <a:lumMod val="75000"/>
                  </a:schemeClr>
                </a:solidFill>
              </a:rPr>
              <a:t>generación y suscripción de Convenios Marco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933450" lvl="1" indent="-533400">
              <a:lnSpc>
                <a:spcPct val="80000"/>
              </a:lnSpc>
              <a:defRPr/>
            </a:pP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Llevar a cabo </a:t>
            </a:r>
            <a:r>
              <a:rPr lang="es-ES" sz="2400" u="sng" dirty="0">
                <a:solidFill>
                  <a:schemeClr val="accent1">
                    <a:lumMod val="75000"/>
                  </a:schemeClr>
                </a:solidFill>
              </a:rPr>
              <a:t>P/S para adquisiciones específicas 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que se le asignen mediante DS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533400" indent="-533400">
              <a:lnSpc>
                <a:spcPct val="80000"/>
              </a:lnSpc>
              <a:defRPr/>
            </a:pPr>
            <a:r>
              <a:rPr lang="es-ES" sz="3000" dirty="0" smtClean="0">
                <a:solidFill>
                  <a:schemeClr val="accent1">
                    <a:lumMod val="75000"/>
                  </a:schemeClr>
                </a:solidFill>
              </a:rPr>
              <a:t>Aún no ha sido implementada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066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PE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www.osce.gob.pe</a:t>
            </a:r>
            <a:endParaRPr lang="es-PE" sz="43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es-PE" sz="43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s-PE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www.seace.gob.pe</a:t>
            </a:r>
            <a:endParaRPr lang="es-PE" sz="43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es-PE" sz="43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s-PE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www.rnp.gob.pe</a:t>
            </a:r>
            <a:endParaRPr lang="es-PE" sz="43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es-PE" sz="43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s-PE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5"/>
              </a:rPr>
              <a:t>www.sna.gob.pe</a:t>
            </a:r>
            <a:endParaRPr lang="es-PE" sz="43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es-PE" sz="36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>
              <a:buNone/>
            </a:pPr>
            <a:r>
              <a:rPr lang="es-PE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6"/>
              </a:rPr>
              <a:t>marteagaz@osce.gob.pe</a:t>
            </a:r>
            <a:endParaRPr lang="es-PE" sz="36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s-PE" dirty="0"/>
          </a:p>
        </p:txBody>
      </p:sp>
      <p:pic>
        <p:nvPicPr>
          <p:cNvPr id="4" name="Picture 8" descr="C:\Users\scampos\Downloads\PPT\Logos del OSCE 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4" y="142852"/>
            <a:ext cx="1220300" cy="92869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285852" y="357166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“cerca de ti”</a:t>
            </a:r>
            <a:endParaRPr lang="es-ES" sz="4800" b="1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21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3042" y="0"/>
            <a:ext cx="7043758" cy="1071546"/>
          </a:xfrm>
        </p:spPr>
        <p:txBody>
          <a:bodyPr>
            <a:normAutofit fontScale="90000"/>
          </a:bodyPr>
          <a:lstStyle/>
          <a:p>
            <a:r>
              <a:rPr lang="es-PE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SISTEMA PERUANO DE CONTRATACIÓN PÚBLICA</a:t>
            </a:r>
            <a:endParaRPr lang="es-PE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28625" y="3096635"/>
            <a:ext cx="1800225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11,230 </a:t>
            </a: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MILLONES</a:t>
            </a:r>
            <a:br>
              <a:rPr lang="es-MX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DE </a:t>
            </a:r>
            <a:r>
              <a:rPr lang="es-MX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USD*</a:t>
            </a:r>
            <a:endParaRPr lang="es-MX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714625" y="4981286"/>
            <a:ext cx="3529013" cy="877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COMPRAS MENORES</a:t>
            </a:r>
          </a:p>
          <a:p>
            <a:pPr algn="ctr" eaLnBrk="1" hangingPunct="1">
              <a:spcBef>
                <a:spcPct val="50000"/>
              </a:spcBef>
            </a:pPr>
            <a:r>
              <a:rPr lang="es-MX" sz="1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(Menores cuantías)</a:t>
            </a:r>
            <a:endParaRPr lang="es-MX" sz="1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15138" y="3143139"/>
            <a:ext cx="2087562" cy="12618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113 </a:t>
            </a: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MIL</a:t>
            </a:r>
            <a:br>
              <a:rPr lang="es-MX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es-MX" sz="24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PROCESOS DE SELECCION</a:t>
            </a:r>
            <a:r>
              <a:rPr lang="es-MX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071802" y="1785926"/>
            <a:ext cx="2857500" cy="877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COMPRAS MAYORES</a:t>
            </a:r>
          </a:p>
          <a:p>
            <a:pPr algn="ctr" eaLnBrk="1" hangingPunct="1">
              <a:spcBef>
                <a:spcPct val="50000"/>
              </a:spcBef>
            </a:pPr>
            <a:r>
              <a:rPr lang="es-MX" sz="1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(Licitaciones y Concursos)</a:t>
            </a:r>
            <a:endParaRPr lang="es-MX" sz="18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2228850" y="2655550"/>
            <a:ext cx="842963" cy="4410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 flipV="1">
            <a:off x="5957888" y="2655550"/>
            <a:ext cx="857250" cy="487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201863" y="4474874"/>
            <a:ext cx="512762" cy="506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6243638" y="4405023"/>
            <a:ext cx="5715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664494" y="2356979"/>
            <a:ext cx="928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b="1" dirty="0" smtClean="0">
                <a:solidFill>
                  <a:srgbClr val="FF9900"/>
                </a:solidFill>
                <a:latin typeface="Calibri" pitchFamily="34" charset="0"/>
              </a:rPr>
              <a:t>73%</a:t>
            </a:r>
            <a:endParaRPr lang="es-MX" b="1" dirty="0">
              <a:solidFill>
                <a:srgbClr val="FF9900"/>
              </a:solidFill>
              <a:latin typeface="Calibri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628535" y="4693154"/>
            <a:ext cx="9678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b="1" dirty="0" smtClean="0">
                <a:solidFill>
                  <a:srgbClr val="FF9900"/>
                </a:solidFill>
                <a:latin typeface="Calibri" pitchFamily="34" charset="0"/>
              </a:rPr>
              <a:t>89%</a:t>
            </a:r>
            <a:endParaRPr lang="es-MX" b="1" dirty="0">
              <a:solidFill>
                <a:srgbClr val="FF9900"/>
              </a:solidFill>
              <a:latin typeface="Calibri" pitchFamily="34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518613" y="4745687"/>
            <a:ext cx="9210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b="1" dirty="0" smtClean="0">
                <a:solidFill>
                  <a:srgbClr val="FF9900"/>
                </a:solidFill>
                <a:latin typeface="Calibri" pitchFamily="34" charset="0"/>
              </a:rPr>
              <a:t>27%</a:t>
            </a:r>
            <a:endParaRPr lang="es-MX" b="1" dirty="0">
              <a:solidFill>
                <a:srgbClr val="FF9900"/>
              </a:solidFill>
              <a:latin typeface="Calibri" pitchFamily="34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350794" y="2236571"/>
            <a:ext cx="928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b="1" dirty="0" smtClean="0">
                <a:solidFill>
                  <a:srgbClr val="FF9900"/>
                </a:solidFill>
                <a:latin typeface="Calibri" pitchFamily="34" charset="0"/>
              </a:rPr>
              <a:t>11%</a:t>
            </a:r>
            <a:endParaRPr lang="es-MX" sz="2000" b="1" dirty="0">
              <a:solidFill>
                <a:srgbClr val="FF9900"/>
              </a:solidFill>
              <a:latin typeface="Calibri" pitchFamily="34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000232" y="2928934"/>
            <a:ext cx="4967288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b="1" dirty="0" smtClean="0">
                <a:solidFill>
                  <a:srgbClr val="0070C0"/>
                </a:solidFill>
                <a:latin typeface="Calibri" pitchFamily="34" charset="0"/>
              </a:rPr>
              <a:t>2,817   ENTIDADES</a:t>
            </a:r>
          </a:p>
          <a:p>
            <a:pPr algn="ctr" eaLnBrk="1" hangingPunct="1">
              <a:spcBef>
                <a:spcPct val="50000"/>
              </a:spcBef>
            </a:pPr>
            <a:r>
              <a:rPr lang="es-MX" b="1" dirty="0" smtClean="0">
                <a:solidFill>
                  <a:srgbClr val="0070C0"/>
                </a:solidFill>
                <a:latin typeface="Calibri" pitchFamily="34" charset="0"/>
              </a:rPr>
              <a:t>43,612 PROVEEDORES</a:t>
            </a:r>
          </a:p>
          <a:p>
            <a:pPr algn="ctr" eaLnBrk="1" hangingPunct="1">
              <a:spcBef>
                <a:spcPct val="50000"/>
              </a:spcBef>
            </a:pPr>
            <a:r>
              <a:rPr lang="es-MX" sz="2400" b="1" dirty="0" smtClean="0">
                <a:solidFill>
                  <a:srgbClr val="0070C0"/>
                </a:solidFill>
                <a:latin typeface="Calibri" pitchFamily="34" charset="0"/>
              </a:rPr>
              <a:t>(196,600 inscritos en RNP)</a:t>
            </a:r>
            <a:endParaRPr lang="es-MX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14282" y="1285860"/>
            <a:ext cx="25922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3600" b="1" u="sng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CIFRAS</a:t>
            </a:r>
            <a:r>
              <a:rPr lang="es-MX" sz="36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</a:t>
            </a:r>
            <a:endParaRPr lang="es-MX" sz="36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28596" y="5357826"/>
            <a:ext cx="1571636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E" sz="2400" dirty="0" smtClean="0"/>
              <a:t>* </a:t>
            </a:r>
            <a:r>
              <a:rPr lang="es-PE" sz="2000" b="1" dirty="0" smtClean="0">
                <a:solidFill>
                  <a:schemeClr val="accent4">
                    <a:lumMod val="75000"/>
                  </a:schemeClr>
                </a:solidFill>
              </a:rPr>
              <a:t>14,4% PBI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6572264" y="6357958"/>
            <a:ext cx="2389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b="1" dirty="0" smtClean="0"/>
              <a:t>SE@CE: Adjudicados 2010</a:t>
            </a:r>
            <a:endParaRPr lang="es-PE" sz="1600" b="1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428860" y="6000768"/>
            <a:ext cx="4000528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1600" b="1" dirty="0" smtClean="0">
                <a:solidFill>
                  <a:schemeClr val="tx2"/>
                </a:solidFill>
              </a:rPr>
              <a:t>Bienes, servicios y consultorías: </a:t>
            </a:r>
            <a:r>
              <a:rPr lang="es-MX" sz="1600" b="1" dirty="0">
                <a:solidFill>
                  <a:schemeClr val="tx2"/>
                </a:solidFill>
              </a:rPr>
              <a:t>US$ </a:t>
            </a:r>
            <a:r>
              <a:rPr lang="es-MX" sz="1600" b="1" dirty="0" smtClean="0">
                <a:solidFill>
                  <a:schemeClr val="tx2"/>
                </a:solidFill>
              </a:rPr>
              <a:t>150,000</a:t>
            </a:r>
            <a:endParaRPr lang="es-MX" sz="1600" b="1" dirty="0">
              <a:solidFill>
                <a:schemeClr val="tx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MX" sz="1600" b="1" dirty="0" smtClean="0">
                <a:solidFill>
                  <a:schemeClr val="tx2"/>
                </a:solidFill>
              </a:rPr>
              <a:t>Obras </a:t>
            </a:r>
            <a:r>
              <a:rPr lang="es-MX" sz="1600" b="1" dirty="0">
                <a:solidFill>
                  <a:schemeClr val="tx2"/>
                </a:solidFill>
              </a:rPr>
              <a:t>: US$ </a:t>
            </a:r>
            <a:r>
              <a:rPr lang="es-MX" sz="1600" b="1" dirty="0" smtClean="0">
                <a:solidFill>
                  <a:schemeClr val="tx2"/>
                </a:solidFill>
              </a:rPr>
              <a:t>660 </a:t>
            </a:r>
            <a:r>
              <a:rPr lang="es-MX" sz="1600" b="1" dirty="0">
                <a:solidFill>
                  <a:schemeClr val="tx2"/>
                </a:solidFill>
              </a:rPr>
              <a:t>000</a:t>
            </a:r>
            <a:endParaRPr lang="es-MX" sz="1600" dirty="0">
              <a:solidFill>
                <a:schemeClr val="tx2"/>
              </a:solidFill>
            </a:endParaRPr>
          </a:p>
        </p:txBody>
      </p:sp>
      <p:pic>
        <p:nvPicPr>
          <p:cNvPr id="21" name="Picture 8" descr="C:\Users\scampos\Downloads\PPT\Logos del OSCE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220300" cy="9286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9086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00166" y="0"/>
            <a:ext cx="7186634" cy="1142984"/>
          </a:xfrm>
        </p:spPr>
        <p:txBody>
          <a:bodyPr>
            <a:normAutofit fontScale="90000"/>
          </a:bodyPr>
          <a:lstStyle/>
          <a:p>
            <a:r>
              <a:rPr lang="es-PE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SISTEMA PERUANO DE CONTRATACIÓN PÚBLICA</a:t>
            </a:r>
            <a:endParaRPr lang="es-PE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600200"/>
            <a:ext cx="82490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E" dirty="0" smtClean="0">
                <a:solidFill>
                  <a:srgbClr val="0070C0"/>
                </a:solidFill>
              </a:rPr>
              <a:t>MARCO LEGAL (Normativa):</a:t>
            </a:r>
          </a:p>
          <a:p>
            <a:r>
              <a:rPr lang="es-PE" dirty="0" smtClean="0">
                <a:solidFill>
                  <a:schemeClr val="accent1">
                    <a:lumMod val="50000"/>
                  </a:schemeClr>
                </a:solidFill>
              </a:rPr>
              <a:t>Ley de Contrataciones del Estado (</a:t>
            </a:r>
            <a:r>
              <a:rPr lang="es-PE" dirty="0" err="1" smtClean="0">
                <a:solidFill>
                  <a:schemeClr val="accent1">
                    <a:lumMod val="50000"/>
                  </a:schemeClr>
                </a:solidFill>
              </a:rPr>
              <a:t>D.Leg</a:t>
            </a:r>
            <a:r>
              <a:rPr lang="es-PE" dirty="0" smtClean="0">
                <a:solidFill>
                  <a:schemeClr val="accent1">
                    <a:lumMod val="50000"/>
                  </a:schemeClr>
                </a:solidFill>
              </a:rPr>
              <a:t>. 1017)</a:t>
            </a:r>
          </a:p>
          <a:p>
            <a:r>
              <a:rPr lang="es-PE" dirty="0" smtClean="0">
                <a:solidFill>
                  <a:schemeClr val="accent1">
                    <a:lumMod val="50000"/>
                  </a:schemeClr>
                </a:solidFill>
              </a:rPr>
              <a:t>Reglamento de la Ley (D.S. 184-2008-EF)</a:t>
            </a:r>
            <a:endParaRPr lang="es-PE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PE" dirty="0" smtClean="0">
                <a:solidFill>
                  <a:schemeClr val="accent1">
                    <a:lumMod val="50000"/>
                  </a:schemeClr>
                </a:solidFill>
              </a:rPr>
              <a:t>Directivas del OSCE</a:t>
            </a:r>
          </a:p>
          <a:p>
            <a:pPr marL="0" indent="0">
              <a:buNone/>
            </a:pPr>
            <a:r>
              <a:rPr lang="es-PE" dirty="0" smtClean="0">
                <a:solidFill>
                  <a:srgbClr val="0070C0"/>
                </a:solidFill>
              </a:rPr>
              <a:t>Ámbito de aplicación:</a:t>
            </a:r>
          </a:p>
          <a:p>
            <a:r>
              <a:rPr lang="es-PE" dirty="0" smtClean="0">
                <a:solidFill>
                  <a:schemeClr val="accent1">
                    <a:lumMod val="50000"/>
                  </a:schemeClr>
                </a:solidFill>
              </a:rPr>
              <a:t>Subjetiva: Entidades (3 niveles de gobierno: Nacional, Regional y Local + empresas públicas)</a:t>
            </a:r>
          </a:p>
          <a:p>
            <a:r>
              <a:rPr lang="es-PE" dirty="0" smtClean="0">
                <a:solidFill>
                  <a:schemeClr val="accent1">
                    <a:lumMod val="50000"/>
                  </a:schemeClr>
                </a:solidFill>
              </a:rPr>
              <a:t>Objetiva: Adquisición de bienes, servicios, consultorías y ejecución de obras (no concesiones), con fondos públicos</a:t>
            </a:r>
            <a:endParaRPr lang="es-PE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8" descr="C:\Users\scampos\Downloads\PPT\Logos del OSCE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220300" cy="9286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3848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1643050"/>
            <a:ext cx="7972452" cy="500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dirty="0" smtClean="0">
                <a:solidFill>
                  <a:srgbClr val="0070C0"/>
                </a:solidFill>
              </a:rPr>
              <a:t>MARCO INSTITUCIONAL</a:t>
            </a:r>
            <a:r>
              <a:rPr lang="es-PE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es-PE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s-PE" dirty="0" smtClean="0">
                <a:solidFill>
                  <a:schemeClr val="accent1">
                    <a:lumMod val="50000"/>
                  </a:schemeClr>
                </a:solidFill>
              </a:rPr>
              <a:t>Ministerio de Economía y Finanzas (MEF):</a:t>
            </a:r>
          </a:p>
          <a:p>
            <a:pPr lvl="1">
              <a:lnSpc>
                <a:spcPct val="80000"/>
              </a:lnSpc>
            </a:pPr>
            <a:r>
              <a:rPr lang="es-PE" dirty="0" smtClean="0">
                <a:solidFill>
                  <a:schemeClr val="accent1">
                    <a:lumMod val="50000"/>
                  </a:schemeClr>
                </a:solidFill>
              </a:rPr>
              <a:t>Define </a:t>
            </a:r>
            <a:r>
              <a:rPr lang="es-PE" dirty="0" smtClean="0">
                <a:solidFill>
                  <a:schemeClr val="accent1">
                    <a:lumMod val="50000"/>
                  </a:schemeClr>
                </a:solidFill>
              </a:rPr>
              <a:t>las políticas</a:t>
            </a:r>
            <a:endParaRPr lang="es-E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Organismo Supervisor de las Contrataciones del Estado (OSCE) (antes CONSUCODE):</a:t>
            </a:r>
          </a:p>
          <a:p>
            <a:pPr lvl="1"/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Ente rector del sistema</a:t>
            </a:r>
          </a:p>
          <a:p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Central </a:t>
            </a:r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de Compras Públicas (Perú Compras)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Organismo ejecutor</a:t>
            </a:r>
            <a:endParaRPr lang="es-PE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8" descr="C:\Users\scampos\Downloads\PPT\Logos del OSCE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220300" cy="928694"/>
          </a:xfrm>
          <a:prstGeom prst="rect">
            <a:avLst/>
          </a:prstGeom>
          <a:noFill/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643042" y="0"/>
            <a:ext cx="7043758" cy="1214398"/>
          </a:xfrm>
        </p:spPr>
        <p:txBody>
          <a:bodyPr>
            <a:normAutofit fontScale="90000"/>
          </a:bodyPr>
          <a:lstStyle/>
          <a:p>
            <a:r>
              <a:rPr lang="es-PE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SISTEMA PERUANO DE CONTRATACIÓN PÚBLICA</a:t>
            </a:r>
            <a:endParaRPr lang="es-PE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254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85786" y="1928801"/>
            <a:ext cx="8034686" cy="4668551"/>
          </a:xfrm>
        </p:spPr>
        <p:txBody>
          <a:bodyPr lIns="92160" tIns="46080" rIns="92160" bIns="46080">
            <a:noAutofit/>
          </a:bodyPr>
          <a:lstStyle/>
          <a:p>
            <a:pPr lvl="1"/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Organismo  Público Técnico Especializado</a:t>
            </a:r>
          </a:p>
          <a:p>
            <a:pPr lvl="1"/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Adscrito al Ministerio de Economía y Finanzas</a:t>
            </a:r>
          </a:p>
          <a:p>
            <a:pPr lvl="1"/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Goza de autonomía técnica, funcional, administrativa, económica y financiera</a:t>
            </a:r>
          </a:p>
          <a:p>
            <a:pPr lvl="1"/>
            <a:r>
              <a:rPr lang="es-PE" dirty="0" smtClean="0">
                <a:solidFill>
                  <a:schemeClr val="tx2">
                    <a:lumMod val="75000"/>
                  </a:schemeClr>
                </a:solidFill>
              </a:rPr>
              <a:t>Representación judicial propia</a:t>
            </a:r>
          </a:p>
        </p:txBody>
      </p:sp>
      <p:sp>
        <p:nvSpPr>
          <p:cNvPr id="11192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57290" y="0"/>
            <a:ext cx="7429552" cy="1214422"/>
          </a:xfrm>
        </p:spPr>
        <p:txBody>
          <a:bodyPr lIns="0" tIns="0" rIns="0" bIns="0">
            <a:noAutofit/>
          </a:bodyPr>
          <a:lstStyle/>
          <a:p>
            <a:pPr marL="685800" indent="-685800" defTabSz="449263">
              <a:buSzPct val="11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		</a:t>
            </a: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ORGANISMO </a:t>
            </a:r>
            <a:r>
              <a:rPr lang="en-GB" sz="3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SUPERVISOR DE LAS </a:t>
            </a: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CONTRATACIONES </a:t>
            </a:r>
            <a:r>
              <a:rPr lang="en-GB" sz="3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DEL </a:t>
            </a: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ESTADO</a:t>
            </a:r>
            <a:endParaRPr lang="en-GB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8" descr="C:\Users\scampos\Downloads\PPT\Logos del OSCE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220300" cy="9286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6565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571611"/>
            <a:ext cx="8280722" cy="5025741"/>
          </a:xfrm>
        </p:spPr>
        <p:txBody>
          <a:bodyPr lIns="92160" tIns="46080" rIns="92160" bIns="46080">
            <a:noAutofit/>
          </a:bodyPr>
          <a:lstStyle/>
          <a:p>
            <a:pPr marL="609600" indent="-609600" algn="just" defTabSz="449263">
              <a:lnSpc>
                <a:spcPct val="90000"/>
              </a:lnSpc>
              <a:spcBef>
                <a:spcPts val="275"/>
              </a:spcBef>
              <a:buClr>
                <a:schemeClr val="folHlink"/>
              </a:buClr>
              <a:buSzPct val="113000"/>
              <a:buFontTx/>
              <a:buNone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800" dirty="0" smtClean="0">
                <a:solidFill>
                  <a:srgbClr val="0070C0"/>
                </a:solidFill>
                <a:latin typeface="Calibri" pitchFamily="34" charset="0"/>
              </a:rPr>
              <a:t>ROL SUPERVISOR Y REGULADOR:</a:t>
            </a:r>
            <a:endParaRPr lang="en-GB" sz="2800" dirty="0">
              <a:solidFill>
                <a:srgbClr val="0070C0"/>
              </a:solidFill>
              <a:latin typeface="Calibri" pitchFamily="34" charset="0"/>
            </a:endParaRP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Velar y promover el cumplimiento </a:t>
            </a:r>
            <a:r>
              <a:rPr lang="en-GB" sz="2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de 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la normativa;</a:t>
            </a: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Emitir Directivas (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 aplicaci</a:t>
            </a:r>
            <a:r>
              <a:rPr lang="es-PE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ó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n de la normativa);</a:t>
            </a: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Resolver </a:t>
            </a:r>
            <a:r>
              <a:rPr lang="en-GB" sz="26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controversias</a:t>
            </a:r>
            <a:r>
              <a:rPr lang="en-GB" sz="2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en 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última instancia </a:t>
            </a:r>
            <a:r>
              <a:rPr lang="en-GB" sz="2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administrativa:</a:t>
            </a:r>
          </a:p>
          <a:p>
            <a:pPr lvl="1"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400" dirty="0" err="1" smtClean="0">
                <a:solidFill>
                  <a:srgbClr val="0070C0"/>
                </a:solidFill>
                <a:latin typeface="Calibri" pitchFamily="34" charset="0"/>
              </a:rPr>
              <a:t>Contenido</a:t>
            </a:r>
            <a:r>
              <a:rPr lang="en-GB" sz="2400" dirty="0" smtClean="0">
                <a:solidFill>
                  <a:srgbClr val="0070C0"/>
                </a:solidFill>
                <a:latin typeface="Calibri" pitchFamily="34" charset="0"/>
              </a:rPr>
              <a:t> de los </a:t>
            </a:r>
            <a:r>
              <a:rPr lang="en-GB" sz="2400" dirty="0" err="1" smtClean="0">
                <a:solidFill>
                  <a:srgbClr val="0070C0"/>
                </a:solidFill>
                <a:latin typeface="Calibri" pitchFamily="34" charset="0"/>
              </a:rPr>
              <a:t>pliegos</a:t>
            </a:r>
            <a:r>
              <a:rPr lang="en-GB" sz="2400" dirty="0" smtClean="0">
                <a:solidFill>
                  <a:srgbClr val="0070C0"/>
                </a:solidFill>
                <a:latin typeface="Calibri" pitchFamily="34" charset="0"/>
              </a:rPr>
              <a:t> de </a:t>
            </a:r>
            <a:r>
              <a:rPr lang="en-GB" sz="2400" dirty="0" err="1" smtClean="0">
                <a:solidFill>
                  <a:srgbClr val="0070C0"/>
                </a:solidFill>
                <a:latin typeface="Calibri" pitchFamily="34" charset="0"/>
              </a:rPr>
              <a:t>licitación</a:t>
            </a:r>
            <a:r>
              <a:rPr lang="en-GB" sz="2400" dirty="0" smtClean="0">
                <a:solidFill>
                  <a:srgbClr val="0070C0"/>
                </a:solidFill>
                <a:latin typeface="Calibri" pitchFamily="34" charset="0"/>
              </a:rPr>
              <a:t> (</a:t>
            </a:r>
            <a:r>
              <a:rPr lang="en-GB" sz="2400" dirty="0" err="1" smtClean="0">
                <a:solidFill>
                  <a:srgbClr val="0070C0"/>
                </a:solidFill>
                <a:latin typeface="Calibri" pitchFamily="34" charset="0"/>
              </a:rPr>
              <a:t>Pronunciamientos</a:t>
            </a:r>
            <a:r>
              <a:rPr lang="en-GB" sz="2400" dirty="0" smtClean="0">
                <a:solidFill>
                  <a:srgbClr val="0070C0"/>
                </a:solidFill>
                <a:latin typeface="Calibri" pitchFamily="34" charset="0"/>
              </a:rPr>
              <a:t>)</a:t>
            </a:r>
            <a:endParaRPr lang="en-GB" sz="2400" dirty="0" smtClean="0">
              <a:solidFill>
                <a:srgbClr val="0070C0"/>
              </a:solidFill>
              <a:latin typeface="Calibri" pitchFamily="34" charset="0"/>
            </a:endParaRPr>
          </a:p>
          <a:p>
            <a:pPr lvl="1"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400" dirty="0" err="1" smtClean="0">
                <a:solidFill>
                  <a:srgbClr val="0070C0"/>
                </a:solidFill>
                <a:latin typeface="Calibri" pitchFamily="34" charset="0"/>
              </a:rPr>
              <a:t>Impugnaciones</a:t>
            </a:r>
            <a:r>
              <a:rPr lang="en-GB" sz="2400" dirty="0" smtClean="0">
                <a:solidFill>
                  <a:srgbClr val="0070C0"/>
                </a:solidFill>
                <a:latin typeface="Calibri" pitchFamily="34" charset="0"/>
              </a:rPr>
              <a:t> en </a:t>
            </a:r>
            <a:r>
              <a:rPr lang="en-GB" sz="2400" dirty="0" err="1" smtClean="0">
                <a:solidFill>
                  <a:srgbClr val="0070C0"/>
                </a:solidFill>
                <a:latin typeface="Calibri" pitchFamily="34" charset="0"/>
              </a:rPr>
              <a:t>Selección</a:t>
            </a:r>
            <a:r>
              <a:rPr lang="en-GB" sz="2400" dirty="0" smtClean="0">
                <a:solidFill>
                  <a:srgbClr val="0070C0"/>
                </a:solidFill>
                <a:latin typeface="Calibri" pitchFamily="34" charset="0"/>
              </a:rPr>
              <a:t> (</a:t>
            </a:r>
            <a:r>
              <a:rPr lang="en-GB" sz="2400" dirty="0" err="1" smtClean="0">
                <a:solidFill>
                  <a:srgbClr val="0070C0"/>
                </a:solidFill>
                <a:latin typeface="Calibri" pitchFamily="34" charset="0"/>
              </a:rPr>
              <a:t>Resoluciones</a:t>
            </a:r>
            <a:r>
              <a:rPr lang="en-GB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GB" sz="2400" dirty="0" smtClean="0">
                <a:solidFill>
                  <a:srgbClr val="0070C0"/>
                </a:solidFill>
                <a:latin typeface="Calibri" pitchFamily="34" charset="0"/>
              </a:rPr>
              <a:t>del </a:t>
            </a:r>
            <a:r>
              <a:rPr lang="en-GB" sz="2400" dirty="0" smtClean="0">
                <a:solidFill>
                  <a:srgbClr val="0070C0"/>
                </a:solidFill>
                <a:latin typeface="Calibri" pitchFamily="34" charset="0"/>
              </a:rPr>
              <a:t>Tribunal)</a:t>
            </a:r>
            <a:endParaRPr lang="en-GB" sz="2400" dirty="0">
              <a:solidFill>
                <a:srgbClr val="0070C0"/>
              </a:solidFill>
              <a:latin typeface="Calibri" pitchFamily="34" charset="0"/>
            </a:endParaRP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6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Supervisar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procedimientos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de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contratación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en-GB" sz="2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6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Atender</a:t>
            </a:r>
            <a:r>
              <a:rPr lang="en-GB" sz="2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6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denuncias</a:t>
            </a:r>
            <a:r>
              <a:rPr lang="en-GB" sz="2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6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sobre</a:t>
            </a:r>
            <a:r>
              <a:rPr lang="en-GB" sz="2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6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irregularidades</a:t>
            </a:r>
            <a:endParaRPr lang="en-GB" sz="2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Suspender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procesos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de </a:t>
            </a:r>
            <a:r>
              <a:rPr lang="en-GB" sz="26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selección</a:t>
            </a:r>
            <a:endParaRPr lang="es-ES" sz="26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6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Comunicar</a:t>
            </a:r>
            <a:r>
              <a:rPr lang="en-GB" sz="2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transgresiones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a la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Contraloría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(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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indicios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 de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perjuicio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económico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 o </a:t>
            </a:r>
            <a:r>
              <a:rPr lang="en-US" sz="26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delito</a:t>
            </a:r>
            <a:r>
              <a:rPr lang="en-US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)</a:t>
            </a:r>
            <a:endParaRPr lang="en-GB" sz="26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defTabSz="449263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6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Aplicar</a:t>
            </a:r>
            <a:r>
              <a:rPr lang="en-GB" sz="2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sanciones</a:t>
            </a:r>
            <a:r>
              <a:rPr lang="en-GB" sz="2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a </a:t>
            </a:r>
            <a:r>
              <a:rPr lang="en-GB" sz="26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proveedores</a:t>
            </a:r>
            <a:r>
              <a:rPr lang="en-GB" sz="2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;</a:t>
            </a:r>
            <a:endParaRPr lang="en-GB" sz="26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1192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57290" y="0"/>
            <a:ext cx="7429552" cy="1214422"/>
          </a:xfrm>
        </p:spPr>
        <p:txBody>
          <a:bodyPr lIns="0" tIns="0" rIns="0" bIns="0">
            <a:noAutofit/>
          </a:bodyPr>
          <a:lstStyle/>
          <a:p>
            <a:pPr marL="685800" indent="-685800" defTabSz="449263">
              <a:buSzPct val="11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		</a:t>
            </a: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ORGANISMO </a:t>
            </a:r>
            <a:r>
              <a:rPr lang="en-GB" sz="3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SUPERVISOR DE LAS </a:t>
            </a: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CONTRATACIONES </a:t>
            </a:r>
            <a:r>
              <a:rPr lang="en-GB" sz="3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DEL </a:t>
            </a: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ESTADO</a:t>
            </a:r>
            <a:endParaRPr lang="en-GB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8" descr="C:\Users\scampos\Downloads\PPT\Logos del OSCE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220300" cy="9286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6565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5720" y="1357298"/>
            <a:ext cx="8678893" cy="5384070"/>
          </a:xfrm>
        </p:spPr>
        <p:txBody>
          <a:bodyPr lIns="92160" tIns="46080" rIns="92160" bIns="46080">
            <a:noAutofit/>
          </a:bodyPr>
          <a:lstStyle/>
          <a:p>
            <a:pPr defTabSz="449263">
              <a:lnSpc>
                <a:spcPct val="90000"/>
              </a:lnSpc>
              <a:buClr>
                <a:schemeClr val="folHlink"/>
              </a:buClr>
              <a:buNone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s-ES" sz="2800" dirty="0" smtClean="0">
                <a:solidFill>
                  <a:srgbClr val="0070C0"/>
                </a:solidFill>
                <a:latin typeface="Calibri" pitchFamily="34" charset="0"/>
              </a:rPr>
              <a:t>ROL GESTOR Y FACILITADOR:</a:t>
            </a:r>
          </a:p>
          <a:p>
            <a:pPr defTabSz="449263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s-ES" sz="26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Administrar y operar:</a:t>
            </a:r>
          </a:p>
          <a:p>
            <a:pPr lvl="1" defTabSz="449263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s-ES" sz="2400" dirty="0" smtClean="0">
                <a:solidFill>
                  <a:srgbClr val="0070C0"/>
                </a:solidFill>
                <a:latin typeface="Calibri" pitchFamily="34" charset="0"/>
              </a:rPr>
              <a:t>El Sistema Electrónico de Contrataciones del Estado – SE@CE</a:t>
            </a:r>
          </a:p>
          <a:p>
            <a:pPr lvl="1" defTabSz="449263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s-ES" sz="2400" dirty="0" smtClean="0">
                <a:solidFill>
                  <a:srgbClr val="0070C0"/>
                </a:solidFill>
                <a:latin typeface="Calibri" pitchFamily="34" charset="0"/>
              </a:rPr>
              <a:t>El Registro Nacional de Proveedores – RNP</a:t>
            </a:r>
          </a:p>
          <a:p>
            <a:pPr lvl="1" defTabSz="449263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s-ES" sz="2400" dirty="0" smtClean="0">
                <a:solidFill>
                  <a:srgbClr val="0070C0"/>
                </a:solidFill>
                <a:latin typeface="Calibri" pitchFamily="34" charset="0"/>
              </a:rPr>
              <a:t>El Catálogo de Bienes</a:t>
            </a:r>
            <a:r>
              <a:rPr lang="es-ES" sz="2400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s-ES" sz="2400" dirty="0" smtClean="0">
                <a:solidFill>
                  <a:srgbClr val="0070C0"/>
                </a:solidFill>
                <a:latin typeface="Calibri" pitchFamily="34" charset="0"/>
              </a:rPr>
              <a:t>y Servicios (NN.UU.)</a:t>
            </a:r>
          </a:p>
          <a:p>
            <a:pPr lvl="1" defTabSz="449263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s-ES" sz="2400" dirty="0" smtClean="0">
                <a:solidFill>
                  <a:srgbClr val="0070C0"/>
                </a:solidFill>
                <a:latin typeface="Calibri" pitchFamily="34" charset="0"/>
              </a:rPr>
              <a:t>El Sistema Nacional de Arbitraje y Conciliación - SNAC</a:t>
            </a:r>
            <a:endParaRPr lang="es-ES" sz="2400" dirty="0">
              <a:solidFill>
                <a:srgbClr val="0070C0"/>
              </a:solidFill>
              <a:latin typeface="Calibri" pitchFamily="34" charset="0"/>
            </a:endParaRPr>
          </a:p>
          <a:p>
            <a:pPr defTabSz="449263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s-PE" sz="26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Promover y desarrollar:</a:t>
            </a:r>
          </a:p>
          <a:p>
            <a:pPr lvl="1" defTabSz="449263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s-PE" sz="2400" dirty="0" smtClean="0">
                <a:solidFill>
                  <a:srgbClr val="0070C0"/>
                </a:solidFill>
                <a:latin typeface="Calibri" pitchFamily="34" charset="0"/>
              </a:rPr>
              <a:t>Subastas Inversas (presenciales y electrónicas)</a:t>
            </a:r>
          </a:p>
          <a:p>
            <a:pPr lvl="1" defTabSz="449263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s-PE" sz="2400" dirty="0" smtClean="0">
                <a:solidFill>
                  <a:srgbClr val="0070C0"/>
                </a:solidFill>
                <a:latin typeface="Calibri" pitchFamily="34" charset="0"/>
              </a:rPr>
              <a:t>Convenios Marco (Catálogo Electrónico)</a:t>
            </a:r>
          </a:p>
          <a:p>
            <a:pPr lvl="1" defTabSz="449263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s-PE" sz="2400" dirty="0" smtClean="0">
                <a:solidFill>
                  <a:srgbClr val="0070C0"/>
                </a:solidFill>
                <a:latin typeface="Calibri" pitchFamily="34" charset="0"/>
              </a:rPr>
              <a:t>Compras Corporativas Obligatorias</a:t>
            </a:r>
            <a:endParaRPr lang="es-PE" sz="2400" dirty="0">
              <a:solidFill>
                <a:srgbClr val="0070C0"/>
              </a:solidFill>
              <a:latin typeface="Calibri" pitchFamily="34" charset="0"/>
            </a:endParaRPr>
          </a:p>
          <a:p>
            <a:pPr defTabSz="449263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s-PE" sz="26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Desconcentrar sus funciones </a:t>
            </a:r>
            <a:r>
              <a:rPr lang="es-PE" sz="26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(20/25 ODs.)</a:t>
            </a:r>
          </a:p>
          <a:p>
            <a:pPr defTabSz="449263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s-PE" sz="26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Promover la difusión de la normativa </a:t>
            </a:r>
            <a:r>
              <a:rPr lang="es-PE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(Capacitación, consultas)</a:t>
            </a:r>
            <a:endParaRPr lang="es-ES" sz="24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defTabSz="449263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6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Proponer estrategias y realizar </a:t>
            </a:r>
            <a:r>
              <a:rPr lang="en-GB" sz="26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estudios.</a:t>
            </a:r>
          </a:p>
        </p:txBody>
      </p:sp>
      <p:pic>
        <p:nvPicPr>
          <p:cNvPr id="4" name="Picture 8" descr="C:\Users\scampos\Downloads\PPT\Logos del OSCE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220300" cy="928694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57290" y="116632"/>
            <a:ext cx="7429552" cy="10263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685800" marR="0" lvl="0" indent="-685800" algn="ctr" defTabSz="4492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1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EL ORGANISMO SUPERVISOR DE LAS CONTRATACIONES DEL ESTADO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3576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071938" y="1571612"/>
            <a:ext cx="1428750" cy="5000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rgbClr val="C00000"/>
                </a:solidFill>
              </a:rPr>
              <a:t>Consejo Directivo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071938" y="2071674"/>
            <a:ext cx="1428750" cy="5000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rgbClr val="C00000"/>
                </a:solidFill>
              </a:rPr>
              <a:t>Presidencia Ejecutiva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643688" y="2571737"/>
            <a:ext cx="1500187" cy="6429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b="1" dirty="0">
                <a:solidFill>
                  <a:srgbClr val="C00000"/>
                </a:solidFill>
              </a:rPr>
              <a:t>Secretaría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786438" y="3500424"/>
            <a:ext cx="1357312" cy="7858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b="1" dirty="0">
                <a:solidFill>
                  <a:srgbClr val="C00000"/>
                </a:solidFill>
              </a:rPr>
              <a:t>Oficina de Asesoría Jurídica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7429500" y="3500424"/>
            <a:ext cx="1357313" cy="7858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b="1" dirty="0">
                <a:solidFill>
                  <a:srgbClr val="C00000"/>
                </a:solidFill>
              </a:rPr>
              <a:t>Oficina de Planeamiento, Presupuesto y Cooperación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643563" y="4571987"/>
            <a:ext cx="1428750" cy="7858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b="1" dirty="0">
                <a:solidFill>
                  <a:srgbClr val="C00000"/>
                </a:solidFill>
              </a:rPr>
              <a:t>Oficina de Administración y Finanzas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7643813" y="4571987"/>
            <a:ext cx="1357312" cy="7858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b="1" dirty="0">
                <a:solidFill>
                  <a:srgbClr val="C00000"/>
                </a:solidFill>
              </a:rPr>
              <a:t>Oficina de Sistemas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7358063" y="5643549"/>
            <a:ext cx="1643062" cy="78581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 dirty="0">
                <a:solidFill>
                  <a:schemeClr val="bg1"/>
                </a:solidFill>
              </a:rPr>
              <a:t>Dirección de </a:t>
            </a:r>
            <a:r>
              <a:rPr lang="es-ES" sz="1600" b="1" dirty="0" smtClean="0">
                <a:solidFill>
                  <a:schemeClr val="bg1"/>
                </a:solidFill>
              </a:rPr>
              <a:t>Supervisión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smtClean="0">
                <a:solidFill>
                  <a:schemeClr val="bg1"/>
                </a:solidFill>
              </a:rPr>
              <a:t>y Fiscalización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572125" y="5643549"/>
            <a:ext cx="1500188" cy="78581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 dirty="0">
                <a:solidFill>
                  <a:schemeClr val="bg1"/>
                </a:solidFill>
              </a:rPr>
              <a:t>Dirección de Servicios Institucionales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3714750" y="5643549"/>
            <a:ext cx="1500188" cy="78581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 dirty="0">
                <a:solidFill>
                  <a:schemeClr val="bg1"/>
                </a:solidFill>
              </a:rPr>
              <a:t>Dirección Técnico Normativa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1928813" y="5643549"/>
            <a:ext cx="1428750" cy="78581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 dirty="0">
                <a:solidFill>
                  <a:schemeClr val="bg1"/>
                </a:solidFill>
              </a:rPr>
              <a:t>Dirección del SEACE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142844" y="5643544"/>
            <a:ext cx="1500219" cy="78581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 dirty="0">
                <a:solidFill>
                  <a:schemeClr val="bg1"/>
                </a:solidFill>
              </a:rPr>
              <a:t>Dirección de Arbitraje Administrativo 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2928938" y="4571987"/>
            <a:ext cx="1428750" cy="7858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b="1" dirty="0">
                <a:solidFill>
                  <a:srgbClr val="C00000"/>
                </a:solidFill>
              </a:rPr>
              <a:t>Oficina de Procuraduría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1071563" y="4571987"/>
            <a:ext cx="1428750" cy="7858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b="1" dirty="0">
                <a:solidFill>
                  <a:srgbClr val="C00000"/>
                </a:solidFill>
              </a:rPr>
              <a:t>Oficina de Control Institucional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500034" y="2857462"/>
            <a:ext cx="1500216" cy="7858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 dirty="0">
                <a:solidFill>
                  <a:schemeClr val="bg1"/>
                </a:solidFill>
              </a:rPr>
              <a:t>Tribunal de Contrataciones del Estado</a:t>
            </a:r>
          </a:p>
        </p:txBody>
      </p:sp>
      <p:cxnSp>
        <p:nvCxnSpPr>
          <p:cNvPr id="20" name="19 Conector recto"/>
          <p:cNvCxnSpPr>
            <a:stCxn id="6" idx="2"/>
          </p:cNvCxnSpPr>
          <p:nvPr/>
        </p:nvCxnSpPr>
        <p:spPr>
          <a:xfrm rot="5400000">
            <a:off x="3321844" y="4036206"/>
            <a:ext cx="2930525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928688" y="5500674"/>
            <a:ext cx="735806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4786313" y="2928924"/>
            <a:ext cx="1857375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2000250" y="3284524"/>
            <a:ext cx="2786063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1785938" y="4071924"/>
            <a:ext cx="3000375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6429375" y="3357549"/>
            <a:ext cx="1857375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6215063" y="4429112"/>
            <a:ext cx="2143125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rot="5400000">
            <a:off x="6356351" y="3427399"/>
            <a:ext cx="144462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rot="5400000">
            <a:off x="8214519" y="3428193"/>
            <a:ext cx="142875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rot="5400000">
            <a:off x="6144419" y="4499756"/>
            <a:ext cx="142875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rot="5400000">
            <a:off x="8285956" y="4499756"/>
            <a:ext cx="142875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rot="5400000">
            <a:off x="8214519" y="5571318"/>
            <a:ext cx="142875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rot="5400000">
            <a:off x="6215062" y="5572112"/>
            <a:ext cx="144463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rot="5400000">
            <a:off x="4357687" y="5572112"/>
            <a:ext cx="144463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rot="5400000">
            <a:off x="2643187" y="5572112"/>
            <a:ext cx="144463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rot="5400000">
            <a:off x="857250" y="5572112"/>
            <a:ext cx="144463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rot="5400000">
            <a:off x="6679406" y="3821893"/>
            <a:ext cx="1216025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rot="5400000">
            <a:off x="3386931" y="4328306"/>
            <a:ext cx="511175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rot="5400000">
            <a:off x="1531144" y="4326718"/>
            <a:ext cx="511175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2071670" y="285728"/>
            <a:ext cx="5885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4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ORGANIGRAMA DEL OSCE:</a:t>
            </a:r>
            <a:endParaRPr lang="es-PE" sz="40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0" name="Picture 8" descr="C:\Users\scampos\Downloads\PPT\Logos del OSCE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122030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57224" y="1285860"/>
            <a:ext cx="7889902" cy="5357849"/>
          </a:xfrm>
        </p:spPr>
        <p:txBody>
          <a:bodyPr lIns="92160" tIns="46080" rIns="92160" bIns="46080">
            <a:noAutofit/>
          </a:bodyPr>
          <a:lstStyle/>
          <a:p>
            <a:pPr marL="609600" indent="-609600" algn="just" defTabSz="449263">
              <a:lnSpc>
                <a:spcPct val="90000"/>
              </a:lnSpc>
              <a:spcBef>
                <a:spcPts val="275"/>
              </a:spcBef>
              <a:buClr>
                <a:schemeClr val="folHlink"/>
              </a:buClr>
              <a:buSzPct val="113000"/>
              <a:buFontTx/>
              <a:buNone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800" dirty="0" smtClean="0">
                <a:solidFill>
                  <a:srgbClr val="0070C0"/>
                </a:solidFill>
                <a:latin typeface="Calibri" pitchFamily="34" charset="0"/>
              </a:rPr>
              <a:t>CONSEJO DIRECTIVO</a:t>
            </a:r>
            <a:r>
              <a:rPr lang="en-GB" sz="2800" dirty="0" smtClean="0">
                <a:solidFill>
                  <a:srgbClr val="0070C0"/>
                </a:solidFill>
                <a:latin typeface="Calibri" pitchFamily="34" charset="0"/>
              </a:rPr>
              <a:t>:</a:t>
            </a:r>
            <a:endParaRPr lang="en-GB" sz="2800" dirty="0">
              <a:solidFill>
                <a:srgbClr val="0070C0"/>
              </a:solidFill>
              <a:latin typeface="Calibri" pitchFamily="34" charset="0"/>
            </a:endParaRP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Máximo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órgano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del OSCE</a:t>
            </a: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Tres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miembros</a:t>
            </a:r>
            <a:endParaRPr lang="en-GB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Periodo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de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tres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años</a:t>
            </a:r>
            <a:endParaRPr lang="en-GB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Mediante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Resolución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Suprema</a:t>
            </a:r>
            <a:endParaRPr lang="en-GB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Uno de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ellos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ejerce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la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Presidencia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Ejecutiva</a:t>
            </a:r>
            <a:endParaRPr lang="en-GB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unciones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</a:t>
            </a:r>
            <a:endParaRPr lang="en-GB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lvl="1"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Aprobar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Directivas</a:t>
            </a:r>
            <a:endParaRPr lang="en-GB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lvl="1"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Proponer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estrategias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para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optimizar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el </a:t>
            </a:r>
            <a:r>
              <a:rPr lang="en-GB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funcionamiento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del </a:t>
            </a:r>
            <a:r>
              <a:rPr lang="en-GB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sistema</a:t>
            </a:r>
            <a:endParaRPr lang="en-GB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lvl="1"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Proponer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estrategias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de </a:t>
            </a:r>
            <a:r>
              <a:rPr lang="en-GB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gestión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institucional</a:t>
            </a:r>
            <a:endParaRPr lang="en-GB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defTabSz="449263">
              <a:lnSpc>
                <a:spcPct val="90000"/>
              </a:lnSpc>
              <a:spcBef>
                <a:spcPts val="275"/>
              </a:spcBef>
              <a:buClr>
                <a:srgbClr val="000099"/>
              </a:buClr>
              <a:buFont typeface="Wingdings" pitchFamily="2" charset="2"/>
              <a:buChar char="§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endParaRPr lang="en-GB" sz="1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609600" indent="-609600" algn="just" defTabSz="449263">
              <a:lnSpc>
                <a:spcPct val="90000"/>
              </a:lnSpc>
              <a:spcBef>
                <a:spcPts val="275"/>
              </a:spcBef>
              <a:buClr>
                <a:schemeClr val="folHlink"/>
              </a:buClr>
              <a:buSzPct val="113000"/>
              <a:buFontTx/>
              <a:buNone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800" dirty="0" smtClean="0">
                <a:solidFill>
                  <a:srgbClr val="0070C0"/>
                </a:solidFill>
                <a:latin typeface="Calibri" pitchFamily="34" charset="0"/>
              </a:rPr>
              <a:t>PRESIDENCIA EJECUTIVA</a:t>
            </a:r>
          </a:p>
          <a:p>
            <a:pPr marL="609600" indent="-609600" algn="just" defTabSz="449263">
              <a:lnSpc>
                <a:spcPct val="90000"/>
              </a:lnSpc>
              <a:spcBef>
                <a:spcPts val="275"/>
              </a:spcBef>
              <a:buClr>
                <a:schemeClr val="folHlink"/>
              </a:buClr>
              <a:buSzPct val="113000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Titular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del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Pliego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máxima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autoridad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administrativa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y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representante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legal del OSCE</a:t>
            </a:r>
          </a:p>
          <a:p>
            <a:pPr marL="609600" indent="-609600" algn="just" defTabSz="449263">
              <a:lnSpc>
                <a:spcPct val="90000"/>
              </a:lnSpc>
              <a:spcBef>
                <a:spcPts val="275"/>
              </a:spcBef>
              <a:buClr>
                <a:schemeClr val="folHlink"/>
              </a:buClr>
              <a:buSzPct val="113000"/>
              <a:tabLst>
                <a:tab pos="558800" algn="l"/>
                <a:tab pos="1008063" algn="l"/>
                <a:tab pos="1457325" algn="l"/>
                <a:tab pos="1906588" algn="l"/>
                <a:tab pos="2355850" algn="l"/>
                <a:tab pos="2805113" algn="l"/>
                <a:tab pos="3254375" algn="l"/>
                <a:tab pos="3703638" algn="l"/>
                <a:tab pos="4152900" algn="l"/>
                <a:tab pos="4602163" algn="l"/>
                <a:tab pos="5051425" algn="l"/>
                <a:tab pos="5500688" algn="l"/>
                <a:tab pos="5949950" algn="l"/>
                <a:tab pos="6400800" algn="l"/>
                <a:tab pos="6848475" algn="l"/>
                <a:tab pos="7297738" algn="l"/>
                <a:tab pos="7747000" algn="l"/>
                <a:tab pos="8196263" algn="l"/>
                <a:tab pos="8645525" algn="l"/>
                <a:tab pos="8686800" algn="l"/>
              </a:tabLst>
              <a:defRPr/>
            </a:pP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Supervisa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la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marcha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institucional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y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administrativa</a:t>
            </a:r>
            <a:endParaRPr lang="en-GB" sz="240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192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57290" y="0"/>
            <a:ext cx="7429552" cy="1214422"/>
          </a:xfrm>
        </p:spPr>
        <p:txBody>
          <a:bodyPr lIns="0" tIns="0" rIns="0" bIns="0">
            <a:noAutofit/>
          </a:bodyPr>
          <a:lstStyle/>
          <a:p>
            <a:pPr marL="685800" indent="-685800" defTabSz="449263">
              <a:buSzPct val="11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		</a:t>
            </a: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ORGANISMO </a:t>
            </a:r>
            <a:r>
              <a:rPr lang="en-GB" sz="3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SUPERVISOR DE LAS </a:t>
            </a: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CONTRATACIONES </a:t>
            </a:r>
            <a:r>
              <a:rPr lang="en-GB" sz="36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DEL </a:t>
            </a:r>
            <a:r>
              <a:rPr lang="en-GB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ESTADO</a:t>
            </a:r>
            <a:endParaRPr lang="en-GB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8" descr="C:\Users\scampos\Downloads\PPT\Logos del OSCE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220300" cy="9286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6565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648</Words>
  <Application>Microsoft Office PowerPoint</Application>
  <PresentationFormat>Presentación en pantalla (4:3)</PresentationFormat>
  <Paragraphs>160</Paragraphs>
  <Slides>13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MARCO INSTITUCIONAL DE LAS CONTRATACIONES PÚBLICAS EN EL PERÚ</vt:lpstr>
      <vt:lpstr>SISTEMA PERUANO DE CONTRATACIÓN PÚBLICA</vt:lpstr>
      <vt:lpstr>SISTEMA PERUANO DE CONTRATACIÓN PÚBLICA</vt:lpstr>
      <vt:lpstr>SISTEMA PERUANO DE CONTRATACIÓN PÚBLICA</vt:lpstr>
      <vt:lpstr>   ORGANISMO SUPERVISOR DE LAS CONTRATACIONES DEL ESTADO</vt:lpstr>
      <vt:lpstr>   ORGANISMO SUPERVISOR DE LAS CONTRATACIONES DEL ESTADO</vt:lpstr>
      <vt:lpstr>Diapositiva 7</vt:lpstr>
      <vt:lpstr>Diapositiva 8</vt:lpstr>
      <vt:lpstr>   ORGANISMO SUPERVISOR DE LAS CONTRATACIONES DEL ESTADO</vt:lpstr>
      <vt:lpstr>   ORGANISMO SUPERVISOR DE LAS CONTRATACIONES DEL ESTADO</vt:lpstr>
      <vt:lpstr>   ORGANISMO SUPERVISOR DE LAS CONTRATACIONES DEL ESTADO</vt:lpstr>
      <vt:lpstr>CENTRAL DE COMPRAS PÚBLICAS (PERÚ-COMPRAS)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PRESENTACION</dc:title>
  <dc:creator>scampos</dc:creator>
  <cp:lastModifiedBy>marteaga</cp:lastModifiedBy>
  <cp:revision>81</cp:revision>
  <dcterms:created xsi:type="dcterms:W3CDTF">2011-08-01T16:27:55Z</dcterms:created>
  <dcterms:modified xsi:type="dcterms:W3CDTF">2011-09-20T18:33:54Z</dcterms:modified>
</cp:coreProperties>
</file>