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3" r:id="rId1"/>
  </p:sldMasterIdLst>
  <p:notesMasterIdLst>
    <p:notesMasterId r:id="rId17"/>
  </p:notesMasterIdLst>
  <p:handoutMasterIdLst>
    <p:handoutMasterId r:id="rId18"/>
  </p:handoutMasterIdLst>
  <p:sldIdLst>
    <p:sldId id="521" r:id="rId2"/>
    <p:sldId id="598" r:id="rId3"/>
    <p:sldId id="523" r:id="rId4"/>
    <p:sldId id="526" r:id="rId5"/>
    <p:sldId id="587" r:id="rId6"/>
    <p:sldId id="599" r:id="rId7"/>
    <p:sldId id="600" r:id="rId8"/>
    <p:sldId id="590" r:id="rId9"/>
    <p:sldId id="597" r:id="rId10"/>
    <p:sldId id="592" r:id="rId11"/>
    <p:sldId id="601" r:id="rId12"/>
    <p:sldId id="596" r:id="rId13"/>
    <p:sldId id="594" r:id="rId14"/>
    <p:sldId id="595" r:id="rId15"/>
    <p:sldId id="593" r:id="rId16"/>
  </p:sldIdLst>
  <p:sldSz cx="9144000" cy="6858000" type="screen4x3"/>
  <p:notesSz cx="6858000" cy="919956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7425" autoAdjust="0"/>
    <p:restoredTop sz="94660"/>
  </p:normalViewPr>
  <p:slideViewPr>
    <p:cSldViewPr>
      <p:cViewPr>
        <p:scale>
          <a:sx n="57" d="100"/>
          <a:sy n="57" d="100"/>
        </p:scale>
        <p:origin x="-1902" y="-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C587C-C696-488C-8A94-6A2FF4FE5CC0}" type="doc">
      <dgm:prSet loTypeId="urn:microsoft.com/office/officeart/2005/8/layout/hProcess9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PE"/>
        </a:p>
      </dgm:t>
    </dgm:pt>
    <dgm:pt modelId="{DC4E2E85-BA11-4998-91B6-A719E3152C6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" dirty="0" smtClean="0"/>
            <a:t>Participante</a:t>
          </a:r>
          <a:endParaRPr lang="es-PE" dirty="0"/>
        </a:p>
      </dgm:t>
    </dgm:pt>
    <dgm:pt modelId="{8E3AE4FA-B9D2-4752-9BD2-B3F8F6550D08}" type="parTrans" cxnId="{22E91EBD-DBFB-45BC-B8F1-767B6FAC766D}">
      <dgm:prSet/>
      <dgm:spPr/>
      <dgm:t>
        <a:bodyPr/>
        <a:lstStyle/>
        <a:p>
          <a:endParaRPr lang="es-PE"/>
        </a:p>
      </dgm:t>
    </dgm:pt>
    <dgm:pt modelId="{4C424FE6-D5A0-4667-986F-CD83893DB043}" type="sibTrans" cxnId="{22E91EBD-DBFB-45BC-B8F1-767B6FAC766D}">
      <dgm:prSet/>
      <dgm:spPr/>
      <dgm:t>
        <a:bodyPr/>
        <a:lstStyle/>
        <a:p>
          <a:endParaRPr lang="es-PE"/>
        </a:p>
      </dgm:t>
    </dgm:pt>
    <dgm:pt modelId="{C5328EA1-9A41-482E-AB71-D8245DEF6AF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" dirty="0" smtClean="0"/>
            <a:t>Postor </a:t>
          </a:r>
          <a:endParaRPr lang="es-PE" dirty="0"/>
        </a:p>
      </dgm:t>
    </dgm:pt>
    <dgm:pt modelId="{34500BD5-F2F1-48ED-9BF0-705B11833E1A}" type="parTrans" cxnId="{8722B118-484E-4FFB-9166-B32549666C07}">
      <dgm:prSet/>
      <dgm:spPr/>
      <dgm:t>
        <a:bodyPr/>
        <a:lstStyle/>
        <a:p>
          <a:endParaRPr lang="es-PE"/>
        </a:p>
      </dgm:t>
    </dgm:pt>
    <dgm:pt modelId="{44B2ED01-A403-4D46-A60D-95EDD5704DFD}" type="sibTrans" cxnId="{8722B118-484E-4FFB-9166-B32549666C07}">
      <dgm:prSet/>
      <dgm:spPr/>
      <dgm:t>
        <a:bodyPr/>
        <a:lstStyle/>
        <a:p>
          <a:endParaRPr lang="es-PE"/>
        </a:p>
      </dgm:t>
    </dgm:pt>
    <dgm:pt modelId="{350644F0-C55D-490C-9F62-5D5002C5E3F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" dirty="0" smtClean="0"/>
            <a:t>Contratista </a:t>
          </a:r>
          <a:endParaRPr lang="es-PE" dirty="0"/>
        </a:p>
      </dgm:t>
    </dgm:pt>
    <dgm:pt modelId="{D6E38C87-3BEA-4369-906E-F4F8F7F48C25}" type="parTrans" cxnId="{D94F6F16-B9C3-4123-88E9-6A71401FCEA1}">
      <dgm:prSet/>
      <dgm:spPr/>
      <dgm:t>
        <a:bodyPr/>
        <a:lstStyle/>
        <a:p>
          <a:endParaRPr lang="es-PE"/>
        </a:p>
      </dgm:t>
    </dgm:pt>
    <dgm:pt modelId="{8F38E08A-1089-4527-BE07-D149B706AD26}" type="sibTrans" cxnId="{D94F6F16-B9C3-4123-88E9-6A71401FCEA1}">
      <dgm:prSet/>
      <dgm:spPr/>
      <dgm:t>
        <a:bodyPr/>
        <a:lstStyle/>
        <a:p>
          <a:endParaRPr lang="es-PE"/>
        </a:p>
      </dgm:t>
    </dgm:pt>
    <dgm:pt modelId="{633F9398-EAAD-4800-89BC-3D4E27576E3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800000"/>
        </a:solidFill>
      </dgm:spPr>
      <dgm:t>
        <a:bodyPr/>
        <a:lstStyle/>
        <a:p>
          <a:pPr rtl="0"/>
          <a:r>
            <a:rPr lang="es-ES" sz="2000" dirty="0" smtClean="0"/>
            <a:t>Debe estar inscrito en el RNP y no estar inhabilitado para contratar con el Estado</a:t>
          </a:r>
          <a:endParaRPr lang="es-PE" sz="2000" dirty="0"/>
        </a:p>
      </dgm:t>
    </dgm:pt>
    <dgm:pt modelId="{36514C43-A030-433A-8539-691C8CFCA4C0}" type="parTrans" cxnId="{06DD7093-9346-451E-AE4F-A0C3F83969AD}">
      <dgm:prSet/>
      <dgm:spPr/>
      <dgm:t>
        <a:bodyPr/>
        <a:lstStyle/>
        <a:p>
          <a:endParaRPr lang="es-PE"/>
        </a:p>
      </dgm:t>
    </dgm:pt>
    <dgm:pt modelId="{BB0AB852-52EC-4A07-B952-6FD28B96D132}" type="sibTrans" cxnId="{06DD7093-9346-451E-AE4F-A0C3F83969AD}">
      <dgm:prSet/>
      <dgm:spPr/>
      <dgm:t>
        <a:bodyPr/>
        <a:lstStyle/>
        <a:p>
          <a:endParaRPr lang="es-PE"/>
        </a:p>
      </dgm:t>
    </dgm:pt>
    <dgm:pt modelId="{7BBE0DA8-11BD-4EDF-A855-576D8E75B269}" type="pres">
      <dgm:prSet presAssocID="{44DC587C-C696-488C-8A94-6A2FF4FE5CC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3DB421-D98C-48D6-BB45-1CD44DABB409}" type="pres">
      <dgm:prSet presAssocID="{44DC587C-C696-488C-8A94-6A2FF4FE5CC0}" presName="arrow" presStyleLbl="bgShp" presStyleIdx="0" presStyleCnt="1"/>
      <dgm:spPr/>
    </dgm:pt>
    <dgm:pt modelId="{BF999073-708C-40F3-B860-BA8CBE5FDA92}" type="pres">
      <dgm:prSet presAssocID="{44DC587C-C696-488C-8A94-6A2FF4FE5CC0}" presName="linearProcess" presStyleCnt="0"/>
      <dgm:spPr/>
    </dgm:pt>
    <dgm:pt modelId="{381E10E5-1E30-4F83-B514-BD8DC81E6A32}" type="pres">
      <dgm:prSet presAssocID="{DC4E2E85-BA11-4998-91B6-A719E3152C6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FDABBBE-0B85-432F-9E9B-AC27BE5B8A58}" type="pres">
      <dgm:prSet presAssocID="{4C424FE6-D5A0-4667-986F-CD83893DB043}" presName="sibTrans" presStyleCnt="0"/>
      <dgm:spPr/>
    </dgm:pt>
    <dgm:pt modelId="{5059EE22-7873-47A5-A05C-5F59EF36B893}" type="pres">
      <dgm:prSet presAssocID="{C5328EA1-9A41-482E-AB71-D8245DEF6AF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EEADD92-6452-462C-932A-E3370CD14203}" type="pres">
      <dgm:prSet presAssocID="{44B2ED01-A403-4D46-A60D-95EDD5704DFD}" presName="sibTrans" presStyleCnt="0"/>
      <dgm:spPr/>
    </dgm:pt>
    <dgm:pt modelId="{A8F364B4-1A6C-488D-BB61-C9FEFB3554EE}" type="pres">
      <dgm:prSet presAssocID="{350644F0-C55D-490C-9F62-5D5002C5E3F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B2D2D96-353D-4F5A-8424-773031B0C6CA}" type="pres">
      <dgm:prSet presAssocID="{8F38E08A-1089-4527-BE07-D149B706AD26}" presName="sibTrans" presStyleCnt="0"/>
      <dgm:spPr/>
    </dgm:pt>
    <dgm:pt modelId="{8D25DB1D-552C-48E2-9F48-AF40DD8F78A5}" type="pres">
      <dgm:prSet presAssocID="{633F9398-EAAD-4800-89BC-3D4E27576E30}" presName="textNode" presStyleLbl="node1" presStyleIdx="3" presStyleCnt="4" custScaleY="13558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D94F6F16-B9C3-4123-88E9-6A71401FCEA1}" srcId="{44DC587C-C696-488C-8A94-6A2FF4FE5CC0}" destId="{350644F0-C55D-490C-9F62-5D5002C5E3F9}" srcOrd="2" destOrd="0" parTransId="{D6E38C87-3BEA-4369-906E-F4F8F7F48C25}" sibTransId="{8F38E08A-1089-4527-BE07-D149B706AD26}"/>
    <dgm:cxn modelId="{C0FA06FF-DEE8-491A-8725-11C3CE2767EA}" type="presOf" srcId="{44DC587C-C696-488C-8A94-6A2FF4FE5CC0}" destId="{7BBE0DA8-11BD-4EDF-A855-576D8E75B269}" srcOrd="0" destOrd="0" presId="urn:microsoft.com/office/officeart/2005/8/layout/hProcess9"/>
    <dgm:cxn modelId="{61D2F90F-0A05-4CB6-BAE8-16325546CA5C}" type="presOf" srcId="{DC4E2E85-BA11-4998-91B6-A719E3152C66}" destId="{381E10E5-1E30-4F83-B514-BD8DC81E6A32}" srcOrd="0" destOrd="0" presId="urn:microsoft.com/office/officeart/2005/8/layout/hProcess9"/>
    <dgm:cxn modelId="{22E91EBD-DBFB-45BC-B8F1-767B6FAC766D}" srcId="{44DC587C-C696-488C-8A94-6A2FF4FE5CC0}" destId="{DC4E2E85-BA11-4998-91B6-A719E3152C66}" srcOrd="0" destOrd="0" parTransId="{8E3AE4FA-B9D2-4752-9BD2-B3F8F6550D08}" sibTransId="{4C424FE6-D5A0-4667-986F-CD83893DB043}"/>
    <dgm:cxn modelId="{7E0D7FC7-6DE7-4FC9-8B00-C71BF843A2D3}" type="presOf" srcId="{C5328EA1-9A41-482E-AB71-D8245DEF6AFB}" destId="{5059EE22-7873-47A5-A05C-5F59EF36B893}" srcOrd="0" destOrd="0" presId="urn:microsoft.com/office/officeart/2005/8/layout/hProcess9"/>
    <dgm:cxn modelId="{D7FC7A37-A6E9-4EEC-859F-D6C152919EA2}" type="presOf" srcId="{350644F0-C55D-490C-9F62-5D5002C5E3F9}" destId="{A8F364B4-1A6C-488D-BB61-C9FEFB3554EE}" srcOrd="0" destOrd="0" presId="urn:microsoft.com/office/officeart/2005/8/layout/hProcess9"/>
    <dgm:cxn modelId="{06DD7093-9346-451E-AE4F-A0C3F83969AD}" srcId="{44DC587C-C696-488C-8A94-6A2FF4FE5CC0}" destId="{633F9398-EAAD-4800-89BC-3D4E27576E30}" srcOrd="3" destOrd="0" parTransId="{36514C43-A030-433A-8539-691C8CFCA4C0}" sibTransId="{BB0AB852-52EC-4A07-B952-6FD28B96D132}"/>
    <dgm:cxn modelId="{680D5E65-1A9F-4BF6-B6C9-60BE6C973DAC}" type="presOf" srcId="{633F9398-EAAD-4800-89BC-3D4E27576E30}" destId="{8D25DB1D-552C-48E2-9F48-AF40DD8F78A5}" srcOrd="0" destOrd="0" presId="urn:microsoft.com/office/officeart/2005/8/layout/hProcess9"/>
    <dgm:cxn modelId="{8722B118-484E-4FFB-9166-B32549666C07}" srcId="{44DC587C-C696-488C-8A94-6A2FF4FE5CC0}" destId="{C5328EA1-9A41-482E-AB71-D8245DEF6AFB}" srcOrd="1" destOrd="0" parTransId="{34500BD5-F2F1-48ED-9BF0-705B11833E1A}" sibTransId="{44B2ED01-A403-4D46-A60D-95EDD5704DFD}"/>
    <dgm:cxn modelId="{C363AD6E-69D7-48A8-97BD-68AE9BDE2042}" type="presParOf" srcId="{7BBE0DA8-11BD-4EDF-A855-576D8E75B269}" destId="{D13DB421-D98C-48D6-BB45-1CD44DABB409}" srcOrd="0" destOrd="0" presId="urn:microsoft.com/office/officeart/2005/8/layout/hProcess9"/>
    <dgm:cxn modelId="{F0DE23C1-CE85-4DB5-9F32-982879D99AA2}" type="presParOf" srcId="{7BBE0DA8-11BD-4EDF-A855-576D8E75B269}" destId="{BF999073-708C-40F3-B860-BA8CBE5FDA92}" srcOrd="1" destOrd="0" presId="urn:microsoft.com/office/officeart/2005/8/layout/hProcess9"/>
    <dgm:cxn modelId="{70253765-70F4-489A-B138-B2F64291DDE6}" type="presParOf" srcId="{BF999073-708C-40F3-B860-BA8CBE5FDA92}" destId="{381E10E5-1E30-4F83-B514-BD8DC81E6A32}" srcOrd="0" destOrd="0" presId="urn:microsoft.com/office/officeart/2005/8/layout/hProcess9"/>
    <dgm:cxn modelId="{CE133305-9DF3-460E-829E-EDEAFCD7A9DA}" type="presParOf" srcId="{BF999073-708C-40F3-B860-BA8CBE5FDA92}" destId="{3FDABBBE-0B85-432F-9E9B-AC27BE5B8A58}" srcOrd="1" destOrd="0" presId="urn:microsoft.com/office/officeart/2005/8/layout/hProcess9"/>
    <dgm:cxn modelId="{E20ECC50-5A30-4ACD-A082-8232264E24E7}" type="presParOf" srcId="{BF999073-708C-40F3-B860-BA8CBE5FDA92}" destId="{5059EE22-7873-47A5-A05C-5F59EF36B893}" srcOrd="2" destOrd="0" presId="urn:microsoft.com/office/officeart/2005/8/layout/hProcess9"/>
    <dgm:cxn modelId="{9BE25A3A-02A8-4E07-8C71-B753C9C8C36F}" type="presParOf" srcId="{BF999073-708C-40F3-B860-BA8CBE5FDA92}" destId="{2EEADD92-6452-462C-932A-E3370CD14203}" srcOrd="3" destOrd="0" presId="urn:microsoft.com/office/officeart/2005/8/layout/hProcess9"/>
    <dgm:cxn modelId="{2C7F5D01-5BC0-4053-A986-0993DDD212D8}" type="presParOf" srcId="{BF999073-708C-40F3-B860-BA8CBE5FDA92}" destId="{A8F364B4-1A6C-488D-BB61-C9FEFB3554EE}" srcOrd="4" destOrd="0" presId="urn:microsoft.com/office/officeart/2005/8/layout/hProcess9"/>
    <dgm:cxn modelId="{23935A51-1ADD-4C15-B223-A1648AF497C4}" type="presParOf" srcId="{BF999073-708C-40F3-B860-BA8CBE5FDA92}" destId="{9B2D2D96-353D-4F5A-8424-773031B0C6CA}" srcOrd="5" destOrd="0" presId="urn:microsoft.com/office/officeart/2005/8/layout/hProcess9"/>
    <dgm:cxn modelId="{FCE0BF60-4B9D-44E5-BF0A-1D1BECFBC534}" type="presParOf" srcId="{BF999073-708C-40F3-B860-BA8CBE5FDA92}" destId="{8D25DB1D-552C-48E2-9F48-AF40DD8F78A5}" srcOrd="6" destOrd="0" presId="urn:microsoft.com/office/officeart/2005/8/layout/hProcess9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636B36-41CA-4502-A2DA-CCC6BD950D4E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A20D0DD9-1B8B-4D81-AB0D-7792F5B85446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_tradnl" sz="2400" b="1" dirty="0" smtClean="0">
              <a:solidFill>
                <a:schemeClr val="tx2">
                  <a:lumMod val="50000"/>
                </a:schemeClr>
              </a:solidFill>
            </a:rPr>
            <a:t>Registro de proveedores de bienes</a:t>
          </a:r>
          <a:endParaRPr lang="es-ES" sz="2400" b="1" dirty="0">
            <a:solidFill>
              <a:schemeClr val="tx2">
                <a:lumMod val="50000"/>
              </a:schemeClr>
            </a:solidFill>
          </a:endParaRPr>
        </a:p>
      </dgm:t>
    </dgm:pt>
    <dgm:pt modelId="{E1F2CCEC-7308-408F-972B-B89AD6143E19}" type="parTrans" cxnId="{D15083B0-CA9D-4F40-B203-0877279A53BB}">
      <dgm:prSet/>
      <dgm:spPr/>
      <dgm:t>
        <a:bodyPr/>
        <a:lstStyle/>
        <a:p>
          <a:endParaRPr lang="es-ES"/>
        </a:p>
      </dgm:t>
    </dgm:pt>
    <dgm:pt modelId="{1848073F-91AD-4ED9-A3EE-F8B56C46E555}" type="sibTrans" cxnId="{D15083B0-CA9D-4F40-B203-0877279A53BB}">
      <dgm:prSet/>
      <dgm:spPr/>
      <dgm:t>
        <a:bodyPr/>
        <a:lstStyle/>
        <a:p>
          <a:endParaRPr lang="es-ES"/>
        </a:p>
      </dgm:t>
    </dgm:pt>
    <dgm:pt modelId="{327ED200-21C2-4B8D-AD0E-9A3363888FB4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_tradnl" sz="2400" b="1" dirty="0" smtClean="0">
              <a:solidFill>
                <a:schemeClr val="tx2">
                  <a:lumMod val="50000"/>
                </a:schemeClr>
              </a:solidFill>
            </a:rPr>
            <a:t>Registro de proveedores de servicios</a:t>
          </a:r>
          <a:endParaRPr lang="es-ES" sz="2400" b="1" dirty="0">
            <a:solidFill>
              <a:schemeClr val="tx2">
                <a:lumMod val="50000"/>
              </a:schemeClr>
            </a:solidFill>
          </a:endParaRPr>
        </a:p>
      </dgm:t>
    </dgm:pt>
    <dgm:pt modelId="{4F7D5787-797A-4662-9943-C018E1053495}" type="parTrans" cxnId="{C7DA2279-6926-4557-A286-4757F27C7DCF}">
      <dgm:prSet/>
      <dgm:spPr/>
      <dgm:t>
        <a:bodyPr/>
        <a:lstStyle/>
        <a:p>
          <a:endParaRPr lang="es-ES"/>
        </a:p>
      </dgm:t>
    </dgm:pt>
    <dgm:pt modelId="{5E9B815D-DA01-41A4-8BCB-48EA5A7968AE}" type="sibTrans" cxnId="{C7DA2279-6926-4557-A286-4757F27C7DCF}">
      <dgm:prSet/>
      <dgm:spPr/>
      <dgm:t>
        <a:bodyPr/>
        <a:lstStyle/>
        <a:p>
          <a:endParaRPr lang="es-ES"/>
        </a:p>
      </dgm:t>
    </dgm:pt>
    <dgm:pt modelId="{F9176FBD-9CB7-49C0-A4CF-5F93E2449152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_tradnl" sz="2400" b="1" dirty="0" smtClean="0">
              <a:solidFill>
                <a:schemeClr val="tx2">
                  <a:lumMod val="50000"/>
                </a:schemeClr>
              </a:solidFill>
            </a:rPr>
            <a:t>Registro de consultores de obras</a:t>
          </a:r>
          <a:endParaRPr lang="es-ES" sz="2400" b="1" dirty="0">
            <a:solidFill>
              <a:schemeClr val="tx2">
                <a:lumMod val="50000"/>
              </a:schemeClr>
            </a:solidFill>
          </a:endParaRPr>
        </a:p>
      </dgm:t>
    </dgm:pt>
    <dgm:pt modelId="{A46B51C5-7291-4CBA-8ADA-3A20BA1FAE38}" type="parTrans" cxnId="{9D22DE37-3E03-4C87-8A22-F0CC924D7091}">
      <dgm:prSet/>
      <dgm:spPr/>
      <dgm:t>
        <a:bodyPr/>
        <a:lstStyle/>
        <a:p>
          <a:endParaRPr lang="es-ES"/>
        </a:p>
      </dgm:t>
    </dgm:pt>
    <dgm:pt modelId="{095F9CAA-A72F-4C48-B83E-5A70AD10417C}" type="sibTrans" cxnId="{9D22DE37-3E03-4C87-8A22-F0CC924D7091}">
      <dgm:prSet/>
      <dgm:spPr/>
      <dgm:t>
        <a:bodyPr/>
        <a:lstStyle/>
        <a:p>
          <a:endParaRPr lang="es-ES"/>
        </a:p>
      </dgm:t>
    </dgm:pt>
    <dgm:pt modelId="{C02B7802-F4A0-4826-BD15-1BFBD7C47877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_tradnl" sz="2400" b="1" dirty="0" smtClean="0">
              <a:solidFill>
                <a:schemeClr val="tx2">
                  <a:lumMod val="50000"/>
                </a:schemeClr>
              </a:solidFill>
            </a:rPr>
            <a:t>Registro de ejecutores de obras</a:t>
          </a:r>
          <a:endParaRPr lang="es-ES" sz="2400" b="1" dirty="0">
            <a:solidFill>
              <a:schemeClr val="tx2">
                <a:lumMod val="50000"/>
              </a:schemeClr>
            </a:solidFill>
          </a:endParaRPr>
        </a:p>
      </dgm:t>
    </dgm:pt>
    <dgm:pt modelId="{38B6803C-B86A-48B0-B84B-D91457DF314F}" type="parTrans" cxnId="{10EB1C71-BF49-4C02-98D7-9F6DACD941DD}">
      <dgm:prSet/>
      <dgm:spPr/>
      <dgm:t>
        <a:bodyPr/>
        <a:lstStyle/>
        <a:p>
          <a:endParaRPr lang="es-ES"/>
        </a:p>
      </dgm:t>
    </dgm:pt>
    <dgm:pt modelId="{657068E0-9B8E-4219-A4E2-E186D44F8F68}" type="sibTrans" cxnId="{10EB1C71-BF49-4C02-98D7-9F6DACD941DD}">
      <dgm:prSet/>
      <dgm:spPr/>
      <dgm:t>
        <a:bodyPr/>
        <a:lstStyle/>
        <a:p>
          <a:endParaRPr lang="es-ES"/>
        </a:p>
      </dgm:t>
    </dgm:pt>
    <dgm:pt modelId="{82020B38-B954-4018-88B5-E1969B7AD0EE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_tradnl" sz="2400" b="1" dirty="0" smtClean="0">
              <a:solidFill>
                <a:schemeClr val="tx2">
                  <a:lumMod val="50000"/>
                </a:schemeClr>
              </a:solidFill>
            </a:rPr>
            <a:t>Registro de inhabilitados para contratar con el Estado</a:t>
          </a:r>
          <a:endParaRPr lang="es-ES" sz="2400" b="1" dirty="0">
            <a:solidFill>
              <a:schemeClr val="tx2">
                <a:lumMod val="50000"/>
              </a:schemeClr>
            </a:solidFill>
          </a:endParaRPr>
        </a:p>
      </dgm:t>
    </dgm:pt>
    <dgm:pt modelId="{69A3A978-79AA-45ED-B5E7-9F7324A9C724}" type="parTrans" cxnId="{66EA4FA2-6B13-42C9-8A00-7D12A3B8DFED}">
      <dgm:prSet/>
      <dgm:spPr/>
      <dgm:t>
        <a:bodyPr/>
        <a:lstStyle/>
        <a:p>
          <a:endParaRPr lang="es-ES"/>
        </a:p>
      </dgm:t>
    </dgm:pt>
    <dgm:pt modelId="{DC9D077F-ABF6-47A6-9317-3774954A50F2}" type="sibTrans" cxnId="{66EA4FA2-6B13-42C9-8A00-7D12A3B8DFED}">
      <dgm:prSet/>
      <dgm:spPr/>
      <dgm:t>
        <a:bodyPr/>
        <a:lstStyle/>
        <a:p>
          <a:endParaRPr lang="es-ES"/>
        </a:p>
      </dgm:t>
    </dgm:pt>
    <dgm:pt modelId="{1BB11BD6-8F74-4120-8F2A-935EBA285545}" type="pres">
      <dgm:prSet presAssocID="{B4636B36-41CA-4502-A2DA-CCC6BD950D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091E1F2-ED9C-4173-B41E-33EA4CED4A54}" type="pres">
      <dgm:prSet presAssocID="{A20D0DD9-1B8B-4D81-AB0D-7792F5B85446}" presName="parentLin" presStyleCnt="0"/>
      <dgm:spPr/>
      <dgm:t>
        <a:bodyPr/>
        <a:lstStyle/>
        <a:p>
          <a:endParaRPr lang="es-ES"/>
        </a:p>
      </dgm:t>
    </dgm:pt>
    <dgm:pt modelId="{0D7E3E60-3C7F-47F9-BA58-93AE74C7E5A3}" type="pres">
      <dgm:prSet presAssocID="{A20D0DD9-1B8B-4D81-AB0D-7792F5B85446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0AAC0EAE-B72B-47C5-8C32-151DDC848A02}" type="pres">
      <dgm:prSet presAssocID="{A20D0DD9-1B8B-4D81-AB0D-7792F5B85446}" presName="parentText" presStyleLbl="node1" presStyleIdx="0" presStyleCnt="5" custScaleY="196536" custLinFactNeighborX="-3868" custLinFactNeighborY="-1489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B65F04-A262-40C3-B029-55F84BC4DED4}" type="pres">
      <dgm:prSet presAssocID="{A20D0DD9-1B8B-4D81-AB0D-7792F5B85446}" presName="negativeSpace" presStyleCnt="0"/>
      <dgm:spPr/>
      <dgm:t>
        <a:bodyPr/>
        <a:lstStyle/>
        <a:p>
          <a:endParaRPr lang="es-ES"/>
        </a:p>
      </dgm:t>
    </dgm:pt>
    <dgm:pt modelId="{68CE8462-78F9-4B7A-BA3F-0E0EC5903081}" type="pres">
      <dgm:prSet presAssocID="{A20D0DD9-1B8B-4D81-AB0D-7792F5B8544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3BDAA8-5B86-43E4-9AC2-1F3206574BB7}" type="pres">
      <dgm:prSet presAssocID="{1848073F-91AD-4ED9-A3EE-F8B56C46E555}" presName="spaceBetweenRectangles" presStyleCnt="0"/>
      <dgm:spPr/>
      <dgm:t>
        <a:bodyPr/>
        <a:lstStyle/>
        <a:p>
          <a:endParaRPr lang="es-ES"/>
        </a:p>
      </dgm:t>
    </dgm:pt>
    <dgm:pt modelId="{712E3ED7-0580-4B0F-8208-F604F104658B}" type="pres">
      <dgm:prSet presAssocID="{327ED200-21C2-4B8D-AD0E-9A3363888FB4}" presName="parentLin" presStyleCnt="0"/>
      <dgm:spPr/>
      <dgm:t>
        <a:bodyPr/>
        <a:lstStyle/>
        <a:p>
          <a:endParaRPr lang="es-ES"/>
        </a:p>
      </dgm:t>
    </dgm:pt>
    <dgm:pt modelId="{3D5181DC-0C55-454D-8A3C-03320FEAF26C}" type="pres">
      <dgm:prSet presAssocID="{327ED200-21C2-4B8D-AD0E-9A3363888FB4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4C2CC8DE-45C1-4D87-921A-57F80F253012}" type="pres">
      <dgm:prSet presAssocID="{327ED200-21C2-4B8D-AD0E-9A3363888FB4}" presName="parentText" presStyleLbl="node1" presStyleIdx="1" presStyleCnt="5" custScaleY="15058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854CC0-4F42-4AE0-A747-EFF2F544BDA6}" type="pres">
      <dgm:prSet presAssocID="{327ED200-21C2-4B8D-AD0E-9A3363888FB4}" presName="negativeSpace" presStyleCnt="0"/>
      <dgm:spPr/>
      <dgm:t>
        <a:bodyPr/>
        <a:lstStyle/>
        <a:p>
          <a:endParaRPr lang="es-ES"/>
        </a:p>
      </dgm:t>
    </dgm:pt>
    <dgm:pt modelId="{BBD4050D-B8E5-429F-AE96-A8E4249647F3}" type="pres">
      <dgm:prSet presAssocID="{327ED200-21C2-4B8D-AD0E-9A3363888FB4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980822-CA6C-43BB-851B-044E3841D61B}" type="pres">
      <dgm:prSet presAssocID="{5E9B815D-DA01-41A4-8BCB-48EA5A7968AE}" presName="spaceBetweenRectangles" presStyleCnt="0"/>
      <dgm:spPr/>
      <dgm:t>
        <a:bodyPr/>
        <a:lstStyle/>
        <a:p>
          <a:endParaRPr lang="es-ES"/>
        </a:p>
      </dgm:t>
    </dgm:pt>
    <dgm:pt modelId="{053A2606-44EC-4486-BE15-4F9E8FA6766C}" type="pres">
      <dgm:prSet presAssocID="{F9176FBD-9CB7-49C0-A4CF-5F93E2449152}" presName="parentLin" presStyleCnt="0"/>
      <dgm:spPr/>
      <dgm:t>
        <a:bodyPr/>
        <a:lstStyle/>
        <a:p>
          <a:endParaRPr lang="es-ES"/>
        </a:p>
      </dgm:t>
    </dgm:pt>
    <dgm:pt modelId="{B95B4E30-D6BF-49CE-AE0E-F677A05833E5}" type="pres">
      <dgm:prSet presAssocID="{F9176FBD-9CB7-49C0-A4CF-5F93E2449152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0D58227C-A4F7-4304-8800-EEF095128658}" type="pres">
      <dgm:prSet presAssocID="{F9176FBD-9CB7-49C0-A4CF-5F93E2449152}" presName="parentText" presStyleLbl="node1" presStyleIdx="2" presStyleCnt="5" custScaleY="17165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229DE0-F1E5-4469-9B98-359E7A06C19E}" type="pres">
      <dgm:prSet presAssocID="{F9176FBD-9CB7-49C0-A4CF-5F93E2449152}" presName="negativeSpace" presStyleCnt="0"/>
      <dgm:spPr/>
      <dgm:t>
        <a:bodyPr/>
        <a:lstStyle/>
        <a:p>
          <a:endParaRPr lang="es-ES"/>
        </a:p>
      </dgm:t>
    </dgm:pt>
    <dgm:pt modelId="{3B1A471E-9CA9-4755-8307-2E338CC5DAD3}" type="pres">
      <dgm:prSet presAssocID="{F9176FBD-9CB7-49C0-A4CF-5F93E2449152}" presName="childText" presStyleLbl="conFgAcc1" presStyleIdx="2" presStyleCnt="5" custLinFactNeighborX="-512" custLinFactNeighborY="357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4C30B2-3C5A-4227-A63E-510A18BEEE1F}" type="pres">
      <dgm:prSet presAssocID="{095F9CAA-A72F-4C48-B83E-5A70AD10417C}" presName="spaceBetweenRectangles" presStyleCnt="0"/>
      <dgm:spPr/>
      <dgm:t>
        <a:bodyPr/>
        <a:lstStyle/>
        <a:p>
          <a:endParaRPr lang="es-ES"/>
        </a:p>
      </dgm:t>
    </dgm:pt>
    <dgm:pt modelId="{206AC826-C87F-44AD-87A1-ED5E001F8EE5}" type="pres">
      <dgm:prSet presAssocID="{C02B7802-F4A0-4826-BD15-1BFBD7C47877}" presName="parentLin" presStyleCnt="0"/>
      <dgm:spPr/>
      <dgm:t>
        <a:bodyPr/>
        <a:lstStyle/>
        <a:p>
          <a:endParaRPr lang="es-ES"/>
        </a:p>
      </dgm:t>
    </dgm:pt>
    <dgm:pt modelId="{5E2B3743-F3AA-4CA7-93A9-8FF7809BDCC6}" type="pres">
      <dgm:prSet presAssocID="{C02B7802-F4A0-4826-BD15-1BFBD7C47877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45698698-8A41-48C7-810A-6B5BF42B82EA}" type="pres">
      <dgm:prSet presAssocID="{C02B7802-F4A0-4826-BD15-1BFBD7C47877}" presName="parentText" presStyleLbl="node1" presStyleIdx="3" presStyleCnt="5" custScaleY="19904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FD64B7-3B74-4267-80A3-46417B3A1CC8}" type="pres">
      <dgm:prSet presAssocID="{C02B7802-F4A0-4826-BD15-1BFBD7C47877}" presName="negativeSpace" presStyleCnt="0"/>
      <dgm:spPr/>
      <dgm:t>
        <a:bodyPr/>
        <a:lstStyle/>
        <a:p>
          <a:endParaRPr lang="es-ES"/>
        </a:p>
      </dgm:t>
    </dgm:pt>
    <dgm:pt modelId="{49087B68-5D9C-4DE4-B57A-5F1E9546D8AE}" type="pres">
      <dgm:prSet presAssocID="{C02B7802-F4A0-4826-BD15-1BFBD7C47877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0715D7-13C7-4D8C-9097-0D4C44148AEF}" type="pres">
      <dgm:prSet presAssocID="{657068E0-9B8E-4219-A4E2-E186D44F8F68}" presName="spaceBetweenRectangles" presStyleCnt="0"/>
      <dgm:spPr/>
      <dgm:t>
        <a:bodyPr/>
        <a:lstStyle/>
        <a:p>
          <a:endParaRPr lang="es-ES"/>
        </a:p>
      </dgm:t>
    </dgm:pt>
    <dgm:pt modelId="{1AC69B5B-D44F-4C35-9279-72418BE33DC6}" type="pres">
      <dgm:prSet presAssocID="{82020B38-B954-4018-88B5-E1969B7AD0EE}" presName="parentLin" presStyleCnt="0"/>
      <dgm:spPr/>
      <dgm:t>
        <a:bodyPr/>
        <a:lstStyle/>
        <a:p>
          <a:endParaRPr lang="es-ES"/>
        </a:p>
      </dgm:t>
    </dgm:pt>
    <dgm:pt modelId="{A8AF0CCD-E5AE-440A-B934-95CE436A0475}" type="pres">
      <dgm:prSet presAssocID="{82020B38-B954-4018-88B5-E1969B7AD0EE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A1EF1CE8-467A-4BA6-A69A-0003DA041C6F}" type="pres">
      <dgm:prSet presAssocID="{82020B38-B954-4018-88B5-E1969B7AD0EE}" presName="parentText" presStyleLbl="node1" presStyleIdx="4" presStyleCnt="5" custScaleY="25137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14CCE1-B332-4E12-A23F-FB63B41CA87F}" type="pres">
      <dgm:prSet presAssocID="{82020B38-B954-4018-88B5-E1969B7AD0EE}" presName="negativeSpace" presStyleCnt="0"/>
      <dgm:spPr/>
      <dgm:t>
        <a:bodyPr/>
        <a:lstStyle/>
        <a:p>
          <a:endParaRPr lang="es-ES"/>
        </a:p>
      </dgm:t>
    </dgm:pt>
    <dgm:pt modelId="{B016C044-02E3-4814-A07C-435702018A7C}" type="pres">
      <dgm:prSet presAssocID="{82020B38-B954-4018-88B5-E1969B7AD0E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EB1C71-BF49-4C02-98D7-9F6DACD941DD}" srcId="{B4636B36-41CA-4502-A2DA-CCC6BD950D4E}" destId="{C02B7802-F4A0-4826-BD15-1BFBD7C47877}" srcOrd="3" destOrd="0" parTransId="{38B6803C-B86A-48B0-B84B-D91457DF314F}" sibTransId="{657068E0-9B8E-4219-A4E2-E186D44F8F68}"/>
    <dgm:cxn modelId="{7A6B1F24-2264-4E64-BF44-088ADFCEC19F}" type="presOf" srcId="{82020B38-B954-4018-88B5-E1969B7AD0EE}" destId="{A8AF0CCD-E5AE-440A-B934-95CE436A0475}" srcOrd="0" destOrd="0" presId="urn:microsoft.com/office/officeart/2005/8/layout/list1"/>
    <dgm:cxn modelId="{AF3B7DE1-1A77-4FB0-9885-DCD7B00CF901}" type="presOf" srcId="{C02B7802-F4A0-4826-BD15-1BFBD7C47877}" destId="{5E2B3743-F3AA-4CA7-93A9-8FF7809BDCC6}" srcOrd="0" destOrd="0" presId="urn:microsoft.com/office/officeart/2005/8/layout/list1"/>
    <dgm:cxn modelId="{BF3E03CA-F1FA-4730-B44F-070ED7BE56A1}" type="presOf" srcId="{F9176FBD-9CB7-49C0-A4CF-5F93E2449152}" destId="{0D58227C-A4F7-4304-8800-EEF095128658}" srcOrd="1" destOrd="0" presId="urn:microsoft.com/office/officeart/2005/8/layout/list1"/>
    <dgm:cxn modelId="{9D60D7E6-8507-4BFA-A975-A692F17C2422}" type="presOf" srcId="{327ED200-21C2-4B8D-AD0E-9A3363888FB4}" destId="{3D5181DC-0C55-454D-8A3C-03320FEAF26C}" srcOrd="0" destOrd="0" presId="urn:microsoft.com/office/officeart/2005/8/layout/list1"/>
    <dgm:cxn modelId="{79951267-07DA-45D9-91B5-FB8109F841AF}" type="presOf" srcId="{C02B7802-F4A0-4826-BD15-1BFBD7C47877}" destId="{45698698-8A41-48C7-810A-6B5BF42B82EA}" srcOrd="1" destOrd="0" presId="urn:microsoft.com/office/officeart/2005/8/layout/list1"/>
    <dgm:cxn modelId="{73B0E919-F455-4041-83A4-ADD062DDCAC7}" type="presOf" srcId="{A20D0DD9-1B8B-4D81-AB0D-7792F5B85446}" destId="{0D7E3E60-3C7F-47F9-BA58-93AE74C7E5A3}" srcOrd="0" destOrd="0" presId="urn:microsoft.com/office/officeart/2005/8/layout/list1"/>
    <dgm:cxn modelId="{C7DA2279-6926-4557-A286-4757F27C7DCF}" srcId="{B4636B36-41CA-4502-A2DA-CCC6BD950D4E}" destId="{327ED200-21C2-4B8D-AD0E-9A3363888FB4}" srcOrd="1" destOrd="0" parTransId="{4F7D5787-797A-4662-9943-C018E1053495}" sibTransId="{5E9B815D-DA01-41A4-8BCB-48EA5A7968AE}"/>
    <dgm:cxn modelId="{3A2EB7FD-08D8-4A4E-BD70-97F3077C93B8}" type="presOf" srcId="{B4636B36-41CA-4502-A2DA-CCC6BD950D4E}" destId="{1BB11BD6-8F74-4120-8F2A-935EBA285545}" srcOrd="0" destOrd="0" presId="urn:microsoft.com/office/officeart/2005/8/layout/list1"/>
    <dgm:cxn modelId="{9D22DE37-3E03-4C87-8A22-F0CC924D7091}" srcId="{B4636B36-41CA-4502-A2DA-CCC6BD950D4E}" destId="{F9176FBD-9CB7-49C0-A4CF-5F93E2449152}" srcOrd="2" destOrd="0" parTransId="{A46B51C5-7291-4CBA-8ADA-3A20BA1FAE38}" sibTransId="{095F9CAA-A72F-4C48-B83E-5A70AD10417C}"/>
    <dgm:cxn modelId="{66EA4FA2-6B13-42C9-8A00-7D12A3B8DFED}" srcId="{B4636B36-41CA-4502-A2DA-CCC6BD950D4E}" destId="{82020B38-B954-4018-88B5-E1969B7AD0EE}" srcOrd="4" destOrd="0" parTransId="{69A3A978-79AA-45ED-B5E7-9F7324A9C724}" sibTransId="{DC9D077F-ABF6-47A6-9317-3774954A50F2}"/>
    <dgm:cxn modelId="{EFCD4F34-2D00-4795-8452-2A6662315F81}" type="presOf" srcId="{82020B38-B954-4018-88B5-E1969B7AD0EE}" destId="{A1EF1CE8-467A-4BA6-A69A-0003DA041C6F}" srcOrd="1" destOrd="0" presId="urn:microsoft.com/office/officeart/2005/8/layout/list1"/>
    <dgm:cxn modelId="{2FACB5C6-2B33-42F0-8CB6-C40B78211C29}" type="presOf" srcId="{F9176FBD-9CB7-49C0-A4CF-5F93E2449152}" destId="{B95B4E30-D6BF-49CE-AE0E-F677A05833E5}" srcOrd="0" destOrd="0" presId="urn:microsoft.com/office/officeart/2005/8/layout/list1"/>
    <dgm:cxn modelId="{D15083B0-CA9D-4F40-B203-0877279A53BB}" srcId="{B4636B36-41CA-4502-A2DA-CCC6BD950D4E}" destId="{A20D0DD9-1B8B-4D81-AB0D-7792F5B85446}" srcOrd="0" destOrd="0" parTransId="{E1F2CCEC-7308-408F-972B-B89AD6143E19}" sibTransId="{1848073F-91AD-4ED9-A3EE-F8B56C46E555}"/>
    <dgm:cxn modelId="{8251D999-005B-434B-AC50-6A63D1F02B6D}" type="presOf" srcId="{A20D0DD9-1B8B-4D81-AB0D-7792F5B85446}" destId="{0AAC0EAE-B72B-47C5-8C32-151DDC848A02}" srcOrd="1" destOrd="0" presId="urn:microsoft.com/office/officeart/2005/8/layout/list1"/>
    <dgm:cxn modelId="{666B1860-5268-4F15-9B07-6100701A0C49}" type="presOf" srcId="{327ED200-21C2-4B8D-AD0E-9A3363888FB4}" destId="{4C2CC8DE-45C1-4D87-921A-57F80F253012}" srcOrd="1" destOrd="0" presId="urn:microsoft.com/office/officeart/2005/8/layout/list1"/>
    <dgm:cxn modelId="{ECDFD246-13E1-4865-9D8A-CA78DF13B3C8}" type="presParOf" srcId="{1BB11BD6-8F74-4120-8F2A-935EBA285545}" destId="{A091E1F2-ED9C-4173-B41E-33EA4CED4A54}" srcOrd="0" destOrd="0" presId="urn:microsoft.com/office/officeart/2005/8/layout/list1"/>
    <dgm:cxn modelId="{29FA9311-4549-4C0E-8A68-DB8267F99FE7}" type="presParOf" srcId="{A091E1F2-ED9C-4173-B41E-33EA4CED4A54}" destId="{0D7E3E60-3C7F-47F9-BA58-93AE74C7E5A3}" srcOrd="0" destOrd="0" presId="urn:microsoft.com/office/officeart/2005/8/layout/list1"/>
    <dgm:cxn modelId="{8060C5AE-1C6B-42F6-A969-80FFA9684886}" type="presParOf" srcId="{A091E1F2-ED9C-4173-B41E-33EA4CED4A54}" destId="{0AAC0EAE-B72B-47C5-8C32-151DDC848A02}" srcOrd="1" destOrd="0" presId="urn:microsoft.com/office/officeart/2005/8/layout/list1"/>
    <dgm:cxn modelId="{B8479A53-987B-4F40-BCDD-5B81FD33EF53}" type="presParOf" srcId="{1BB11BD6-8F74-4120-8F2A-935EBA285545}" destId="{5EB65F04-A262-40C3-B029-55F84BC4DED4}" srcOrd="1" destOrd="0" presId="urn:microsoft.com/office/officeart/2005/8/layout/list1"/>
    <dgm:cxn modelId="{4EB75106-5B0C-458F-947A-17F4916F593C}" type="presParOf" srcId="{1BB11BD6-8F74-4120-8F2A-935EBA285545}" destId="{68CE8462-78F9-4B7A-BA3F-0E0EC5903081}" srcOrd="2" destOrd="0" presId="urn:microsoft.com/office/officeart/2005/8/layout/list1"/>
    <dgm:cxn modelId="{EF693B8C-69C9-4D3A-B15F-9BFA3491FC68}" type="presParOf" srcId="{1BB11BD6-8F74-4120-8F2A-935EBA285545}" destId="{3E3BDAA8-5B86-43E4-9AC2-1F3206574BB7}" srcOrd="3" destOrd="0" presId="urn:microsoft.com/office/officeart/2005/8/layout/list1"/>
    <dgm:cxn modelId="{61DCD2B8-CDCA-44C0-952F-616A19737597}" type="presParOf" srcId="{1BB11BD6-8F74-4120-8F2A-935EBA285545}" destId="{712E3ED7-0580-4B0F-8208-F604F104658B}" srcOrd="4" destOrd="0" presId="urn:microsoft.com/office/officeart/2005/8/layout/list1"/>
    <dgm:cxn modelId="{94EC715D-6587-4B3D-864F-2D6118884459}" type="presParOf" srcId="{712E3ED7-0580-4B0F-8208-F604F104658B}" destId="{3D5181DC-0C55-454D-8A3C-03320FEAF26C}" srcOrd="0" destOrd="0" presId="urn:microsoft.com/office/officeart/2005/8/layout/list1"/>
    <dgm:cxn modelId="{D7DD22A6-64D5-46F0-B842-4C1C47C1EADB}" type="presParOf" srcId="{712E3ED7-0580-4B0F-8208-F604F104658B}" destId="{4C2CC8DE-45C1-4D87-921A-57F80F253012}" srcOrd="1" destOrd="0" presId="urn:microsoft.com/office/officeart/2005/8/layout/list1"/>
    <dgm:cxn modelId="{CF18CE16-5EB5-4B5C-A13D-9E8AF11A882B}" type="presParOf" srcId="{1BB11BD6-8F74-4120-8F2A-935EBA285545}" destId="{52854CC0-4F42-4AE0-A747-EFF2F544BDA6}" srcOrd="5" destOrd="0" presId="urn:microsoft.com/office/officeart/2005/8/layout/list1"/>
    <dgm:cxn modelId="{87EC1433-53DB-4252-B62C-FA348EF3D67E}" type="presParOf" srcId="{1BB11BD6-8F74-4120-8F2A-935EBA285545}" destId="{BBD4050D-B8E5-429F-AE96-A8E4249647F3}" srcOrd="6" destOrd="0" presId="urn:microsoft.com/office/officeart/2005/8/layout/list1"/>
    <dgm:cxn modelId="{30AD8D44-D23E-406B-A427-2CA85492A451}" type="presParOf" srcId="{1BB11BD6-8F74-4120-8F2A-935EBA285545}" destId="{35980822-CA6C-43BB-851B-044E3841D61B}" srcOrd="7" destOrd="0" presId="urn:microsoft.com/office/officeart/2005/8/layout/list1"/>
    <dgm:cxn modelId="{30933C86-1469-4AE5-9AAE-1F714FB065E7}" type="presParOf" srcId="{1BB11BD6-8F74-4120-8F2A-935EBA285545}" destId="{053A2606-44EC-4486-BE15-4F9E8FA6766C}" srcOrd="8" destOrd="0" presId="urn:microsoft.com/office/officeart/2005/8/layout/list1"/>
    <dgm:cxn modelId="{F9671013-BFE8-417B-87B5-41F9E7906069}" type="presParOf" srcId="{053A2606-44EC-4486-BE15-4F9E8FA6766C}" destId="{B95B4E30-D6BF-49CE-AE0E-F677A05833E5}" srcOrd="0" destOrd="0" presId="urn:microsoft.com/office/officeart/2005/8/layout/list1"/>
    <dgm:cxn modelId="{376AB35B-ED6C-464B-908E-E3D1F185E8FF}" type="presParOf" srcId="{053A2606-44EC-4486-BE15-4F9E8FA6766C}" destId="{0D58227C-A4F7-4304-8800-EEF095128658}" srcOrd="1" destOrd="0" presId="urn:microsoft.com/office/officeart/2005/8/layout/list1"/>
    <dgm:cxn modelId="{173D81B6-DBF4-41F9-B62E-F429398073F6}" type="presParOf" srcId="{1BB11BD6-8F74-4120-8F2A-935EBA285545}" destId="{CC229DE0-F1E5-4469-9B98-359E7A06C19E}" srcOrd="9" destOrd="0" presId="urn:microsoft.com/office/officeart/2005/8/layout/list1"/>
    <dgm:cxn modelId="{FA103603-4A64-4BB3-883B-1A0A2E876DBB}" type="presParOf" srcId="{1BB11BD6-8F74-4120-8F2A-935EBA285545}" destId="{3B1A471E-9CA9-4755-8307-2E338CC5DAD3}" srcOrd="10" destOrd="0" presId="urn:microsoft.com/office/officeart/2005/8/layout/list1"/>
    <dgm:cxn modelId="{3BD311A3-FA7E-4F4F-81F7-882AD58DA134}" type="presParOf" srcId="{1BB11BD6-8F74-4120-8F2A-935EBA285545}" destId="{D04C30B2-3C5A-4227-A63E-510A18BEEE1F}" srcOrd="11" destOrd="0" presId="urn:microsoft.com/office/officeart/2005/8/layout/list1"/>
    <dgm:cxn modelId="{BDBC3731-124B-4A21-8D3E-0D7966190D45}" type="presParOf" srcId="{1BB11BD6-8F74-4120-8F2A-935EBA285545}" destId="{206AC826-C87F-44AD-87A1-ED5E001F8EE5}" srcOrd="12" destOrd="0" presId="urn:microsoft.com/office/officeart/2005/8/layout/list1"/>
    <dgm:cxn modelId="{E508BD8D-1A3A-4F7E-9B23-9EF2AFF59B0C}" type="presParOf" srcId="{206AC826-C87F-44AD-87A1-ED5E001F8EE5}" destId="{5E2B3743-F3AA-4CA7-93A9-8FF7809BDCC6}" srcOrd="0" destOrd="0" presId="urn:microsoft.com/office/officeart/2005/8/layout/list1"/>
    <dgm:cxn modelId="{0BB8F719-7F97-4BAA-B18B-E0F4B4A9633E}" type="presParOf" srcId="{206AC826-C87F-44AD-87A1-ED5E001F8EE5}" destId="{45698698-8A41-48C7-810A-6B5BF42B82EA}" srcOrd="1" destOrd="0" presId="urn:microsoft.com/office/officeart/2005/8/layout/list1"/>
    <dgm:cxn modelId="{FE2292FF-DA5C-4346-A3F3-408EEE3A0227}" type="presParOf" srcId="{1BB11BD6-8F74-4120-8F2A-935EBA285545}" destId="{23FD64B7-3B74-4267-80A3-46417B3A1CC8}" srcOrd="13" destOrd="0" presId="urn:microsoft.com/office/officeart/2005/8/layout/list1"/>
    <dgm:cxn modelId="{F113D8EC-F265-4169-80BF-D3B65F345FDF}" type="presParOf" srcId="{1BB11BD6-8F74-4120-8F2A-935EBA285545}" destId="{49087B68-5D9C-4DE4-B57A-5F1E9546D8AE}" srcOrd="14" destOrd="0" presId="urn:microsoft.com/office/officeart/2005/8/layout/list1"/>
    <dgm:cxn modelId="{390B5D73-3533-4500-B0BC-0FA86A69BBF1}" type="presParOf" srcId="{1BB11BD6-8F74-4120-8F2A-935EBA285545}" destId="{DC0715D7-13C7-4D8C-9097-0D4C44148AEF}" srcOrd="15" destOrd="0" presId="urn:microsoft.com/office/officeart/2005/8/layout/list1"/>
    <dgm:cxn modelId="{3E9BC16E-9B2B-40FC-90B9-7EAC06B367D5}" type="presParOf" srcId="{1BB11BD6-8F74-4120-8F2A-935EBA285545}" destId="{1AC69B5B-D44F-4C35-9279-72418BE33DC6}" srcOrd="16" destOrd="0" presId="urn:microsoft.com/office/officeart/2005/8/layout/list1"/>
    <dgm:cxn modelId="{8B3C9125-4127-4315-92B6-FB8AB0F7DB25}" type="presParOf" srcId="{1AC69B5B-D44F-4C35-9279-72418BE33DC6}" destId="{A8AF0CCD-E5AE-440A-B934-95CE436A0475}" srcOrd="0" destOrd="0" presId="urn:microsoft.com/office/officeart/2005/8/layout/list1"/>
    <dgm:cxn modelId="{EC4D3DE0-A441-4D08-9189-1D91C0A97F1B}" type="presParOf" srcId="{1AC69B5B-D44F-4C35-9279-72418BE33DC6}" destId="{A1EF1CE8-467A-4BA6-A69A-0003DA041C6F}" srcOrd="1" destOrd="0" presId="urn:microsoft.com/office/officeart/2005/8/layout/list1"/>
    <dgm:cxn modelId="{8FFC4D66-7ECD-45D1-A00E-55C10DC60598}" type="presParOf" srcId="{1BB11BD6-8F74-4120-8F2A-935EBA285545}" destId="{CD14CCE1-B332-4E12-A23F-FB63B41CA87F}" srcOrd="17" destOrd="0" presId="urn:microsoft.com/office/officeart/2005/8/layout/list1"/>
    <dgm:cxn modelId="{CF7133D3-C2C2-4F27-BD10-3481CBD29CD4}" type="presParOf" srcId="{1BB11BD6-8F74-4120-8F2A-935EBA285545}" destId="{B016C044-02E3-4814-A07C-435702018A7C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6A2543-7121-4D1D-A113-A5C0344A9219}" type="doc">
      <dgm:prSet loTypeId="urn:microsoft.com/office/officeart/2005/8/layout/hList6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s-PE"/>
        </a:p>
      </dgm:t>
    </dgm:pt>
    <dgm:pt modelId="{D81B7B56-976A-4A47-AA81-7C9FA0D27D1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" sz="2200" b="1" dirty="0" smtClean="0"/>
            <a:t>Vigencia</a:t>
          </a:r>
        </a:p>
        <a:p>
          <a:pPr rtl="0"/>
          <a:r>
            <a:rPr lang="es-ES" sz="2200" b="0" dirty="0" smtClean="0"/>
            <a:t>Un  (1) año </a:t>
          </a:r>
          <a:endParaRPr lang="es-PE" sz="2200" b="0" dirty="0"/>
        </a:p>
      </dgm:t>
    </dgm:pt>
    <dgm:pt modelId="{A239D11D-764A-41DD-964E-B912DC73CCF6}" type="parTrans" cxnId="{BCC7A580-4F0A-41A2-8F1F-9DDFB71F8B42}">
      <dgm:prSet/>
      <dgm:spPr/>
      <dgm:t>
        <a:bodyPr/>
        <a:lstStyle/>
        <a:p>
          <a:endParaRPr lang="es-PE"/>
        </a:p>
      </dgm:t>
    </dgm:pt>
    <dgm:pt modelId="{C4D6347D-9191-4C34-BD7C-A7BD339F553A}" type="sibTrans" cxnId="{BCC7A580-4F0A-41A2-8F1F-9DDFB71F8B42}">
      <dgm:prSet/>
      <dgm:spPr/>
      <dgm:t>
        <a:bodyPr/>
        <a:lstStyle/>
        <a:p>
          <a:endParaRPr lang="es-PE"/>
        </a:p>
      </dgm:t>
    </dgm:pt>
    <dgm:pt modelId="{738FD05B-30FA-4471-A8A7-C3039212ADD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" sz="2200" b="1" dirty="0" smtClean="0"/>
            <a:t>Ejecutores de Obra</a:t>
          </a:r>
        </a:p>
        <a:p>
          <a:pPr rtl="0"/>
          <a:r>
            <a:rPr lang="es-ES" sz="2200" b="0" dirty="0" smtClean="0"/>
            <a:t>Se les asigna </a:t>
          </a:r>
          <a:r>
            <a:rPr lang="es-ES" sz="2200" dirty="0" smtClean="0"/>
            <a:t>una capacidad máxima de contratación</a:t>
          </a:r>
          <a:endParaRPr lang="es-PE" sz="2200" dirty="0"/>
        </a:p>
      </dgm:t>
    </dgm:pt>
    <dgm:pt modelId="{165D2985-165F-4BB4-9901-B8A8CCCFADBD}" type="parTrans" cxnId="{16E97D0C-6E1E-46E2-AA8D-CAFDD501C7A0}">
      <dgm:prSet/>
      <dgm:spPr/>
      <dgm:t>
        <a:bodyPr/>
        <a:lstStyle/>
        <a:p>
          <a:endParaRPr lang="es-PE"/>
        </a:p>
      </dgm:t>
    </dgm:pt>
    <dgm:pt modelId="{59B27E36-953A-4368-9CAE-EB0189AB3860}" type="sibTrans" cxnId="{16E97D0C-6E1E-46E2-AA8D-CAFDD501C7A0}">
      <dgm:prSet/>
      <dgm:spPr/>
      <dgm:t>
        <a:bodyPr/>
        <a:lstStyle/>
        <a:p>
          <a:endParaRPr lang="es-PE"/>
        </a:p>
      </dgm:t>
    </dgm:pt>
    <dgm:pt modelId="{2ED9B5A3-DD12-4D6E-9CB5-4181C1FF2533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b="1" dirty="0" smtClean="0"/>
            <a:t>Consultores de Obra</a:t>
          </a:r>
        </a:p>
        <a:p>
          <a:pPr rtl="0"/>
          <a:r>
            <a:rPr lang="es-ES" b="0" dirty="0" smtClean="0"/>
            <a:t>Se les asi</a:t>
          </a:r>
          <a:r>
            <a:rPr lang="es-ES" dirty="0" smtClean="0"/>
            <a:t>gna una o varias especialidades</a:t>
          </a:r>
          <a:endParaRPr lang="es-PE" dirty="0"/>
        </a:p>
      </dgm:t>
    </dgm:pt>
    <dgm:pt modelId="{A6331243-FAE5-4BCF-A490-CD1B4BE3CD9A}" type="parTrans" cxnId="{C41452B1-3E14-4A13-9524-646C8CBD5837}">
      <dgm:prSet/>
      <dgm:spPr/>
      <dgm:t>
        <a:bodyPr/>
        <a:lstStyle/>
        <a:p>
          <a:endParaRPr lang="es-PE"/>
        </a:p>
      </dgm:t>
    </dgm:pt>
    <dgm:pt modelId="{25F1ECB2-9F9E-45AB-BF67-5D062799FF78}" type="sibTrans" cxnId="{C41452B1-3E14-4A13-9524-646C8CBD5837}">
      <dgm:prSet/>
      <dgm:spPr/>
      <dgm:t>
        <a:bodyPr/>
        <a:lstStyle/>
        <a:p>
          <a:endParaRPr lang="es-PE"/>
        </a:p>
      </dgm:t>
    </dgm:pt>
    <dgm:pt modelId="{266E52E9-13BA-4E99-8EDC-829F329F5A6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s-ES" b="1" dirty="0" smtClean="0"/>
            <a:t>Proveedores de bienes y  servicios </a:t>
          </a:r>
        </a:p>
        <a:p>
          <a:pPr rtl="0"/>
          <a:r>
            <a:rPr lang="es-ES" dirty="0" smtClean="0"/>
            <a:t>No se les otorga categorías ni especialidades</a:t>
          </a:r>
          <a:endParaRPr lang="es-PE" dirty="0"/>
        </a:p>
      </dgm:t>
    </dgm:pt>
    <dgm:pt modelId="{2B96C556-5043-4C2E-BAC7-73A7EA6DC2F0}" type="parTrans" cxnId="{B0506CD5-E2FC-4824-84FB-B8F7833401A9}">
      <dgm:prSet/>
      <dgm:spPr/>
      <dgm:t>
        <a:bodyPr/>
        <a:lstStyle/>
        <a:p>
          <a:endParaRPr lang="es-PE"/>
        </a:p>
      </dgm:t>
    </dgm:pt>
    <dgm:pt modelId="{9BC74F37-E74F-4C45-8698-985D9E2207CA}" type="sibTrans" cxnId="{B0506CD5-E2FC-4824-84FB-B8F7833401A9}">
      <dgm:prSet/>
      <dgm:spPr/>
      <dgm:t>
        <a:bodyPr/>
        <a:lstStyle/>
        <a:p>
          <a:endParaRPr lang="es-PE"/>
        </a:p>
      </dgm:t>
    </dgm:pt>
    <dgm:pt modelId="{873E1720-C58E-4642-BCE2-F5F5C0D95860}" type="pres">
      <dgm:prSet presAssocID="{106A2543-7121-4D1D-A113-A5C0344A92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15A88EA-1A39-48A5-939D-0A73C4C45F78}" type="pres">
      <dgm:prSet presAssocID="{D81B7B56-976A-4A47-AA81-7C9FA0D27D1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0A6246-0695-4D9D-98F7-63A1199E5B66}" type="pres">
      <dgm:prSet presAssocID="{C4D6347D-9191-4C34-BD7C-A7BD339F553A}" presName="sibTrans" presStyleCnt="0"/>
      <dgm:spPr/>
    </dgm:pt>
    <dgm:pt modelId="{12C4A78E-A269-4B65-A145-F13188CC037C}" type="pres">
      <dgm:prSet presAssocID="{738FD05B-30FA-4471-A8A7-C3039212ADD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5DEA40-8C56-46E1-8819-CE5E37947BC0}" type="pres">
      <dgm:prSet presAssocID="{59B27E36-953A-4368-9CAE-EB0189AB3860}" presName="sibTrans" presStyleCnt="0"/>
      <dgm:spPr/>
    </dgm:pt>
    <dgm:pt modelId="{D5103624-12D0-4251-AC24-FCA16CB99C1E}" type="pres">
      <dgm:prSet presAssocID="{2ED9B5A3-DD12-4D6E-9CB5-4181C1FF2533}" presName="node" presStyleLbl="node1" presStyleIdx="2" presStyleCnt="4" custLinFactNeighborX="-16457" custLinFactNeighborY="-15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3C15F0-6FAC-489C-8DA1-346210B5B4C4}" type="pres">
      <dgm:prSet presAssocID="{25F1ECB2-9F9E-45AB-BF67-5D062799FF78}" presName="sibTrans" presStyleCnt="0"/>
      <dgm:spPr/>
    </dgm:pt>
    <dgm:pt modelId="{26ADCFB4-9832-4543-8C75-0D3DD4B1A3D7}" type="pres">
      <dgm:prSet presAssocID="{266E52E9-13BA-4E99-8EDC-829F329F5A68}" presName="node" presStyleLbl="node1" presStyleIdx="3" presStyleCnt="4" custLinFactNeighborX="-11974" custLinFactNeighborY="-311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A0EEED35-D4CC-42CE-8927-7DA0F445E1BB}" type="presOf" srcId="{106A2543-7121-4D1D-A113-A5C0344A9219}" destId="{873E1720-C58E-4642-BCE2-F5F5C0D95860}" srcOrd="0" destOrd="0" presId="urn:microsoft.com/office/officeart/2005/8/layout/hList6"/>
    <dgm:cxn modelId="{B0506CD5-E2FC-4824-84FB-B8F7833401A9}" srcId="{106A2543-7121-4D1D-A113-A5C0344A9219}" destId="{266E52E9-13BA-4E99-8EDC-829F329F5A68}" srcOrd="3" destOrd="0" parTransId="{2B96C556-5043-4C2E-BAC7-73A7EA6DC2F0}" sibTransId="{9BC74F37-E74F-4C45-8698-985D9E2207CA}"/>
    <dgm:cxn modelId="{196C8E04-86C5-41DA-820F-286B799A99E9}" type="presOf" srcId="{D81B7B56-976A-4A47-AA81-7C9FA0D27D1F}" destId="{815A88EA-1A39-48A5-939D-0A73C4C45F78}" srcOrd="0" destOrd="0" presId="urn:microsoft.com/office/officeart/2005/8/layout/hList6"/>
    <dgm:cxn modelId="{C41452B1-3E14-4A13-9524-646C8CBD5837}" srcId="{106A2543-7121-4D1D-A113-A5C0344A9219}" destId="{2ED9B5A3-DD12-4D6E-9CB5-4181C1FF2533}" srcOrd="2" destOrd="0" parTransId="{A6331243-FAE5-4BCF-A490-CD1B4BE3CD9A}" sibTransId="{25F1ECB2-9F9E-45AB-BF67-5D062799FF78}"/>
    <dgm:cxn modelId="{1AA7EC85-3BB9-439F-B900-675AF374E8C1}" type="presOf" srcId="{2ED9B5A3-DD12-4D6E-9CB5-4181C1FF2533}" destId="{D5103624-12D0-4251-AC24-FCA16CB99C1E}" srcOrd="0" destOrd="0" presId="urn:microsoft.com/office/officeart/2005/8/layout/hList6"/>
    <dgm:cxn modelId="{59979708-3F7C-4455-B49D-0A195F00D6EC}" type="presOf" srcId="{266E52E9-13BA-4E99-8EDC-829F329F5A68}" destId="{26ADCFB4-9832-4543-8C75-0D3DD4B1A3D7}" srcOrd="0" destOrd="0" presId="urn:microsoft.com/office/officeart/2005/8/layout/hList6"/>
    <dgm:cxn modelId="{BCC7A580-4F0A-41A2-8F1F-9DDFB71F8B42}" srcId="{106A2543-7121-4D1D-A113-A5C0344A9219}" destId="{D81B7B56-976A-4A47-AA81-7C9FA0D27D1F}" srcOrd="0" destOrd="0" parTransId="{A239D11D-764A-41DD-964E-B912DC73CCF6}" sibTransId="{C4D6347D-9191-4C34-BD7C-A7BD339F553A}"/>
    <dgm:cxn modelId="{16E97D0C-6E1E-46E2-AA8D-CAFDD501C7A0}" srcId="{106A2543-7121-4D1D-A113-A5C0344A9219}" destId="{738FD05B-30FA-4471-A8A7-C3039212ADD3}" srcOrd="1" destOrd="0" parTransId="{165D2985-165F-4BB4-9901-B8A8CCCFADBD}" sibTransId="{59B27E36-953A-4368-9CAE-EB0189AB3860}"/>
    <dgm:cxn modelId="{864B05C4-B843-48F6-BE9D-14E37BBC68A4}" type="presOf" srcId="{738FD05B-30FA-4471-A8A7-C3039212ADD3}" destId="{12C4A78E-A269-4B65-A145-F13188CC037C}" srcOrd="0" destOrd="0" presId="urn:microsoft.com/office/officeart/2005/8/layout/hList6"/>
    <dgm:cxn modelId="{E524A8C5-7E79-41FC-930D-E44932367FF2}" type="presParOf" srcId="{873E1720-C58E-4642-BCE2-F5F5C0D95860}" destId="{815A88EA-1A39-48A5-939D-0A73C4C45F78}" srcOrd="0" destOrd="0" presId="urn:microsoft.com/office/officeart/2005/8/layout/hList6"/>
    <dgm:cxn modelId="{E69E66DF-BE33-4965-A1CC-181D53CC77EA}" type="presParOf" srcId="{873E1720-C58E-4642-BCE2-F5F5C0D95860}" destId="{3D0A6246-0695-4D9D-98F7-63A1199E5B66}" srcOrd="1" destOrd="0" presId="urn:microsoft.com/office/officeart/2005/8/layout/hList6"/>
    <dgm:cxn modelId="{BC215313-FFAB-4A8C-B763-DC9431EC3134}" type="presParOf" srcId="{873E1720-C58E-4642-BCE2-F5F5C0D95860}" destId="{12C4A78E-A269-4B65-A145-F13188CC037C}" srcOrd="2" destOrd="0" presId="urn:microsoft.com/office/officeart/2005/8/layout/hList6"/>
    <dgm:cxn modelId="{61E3020C-2938-4BCD-8669-299F583ADECE}" type="presParOf" srcId="{873E1720-C58E-4642-BCE2-F5F5C0D95860}" destId="{0A5DEA40-8C56-46E1-8819-CE5E37947BC0}" srcOrd="3" destOrd="0" presId="urn:microsoft.com/office/officeart/2005/8/layout/hList6"/>
    <dgm:cxn modelId="{49C1C180-5191-4331-AB22-481F1EC2E33D}" type="presParOf" srcId="{873E1720-C58E-4642-BCE2-F5F5C0D95860}" destId="{D5103624-12D0-4251-AC24-FCA16CB99C1E}" srcOrd="4" destOrd="0" presId="urn:microsoft.com/office/officeart/2005/8/layout/hList6"/>
    <dgm:cxn modelId="{3B6A8709-7DF7-4129-A74C-28CF0E96C921}" type="presParOf" srcId="{873E1720-C58E-4642-BCE2-F5F5C0D95860}" destId="{CC3C15F0-6FAC-489C-8DA1-346210B5B4C4}" srcOrd="5" destOrd="0" presId="urn:microsoft.com/office/officeart/2005/8/layout/hList6"/>
    <dgm:cxn modelId="{10861EF2-1CA3-41B1-9C50-65E302FECC63}" type="presParOf" srcId="{873E1720-C58E-4642-BCE2-F5F5C0D95860}" destId="{26ADCFB4-9832-4543-8C75-0D3DD4B1A3D7}" srcOrd="6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CE8462-78F9-4B7A-BA3F-0E0EC5903081}">
      <dsp:nvSpPr>
        <dsp:cNvPr id="0" name=""/>
        <dsp:cNvSpPr/>
      </dsp:nvSpPr>
      <dsp:spPr>
        <a:xfrm>
          <a:off x="0" y="460610"/>
          <a:ext cx="8066087" cy="201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C0EAE-B72B-47C5-8C32-151DDC848A02}">
      <dsp:nvSpPr>
        <dsp:cNvPr id="0" name=""/>
        <dsp:cNvSpPr/>
      </dsp:nvSpPr>
      <dsp:spPr>
        <a:xfrm>
          <a:off x="387325" y="79368"/>
          <a:ext cx="5640746" cy="4641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415" tIns="0" rIns="21341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Registro de proveedores de bienes</a:t>
          </a:r>
          <a:endParaRPr lang="es-ES" sz="1800" kern="1200" dirty="0"/>
        </a:p>
      </dsp:txBody>
      <dsp:txXfrm>
        <a:off x="387325" y="79368"/>
        <a:ext cx="5640746" cy="464139"/>
      </dsp:txXfrm>
    </dsp:sp>
    <dsp:sp modelId="{BBD4050D-B8E5-429F-AE96-A8E4249647F3}">
      <dsp:nvSpPr>
        <dsp:cNvPr id="0" name=""/>
        <dsp:cNvSpPr/>
      </dsp:nvSpPr>
      <dsp:spPr>
        <a:xfrm>
          <a:off x="0" y="942940"/>
          <a:ext cx="8066087" cy="201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CC8DE-45C1-4D87-921A-57F80F253012}">
      <dsp:nvSpPr>
        <dsp:cNvPr id="0" name=""/>
        <dsp:cNvSpPr/>
      </dsp:nvSpPr>
      <dsp:spPr>
        <a:xfrm>
          <a:off x="403304" y="705410"/>
          <a:ext cx="5646260" cy="35560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415" tIns="0" rIns="21341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Registro de proveedores de servicios</a:t>
          </a:r>
          <a:endParaRPr lang="es-ES" sz="1800" kern="1200" dirty="0"/>
        </a:p>
      </dsp:txBody>
      <dsp:txXfrm>
        <a:off x="403304" y="705410"/>
        <a:ext cx="5646260" cy="355609"/>
      </dsp:txXfrm>
    </dsp:sp>
    <dsp:sp modelId="{3B1A471E-9CA9-4755-8307-2E338CC5DAD3}">
      <dsp:nvSpPr>
        <dsp:cNvPr id="0" name=""/>
        <dsp:cNvSpPr/>
      </dsp:nvSpPr>
      <dsp:spPr>
        <a:xfrm>
          <a:off x="0" y="1490486"/>
          <a:ext cx="8066087" cy="201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8227C-A4F7-4304-8800-EEF095128658}">
      <dsp:nvSpPr>
        <dsp:cNvPr id="0" name=""/>
        <dsp:cNvSpPr/>
      </dsp:nvSpPr>
      <dsp:spPr>
        <a:xfrm>
          <a:off x="402910" y="1187740"/>
          <a:ext cx="5640746" cy="40537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415" tIns="0" rIns="21341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Registro de consultores de obras</a:t>
          </a:r>
          <a:endParaRPr lang="es-ES" sz="1800" kern="1200" dirty="0"/>
        </a:p>
      </dsp:txBody>
      <dsp:txXfrm>
        <a:off x="402910" y="1187740"/>
        <a:ext cx="5640746" cy="405371"/>
      </dsp:txXfrm>
    </dsp:sp>
    <dsp:sp modelId="{49087B68-5D9C-4DE4-B57A-5F1E9546D8AE}">
      <dsp:nvSpPr>
        <dsp:cNvPr id="0" name=""/>
        <dsp:cNvSpPr/>
      </dsp:nvSpPr>
      <dsp:spPr>
        <a:xfrm>
          <a:off x="0" y="2071816"/>
          <a:ext cx="8066087" cy="201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98698-8A41-48C7-810A-6B5BF42B82EA}">
      <dsp:nvSpPr>
        <dsp:cNvPr id="0" name=""/>
        <dsp:cNvSpPr/>
      </dsp:nvSpPr>
      <dsp:spPr>
        <a:xfrm>
          <a:off x="402910" y="1719831"/>
          <a:ext cx="5640746" cy="47006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415" tIns="0" rIns="21341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Registro de ejecutores de obras</a:t>
          </a:r>
          <a:endParaRPr lang="es-ES" sz="1800" kern="1200" dirty="0"/>
        </a:p>
      </dsp:txBody>
      <dsp:txXfrm>
        <a:off x="402910" y="1719831"/>
        <a:ext cx="5640746" cy="470064"/>
      </dsp:txXfrm>
    </dsp:sp>
    <dsp:sp modelId="{B016C044-02E3-4814-A07C-435702018A7C}">
      <dsp:nvSpPr>
        <dsp:cNvPr id="0" name=""/>
        <dsp:cNvSpPr/>
      </dsp:nvSpPr>
      <dsp:spPr>
        <a:xfrm>
          <a:off x="0" y="2792173"/>
          <a:ext cx="8066087" cy="201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F1CE8-467A-4BA6-A69A-0003DA041C6F}">
      <dsp:nvSpPr>
        <dsp:cNvPr id="0" name=""/>
        <dsp:cNvSpPr/>
      </dsp:nvSpPr>
      <dsp:spPr>
        <a:xfrm>
          <a:off x="402910" y="2316616"/>
          <a:ext cx="5640746" cy="59363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415" tIns="0" rIns="21341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Registro de inhabilitados para contratar con el Estado</a:t>
          </a:r>
          <a:endParaRPr lang="es-ES" sz="1800" kern="1200" dirty="0"/>
        </a:p>
      </dsp:txBody>
      <dsp:txXfrm>
        <a:off x="402910" y="2316616"/>
        <a:ext cx="5640746" cy="5936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5A88EA-1A39-48A5-939D-0A73C4C45F78}">
      <dsp:nvSpPr>
        <dsp:cNvPr id="0" name=""/>
        <dsp:cNvSpPr/>
      </dsp:nvSpPr>
      <dsp:spPr>
        <a:xfrm rot="16200000">
          <a:off x="-1340308" y="1342255"/>
          <a:ext cx="4594225" cy="1909714"/>
        </a:xfrm>
        <a:prstGeom prst="flowChartManualOperation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0" tIns="0" rIns="129809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Un  (1) año de vigencia.</a:t>
          </a:r>
          <a:endParaRPr lang="es-PE" sz="2000" b="1" kern="1200" dirty="0"/>
        </a:p>
      </dsp:txBody>
      <dsp:txXfrm rot="16200000">
        <a:off x="-1340308" y="1342255"/>
        <a:ext cx="4594225" cy="1909714"/>
      </dsp:txXfrm>
    </dsp:sp>
    <dsp:sp modelId="{12C4A78E-A269-4B65-A145-F13188CC037C}">
      <dsp:nvSpPr>
        <dsp:cNvPr id="0" name=""/>
        <dsp:cNvSpPr/>
      </dsp:nvSpPr>
      <dsp:spPr>
        <a:xfrm rot="16200000">
          <a:off x="712634" y="1342255"/>
          <a:ext cx="4594225" cy="1909714"/>
        </a:xfrm>
        <a:prstGeom prst="flowChartManualOperation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0" tIns="0" rIns="129809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Categorización: </a:t>
          </a:r>
          <a:r>
            <a:rPr lang="es-ES" sz="2000" kern="1200" dirty="0" smtClean="0"/>
            <a:t>Asigna a los ejecutores de obras una capacidad máxima de contratación.</a:t>
          </a:r>
          <a:endParaRPr lang="es-PE" sz="2000" kern="1200" dirty="0"/>
        </a:p>
      </dsp:txBody>
      <dsp:txXfrm rot="16200000">
        <a:off x="712634" y="1342255"/>
        <a:ext cx="4594225" cy="1909714"/>
      </dsp:txXfrm>
    </dsp:sp>
    <dsp:sp modelId="{D5103624-12D0-4251-AC24-FCA16CB99C1E}">
      <dsp:nvSpPr>
        <dsp:cNvPr id="0" name=""/>
        <dsp:cNvSpPr/>
      </dsp:nvSpPr>
      <dsp:spPr>
        <a:xfrm rot="16200000">
          <a:off x="2742006" y="1342255"/>
          <a:ext cx="4594225" cy="1909714"/>
        </a:xfrm>
        <a:prstGeom prst="flowChartManualOperation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0" tIns="0" rIns="129809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Especialidades:</a:t>
          </a:r>
          <a:r>
            <a:rPr lang="es-ES" sz="2000" kern="1200" dirty="0" smtClean="0"/>
            <a:t> Asigna a los consultores de obras una o varias especialidades. </a:t>
          </a:r>
          <a:endParaRPr lang="es-PE" sz="2000" kern="1200" dirty="0"/>
        </a:p>
      </dsp:txBody>
      <dsp:txXfrm rot="16200000">
        <a:off x="2742006" y="1342255"/>
        <a:ext cx="4594225" cy="1909714"/>
      </dsp:txXfrm>
    </dsp:sp>
    <dsp:sp modelId="{26ADCFB4-9832-4543-8C75-0D3DD4B1A3D7}">
      <dsp:nvSpPr>
        <dsp:cNvPr id="0" name=""/>
        <dsp:cNvSpPr/>
      </dsp:nvSpPr>
      <dsp:spPr>
        <a:xfrm rot="16200000">
          <a:off x="4801370" y="1342255"/>
          <a:ext cx="4594225" cy="1909714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0" tIns="0" rIns="129809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Proveedores de bienes y  servicios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No se les otorga categorías ni especialidades.</a:t>
          </a:r>
          <a:endParaRPr lang="es-PE" sz="2000" kern="1200" dirty="0"/>
        </a:p>
      </dsp:txBody>
      <dsp:txXfrm rot="16200000">
        <a:off x="4801370" y="1342255"/>
        <a:ext cx="4594225" cy="1909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F39F2E-D741-4ED0-87E6-964E02E9EE0E}" type="datetimeFigureOut">
              <a:rPr lang="es-ES"/>
              <a:pPr>
                <a:defRPr/>
              </a:pPr>
              <a:t>23/09/2011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24B36E-6272-488B-9712-62C0B577D1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A1808F-75F7-46F1-8A6C-303D2C7987BB}" type="datetimeFigureOut">
              <a:rPr lang="es-ES"/>
              <a:pPr>
                <a:defRPr/>
              </a:pPr>
              <a:t>23/09/2011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8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5A7A99-A6D1-475B-AE93-1E723E9C21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6C46E-C23C-44A8-B5F8-09F51F50AD2B}" type="slidenum">
              <a:rPr lang="es-ES" smtClean="0"/>
              <a:pPr>
                <a:defRPr/>
              </a:pPr>
              <a:t>4</a:t>
            </a:fld>
            <a:endParaRPr lang="es-ES" smtClean="0"/>
          </a:p>
        </p:txBody>
      </p:sp>
      <p:sp>
        <p:nvSpPr>
          <p:cNvPr id="1433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Los proveedores cuyas actividades comerciales sean de bienes y servicios podrán inscribirse o renovar su inscripción en ambos capítulos de manera simultánea con el pago de una sola tasa.  </a:t>
            </a:r>
          </a:p>
          <a:p>
            <a:r>
              <a:rPr lang="es-ES" smtClean="0"/>
              <a:t>Para saber el monto de la tasa que deberá pagar, se tendrán que ubicar en la escala que le corresponde según el volumen de ventas o ingresos anuales brutos correspondientes al año anterior a la inscripción (al 31 de diciembre del año anterior a la inscripción o renovación), conforme al siguiente cuadro: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mtClean="0"/>
              <a:t>Los proveedores cuyas actividades comerciales sean de bienes y servicios podrán inscribirse o renovar su inscripción en ambos capítulos de manera simultánea con el pago de una sola tasa.  </a:t>
            </a:r>
          </a:p>
          <a:p>
            <a:r>
              <a:rPr lang="es-ES" smtClean="0"/>
              <a:t>Para saber el monto de la tasa que deberá pagar, se tendrán que ubicar en la escala que le corresponde según el volumen de ventas o ingresos anuales brutos correspondientes al año anterior a la inscripción (al 31 de diciembre del año anterior a la inscripción o renovación), conforme al siguiente cuadro: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D89DE9-673E-4248-91D9-EACB41724846}" type="slidenum">
              <a:rPr lang="es-PE" smtClean="0"/>
              <a:pPr>
                <a:defRPr/>
              </a:pPr>
              <a:t>8</a:t>
            </a:fld>
            <a:endParaRPr lang="es-PE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5063" y="690563"/>
            <a:ext cx="4587875" cy="34401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3841750" y="4368800"/>
            <a:ext cx="12380913" cy="184150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449263"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F27DEA-E50D-40FC-B826-A767A1BCE0E2}" type="slidenum">
              <a:rPr lang="es-PE" smtClean="0"/>
              <a:pPr>
                <a:defRPr/>
              </a:pPr>
              <a:t>10</a:t>
            </a:fld>
            <a:endParaRPr lang="es-PE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5063" y="690563"/>
            <a:ext cx="4587875" cy="34401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3841750" y="4368800"/>
            <a:ext cx="12380913" cy="184150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449263"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A7E35F-7BEC-47A4-B18C-E9F459A6555A}" type="slidenum">
              <a:rPr lang="es-ES"/>
              <a:pPr>
                <a:defRPr/>
              </a:pPr>
              <a:t>12</a:t>
            </a:fld>
            <a:endParaRPr lang="es-E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DD6-411F-4CDC-95CD-7A31A7BE77D9}" type="datetimeFigureOut">
              <a:rPr lang="es-ES"/>
              <a:pPr>
                <a:defRPr/>
              </a:pPr>
              <a:t>23/09/2011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493EB-C40C-426A-9C61-442D20EB93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48AA9-5955-460A-BB4C-5B0351EE32BF}" type="datetimeFigureOut">
              <a:rPr lang="es-ES"/>
              <a:pPr>
                <a:defRPr/>
              </a:pPr>
              <a:t>23/09/2011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B91BF-BAE9-43CD-BD29-5B79A2769F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1DF2D-01F0-47F4-BABC-209FAEB9E40C}" type="datetimeFigureOut">
              <a:rPr lang="es-ES"/>
              <a:pPr>
                <a:defRPr/>
              </a:pPr>
              <a:t>23/09/2011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50F4D-0B25-4426-A863-18724B61D5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0EB2C-6592-4DC7-B2AF-6D0D82784745}" type="datetimeFigureOut">
              <a:rPr lang="es-ES"/>
              <a:pPr>
                <a:defRPr/>
              </a:pPr>
              <a:t>23/09/2011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48868-BA4D-448C-B62B-5ED900786F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CFA10-568A-4713-87E8-39017AA7A6A8}" type="datetimeFigureOut">
              <a:rPr lang="es-ES"/>
              <a:pPr>
                <a:defRPr/>
              </a:pPr>
              <a:t>23/09/2011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6A316-1576-4839-837C-8A90FA3ED0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7281-CCF3-4FE4-B526-729EB6F8B3FA}" type="datetimeFigureOut">
              <a:rPr lang="es-ES"/>
              <a:pPr>
                <a:defRPr/>
              </a:pPr>
              <a:t>23/09/2011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2EB2-1959-4B2A-8373-EB3A395271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FECD6-88C3-499A-A04C-0485B65AA790}" type="datetimeFigureOut">
              <a:rPr lang="es-ES"/>
              <a:pPr>
                <a:defRPr/>
              </a:pPr>
              <a:t>23/09/2011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D5CD4-AE61-4F8C-980F-FFE8165956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B9C1E-4CE4-4EAC-B74D-50C284B7B769}" type="datetimeFigureOut">
              <a:rPr lang="es-ES"/>
              <a:pPr>
                <a:defRPr/>
              </a:pPr>
              <a:t>23/09/2011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321E7-6B81-4B75-A5D5-16983FB01C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86A1E-006F-4523-9E78-D5F7122E740B}" type="datetimeFigureOut">
              <a:rPr lang="es-ES"/>
              <a:pPr>
                <a:defRPr/>
              </a:pPr>
              <a:t>23/09/2011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276C4-B484-450E-B373-6D97A94D8A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AF5E-3CAE-40BB-B89D-E414B2D8198B}" type="datetimeFigureOut">
              <a:rPr lang="es-ES"/>
              <a:pPr>
                <a:defRPr/>
              </a:pPr>
              <a:t>23/09/2011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59F62-508A-40DB-A1EB-782342D102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34AC4-2E49-4157-A8A9-F4A4FB8A125C}" type="datetimeFigureOut">
              <a:rPr lang="es-ES"/>
              <a:pPr>
                <a:defRPr/>
              </a:pPr>
              <a:t>23/09/2011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9EC2-653D-4B14-96F9-2ED1780164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69FCAE-426C-4BFE-BE25-4FC524F9A5D6}" type="datetimeFigureOut">
              <a:rPr lang="es-ES"/>
              <a:pPr>
                <a:defRPr/>
              </a:pPr>
              <a:t>23/09/2011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C0C9CF-5CAD-498C-A622-EC11D17BE1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wmf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wmf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785786" y="2781300"/>
            <a:ext cx="7643812" cy="1152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tx2">
                    <a:lumMod val="75000"/>
                  </a:schemeClr>
                </a:solidFill>
              </a:rPr>
              <a:t>REGISTRO NACIONAL DE PROVEEDORES</a:t>
            </a:r>
            <a:endParaRPr lang="es-PE" sz="3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932363" y="5949950"/>
            <a:ext cx="35274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28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857750" y="5000625"/>
            <a:ext cx="35004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Mariela </a:t>
            </a:r>
            <a:r>
              <a:rPr lang="es-ES" b="1" dirty="0" err="1">
                <a:solidFill>
                  <a:schemeClr val="bg2">
                    <a:lumMod val="25000"/>
                  </a:schemeClr>
                </a:solidFill>
              </a:rPr>
              <a:t>Sifuentes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 Huamán</a:t>
            </a:r>
          </a:p>
          <a:p>
            <a:pPr>
              <a:defRPr/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Directora de SEACE</a:t>
            </a:r>
            <a:endParaRPr lang="es-ES" dirty="0"/>
          </a:p>
        </p:txBody>
      </p:sp>
      <p:pic>
        <p:nvPicPr>
          <p:cNvPr id="2053" name="Picture 27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>
            <a:off x="785813" y="1000125"/>
            <a:ext cx="1454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LOGO_RNP"/>
          <p:cNvPicPr>
            <a:picLocks noChangeAspect="1" noChangeArrowheads="1"/>
          </p:cNvPicPr>
          <p:nvPr/>
        </p:nvPicPr>
        <p:blipFill>
          <a:blip r:embed="rId4" cstate="print"/>
          <a:srcRect b="24097"/>
          <a:stretch>
            <a:fillRect/>
          </a:stretch>
        </p:blipFill>
        <p:spPr bwMode="auto">
          <a:xfrm>
            <a:off x="6929438" y="1000125"/>
            <a:ext cx="11636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ubtítulo"/>
          <p:cNvSpPr>
            <a:spLocks noGrp="1"/>
          </p:cNvSpPr>
          <p:nvPr>
            <p:ph type="subTitle" idx="4294967295"/>
          </p:nvPr>
        </p:nvSpPr>
        <p:spPr>
          <a:xfrm>
            <a:off x="285720" y="3357563"/>
            <a:ext cx="8501122" cy="228123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s-ES" b="1" dirty="0" smtClean="0">
                <a:solidFill>
                  <a:schemeClr val="tx2"/>
                </a:solidFill>
                <a:latin typeface="+mj-lt"/>
              </a:rPr>
              <a:t>INSCRIPCION DE PROVEEDORES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REGISTROS DE EJECUTORES Y CONSULTORES DE OBRAS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es-ES" dirty="0">
              <a:solidFill>
                <a:schemeClr val="tx2"/>
              </a:solidFill>
            </a:endParaRPr>
          </a:p>
        </p:txBody>
      </p:sp>
      <p:pic>
        <p:nvPicPr>
          <p:cNvPr id="10243" name="Picture 6" descr="C:\Documents and Settings\erueda\Mis documentos\Mis imágenes\topRN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357188"/>
            <a:ext cx="37147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219075"/>
            <a:ext cx="7877175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 idx="4294967295"/>
          </p:nvPr>
        </p:nvSpPr>
        <p:spPr>
          <a:xfrm>
            <a:off x="1000125" y="500063"/>
            <a:ext cx="6775450" cy="1150937"/>
          </a:xfrm>
        </p:spPr>
        <p:txBody>
          <a:bodyPr/>
          <a:lstStyle/>
          <a:p>
            <a:pPr eaLnBrk="1" hangingPunct="1">
              <a:defRPr/>
            </a:pPr>
            <a:r>
              <a:rPr lang="es-PE" sz="4000" b="1" dirty="0" smtClean="0">
                <a:solidFill>
                  <a:schemeClr val="bg2">
                    <a:lumMod val="25000"/>
                  </a:schemeClr>
                </a:solidFill>
              </a:rPr>
              <a:t>A tener en cuenta: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28624" y="1785938"/>
            <a:ext cx="8429655" cy="4462462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BBB59"/>
              </a:buClr>
              <a:buFont typeface="Wingdings 2" pitchFamily="18" charset="2"/>
              <a:buNone/>
              <a:defRPr/>
            </a:pPr>
            <a:endParaRPr lang="es-P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sz="2400" dirty="0" smtClean="0"/>
              <a:t>Los proveedores </a:t>
            </a:r>
            <a:r>
              <a:rPr lang="es-ES" sz="2400" dirty="0" smtClean="0"/>
              <a:t>cuentan </a:t>
            </a:r>
            <a:r>
              <a:rPr lang="es-ES" sz="2400" dirty="0" smtClean="0"/>
              <a:t>con Constancia única de </a:t>
            </a:r>
            <a:r>
              <a:rPr lang="es-ES" sz="2400" dirty="0" smtClean="0"/>
              <a:t>inscripción, la que se imprime </a:t>
            </a:r>
            <a:r>
              <a:rPr lang="es-ES" sz="2400" dirty="0" smtClean="0"/>
              <a:t>desde la página web: www.rnp.gob.pe.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sz="24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sz="2400" dirty="0" smtClean="0"/>
              <a:t>Aprobación automática en bienes y </a:t>
            </a:r>
            <a:r>
              <a:rPr lang="es-ES" sz="2400" dirty="0" smtClean="0"/>
              <a:t>servicios y evaluación previa en ejecutores y consultores de obras.</a:t>
            </a:r>
            <a:endParaRPr lang="es-ES" sz="24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sz="24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sz="2400" dirty="0" smtClean="0"/>
              <a:t>En el caso de ejecutores y consultores de obras </a:t>
            </a:r>
            <a:r>
              <a:rPr lang="es-ES" sz="2400" dirty="0" smtClean="0"/>
              <a:t>cuentan con </a:t>
            </a:r>
            <a:r>
              <a:rPr lang="es-ES" sz="2400" dirty="0" smtClean="0"/>
              <a:t>una constancia para ser participante y postor  con una validez de </a:t>
            </a:r>
            <a:r>
              <a:rPr lang="es-ES" sz="2400" dirty="0" smtClean="0"/>
              <a:t>treinta (30) </a:t>
            </a:r>
            <a:r>
              <a:rPr lang="es-ES" sz="2400" dirty="0" smtClean="0"/>
              <a:t>días hábiles</a:t>
            </a:r>
            <a:r>
              <a:rPr lang="es-ES" sz="2400" dirty="0" smtClean="0"/>
              <a:t>.</a:t>
            </a:r>
            <a:r>
              <a:rPr lang="es-ES" sz="2400" dirty="0" smtClean="0"/>
              <a:t>	Dicha constancia no </a:t>
            </a:r>
            <a:r>
              <a:rPr lang="es-ES" sz="2400" dirty="0" smtClean="0"/>
              <a:t>permite suscribir </a:t>
            </a:r>
            <a:r>
              <a:rPr lang="es-ES" sz="2400" dirty="0" smtClean="0"/>
              <a:t>contratos.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ES" dirty="0" smtClean="0"/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BBB59"/>
              </a:buClr>
              <a:buFont typeface="Wingdings 2" pitchFamily="18" charset="2"/>
              <a:buNone/>
              <a:defRPr/>
            </a:pPr>
            <a:endParaRPr lang="es-PE" dirty="0" smtClean="0"/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BBB59"/>
              </a:buClr>
              <a:buFont typeface="Wingdings 2"/>
              <a:buChar char=""/>
              <a:defRPr/>
            </a:pPr>
            <a:endParaRPr lang="es-PE" dirty="0" smtClean="0"/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BBB59"/>
              </a:buClr>
              <a:buFont typeface="Wingdings 2"/>
              <a:buChar char=""/>
              <a:defRPr/>
            </a:pPr>
            <a:endParaRPr lang="es-P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3" y="214313"/>
            <a:ext cx="7929619" cy="44627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2300" b="1" dirty="0" smtClean="0">
                <a:latin typeface="Trebuchet MS" pitchFamily="34" charset="0"/>
              </a:rPr>
              <a:t>Servicio de Oportunidades de Negocios en tu correo</a:t>
            </a:r>
            <a:endParaRPr lang="es-ES" sz="2300" b="1" dirty="0" smtClean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6060" r="34961" b="66274"/>
          <a:stretch>
            <a:fillRect/>
          </a:stretch>
        </p:blipFill>
        <p:spPr bwMode="auto">
          <a:xfrm>
            <a:off x="571472" y="1071546"/>
            <a:ext cx="792958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2" name="7 Rectángulo"/>
          <p:cNvSpPr>
            <a:spLocks noChangeArrowheads="1"/>
          </p:cNvSpPr>
          <p:nvPr/>
        </p:nvSpPr>
        <p:spPr bwMode="auto">
          <a:xfrm>
            <a:off x="357188" y="785813"/>
            <a:ext cx="7715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ts val="588"/>
              </a:spcBef>
              <a:buClr>
                <a:srgbClr val="4F81BD"/>
              </a:buClr>
              <a:buSzPct val="70000"/>
            </a:pPr>
            <a:r>
              <a:rPr lang="es-ES" sz="1400">
                <a:solidFill>
                  <a:srgbClr val="000000"/>
                </a:solidFill>
                <a:latin typeface="Calibri" pitchFamily="34" charset="0"/>
              </a:rPr>
              <a:t>1	Para ingresar a este servicio deberá darle Clic en Convocatorias en tu correo electrónico. </a:t>
            </a:r>
          </a:p>
        </p:txBody>
      </p:sp>
      <p:sp>
        <p:nvSpPr>
          <p:cNvPr id="9" name="8 Elipse"/>
          <p:cNvSpPr/>
          <p:nvPr/>
        </p:nvSpPr>
        <p:spPr>
          <a:xfrm>
            <a:off x="2000250" y="2143125"/>
            <a:ext cx="2071688" cy="5000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54" name="9 Rectángulo"/>
          <p:cNvSpPr>
            <a:spLocks noChangeArrowheads="1"/>
          </p:cNvSpPr>
          <p:nvPr/>
        </p:nvSpPr>
        <p:spPr bwMode="auto">
          <a:xfrm>
            <a:off x="357188" y="3214688"/>
            <a:ext cx="328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ts val="588"/>
              </a:spcBef>
              <a:buClr>
                <a:srgbClr val="4F81BD"/>
              </a:buClr>
              <a:buSzPct val="70000"/>
            </a:pPr>
            <a:r>
              <a:rPr lang="es-ES" sz="1400">
                <a:solidFill>
                  <a:srgbClr val="000000"/>
                </a:solidFill>
                <a:latin typeface="Calibri" pitchFamily="34" charset="0"/>
              </a:rPr>
              <a:t>2	Si desea inscribirse deberá presionar el botón “Inscripción”</a:t>
            </a:r>
          </a:p>
        </p:txBody>
      </p:sp>
      <p:sp>
        <p:nvSpPr>
          <p:cNvPr id="2055" name="11 Rectángulo"/>
          <p:cNvSpPr>
            <a:spLocks noChangeArrowheads="1"/>
          </p:cNvSpPr>
          <p:nvPr/>
        </p:nvSpPr>
        <p:spPr bwMode="auto">
          <a:xfrm>
            <a:off x="428625" y="4643438"/>
            <a:ext cx="8143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ts val="588"/>
              </a:spcBef>
              <a:buClr>
                <a:srgbClr val="4F81BD"/>
              </a:buClr>
              <a:buSzPct val="70000"/>
            </a:pPr>
            <a:r>
              <a:rPr lang="es-ES" sz="1400">
                <a:solidFill>
                  <a:srgbClr val="000000"/>
                </a:solidFill>
                <a:latin typeface="Calibri" pitchFamily="34" charset="0"/>
              </a:rPr>
              <a:t>3	De la pantalla mostrada deberá registrar los campos de las secciones: Información General y Mensajería</a:t>
            </a:r>
          </a:p>
        </p:txBody>
      </p:sp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3"/>
          <a:srcRect l="17114" t="34393" r="21271" b="41962"/>
          <a:stretch>
            <a:fillRect/>
          </a:stretch>
        </p:blipFill>
        <p:spPr bwMode="auto">
          <a:xfrm>
            <a:off x="1312863" y="4894263"/>
            <a:ext cx="66325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/>
          <p:cNvPicPr>
            <a:picLocks noChangeAspect="1" noChangeArrowheads="1"/>
          </p:cNvPicPr>
          <p:nvPr/>
        </p:nvPicPr>
        <p:blipFill>
          <a:blip r:embed="rId4"/>
          <a:srcRect l="18750" t="33727" r="20898" b="31744"/>
          <a:stretch>
            <a:fillRect/>
          </a:stretch>
        </p:blipFill>
        <p:spPr bwMode="auto">
          <a:xfrm>
            <a:off x="3571875" y="2643188"/>
            <a:ext cx="52863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Flecha derecha"/>
          <p:cNvSpPr/>
          <p:nvPr/>
        </p:nvSpPr>
        <p:spPr>
          <a:xfrm>
            <a:off x="7286625" y="4071938"/>
            <a:ext cx="714375" cy="50006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1411288" y="4889500"/>
            <a:ext cx="1268412" cy="266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1428750" y="5572125"/>
            <a:ext cx="1403350" cy="219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/>
          <a:srcRect l="54635" t="33726" r="20898" b="31745"/>
          <a:stretch>
            <a:fillRect/>
          </a:stretch>
        </p:blipFill>
        <p:spPr bwMode="auto">
          <a:xfrm>
            <a:off x="6286512" y="4143380"/>
            <a:ext cx="2000264" cy="193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4714875" y="1071563"/>
            <a:ext cx="42148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82" tIns="44641" rIns="89282" bIns="44641"/>
          <a:lstStyle/>
          <a:p>
            <a:pPr marL="342900" indent="-342900" algn="just">
              <a:spcBef>
                <a:spcPts val="588"/>
              </a:spcBef>
              <a:buClr>
                <a:schemeClr val="accent1"/>
              </a:buClr>
              <a:buSzPct val="70000"/>
              <a:buFontTx/>
              <a:buAutoNum type="arabicPlain"/>
            </a:pPr>
            <a:endParaRPr lang="es-ES" sz="1400" dirty="0">
              <a:latin typeface="Calibri" pitchFamily="34" charset="0"/>
            </a:endParaRPr>
          </a:p>
          <a:p>
            <a:pPr marL="342900" indent="-342900" algn="just">
              <a:spcBef>
                <a:spcPts val="588"/>
              </a:spcBef>
              <a:buClr>
                <a:schemeClr val="accent1"/>
              </a:buClr>
              <a:buSzPct val="70000"/>
            </a:pPr>
            <a:r>
              <a:rPr lang="es-ES" sz="1400" dirty="0">
                <a:latin typeface="Calibri" pitchFamily="34" charset="0"/>
              </a:rPr>
              <a:t>4	De la pantalla mostrada en la sección  “</a:t>
            </a:r>
            <a:r>
              <a:rPr lang="es-ES" sz="1400" dirty="0" smtClean="0">
                <a:latin typeface="Calibri" pitchFamily="34" charset="0"/>
              </a:rPr>
              <a:t>Catálogo </a:t>
            </a:r>
            <a:r>
              <a:rPr lang="es-ES" sz="1400" dirty="0">
                <a:latin typeface="Calibri" pitchFamily="34" charset="0"/>
              </a:rPr>
              <a:t>de bienes y servicios” deberá escribir la palabra más adecuada al rubro de su negocio (En este ejemplo “Calzado”) y seleccionar aquellos que sea de su interés. Luego deberá presionar Agregar a </a:t>
            </a:r>
            <a:r>
              <a:rPr lang="es-ES" sz="1400" dirty="0" smtClean="0">
                <a:latin typeface="Calibri" pitchFamily="34" charset="0"/>
              </a:rPr>
              <a:t>la lista</a:t>
            </a:r>
            <a:r>
              <a:rPr lang="es-ES" sz="1400" dirty="0">
                <a:latin typeface="Calibri" pitchFamily="34" charset="0"/>
              </a:rPr>
              <a:t>.</a:t>
            </a:r>
          </a:p>
          <a:p>
            <a:pPr marL="342900" indent="-342900" algn="just">
              <a:spcBef>
                <a:spcPts val="588"/>
              </a:spcBef>
              <a:buClr>
                <a:schemeClr val="accent1"/>
              </a:buClr>
              <a:buSzPct val="70000"/>
            </a:pPr>
            <a:r>
              <a:rPr lang="es-ES" sz="1400" dirty="0">
                <a:latin typeface="Calibri" pitchFamily="34" charset="0"/>
              </a:rPr>
              <a:t>5	Deberá presionar “Guardar Información” </a:t>
            </a:r>
          </a:p>
          <a:p>
            <a:pPr marL="342900" indent="-342900" algn="just">
              <a:spcBef>
                <a:spcPts val="588"/>
              </a:spcBef>
              <a:buClr>
                <a:schemeClr val="accent1"/>
              </a:buClr>
              <a:buSzPct val="70000"/>
              <a:buFontTx/>
              <a:buAutoNum type="arabicPlain" startAt="4"/>
            </a:pPr>
            <a:endParaRPr lang="es-ES" sz="1400" dirty="0">
              <a:latin typeface="Calibri" pitchFamily="34" charset="0"/>
            </a:endParaRPr>
          </a:p>
          <a:p>
            <a:pPr marL="342900" indent="-342900" algn="just">
              <a:spcBef>
                <a:spcPts val="588"/>
              </a:spcBef>
              <a:buClr>
                <a:schemeClr val="accent1"/>
              </a:buClr>
              <a:buSzPct val="70000"/>
              <a:buFontTx/>
              <a:buAutoNum type="arabicPlain"/>
            </a:pPr>
            <a:endParaRPr lang="es-ES" sz="14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algn="just">
              <a:spcBef>
                <a:spcPts val="588"/>
              </a:spcBef>
              <a:buClr>
                <a:schemeClr val="accent1"/>
              </a:buClr>
              <a:buSzPct val="70000"/>
            </a:pPr>
            <a:r>
              <a:rPr lang="es-ES" sz="1400" dirty="0">
                <a:solidFill>
                  <a:srgbClr val="000000"/>
                </a:solidFill>
                <a:latin typeface="Calibri" pitchFamily="34" charset="0"/>
              </a:rPr>
              <a:t>6	Posteriormente, el sistema remite un correo Electrónico y con ella una clave y usuario. Con este usuario deberá iniciar la 1era  </a:t>
            </a:r>
            <a:r>
              <a:rPr lang="es-ES" sz="1400" dirty="0" smtClean="0">
                <a:solidFill>
                  <a:srgbClr val="000000"/>
                </a:solidFill>
                <a:latin typeface="Calibri" pitchFamily="34" charset="0"/>
              </a:rPr>
              <a:t>sesión.</a:t>
            </a:r>
            <a:endParaRPr lang="es-ES" sz="1400" dirty="0">
              <a:latin typeface="Calibri" pitchFamily="34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/>
          <a:srcRect l="1219" t="1602" b="39999"/>
          <a:stretch>
            <a:fillRect/>
          </a:stretch>
        </p:blipFill>
        <p:spPr bwMode="auto">
          <a:xfrm>
            <a:off x="500034" y="5072074"/>
            <a:ext cx="5256212" cy="3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143000"/>
            <a:ext cx="428625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8 Rectángulo"/>
          <p:cNvSpPr>
            <a:spLocks noChangeArrowheads="1"/>
          </p:cNvSpPr>
          <p:nvPr/>
        </p:nvSpPr>
        <p:spPr bwMode="auto">
          <a:xfrm>
            <a:off x="142844" y="4429132"/>
            <a:ext cx="5857875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ts val="588"/>
              </a:spcBef>
              <a:buClr>
                <a:srgbClr val="4F81BD"/>
              </a:buClr>
              <a:buSzPct val="70000"/>
            </a:pPr>
            <a:r>
              <a:rPr lang="es-ES" sz="1400" dirty="0">
                <a:solidFill>
                  <a:srgbClr val="000000"/>
                </a:solidFill>
                <a:latin typeface="Calibri" pitchFamily="34" charset="0"/>
              </a:rPr>
              <a:t>7	</a:t>
            </a:r>
            <a:r>
              <a:rPr lang="es-ES" sz="1400" dirty="0" smtClean="0">
                <a:solidFill>
                  <a:srgbClr val="000000"/>
                </a:solidFill>
                <a:latin typeface="Calibri" pitchFamily="34" charset="0"/>
              </a:rPr>
              <a:t>Al iniciar la 1ra sesión deberá </a:t>
            </a:r>
            <a:r>
              <a:rPr lang="es-ES" sz="1400" dirty="0">
                <a:solidFill>
                  <a:srgbClr val="000000"/>
                </a:solidFill>
                <a:latin typeface="Calibri" pitchFamily="34" charset="0"/>
              </a:rPr>
              <a:t>confirmar que aceptará recibir correo electrónico del SEACE. Para ello deberá presionar la </a:t>
            </a:r>
            <a:r>
              <a:rPr lang="es-ES" sz="1400" dirty="0" smtClean="0">
                <a:solidFill>
                  <a:srgbClr val="000000"/>
                </a:solidFill>
                <a:latin typeface="Calibri" pitchFamily="34" charset="0"/>
              </a:rPr>
              <a:t>opción: </a:t>
            </a:r>
          </a:p>
          <a:p>
            <a:pPr marL="342900" indent="-342900" algn="ctr">
              <a:spcBef>
                <a:spcPts val="588"/>
              </a:spcBef>
              <a:buClr>
                <a:srgbClr val="4F81BD"/>
              </a:buClr>
              <a:buSzPct val="70000"/>
            </a:pPr>
            <a:r>
              <a:rPr lang="es-ES" sz="1400" b="1" dirty="0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5"/>
          <a:srcRect l="38867" t="68469" r="39453" b="25909"/>
          <a:stretch>
            <a:fillRect/>
          </a:stretch>
        </p:blipFill>
        <p:spPr bwMode="auto">
          <a:xfrm>
            <a:off x="5643563" y="2714625"/>
            <a:ext cx="26431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09" y="214313"/>
            <a:ext cx="7358115" cy="44627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2300" b="1" dirty="0" smtClean="0">
                <a:latin typeface="Trebuchet MS" pitchFamily="34" charset="0"/>
              </a:rPr>
              <a:t>Servicio de Oportunidades de Negocios en tu correo</a:t>
            </a:r>
            <a:endParaRPr lang="es-ES" sz="2300" b="1" dirty="0" smtClean="0">
              <a:latin typeface="Trebuchet MS" pitchFamily="34" charset="0"/>
            </a:endParaRPr>
          </a:p>
        </p:txBody>
      </p:sp>
      <p:sp>
        <p:nvSpPr>
          <p:cNvPr id="16" name="15 Flecha derecha"/>
          <p:cNvSpPr/>
          <p:nvPr/>
        </p:nvSpPr>
        <p:spPr>
          <a:xfrm flipH="1">
            <a:off x="2928938" y="1357313"/>
            <a:ext cx="785812" cy="50006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17 Flecha derecha"/>
          <p:cNvSpPr/>
          <p:nvPr/>
        </p:nvSpPr>
        <p:spPr>
          <a:xfrm flipH="1">
            <a:off x="8215313" y="4714875"/>
            <a:ext cx="571500" cy="50006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2271C83-2DB6-4A59-B19C-FB1CA2536512}" type="slidenum">
              <a:rPr lang="es-ES"/>
              <a:pPr>
                <a:defRPr/>
              </a:pPr>
              <a:t>15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417513" y="2214555"/>
            <a:ext cx="8308975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endParaRPr lang="es-ES_tradnl" sz="3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GRACIAS POR SU ATENCIÓN</a:t>
            </a:r>
            <a:endParaRPr lang="es-PE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74320" lvl="1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s-ES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611560" y="1700808"/>
          <a:ext cx="8105775" cy="409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3 Título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7670800" cy="129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sz="3200" b="1" dirty="0" smtClean="0">
                <a:solidFill>
                  <a:schemeClr val="tx2">
                    <a:lumMod val="75000"/>
                  </a:schemeClr>
                </a:solidFill>
              </a:rPr>
              <a:t>Requisito para participar en procesos de selección y/o suscribir contratos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60580" y="714356"/>
            <a:ext cx="5040312" cy="928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sz="4000" b="1" u="sng" dirty="0" smtClean="0">
                <a:solidFill>
                  <a:schemeClr val="tx2">
                    <a:lumMod val="75000"/>
                  </a:schemeClr>
                </a:solidFill>
              </a:rPr>
              <a:t>Registros del RNP</a:t>
            </a:r>
            <a:endParaRPr lang="es-ES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714348" y="1928802"/>
          <a:ext cx="8066087" cy="4100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27"/>
          <p:cNvPicPr>
            <a:picLocks noChangeAspect="1" noChangeArrowheads="1"/>
          </p:cNvPicPr>
          <p:nvPr/>
        </p:nvPicPr>
        <p:blipFill>
          <a:blip r:embed="rId6" cstate="print">
            <a:lum contrast="42000"/>
          </a:blip>
          <a:srcRect/>
          <a:stretch>
            <a:fillRect/>
          </a:stretch>
        </p:blipFill>
        <p:spPr bwMode="auto">
          <a:xfrm>
            <a:off x="428625" y="357188"/>
            <a:ext cx="13573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LOGO_RNP"/>
          <p:cNvPicPr>
            <a:picLocks noChangeAspect="1" noChangeArrowheads="1"/>
          </p:cNvPicPr>
          <p:nvPr/>
        </p:nvPicPr>
        <p:blipFill>
          <a:blip r:embed="rId7" cstate="print"/>
          <a:srcRect b="24097"/>
          <a:stretch>
            <a:fillRect/>
          </a:stretch>
        </p:blipFill>
        <p:spPr bwMode="auto">
          <a:xfrm>
            <a:off x="7286625" y="571500"/>
            <a:ext cx="11636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sz="quarter" idx="4294967295"/>
          </p:nvPr>
        </p:nvGraphicFramePr>
        <p:xfrm>
          <a:off x="539552" y="1214422"/>
          <a:ext cx="8318728" cy="486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3" name="1 Título"/>
          <p:cNvSpPr>
            <a:spLocks noGrp="1"/>
          </p:cNvSpPr>
          <p:nvPr>
            <p:ph type="title" idx="4294967295"/>
          </p:nvPr>
        </p:nvSpPr>
        <p:spPr>
          <a:xfrm>
            <a:off x="1403350" y="188913"/>
            <a:ext cx="6264275" cy="1444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es-ES" sz="3600" b="1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br>
              <a:rPr lang="es-ES" sz="3600" b="1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</a:rPr>
              <a:t>Inscripción en el RNP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71500" y="3643314"/>
            <a:ext cx="3357558" cy="9286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83589" tIns="41795" rIns="83589" bIns="41795" anchor="ctr"/>
          <a:lstStyle/>
          <a:p>
            <a:pPr algn="ctr" defTabSz="828675" eaLnBrk="0" hangingPunct="0">
              <a:tabLst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</a:pPr>
            <a:r>
              <a:rPr lang="en-GB" sz="2400" b="1" dirty="0" smtClean="0">
                <a:latin typeface="+mn-lt"/>
              </a:rPr>
              <a:t>CAPACIDAD TÉCNICA</a:t>
            </a:r>
            <a:endParaRPr lang="en-GB" sz="2400" b="1" dirty="0">
              <a:latin typeface="+mn-lt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71500" y="5072062"/>
            <a:ext cx="3357558" cy="1000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83589" tIns="41795" rIns="83589" bIns="41795" anchor="ctr"/>
          <a:lstStyle/>
          <a:p>
            <a:pPr algn="ctr" defTabSz="828675" eaLnBrk="0" hangingPunct="0">
              <a:tabLst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</a:pPr>
            <a:r>
              <a:rPr lang="en-GB" sz="2400" b="1" dirty="0" smtClean="0">
                <a:latin typeface="+mj-lt"/>
              </a:rPr>
              <a:t>CAPACIDAD ECONÓMICA</a:t>
            </a:r>
            <a:endParaRPr lang="en-GB" sz="2400" b="1" dirty="0">
              <a:latin typeface="+mj-lt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500034" y="2071678"/>
            <a:ext cx="3357586" cy="9286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2225">
            <a:noFill/>
            <a:miter lim="800000"/>
            <a:headEnd/>
            <a:tailEnd/>
          </a:ln>
        </p:spPr>
        <p:txBody>
          <a:bodyPr/>
          <a:lstStyle/>
          <a:p>
            <a:pPr defTabSz="828675" eaLnBrk="0" hangingPunct="0">
              <a:tabLst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</a:pPr>
            <a:endParaRPr lang="en-GB" sz="1700" b="1" dirty="0"/>
          </a:p>
          <a:p>
            <a:pPr algn="ctr" defTabSz="828675" eaLnBrk="0" hangingPunct="0">
              <a:tabLst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</a:pPr>
            <a:r>
              <a:rPr lang="en-GB" sz="2400" b="1" dirty="0" smtClean="0">
                <a:latin typeface="+mj-lt"/>
              </a:rPr>
              <a:t>CAPACIDAD LEGAL</a:t>
            </a:r>
            <a:endParaRPr lang="en-GB" sz="2400" b="1" dirty="0">
              <a:latin typeface="+mj-lt"/>
            </a:endParaRPr>
          </a:p>
        </p:txBody>
      </p:sp>
      <p:sp>
        <p:nvSpPr>
          <p:cNvPr id="1638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620713"/>
            <a:ext cx="7642254" cy="863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sz="3600" b="1" dirty="0" smtClean="0">
                <a:solidFill>
                  <a:schemeClr val="tx2">
                    <a:lumMod val="75000"/>
                  </a:schemeClr>
                </a:solidFill>
              </a:rPr>
              <a:t>Evaluación de información y/o documentos</a:t>
            </a:r>
          </a:p>
        </p:txBody>
      </p:sp>
      <p:pic>
        <p:nvPicPr>
          <p:cNvPr id="6150" name="Picture 7" descr="j00886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2071688"/>
            <a:ext cx="1347787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j03012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3429000"/>
            <a:ext cx="11842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BS0206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4786313"/>
            <a:ext cx="12954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AutoShape 11"/>
          <p:cNvSpPr>
            <a:spLocks noChangeArrowheads="1"/>
          </p:cNvSpPr>
          <p:nvPr/>
        </p:nvSpPr>
        <p:spPr bwMode="auto">
          <a:xfrm>
            <a:off x="4068762" y="3857625"/>
            <a:ext cx="503238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83589" tIns="41795" rIns="83589" bIns="41795" anchor="ctr">
            <a:spAutoFit/>
          </a:bodyPr>
          <a:lstStyle/>
          <a:p>
            <a:endParaRPr lang="en-US"/>
          </a:p>
        </p:txBody>
      </p:sp>
      <p:sp>
        <p:nvSpPr>
          <p:cNvPr id="6154" name="AutoShape 12"/>
          <p:cNvSpPr>
            <a:spLocks noChangeArrowheads="1"/>
          </p:cNvSpPr>
          <p:nvPr/>
        </p:nvSpPr>
        <p:spPr bwMode="auto">
          <a:xfrm>
            <a:off x="4067175" y="5214938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3589" tIns="41795" rIns="83589" bIns="41795" anchor="ctr">
            <a:spAutoFit/>
          </a:bodyPr>
          <a:lstStyle/>
          <a:p>
            <a:endParaRPr lang="en-US"/>
          </a:p>
        </p:txBody>
      </p:sp>
      <p:sp>
        <p:nvSpPr>
          <p:cNvPr id="6155" name="AutoShape 13"/>
          <p:cNvSpPr>
            <a:spLocks noChangeArrowheads="1"/>
          </p:cNvSpPr>
          <p:nvPr/>
        </p:nvSpPr>
        <p:spPr bwMode="auto">
          <a:xfrm>
            <a:off x="4067175" y="5572125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3589" tIns="41795" rIns="83589" bIns="41795" anchor="ctr">
            <a:spAutoFit/>
          </a:bodyPr>
          <a:lstStyle/>
          <a:p>
            <a:endParaRPr lang="en-US"/>
          </a:p>
        </p:txBody>
      </p:sp>
      <p:sp>
        <p:nvSpPr>
          <p:cNvPr id="6156" name="AutoShape 14"/>
          <p:cNvSpPr>
            <a:spLocks noChangeArrowheads="1"/>
          </p:cNvSpPr>
          <p:nvPr/>
        </p:nvSpPr>
        <p:spPr bwMode="auto">
          <a:xfrm>
            <a:off x="3995737" y="2000250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3589" tIns="41795" rIns="83589" bIns="41795" anchor="ctr">
            <a:spAutoFit/>
          </a:bodyPr>
          <a:lstStyle/>
          <a:p>
            <a:endParaRPr lang="en-US"/>
          </a:p>
        </p:txBody>
      </p:sp>
      <p:sp>
        <p:nvSpPr>
          <p:cNvPr id="6157" name="AutoShape 15"/>
          <p:cNvSpPr>
            <a:spLocks noChangeArrowheads="1"/>
          </p:cNvSpPr>
          <p:nvPr/>
        </p:nvSpPr>
        <p:spPr bwMode="auto">
          <a:xfrm>
            <a:off x="3995737" y="2286000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3589" tIns="41795" rIns="83589" bIns="41795" anchor="ctr">
            <a:spAutoFit/>
          </a:bodyPr>
          <a:lstStyle/>
          <a:p>
            <a:endParaRPr lang="en-US"/>
          </a:p>
        </p:txBody>
      </p:sp>
      <p:sp>
        <p:nvSpPr>
          <p:cNvPr id="6158" name="AutoShape 16"/>
          <p:cNvSpPr>
            <a:spLocks noChangeArrowheads="1"/>
          </p:cNvSpPr>
          <p:nvPr/>
        </p:nvSpPr>
        <p:spPr bwMode="auto">
          <a:xfrm>
            <a:off x="3995737" y="2571750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3589" tIns="41795" rIns="83589" bIns="41795" anchor="ctr">
            <a:spAutoFit/>
          </a:bodyPr>
          <a:lstStyle/>
          <a:p>
            <a:endParaRPr lang="en-US"/>
          </a:p>
        </p:txBody>
      </p:sp>
      <p:sp>
        <p:nvSpPr>
          <p:cNvPr id="6159" name="AutoShape 17"/>
          <p:cNvSpPr>
            <a:spLocks noChangeArrowheads="1"/>
          </p:cNvSpPr>
          <p:nvPr/>
        </p:nvSpPr>
        <p:spPr bwMode="auto">
          <a:xfrm>
            <a:off x="4000496" y="2857500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3589" tIns="41795" rIns="83589" bIns="41795" anchor="ctr">
            <a:spAutoFit/>
          </a:bodyPr>
          <a:lstStyle/>
          <a:p>
            <a:endParaRPr lang="en-US"/>
          </a:p>
        </p:txBody>
      </p:sp>
      <p:sp>
        <p:nvSpPr>
          <p:cNvPr id="32784" name="Text Box 22"/>
          <p:cNvSpPr txBox="1">
            <a:spLocks noChangeArrowheads="1"/>
          </p:cNvSpPr>
          <p:nvPr/>
        </p:nvSpPr>
        <p:spPr bwMode="auto">
          <a:xfrm>
            <a:off x="4765695" y="1928813"/>
            <a:ext cx="2592387" cy="127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3589" tIns="41795" rIns="83589" bIns="4179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400" b="1" dirty="0">
                <a:solidFill>
                  <a:schemeClr val="accent5">
                    <a:lumMod val="25000"/>
                  </a:schemeClr>
                </a:solidFill>
                <a:latin typeface="+mj-lt"/>
                <a:cs typeface="Arial" pitchFamily="34" charset="0"/>
              </a:rPr>
              <a:t>BIENES</a:t>
            </a:r>
          </a:p>
          <a:p>
            <a:pPr>
              <a:spcBef>
                <a:spcPct val="50000"/>
              </a:spcBef>
              <a:defRPr/>
            </a:pPr>
            <a:r>
              <a:rPr lang="es-ES_tradnl" sz="1400" b="1" dirty="0">
                <a:solidFill>
                  <a:schemeClr val="accent5">
                    <a:lumMod val="25000"/>
                  </a:schemeClr>
                </a:solidFill>
                <a:latin typeface="+mj-lt"/>
                <a:cs typeface="Arial" pitchFamily="34" charset="0"/>
              </a:rPr>
              <a:t>SERVICIOS </a:t>
            </a:r>
          </a:p>
          <a:p>
            <a:pPr>
              <a:spcBef>
                <a:spcPct val="50000"/>
              </a:spcBef>
              <a:defRPr/>
            </a:pPr>
            <a:r>
              <a:rPr lang="es-ES_tradnl" sz="1400" b="1" dirty="0">
                <a:solidFill>
                  <a:schemeClr val="accent5">
                    <a:lumMod val="25000"/>
                  </a:schemeClr>
                </a:solidFill>
                <a:latin typeface="+mj-lt"/>
                <a:cs typeface="Arial" pitchFamily="34" charset="0"/>
              </a:rPr>
              <a:t>EJECUTORES</a:t>
            </a:r>
          </a:p>
          <a:p>
            <a:pPr>
              <a:spcBef>
                <a:spcPct val="50000"/>
              </a:spcBef>
              <a:defRPr/>
            </a:pPr>
            <a:r>
              <a:rPr lang="es-ES_tradnl" sz="1400" b="1" dirty="0">
                <a:solidFill>
                  <a:schemeClr val="accent5">
                    <a:lumMod val="25000"/>
                  </a:schemeClr>
                </a:solidFill>
                <a:latin typeface="+mj-lt"/>
                <a:cs typeface="Arial" pitchFamily="34" charset="0"/>
              </a:rPr>
              <a:t>CONSULTORES</a:t>
            </a:r>
            <a:endParaRPr lang="es-ES" sz="1400" b="1" dirty="0">
              <a:solidFill>
                <a:schemeClr val="accent5">
                  <a:lumMod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2785" name="Text Box 23"/>
          <p:cNvSpPr txBox="1">
            <a:spLocks noChangeArrowheads="1"/>
          </p:cNvSpPr>
          <p:nvPr/>
        </p:nvSpPr>
        <p:spPr bwMode="auto">
          <a:xfrm>
            <a:off x="4837133" y="3786188"/>
            <a:ext cx="2663825" cy="6999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3589" tIns="41795" rIns="83589" bIns="4179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6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Arial" pitchFamily="34" charset="0"/>
              </a:rPr>
              <a:t>EJECUTORES</a:t>
            </a:r>
          </a:p>
          <a:p>
            <a:pPr>
              <a:spcBef>
                <a:spcPct val="50000"/>
              </a:spcBef>
              <a:defRPr/>
            </a:pPr>
            <a:r>
              <a:rPr lang="es-ES_tradnl" sz="16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Arial" pitchFamily="34" charset="0"/>
              </a:rPr>
              <a:t>CONSULTORES</a:t>
            </a:r>
            <a:endParaRPr lang="es-ES" sz="1600" b="1" dirty="0">
              <a:solidFill>
                <a:schemeClr val="accent5">
                  <a:lumMod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2786" name="Text Box 24"/>
          <p:cNvSpPr txBox="1">
            <a:spLocks noChangeArrowheads="1"/>
          </p:cNvSpPr>
          <p:nvPr/>
        </p:nvSpPr>
        <p:spPr bwMode="auto">
          <a:xfrm>
            <a:off x="4838719" y="5143500"/>
            <a:ext cx="2447925" cy="6999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3589" tIns="41795" rIns="83589" bIns="4179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6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Arial" pitchFamily="34" charset="0"/>
              </a:rPr>
              <a:t>EJECUTORES</a:t>
            </a:r>
          </a:p>
          <a:p>
            <a:pPr>
              <a:spcBef>
                <a:spcPct val="50000"/>
              </a:spcBef>
              <a:defRPr/>
            </a:pPr>
            <a:r>
              <a:rPr lang="es-ES_tradnl" sz="16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Arial" pitchFamily="34" charset="0"/>
              </a:rPr>
              <a:t>CONSULTORES (pp. </a:t>
            </a:r>
            <a:r>
              <a:rPr lang="es-ES_tradnl" sz="1600" b="1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Arial" pitchFamily="34" charset="0"/>
              </a:rPr>
              <a:t>jur</a:t>
            </a:r>
            <a:r>
              <a:rPr lang="es-ES_tradnl" sz="16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Arial" pitchFamily="34" charset="0"/>
              </a:rPr>
              <a:t>.)</a:t>
            </a:r>
            <a:endParaRPr lang="es-ES" sz="1600" b="1" dirty="0">
              <a:solidFill>
                <a:schemeClr val="accent5">
                  <a:lumMod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6163" name="AutoShape 26"/>
          <p:cNvSpPr>
            <a:spLocks noChangeArrowheads="1"/>
          </p:cNvSpPr>
          <p:nvPr/>
        </p:nvSpPr>
        <p:spPr bwMode="auto">
          <a:xfrm>
            <a:off x="4068762" y="4143375"/>
            <a:ext cx="503238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83589" tIns="41795" rIns="83589" bIns="41795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1"/>
          <p:cNvPicPr>
            <a:picLocks noChangeAspect="1" noChangeArrowheads="1"/>
          </p:cNvPicPr>
          <p:nvPr/>
        </p:nvPicPr>
        <p:blipFill>
          <a:blip r:embed="rId3"/>
          <a:srcRect l="14877" t="61017"/>
          <a:stretch>
            <a:fillRect/>
          </a:stretch>
        </p:blipFill>
        <p:spPr bwMode="auto">
          <a:xfrm>
            <a:off x="2143125" y="4429125"/>
            <a:ext cx="49053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320675" y="1503363"/>
            <a:ext cx="8499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200" b="1" i="1">
                <a:solidFill>
                  <a:srgbClr val="003399"/>
                </a:solidFill>
                <a:latin typeface="Calibri" pitchFamily="34" charset="0"/>
              </a:rPr>
              <a:t>Tasas para la inscripción de proveedores de bienes y/o servicios:</a:t>
            </a:r>
            <a:endParaRPr lang="es-ES" sz="2200" i="1">
              <a:solidFill>
                <a:srgbClr val="003399"/>
              </a:solidFill>
              <a:latin typeface="Calibri" pitchFamily="34" charset="0"/>
            </a:endParaRPr>
          </a:p>
        </p:txBody>
      </p:sp>
      <p:graphicFrame>
        <p:nvGraphicFramePr>
          <p:cNvPr id="387076" name="Group 4"/>
          <p:cNvGraphicFramePr>
            <a:graphicFrameLocks noGrp="1"/>
          </p:cNvGraphicFramePr>
          <p:nvPr/>
        </p:nvGraphicFramePr>
        <p:xfrm>
          <a:off x="2214563" y="2571750"/>
          <a:ext cx="4572033" cy="1404201"/>
        </p:xfrm>
        <a:graphic>
          <a:graphicData uri="http://schemas.openxmlformats.org/drawingml/2006/table">
            <a:tbl>
              <a:tblPr/>
              <a:tblGrid>
                <a:gridCol w="3286149"/>
                <a:gridCol w="1285884"/>
              </a:tblGrid>
              <a:tr h="26744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PROVEEDOR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s-E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TASA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632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s-E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PERSONA NATURAL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s-E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</a:t>
                      </a:r>
                      <a:r>
                        <a:rPr kumimoji="0" lang="es-E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/.  163.30 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32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s-E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PERSONA JURIDICA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S/.  326.60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32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s-E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TASA SOCIAL (Ingresos &lt; 13 UIT)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s-E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S/.     </a:t>
                      </a:r>
                      <a:r>
                        <a:rPr kumimoji="0" lang="es-E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35.50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2069" name="Rectangle 21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343775" cy="1152525"/>
          </a:xfrm>
        </p:spPr>
        <p:txBody>
          <a:bodyPr/>
          <a:lstStyle/>
          <a:p>
            <a:r>
              <a:rPr lang="es-ES_tradnl" sz="3600" b="1" i="1" dirty="0" smtClean="0">
                <a:solidFill>
                  <a:srgbClr val="003399"/>
                </a:solidFill>
              </a:rPr>
              <a:t>Registro de proveedores de Bienes y Servicios</a:t>
            </a:r>
            <a:endParaRPr lang="es-ES" sz="3600" b="1" i="1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1000101" y="1844675"/>
            <a:ext cx="707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sz="2400" b="1" i="1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Tasas para la inscripción y renovación</a:t>
            </a:r>
          </a:p>
        </p:txBody>
      </p:sp>
      <p:graphicFrame>
        <p:nvGraphicFramePr>
          <p:cNvPr id="443414" name="Group 22"/>
          <p:cNvGraphicFramePr>
            <a:graphicFrameLocks noGrp="1"/>
          </p:cNvGraphicFramePr>
          <p:nvPr/>
        </p:nvGraphicFramePr>
        <p:xfrm>
          <a:off x="1547813" y="2565400"/>
          <a:ext cx="6215062" cy="1935170"/>
        </p:xfrm>
        <a:graphic>
          <a:graphicData uri="http://schemas.openxmlformats.org/drawingml/2006/table">
            <a:tbl>
              <a:tblPr/>
              <a:tblGrid>
                <a:gridCol w="3640137"/>
                <a:gridCol w="2574925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s-E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PROVEEDOR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s-E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TASA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6080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s-E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PERSONA NATURAL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s-E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S/.  390.50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s-E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PERSONA JURIDICA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S/.  781.00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113" name="Rectangle 21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7215238" cy="1152525"/>
          </a:xfrm>
        </p:spPr>
        <p:txBody>
          <a:bodyPr/>
          <a:lstStyle/>
          <a:p>
            <a:r>
              <a:rPr lang="es-ES_tradnl" sz="3600" b="1" i="1" dirty="0" smtClean="0">
                <a:solidFill>
                  <a:srgbClr val="003399"/>
                </a:solidFill>
              </a:rPr>
              <a:t>Registro</a:t>
            </a:r>
            <a:r>
              <a:rPr lang="es-ES_tradnl" sz="3600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s-ES_tradnl" sz="3600" b="1" i="1" dirty="0" smtClean="0">
                <a:solidFill>
                  <a:srgbClr val="003399"/>
                </a:solidFill>
              </a:rPr>
              <a:t>de ejecutores y consultores de obras</a:t>
            </a:r>
            <a:endParaRPr lang="es-ES" sz="3600" b="1" i="1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ubtítulo"/>
          <p:cNvSpPr>
            <a:spLocks noGrp="1"/>
          </p:cNvSpPr>
          <p:nvPr>
            <p:ph type="subTitle" idx="4294967295"/>
          </p:nvPr>
        </p:nvSpPr>
        <p:spPr>
          <a:xfrm>
            <a:off x="214282" y="3357563"/>
            <a:ext cx="8643968" cy="228123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s-ES" b="1" dirty="0" smtClean="0">
                <a:solidFill>
                  <a:schemeClr val="tx2"/>
                </a:solidFill>
                <a:latin typeface="+mj-lt"/>
              </a:rPr>
              <a:t>INSCRIPCION DE PROVEEDORES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REGISTROS DE BIENES Y/O SERVICIOS 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es-ES" dirty="0">
              <a:solidFill>
                <a:schemeClr val="tx2"/>
              </a:solidFill>
            </a:endParaRPr>
          </a:p>
        </p:txBody>
      </p:sp>
      <p:pic>
        <p:nvPicPr>
          <p:cNvPr id="7171" name="Picture 6" descr="C:\Documents and Settings\erueda\Mis documentos\Mis imágenes\topRN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357188"/>
            <a:ext cx="37147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9"/>
          <p:cNvPicPr>
            <a:picLocks noChangeAspect="1" noChangeArrowheads="1"/>
          </p:cNvPicPr>
          <p:nvPr/>
        </p:nvPicPr>
        <p:blipFill>
          <a:blip r:embed="rId2"/>
          <a:srcRect b="51636"/>
          <a:stretch>
            <a:fillRect/>
          </a:stretch>
        </p:blipFill>
        <p:spPr bwMode="auto">
          <a:xfrm>
            <a:off x="357188" y="1071563"/>
            <a:ext cx="24288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8"/>
          <p:cNvPicPr>
            <a:picLocks noChangeAspect="1" noChangeArrowheads="1"/>
          </p:cNvPicPr>
          <p:nvPr/>
        </p:nvPicPr>
        <p:blipFill>
          <a:blip r:embed="rId3"/>
          <a:srcRect b="53371"/>
          <a:stretch>
            <a:fillRect/>
          </a:stretch>
        </p:blipFill>
        <p:spPr bwMode="auto">
          <a:xfrm>
            <a:off x="357188" y="2500313"/>
            <a:ext cx="24288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913188"/>
            <a:ext cx="25003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6 Rectángulo"/>
          <p:cNvSpPr>
            <a:spLocks noChangeArrowheads="1"/>
          </p:cNvSpPr>
          <p:nvPr/>
        </p:nvSpPr>
        <p:spPr bwMode="auto">
          <a:xfrm>
            <a:off x="-142875" y="4143375"/>
            <a:ext cx="30718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000">
                <a:solidFill>
                  <a:schemeClr val="tx2"/>
                </a:solidFill>
              </a:rPr>
              <a:t>Llenado del formulario electrónico</a:t>
            </a:r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5"/>
          <a:srcRect b="77635"/>
          <a:stretch>
            <a:fillRect/>
          </a:stretch>
        </p:blipFill>
        <p:spPr bwMode="auto">
          <a:xfrm>
            <a:off x="357188" y="5357813"/>
            <a:ext cx="2428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22"/>
          <p:cNvSpPr>
            <a:spLocks noChangeArrowheads="1"/>
          </p:cNvSpPr>
          <p:nvPr/>
        </p:nvSpPr>
        <p:spPr bwMode="auto">
          <a:xfrm>
            <a:off x="285750" y="5572125"/>
            <a:ext cx="2500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ES" sz="1000">
                <a:solidFill>
                  <a:schemeClr val="tx2"/>
                </a:solidFill>
              </a:rPr>
              <a:t>A los 5 días de enviado el formulario electrónico deberá ingresar a su bandeja de mensajes del RNP para verificar si su tramite paso el control de requisitos y de ser el caso subsanar las observaciones advertidas a su trámite.</a:t>
            </a:r>
          </a:p>
        </p:txBody>
      </p:sp>
      <p:sp>
        <p:nvSpPr>
          <p:cNvPr id="10" name="9 Flecha abajo"/>
          <p:cNvSpPr/>
          <p:nvPr/>
        </p:nvSpPr>
        <p:spPr>
          <a:xfrm>
            <a:off x="1428750" y="1857375"/>
            <a:ext cx="357188" cy="3571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057" name="Picture 3" descr="2"/>
          <p:cNvPicPr>
            <a:picLocks noChangeAspect="1" noChangeArrowheads="1"/>
          </p:cNvPicPr>
          <p:nvPr/>
        </p:nvPicPr>
        <p:blipFill>
          <a:blip r:embed="rId6"/>
          <a:srcRect l="2165" t="86411"/>
          <a:stretch>
            <a:fillRect/>
          </a:stretch>
        </p:blipFill>
        <p:spPr bwMode="auto">
          <a:xfrm>
            <a:off x="3929063" y="1143000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15 Rectángulo"/>
          <p:cNvSpPr>
            <a:spLocks noChangeArrowheads="1"/>
          </p:cNvSpPr>
          <p:nvPr/>
        </p:nvSpPr>
        <p:spPr bwMode="auto">
          <a:xfrm>
            <a:off x="4071938" y="1714500"/>
            <a:ext cx="4214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900">
                <a:solidFill>
                  <a:schemeClr val="tx2"/>
                </a:solidFill>
              </a:rPr>
              <a:t>Al momento de recibir su voucher debe verificar que el número de RUC sea el correcto.</a:t>
            </a:r>
          </a:p>
        </p:txBody>
      </p:sp>
      <p:pic>
        <p:nvPicPr>
          <p:cNvPr id="17" name="Picture 3" descr="3"/>
          <p:cNvPicPr>
            <a:picLocks noChangeAspect="1" noChangeArrowheads="1"/>
          </p:cNvPicPr>
          <p:nvPr/>
        </p:nvPicPr>
        <p:blipFill>
          <a:blip r:embed="rId7" cstate="print"/>
          <a:srcRect r="-1" b="51728"/>
          <a:stretch>
            <a:fillRect/>
          </a:stretch>
        </p:blipFill>
        <p:spPr bwMode="auto">
          <a:xfrm>
            <a:off x="3929058" y="2643182"/>
            <a:ext cx="350046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</p:pic>
      <p:pic>
        <p:nvPicPr>
          <p:cNvPr id="2060" name="Picture 3" descr="4"/>
          <p:cNvPicPr>
            <a:picLocks noChangeAspect="1" noChangeArrowheads="1"/>
          </p:cNvPicPr>
          <p:nvPr/>
        </p:nvPicPr>
        <p:blipFill>
          <a:blip r:embed="rId8" cstate="print"/>
          <a:srcRect l="63074" t="16464" r="1607" b="10365"/>
          <a:stretch>
            <a:fillRect/>
          </a:stretch>
        </p:blipFill>
        <p:spPr bwMode="auto">
          <a:xfrm>
            <a:off x="4000500" y="5429250"/>
            <a:ext cx="114300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Flecha abajo"/>
          <p:cNvSpPr/>
          <p:nvPr/>
        </p:nvSpPr>
        <p:spPr>
          <a:xfrm>
            <a:off x="1428750" y="3286125"/>
            <a:ext cx="357188" cy="3571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" name="19 Flecha abajo"/>
          <p:cNvSpPr/>
          <p:nvPr/>
        </p:nvSpPr>
        <p:spPr>
          <a:xfrm>
            <a:off x="1428750" y="4786313"/>
            <a:ext cx="357188" cy="35718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5" name="Picture 3" descr="3"/>
          <p:cNvPicPr>
            <a:picLocks noChangeAspect="1" noChangeArrowheads="1"/>
          </p:cNvPicPr>
          <p:nvPr/>
        </p:nvPicPr>
        <p:blipFill>
          <a:blip r:embed="rId7" cstate="print"/>
          <a:srcRect l="50081" t="48201"/>
          <a:stretch>
            <a:fillRect/>
          </a:stretch>
        </p:blipFill>
        <p:spPr bwMode="auto">
          <a:xfrm>
            <a:off x="7500958" y="2643182"/>
            <a:ext cx="1500198" cy="119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</p:pic>
      <p:sp>
        <p:nvSpPr>
          <p:cNvPr id="27" name="26 Rectángulo"/>
          <p:cNvSpPr/>
          <p:nvPr/>
        </p:nvSpPr>
        <p:spPr>
          <a:xfrm rot="5029637">
            <a:off x="6995319" y="3545682"/>
            <a:ext cx="571500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 rot="10409841">
            <a:off x="7351713" y="2689225"/>
            <a:ext cx="571500" cy="21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2066" name="30 Rectángulo"/>
          <p:cNvSpPr>
            <a:spLocks noChangeArrowheads="1"/>
          </p:cNvSpPr>
          <p:nvPr/>
        </p:nvSpPr>
        <p:spPr bwMode="auto">
          <a:xfrm>
            <a:off x="3857625" y="4010025"/>
            <a:ext cx="392906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/>
              <a:t>Envió electrónico</a:t>
            </a:r>
          </a:p>
          <a:p>
            <a:pPr algn="ctr"/>
            <a:r>
              <a:rPr lang="es-ES" sz="900" b="1"/>
              <a:t>(Datos completos)</a:t>
            </a:r>
          </a:p>
          <a:p>
            <a:pPr algn="ctr"/>
            <a:r>
              <a:rPr lang="es-ES" sz="900" b="1">
                <a:solidFill>
                  <a:schemeClr val="tx2"/>
                </a:solidFill>
              </a:rPr>
              <a:t>Aprobación Automática</a:t>
            </a:r>
          </a:p>
          <a:p>
            <a:pPr algn="ctr"/>
            <a:endParaRPr lang="es-ES" sz="900" b="1">
              <a:solidFill>
                <a:schemeClr val="tx2"/>
              </a:solidFill>
            </a:endParaRPr>
          </a:p>
          <a:p>
            <a:pPr algn="ctr"/>
            <a:r>
              <a:rPr lang="es-ES" sz="900" b="1" u="sng">
                <a:solidFill>
                  <a:schemeClr val="tx2"/>
                </a:solidFill>
              </a:rPr>
              <a:t>Constancia de Inscripción </a:t>
            </a:r>
          </a:p>
          <a:p>
            <a:pPr algn="ctr"/>
            <a:r>
              <a:rPr lang="es-ES" sz="900" b="1">
                <a:solidFill>
                  <a:schemeClr val="tx2"/>
                </a:solidFill>
              </a:rPr>
              <a:t>Al día siguiente de enviado  el formulario electrónico</a:t>
            </a:r>
          </a:p>
          <a:p>
            <a:pPr algn="ctr"/>
            <a:r>
              <a:rPr lang="es-ES" sz="900" b="1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067" name="7 Imagen" descr="PC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00938" y="4033838"/>
            <a:ext cx="10715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34 Pentágono"/>
          <p:cNvSpPr/>
          <p:nvPr/>
        </p:nvSpPr>
        <p:spPr>
          <a:xfrm rot="10800000">
            <a:off x="3000375" y="2500313"/>
            <a:ext cx="6000750" cy="1214437"/>
          </a:xfrm>
          <a:prstGeom prst="homePlate">
            <a:avLst/>
          </a:prstGeom>
          <a:noFill/>
          <a:ln w="127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6" name="35 Pentágono"/>
          <p:cNvSpPr/>
          <p:nvPr/>
        </p:nvSpPr>
        <p:spPr>
          <a:xfrm rot="10800000">
            <a:off x="3000375" y="1071563"/>
            <a:ext cx="6000750" cy="1214437"/>
          </a:xfrm>
          <a:prstGeom prst="homePlate">
            <a:avLst/>
          </a:prstGeom>
          <a:noFill/>
          <a:ln w="127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7" name="36 Pentágono"/>
          <p:cNvSpPr/>
          <p:nvPr/>
        </p:nvSpPr>
        <p:spPr>
          <a:xfrm rot="10800000">
            <a:off x="3000375" y="3929063"/>
            <a:ext cx="6000750" cy="1214437"/>
          </a:xfrm>
          <a:prstGeom prst="homePlate">
            <a:avLst/>
          </a:prstGeom>
          <a:noFill/>
          <a:ln w="127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8" name="37 Pentágono"/>
          <p:cNvSpPr/>
          <p:nvPr/>
        </p:nvSpPr>
        <p:spPr>
          <a:xfrm rot="10800000">
            <a:off x="3000375" y="5357813"/>
            <a:ext cx="6000750" cy="1214437"/>
          </a:xfrm>
          <a:prstGeom prst="homePlate">
            <a:avLst/>
          </a:prstGeom>
          <a:noFill/>
          <a:ln w="127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72" name="39 Rectángulo"/>
          <p:cNvSpPr>
            <a:spLocks noChangeArrowheads="1"/>
          </p:cNvSpPr>
          <p:nvPr/>
        </p:nvSpPr>
        <p:spPr bwMode="auto">
          <a:xfrm>
            <a:off x="0" y="2714625"/>
            <a:ext cx="30718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000">
                <a:solidFill>
                  <a:schemeClr val="tx2"/>
                </a:solidFill>
              </a:rPr>
              <a:t>Ingresar al módulo </a:t>
            </a:r>
            <a:r>
              <a:rPr lang="es-ES" sz="1000" b="1">
                <a:solidFill>
                  <a:schemeClr val="tx2"/>
                </a:solidFill>
              </a:rPr>
              <a:t>“Trámites en Línea”</a:t>
            </a:r>
          </a:p>
        </p:txBody>
      </p:sp>
      <p:sp>
        <p:nvSpPr>
          <p:cNvPr id="2073" name="40 Rectángulo"/>
          <p:cNvSpPr>
            <a:spLocks noChangeArrowheads="1"/>
          </p:cNvSpPr>
          <p:nvPr/>
        </p:nvSpPr>
        <p:spPr bwMode="auto">
          <a:xfrm>
            <a:off x="71438" y="1254125"/>
            <a:ext cx="30718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000">
                <a:solidFill>
                  <a:schemeClr val="tx2"/>
                </a:solidFill>
              </a:rPr>
              <a:t>Realizar  el  pago  en  efectivo  de  la  tasa</a:t>
            </a:r>
            <a:endParaRPr lang="es-ES" sz="1000" b="1">
              <a:solidFill>
                <a:schemeClr val="tx2"/>
              </a:solidFill>
            </a:endParaRP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5286375" y="5286375"/>
            <a:ext cx="3714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solidFill>
                <a:schemeClr val="bg2">
                  <a:lumMod val="40000"/>
                  <a:lumOff val="6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Observado : Subsana (30 días hábiles desde el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inicio del trámite)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dirty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 no subsana dentro del plazo, pasara al estado de suspendido hasta que logre subsanar todas las observaciones</a:t>
            </a: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142875" y="115888"/>
            <a:ext cx="8858250" cy="812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PROCEDIMIENTO DE INSCRIPCIÓN Y RENOVACIÓN BIENES Y 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SERVICIOS</a:t>
            </a:r>
            <a:endParaRPr lang="es-ES" sz="2400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</TotalTime>
  <Words>627</Words>
  <Application>Microsoft Office PowerPoint</Application>
  <PresentationFormat>Presentación en pantalla (4:3)</PresentationFormat>
  <Paragraphs>113</Paragraphs>
  <Slides>15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REGISTRO NACIONAL DE PROVEEDORES</vt:lpstr>
      <vt:lpstr>Requisito para participar en procesos de selección y/o suscribir contratos</vt:lpstr>
      <vt:lpstr>Registros del RNP</vt:lpstr>
      <vt:lpstr>   Inscripción en el RNP</vt:lpstr>
      <vt:lpstr>Evaluación de información y/o documentos</vt:lpstr>
      <vt:lpstr>Registro de proveedores de Bienes y Servicios</vt:lpstr>
      <vt:lpstr>Registro de ejecutores y consultores de obras</vt:lpstr>
      <vt:lpstr>Diapositiva 8</vt:lpstr>
      <vt:lpstr>Diapositiva 9</vt:lpstr>
      <vt:lpstr>Diapositiva 10</vt:lpstr>
      <vt:lpstr>Diapositiva 11</vt:lpstr>
      <vt:lpstr>A tener en cuenta:</vt:lpstr>
      <vt:lpstr>Servicio de Oportunidades de Negocios en tu correo</vt:lpstr>
      <vt:lpstr>Servicio de Oportunidades de Negocios en tu correo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ACTOS PREPARATORIOS</dc:title>
  <dc:creator>msifuentes</dc:creator>
  <cp:lastModifiedBy>msifuentes</cp:lastModifiedBy>
  <cp:revision>213</cp:revision>
  <dcterms:created xsi:type="dcterms:W3CDTF">2008-08-05T00:40:07Z</dcterms:created>
  <dcterms:modified xsi:type="dcterms:W3CDTF">2011-09-23T19:25:52Z</dcterms:modified>
</cp:coreProperties>
</file>