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318" r:id="rId3"/>
    <p:sldId id="315" r:id="rId4"/>
    <p:sldId id="317" r:id="rId5"/>
    <p:sldId id="281" r:id="rId6"/>
    <p:sldId id="319" r:id="rId7"/>
    <p:sldId id="320" r:id="rId8"/>
    <p:sldId id="321" r:id="rId9"/>
    <p:sldId id="322" r:id="rId10"/>
    <p:sldId id="323" r:id="rId11"/>
    <p:sldId id="324" r:id="rId12"/>
    <p:sldId id="325" r:id="rId13"/>
    <p:sldId id="326" r:id="rId14"/>
    <p:sldId id="327" r:id="rId15"/>
    <p:sldId id="328" r:id="rId16"/>
    <p:sldId id="316" r:id="rId17"/>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iana.silva"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94660"/>
  </p:normalViewPr>
  <p:slideViewPr>
    <p:cSldViewPr>
      <p:cViewPr varScale="1">
        <p:scale>
          <a:sx n="66" d="100"/>
          <a:sy n="66" d="100"/>
        </p:scale>
        <p:origin x="-11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andson.Monteiro\Downloads\Dados%20Qlikview%20Compras%20Gov.%20Feder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Quantidade</a:t>
            </a:r>
            <a:r>
              <a:rPr lang="en-US" baseline="0"/>
              <a:t> de Processos de Compras por Modalidade</a:t>
            </a:r>
            <a:endParaRPr lang="en-US"/>
          </a:p>
        </c:rich>
      </c:tx>
      <c:layout/>
      <c:overlay val="0"/>
    </c:title>
    <c:autoTitleDeleted val="0"/>
    <c:plotArea>
      <c:layout/>
      <c:barChart>
        <c:barDir val="bar"/>
        <c:grouping val="clustered"/>
        <c:varyColors val="0"/>
        <c:ser>
          <c:idx val="0"/>
          <c:order val="0"/>
          <c:tx>
            <c:strRef>
              <c:f>'Proc por Modal Compras'!$B$3</c:f>
              <c:strCache>
                <c:ptCount val="1"/>
                <c:pt idx="0">
                  <c:v>Modalidade</c:v>
                </c:pt>
              </c:strCache>
            </c:strRef>
          </c:tx>
          <c:spPr>
            <a:solidFill>
              <a:schemeClr val="accent2"/>
            </a:solidFill>
          </c:spPr>
          <c:invertIfNegative val="0"/>
          <c:dLbls>
            <c:spPr>
              <a:noFill/>
              <a:ln>
                <a:noFill/>
              </a:ln>
              <a:effectLst/>
            </c:spPr>
            <c:txPr>
              <a:bodyPr/>
              <a:lstStyle/>
              <a:p>
                <a:pPr>
                  <a:defRPr sz="1050"/>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'Proc por Modal Compras'!$A$4:$A$9</c:f>
              <c:strCache>
                <c:ptCount val="6"/>
                <c:pt idx="0">
                  <c:v>Conc. Internacional</c:v>
                </c:pt>
                <c:pt idx="1">
                  <c:v>Concurso</c:v>
                </c:pt>
                <c:pt idx="2">
                  <c:v>Convite</c:v>
                </c:pt>
                <c:pt idx="3">
                  <c:v>Concorrência</c:v>
                </c:pt>
                <c:pt idx="4">
                  <c:v>Tomada de Preços</c:v>
                </c:pt>
                <c:pt idx="5">
                  <c:v>Pregão</c:v>
                </c:pt>
              </c:strCache>
            </c:strRef>
          </c:cat>
          <c:val>
            <c:numRef>
              <c:f>'Proc por Modal Compras'!$B$4:$B$9</c:f>
              <c:numCache>
                <c:formatCode>#,##0</c:formatCode>
                <c:ptCount val="6"/>
                <c:pt idx="0">
                  <c:v>4</c:v>
                </c:pt>
                <c:pt idx="1">
                  <c:v>12</c:v>
                </c:pt>
                <c:pt idx="2">
                  <c:v>67</c:v>
                </c:pt>
                <c:pt idx="3">
                  <c:v>224</c:v>
                </c:pt>
                <c:pt idx="4">
                  <c:v>253</c:v>
                </c:pt>
                <c:pt idx="5">
                  <c:v>17614</c:v>
                </c:pt>
              </c:numCache>
            </c:numRef>
          </c:val>
        </c:ser>
        <c:dLbls>
          <c:showLegendKey val="0"/>
          <c:showVal val="0"/>
          <c:showCatName val="0"/>
          <c:showSerName val="0"/>
          <c:showPercent val="0"/>
          <c:showBubbleSize val="0"/>
        </c:dLbls>
        <c:gapWidth val="150"/>
        <c:axId val="149904896"/>
        <c:axId val="147843328"/>
      </c:barChart>
      <c:catAx>
        <c:axId val="149904896"/>
        <c:scaling>
          <c:orientation val="minMax"/>
        </c:scaling>
        <c:delete val="0"/>
        <c:axPos val="l"/>
        <c:numFmt formatCode="General" sourceLinked="0"/>
        <c:majorTickMark val="out"/>
        <c:minorTickMark val="none"/>
        <c:tickLblPos val="nextTo"/>
        <c:txPr>
          <a:bodyPr/>
          <a:lstStyle/>
          <a:p>
            <a:pPr>
              <a:defRPr sz="1100"/>
            </a:pPr>
            <a:endParaRPr lang="pt-BR"/>
          </a:p>
        </c:txPr>
        <c:crossAx val="147843328"/>
        <c:crosses val="autoZero"/>
        <c:auto val="1"/>
        <c:lblAlgn val="ctr"/>
        <c:lblOffset val="100"/>
        <c:noMultiLvlLbl val="0"/>
      </c:catAx>
      <c:valAx>
        <c:axId val="147843328"/>
        <c:scaling>
          <c:orientation val="minMax"/>
        </c:scaling>
        <c:delete val="0"/>
        <c:axPos val="b"/>
        <c:majorGridlines>
          <c:spPr>
            <a:ln>
              <a:gradFill>
                <a:gsLst>
                  <a:gs pos="0">
                    <a:srgbClr val="4F81BD">
                      <a:tint val="66000"/>
                      <a:satMod val="160000"/>
                      <a:alpha val="4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crossAx val="1499048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Quantidade de Dispensa</a:t>
            </a:r>
            <a:r>
              <a:rPr lang="en-US" baseline="0"/>
              <a:t> e Inexigibilidade</a:t>
            </a:r>
            <a:endParaRPr lang="en-US"/>
          </a:p>
        </c:rich>
      </c:tx>
      <c:layout/>
      <c:overlay val="0"/>
    </c:title>
    <c:autoTitleDeleted val="0"/>
    <c:plotArea>
      <c:layout/>
      <c:barChart>
        <c:barDir val="bar"/>
        <c:grouping val="clustered"/>
        <c:varyColors val="0"/>
        <c:ser>
          <c:idx val="0"/>
          <c:order val="0"/>
          <c:tx>
            <c:strRef>
              <c:f>'Proc Disp e Inex'!$B$2</c:f>
              <c:strCache>
                <c:ptCount val="1"/>
                <c:pt idx="0">
                  <c:v>Quantidade de Compras</c:v>
                </c:pt>
              </c:strCache>
            </c:strRef>
          </c:tx>
          <c:spPr>
            <a:solidFill>
              <a:schemeClr val="accent2"/>
            </a:solidFill>
          </c:spPr>
          <c:invertIfNegative val="0"/>
          <c:dLbls>
            <c:spPr>
              <a:noFill/>
              <a:ln>
                <a:noFill/>
              </a:ln>
              <a:effectLst/>
            </c:spPr>
            <c:txPr>
              <a:bodyPr/>
              <a:lstStyle/>
              <a:p>
                <a:pPr>
                  <a:defRPr sz="1050"/>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'Proc Disp e Inex'!$A$3:$A$4</c:f>
              <c:strCache>
                <c:ptCount val="2"/>
                <c:pt idx="0">
                  <c:v>Inexigibilidade</c:v>
                </c:pt>
                <c:pt idx="1">
                  <c:v>Dispensa</c:v>
                </c:pt>
              </c:strCache>
            </c:strRef>
          </c:cat>
          <c:val>
            <c:numRef>
              <c:f>'Proc Disp e Inex'!$B$3:$B$4</c:f>
              <c:numCache>
                <c:formatCode>#,##0</c:formatCode>
                <c:ptCount val="2"/>
                <c:pt idx="0">
                  <c:v>14160</c:v>
                </c:pt>
                <c:pt idx="1">
                  <c:v>53763</c:v>
                </c:pt>
              </c:numCache>
            </c:numRef>
          </c:val>
        </c:ser>
        <c:dLbls>
          <c:showLegendKey val="0"/>
          <c:showVal val="0"/>
          <c:showCatName val="0"/>
          <c:showSerName val="0"/>
          <c:showPercent val="0"/>
          <c:showBubbleSize val="0"/>
        </c:dLbls>
        <c:gapWidth val="150"/>
        <c:axId val="151711744"/>
        <c:axId val="147845056"/>
      </c:barChart>
      <c:catAx>
        <c:axId val="151711744"/>
        <c:scaling>
          <c:orientation val="minMax"/>
        </c:scaling>
        <c:delete val="0"/>
        <c:axPos val="l"/>
        <c:numFmt formatCode="General" sourceLinked="0"/>
        <c:majorTickMark val="out"/>
        <c:minorTickMark val="none"/>
        <c:tickLblPos val="nextTo"/>
        <c:txPr>
          <a:bodyPr/>
          <a:lstStyle/>
          <a:p>
            <a:pPr>
              <a:defRPr sz="1100"/>
            </a:pPr>
            <a:endParaRPr lang="pt-BR"/>
          </a:p>
        </c:txPr>
        <c:crossAx val="147845056"/>
        <c:crosses val="autoZero"/>
        <c:auto val="1"/>
        <c:lblAlgn val="ctr"/>
        <c:lblOffset val="100"/>
        <c:noMultiLvlLbl val="0"/>
      </c:catAx>
      <c:valAx>
        <c:axId val="147845056"/>
        <c:scaling>
          <c:orientation val="minMax"/>
        </c:scaling>
        <c:delete val="0"/>
        <c:axPos val="b"/>
        <c:majorGridlines>
          <c:spPr>
            <a:ln>
              <a:gradFill>
                <a:gsLst>
                  <a:gs pos="0">
                    <a:srgbClr val="4F81BD">
                      <a:tint val="66000"/>
                      <a:satMod val="160000"/>
                      <a:alpha val="4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crossAx val="1517117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Material</a:t>
            </a:r>
            <a:r>
              <a:rPr lang="en-US" baseline="0"/>
              <a:t> / Serviço</a:t>
            </a:r>
            <a:endParaRPr lang="en-US"/>
          </a:p>
        </c:rich>
      </c:tx>
      <c:layout/>
      <c:overlay val="0"/>
    </c:title>
    <c:autoTitleDeleted val="0"/>
    <c:plotArea>
      <c:layout/>
      <c:pieChart>
        <c:varyColors val="1"/>
        <c:ser>
          <c:idx val="0"/>
          <c:order val="0"/>
          <c:tx>
            <c:strRef>
              <c:f>'Mat-Serv-Forma Comp - Tipo Preg'!$B$1</c:f>
              <c:strCache>
                <c:ptCount val="1"/>
                <c:pt idx="0">
                  <c:v>Quantidade de Compras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'Mat-Serv-Forma Comp - Tipo Preg'!$A$2:$A$3</c:f>
              <c:strCache>
                <c:ptCount val="2"/>
                <c:pt idx="0">
                  <c:v>Serviço</c:v>
                </c:pt>
                <c:pt idx="1">
                  <c:v>Material</c:v>
                </c:pt>
              </c:strCache>
            </c:strRef>
          </c:cat>
          <c:val>
            <c:numRef>
              <c:f>'Mat-Serv-Forma Comp - Tipo Preg'!$B$2:$B$3</c:f>
              <c:numCache>
                <c:formatCode>#.00%</c:formatCode>
                <c:ptCount val="2"/>
                <c:pt idx="0">
                  <c:v>0.53161243327528707</c:v>
                </c:pt>
                <c:pt idx="1">
                  <c:v>0.46838756672471288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Forma de Compras</a:t>
            </a:r>
          </a:p>
        </c:rich>
      </c:tx>
      <c:layout/>
      <c:overlay val="0"/>
    </c:title>
    <c:autoTitleDeleted val="0"/>
    <c:plotArea>
      <c:layout/>
      <c:pieChart>
        <c:varyColors val="1"/>
        <c:ser>
          <c:idx val="0"/>
          <c:order val="0"/>
          <c:tx>
            <c:strRef>
              <c:f>'Mat-Serv-Forma Comp - Tipo Preg'!$F$1</c:f>
              <c:strCache>
                <c:ptCount val="1"/>
                <c:pt idx="0">
                  <c:v>Quantidade de Compras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'Mat-Serv-Forma Comp - Tipo Preg'!$E$2:$E$3</c:f>
              <c:strCache>
                <c:ptCount val="2"/>
                <c:pt idx="0">
                  <c:v>SISPP</c:v>
                </c:pt>
                <c:pt idx="1">
                  <c:v>SISRP</c:v>
                </c:pt>
              </c:strCache>
            </c:strRef>
          </c:cat>
          <c:val>
            <c:numRef>
              <c:f>'Mat-Serv-Forma Comp - Tipo Preg'!$F$2:$F$3</c:f>
              <c:numCache>
                <c:formatCode>#.00%</c:formatCode>
                <c:ptCount val="2"/>
                <c:pt idx="0">
                  <c:v>0.88965933772373018</c:v>
                </c:pt>
                <c:pt idx="1">
                  <c:v>0.11034066227626979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Tipo de Pregão</a:t>
            </a:r>
          </a:p>
        </c:rich>
      </c:tx>
      <c:layout/>
      <c:overlay val="0"/>
    </c:title>
    <c:autoTitleDeleted val="0"/>
    <c:plotArea>
      <c:layout/>
      <c:pieChart>
        <c:varyColors val="1"/>
        <c:ser>
          <c:idx val="0"/>
          <c:order val="0"/>
          <c:tx>
            <c:strRef>
              <c:f>'Mat-Serv-Forma Comp - Tipo Preg'!$I$1</c:f>
              <c:strCache>
                <c:ptCount val="1"/>
                <c:pt idx="0">
                  <c:v>Quantidade de Compras</c:v>
                </c:pt>
              </c:strCache>
            </c:strRef>
          </c:tx>
          <c:dLbls>
            <c:dLbl>
              <c:idx val="1"/>
              <c:layout>
                <c:manualLayout>
                  <c:x val="0.20059601924759404"/>
                  <c:y val="1.25382764654418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'Mat-Serv-Forma Comp - Tipo Preg'!$H$2:$H$3</c:f>
              <c:strCache>
                <c:ptCount val="2"/>
                <c:pt idx="0">
                  <c:v>Eletrônico</c:v>
                </c:pt>
                <c:pt idx="1">
                  <c:v>Presencial</c:v>
                </c:pt>
              </c:strCache>
            </c:strRef>
          </c:cat>
          <c:val>
            <c:numRef>
              <c:f>'Mat-Serv-Forma Comp - Tipo Preg'!$I$2:$I$3</c:f>
              <c:numCache>
                <c:formatCode>#.00%</c:formatCode>
                <c:ptCount val="2"/>
                <c:pt idx="0">
                  <c:v>0.99602588849778584</c:v>
                </c:pt>
                <c:pt idx="1">
                  <c:v>3.9741115022141477E-3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Valor Nominal das </a:t>
            </a:r>
            <a:r>
              <a:rPr lang="en-US" dirty="0" err="1"/>
              <a:t>Compras</a:t>
            </a:r>
            <a:r>
              <a:rPr lang="en-US" dirty="0"/>
              <a:t> </a:t>
            </a:r>
            <a:r>
              <a:rPr lang="en-US" dirty="0" err="1"/>
              <a:t>em</a:t>
            </a:r>
            <a:r>
              <a:rPr lang="en-US" dirty="0"/>
              <a:t> </a:t>
            </a:r>
            <a:r>
              <a:rPr lang="en-US" dirty="0" err="1" smtClean="0"/>
              <a:t>Dólares</a:t>
            </a:r>
            <a:r>
              <a:rPr lang="en-US" dirty="0" smtClean="0"/>
              <a:t> </a:t>
            </a:r>
            <a:r>
              <a:rPr lang="en-US" dirty="0" err="1" smtClean="0"/>
              <a:t>por</a:t>
            </a:r>
            <a:r>
              <a:rPr lang="en-US" baseline="0" dirty="0" smtClean="0"/>
              <a:t> </a:t>
            </a:r>
            <a:r>
              <a:rPr lang="en-US" baseline="0" dirty="0" err="1" smtClean="0"/>
              <a:t>ano</a:t>
            </a:r>
            <a:r>
              <a:rPr lang="en-US" dirty="0" smtClean="0"/>
              <a:t> *</a:t>
            </a:r>
            <a:endParaRPr lang="en-US" dirty="0"/>
          </a:p>
        </c:rich>
      </c:tx>
      <c:layout/>
      <c:overlay val="0"/>
    </c:title>
    <c:autoTitleDeleted val="0"/>
    <c:plotArea>
      <c:layout/>
      <c:barChart>
        <c:barDir val="col"/>
        <c:grouping val="clustered"/>
        <c:varyColors val="0"/>
        <c:ser>
          <c:idx val="1"/>
          <c:order val="0"/>
          <c:tx>
            <c:strRef>
              <c:f>'Proc Valor Ano'!$C$2</c:f>
              <c:strCache>
                <c:ptCount val="1"/>
                <c:pt idx="0">
                  <c:v>Valor das Compras</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'Proc Valor Ano'!$A$3:$A$8</c:f>
              <c:numCache>
                <c:formatCode>###0</c:formatCode>
                <c:ptCount val="6"/>
                <c:pt idx="0">
                  <c:v>2011</c:v>
                </c:pt>
                <c:pt idx="1">
                  <c:v>2012</c:v>
                </c:pt>
                <c:pt idx="2">
                  <c:v>2013</c:v>
                </c:pt>
                <c:pt idx="3">
                  <c:v>2014</c:v>
                </c:pt>
                <c:pt idx="4">
                  <c:v>2015</c:v>
                </c:pt>
                <c:pt idx="5">
                  <c:v>2016</c:v>
                </c:pt>
              </c:numCache>
            </c:numRef>
          </c:cat>
          <c:val>
            <c:numRef>
              <c:f>'Proc Valor Ano'!$C$3:$C$8</c:f>
              <c:numCache>
                <c:formatCode>_(* #,##0.00_);_(* \(#,##0.00\);_(* "-"??_);_(@_)</c:formatCode>
                <c:ptCount val="6"/>
                <c:pt idx="0">
                  <c:v>11105955674.333828</c:v>
                </c:pt>
                <c:pt idx="1">
                  <c:v>19061383234.622097</c:v>
                </c:pt>
                <c:pt idx="2">
                  <c:v>14723094639.175932</c:v>
                </c:pt>
                <c:pt idx="3">
                  <c:v>21255098628.840355</c:v>
                </c:pt>
                <c:pt idx="4">
                  <c:v>12539307248.964575</c:v>
                </c:pt>
                <c:pt idx="5">
                  <c:v>9822374291.4230213</c:v>
                </c:pt>
              </c:numCache>
            </c:numRef>
          </c:val>
        </c:ser>
        <c:dLbls>
          <c:showLegendKey val="0"/>
          <c:showVal val="0"/>
          <c:showCatName val="0"/>
          <c:showSerName val="0"/>
          <c:showPercent val="0"/>
          <c:showBubbleSize val="0"/>
        </c:dLbls>
        <c:gapWidth val="150"/>
        <c:axId val="149902336"/>
        <c:axId val="130726080"/>
      </c:barChart>
      <c:catAx>
        <c:axId val="149902336"/>
        <c:scaling>
          <c:orientation val="minMax"/>
        </c:scaling>
        <c:delete val="0"/>
        <c:axPos val="b"/>
        <c:numFmt formatCode="###0" sourceLinked="1"/>
        <c:majorTickMark val="out"/>
        <c:minorTickMark val="none"/>
        <c:tickLblPos val="nextTo"/>
        <c:crossAx val="130726080"/>
        <c:crosses val="autoZero"/>
        <c:auto val="1"/>
        <c:lblAlgn val="ctr"/>
        <c:lblOffset val="100"/>
        <c:noMultiLvlLbl val="0"/>
      </c:catAx>
      <c:valAx>
        <c:axId val="130726080"/>
        <c:scaling>
          <c:orientation val="minMax"/>
        </c:scaling>
        <c:delete val="0"/>
        <c:axPos val="l"/>
        <c:majorGridlines>
          <c:spPr>
            <a:ln>
              <a:gradFill>
                <a:gsLst>
                  <a:gs pos="0">
                    <a:srgbClr val="4F81BD">
                      <a:tint val="66000"/>
                      <a:satMod val="160000"/>
                      <a:alpha val="40000"/>
                    </a:srgbClr>
                  </a:gs>
                  <a:gs pos="50000">
                    <a:srgbClr val="4F81BD">
                      <a:tint val="44500"/>
                      <a:satMod val="160000"/>
                    </a:srgbClr>
                  </a:gs>
                  <a:gs pos="100000">
                    <a:srgbClr val="4F81BD">
                      <a:tint val="23500"/>
                      <a:satMod val="160000"/>
                    </a:srgbClr>
                  </a:gs>
                </a:gsLst>
                <a:lin ang="5400000" scaled="0"/>
              </a:gradFill>
            </a:ln>
          </c:spPr>
        </c:majorGridlines>
        <c:numFmt formatCode="#,##0.0" sourceLinked="0"/>
        <c:majorTickMark val="out"/>
        <c:minorTickMark val="none"/>
        <c:tickLblPos val="nextTo"/>
        <c:crossAx val="149902336"/>
        <c:crosses val="autoZero"/>
        <c:crossBetween val="between"/>
        <c:dispUnits>
          <c:builtInUnit val="billions"/>
          <c:dispUnitsLbl>
            <c:layout/>
          </c:dispUnitsLbl>
        </c:dispUnits>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dirty="0"/>
              <a:t>Valor </a:t>
            </a:r>
            <a:r>
              <a:rPr lang="pt-BR" dirty="0" smtClean="0"/>
              <a:t>das Compras por Órgão </a:t>
            </a:r>
            <a:r>
              <a:rPr lang="pt-BR" dirty="0"/>
              <a:t>em US</a:t>
            </a:r>
            <a:r>
              <a:rPr lang="pt-BR" dirty="0" smtClean="0"/>
              <a:t>$ (2016)*</a:t>
            </a:r>
            <a:endParaRPr lang="pt-BR" dirty="0"/>
          </a:p>
        </c:rich>
      </c:tx>
      <c:layout/>
      <c:overlay val="0"/>
    </c:title>
    <c:autoTitleDeleted val="0"/>
    <c:plotArea>
      <c:layout/>
      <c:barChart>
        <c:barDir val="col"/>
        <c:grouping val="clustered"/>
        <c:varyColors val="0"/>
        <c:ser>
          <c:idx val="0"/>
          <c:order val="0"/>
          <c:tx>
            <c:strRef>
              <c:f>'Proc Valor Orgão'!$C$2</c:f>
              <c:strCache>
                <c:ptCount val="1"/>
                <c:pt idx="0">
                  <c:v>Valor da Compras em US$</c:v>
                </c:pt>
              </c:strCache>
            </c:strRef>
          </c:tx>
          <c:spPr>
            <a:solidFill>
              <a:schemeClr val="accent2"/>
            </a:solidFill>
          </c:spPr>
          <c:invertIfNegative val="0"/>
          <c:dLbls>
            <c:numFmt formatCode="#,##0.000" sourceLinked="0"/>
            <c:spPr>
              <a:noFill/>
              <a:ln>
                <a:noFill/>
              </a:ln>
              <a:effectLst/>
            </c:spPr>
            <c:txPr>
              <a:bodyPr/>
              <a:lstStyle/>
              <a:p>
                <a:pPr>
                  <a:defRPr sz="1050"/>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'Proc Valor Orgão'!$A$3:$A$13</c:f>
              <c:strCache>
                <c:ptCount val="11"/>
                <c:pt idx="0">
                  <c:v>Educação</c:v>
                </c:pt>
                <c:pt idx="1">
                  <c:v>Saúde</c:v>
                </c:pt>
                <c:pt idx="2">
                  <c:v>Transporte</c:v>
                </c:pt>
                <c:pt idx="3">
                  <c:v>Defesa</c:v>
                </c:pt>
                <c:pt idx="4">
                  <c:v>Desenv. Social</c:v>
                </c:pt>
                <c:pt idx="5">
                  <c:v>Prev. Social</c:v>
                </c:pt>
                <c:pt idx="6">
                  <c:v>Justiça</c:v>
                </c:pt>
                <c:pt idx="7">
                  <c:v>Integração Nac.</c:v>
                </c:pt>
                <c:pt idx="8">
                  <c:v>Fazenda</c:v>
                </c:pt>
                <c:pt idx="9">
                  <c:v>Planejamento</c:v>
                </c:pt>
                <c:pt idx="10">
                  <c:v>Demais Órgãos</c:v>
                </c:pt>
              </c:strCache>
            </c:strRef>
          </c:cat>
          <c:val>
            <c:numRef>
              <c:f>'Proc Valor Orgão'!$C$3:$C$13</c:f>
              <c:numCache>
                <c:formatCode>#,##0.00_);\(#,##0.00\)</c:formatCode>
                <c:ptCount val="11"/>
                <c:pt idx="0">
                  <c:v>3593178298.642921</c:v>
                </c:pt>
                <c:pt idx="1">
                  <c:v>3420267604.0128098</c:v>
                </c:pt>
                <c:pt idx="2">
                  <c:v>753590030.88471484</c:v>
                </c:pt>
                <c:pt idx="3">
                  <c:v>446592590.44037426</c:v>
                </c:pt>
                <c:pt idx="4">
                  <c:v>345181223.19906461</c:v>
                </c:pt>
                <c:pt idx="5">
                  <c:v>254597039.95726889</c:v>
                </c:pt>
                <c:pt idx="6">
                  <c:v>176507978.95701879</c:v>
                </c:pt>
                <c:pt idx="7">
                  <c:v>174321920.32890388</c:v>
                </c:pt>
                <c:pt idx="8">
                  <c:v>164501159.40197915</c:v>
                </c:pt>
                <c:pt idx="9">
                  <c:v>124546411.04672371</c:v>
                </c:pt>
                <c:pt idx="10">
                  <c:v>369090034.55047166</c:v>
                </c:pt>
              </c:numCache>
            </c:numRef>
          </c:val>
        </c:ser>
        <c:dLbls>
          <c:showLegendKey val="0"/>
          <c:showVal val="0"/>
          <c:showCatName val="0"/>
          <c:showSerName val="0"/>
          <c:showPercent val="0"/>
          <c:showBubbleSize val="0"/>
        </c:dLbls>
        <c:gapWidth val="150"/>
        <c:axId val="149902848"/>
        <c:axId val="147841024"/>
      </c:barChart>
      <c:catAx>
        <c:axId val="149902848"/>
        <c:scaling>
          <c:orientation val="minMax"/>
        </c:scaling>
        <c:delete val="0"/>
        <c:axPos val="b"/>
        <c:numFmt formatCode="General" sourceLinked="0"/>
        <c:majorTickMark val="out"/>
        <c:minorTickMark val="none"/>
        <c:tickLblPos val="nextTo"/>
        <c:txPr>
          <a:bodyPr/>
          <a:lstStyle/>
          <a:p>
            <a:pPr>
              <a:defRPr sz="1050"/>
            </a:pPr>
            <a:endParaRPr lang="pt-BR"/>
          </a:p>
        </c:txPr>
        <c:crossAx val="147841024"/>
        <c:crosses val="autoZero"/>
        <c:auto val="1"/>
        <c:lblAlgn val="ctr"/>
        <c:lblOffset val="100"/>
        <c:noMultiLvlLbl val="0"/>
      </c:catAx>
      <c:valAx>
        <c:axId val="147841024"/>
        <c:scaling>
          <c:orientation val="minMax"/>
        </c:scaling>
        <c:delete val="0"/>
        <c:axPos val="l"/>
        <c:majorGridlines>
          <c:spPr>
            <a:ln>
              <a:gradFill>
                <a:gsLst>
                  <a:gs pos="0">
                    <a:srgbClr val="4F81BD">
                      <a:tint val="66000"/>
                      <a:satMod val="160000"/>
                      <a:alpha val="40000"/>
                    </a:srgbClr>
                  </a:gs>
                  <a:gs pos="50000">
                    <a:srgbClr val="4F81BD">
                      <a:tint val="44500"/>
                      <a:satMod val="160000"/>
                    </a:srgbClr>
                  </a:gs>
                  <a:gs pos="100000">
                    <a:srgbClr val="4F81BD">
                      <a:tint val="23500"/>
                      <a:satMod val="160000"/>
                    </a:srgbClr>
                  </a:gs>
                </a:gsLst>
                <a:lin ang="5400000" scaled="0"/>
              </a:gradFill>
            </a:ln>
          </c:spPr>
        </c:majorGridlines>
        <c:numFmt formatCode="#,##0.00_);\(#,##0.00\)" sourceLinked="1"/>
        <c:majorTickMark val="out"/>
        <c:minorTickMark val="none"/>
        <c:tickLblPos val="nextTo"/>
        <c:crossAx val="149902848"/>
        <c:crosses val="autoZero"/>
        <c:crossBetween val="between"/>
        <c:dispUnits>
          <c:builtInUnit val="billions"/>
          <c:dispUnitsLbl>
            <c:layout/>
          </c:dispUnitsLbl>
        </c:dispUnits>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2-23T11:34:43.056" idx="4">
    <p:pos x="5596" y="544"/>
    <p:text>Lave e Wenger desenvolveram o conceito de CoP pautados na teoria social da aprendizagem. Por essa teoria, temos que a aprendizagem é inerente à natureza social humana, inclui, portanto, o trabalho como uma das formas de perpetuação das relações sociais, do aprendizado e da produção do conhecimento</p:text>
  </p:cm>
  <p:cm authorId="0" dt="2016-02-23T11:35:15.844" idx="5">
    <p:pos x="5598" y="228"/>
    <p:text>O conceito de Comunidade de prática (CoP) foi desenvolvido por Jean Lave e Etienne Wenger em 1987, no Institute for Reserarch on Learning, Palo Alto, Califórnia.  Trata-se de um conjunto de relações entre pessoas, atividades e mundo ao longo do tempo e que proporciona a construção do conhecimento, já a aprendizagem é possibilitada quando os indivíduos se tornam membros da comunidade, sobretudo, com participação ativa, aprofundando conhecimento, compartilhando informações, conselhos, idéias, agregando valor a suas interações. Essas pessoas não necessariamente trabalham juntas, se conhecem pessoalmente, ou se vêem com freqüência, mas partilham um interesse em comum, seja um problema em busca de solução ou determinado assunto em que estejam engajados.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D751F9-1F38-407F-B10A-F91BD0EF36D3}" type="datetimeFigureOut">
              <a:rPr lang="pt-BR"/>
              <a:pPr>
                <a:defRPr/>
              </a:pPr>
              <a:t>23/11/2016</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A9652E5-6CB4-498D-9E1D-4AD7D37D553B}" type="slidenum">
              <a:rPr lang="pt-BR" altLang="pt-BR"/>
              <a:pPr/>
              <a:t>‹nº›</a:t>
            </a:fld>
            <a:endParaRPr lang="pt-BR" altLang="pt-BR"/>
          </a:p>
        </p:txBody>
      </p:sp>
    </p:spTree>
    <p:extLst>
      <p:ext uri="{BB962C8B-B14F-4D97-AF65-F5344CB8AC3E}">
        <p14:creationId xmlns:p14="http://schemas.microsoft.com/office/powerpoint/2010/main" val="2928937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t>É uma iniciativa concebida pelo BID e pela Enap com objetivo de inovar os espaços educativos da Escola por meio da interação entre os usuários, de forma a promover o compartilhamento de informações e conhecimentos sobre diversos temas que se relacionam a partir da temática central "Compras Públicas", a fim de conceber relações contínuas e soluções aos problemas cotidianos. </a:t>
            </a:r>
          </a:p>
          <a:p>
            <a:endParaRPr lang="pt-BR" dirty="0"/>
          </a:p>
        </p:txBody>
      </p:sp>
      <p:sp>
        <p:nvSpPr>
          <p:cNvPr id="4" name="Espaço Reservado para Número de Slide 3"/>
          <p:cNvSpPr>
            <a:spLocks noGrp="1"/>
          </p:cNvSpPr>
          <p:nvPr>
            <p:ph type="sldNum" sz="quarter" idx="10"/>
          </p:nvPr>
        </p:nvSpPr>
        <p:spPr/>
        <p:txBody>
          <a:bodyPr/>
          <a:lstStyle/>
          <a:p>
            <a:fld id="{7A9652E5-6CB4-498D-9E1D-4AD7D37D553B}" type="slidenum">
              <a:rPr lang="pt-BR" altLang="pt-BR" smtClean="0"/>
              <a:pPr/>
              <a:t>10</a:t>
            </a:fld>
            <a:endParaRPr lang="pt-BR" altLang="pt-BR"/>
          </a:p>
        </p:txBody>
      </p:sp>
    </p:spTree>
    <p:extLst>
      <p:ext uri="{BB962C8B-B14F-4D97-AF65-F5344CB8AC3E}">
        <p14:creationId xmlns:p14="http://schemas.microsoft.com/office/powerpoint/2010/main" val="39506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Fóruns</a:t>
            </a:r>
            <a:r>
              <a:rPr lang="pt-BR" baseline="0" dirty="0" smtClean="0"/>
              <a:t> da </a:t>
            </a:r>
            <a:r>
              <a:rPr lang="pt-BR" dirty="0" smtClean="0"/>
              <a:t> </a:t>
            </a:r>
            <a:r>
              <a:rPr lang="pt-BR" dirty="0" err="1" smtClean="0"/>
              <a:t>CoP</a:t>
            </a:r>
            <a:r>
              <a:rPr lang="pt-BR" baseline="0" dirty="0" smtClean="0"/>
              <a:t> de Compras Públicas  são organizados de acordo com cinco temáticas. </a:t>
            </a:r>
          </a:p>
          <a:p>
            <a:r>
              <a:rPr lang="pt-BR" sz="1200" dirty="0" smtClean="0"/>
              <a:t>O ambiente virtual da </a:t>
            </a:r>
            <a:r>
              <a:rPr lang="pt-BR" sz="1200" dirty="0" err="1" smtClean="0"/>
              <a:t>CoP</a:t>
            </a:r>
            <a:r>
              <a:rPr lang="pt-BR" sz="1200" dirty="0" smtClean="0"/>
              <a:t> Compras Públicas está organizado em cinco temáticas  que se relacionam a com uma temática específica:</a:t>
            </a:r>
            <a:endParaRPr lang="pt-BR" baseline="0" dirty="0" smtClean="0"/>
          </a:p>
          <a:p>
            <a:endParaRPr lang="pt-BR" baseline="0" dirty="0" smtClean="0"/>
          </a:p>
          <a:p>
            <a:r>
              <a:rPr lang="pt-BR" baseline="0" dirty="0" smtClean="0"/>
              <a:t>1</a:t>
            </a:r>
            <a:endParaRPr lang="pt-BR" dirty="0"/>
          </a:p>
        </p:txBody>
      </p:sp>
      <p:sp>
        <p:nvSpPr>
          <p:cNvPr id="4" name="Espaço Reservado para Número de Slide 3"/>
          <p:cNvSpPr>
            <a:spLocks noGrp="1"/>
          </p:cNvSpPr>
          <p:nvPr>
            <p:ph type="sldNum" sz="quarter" idx="10"/>
          </p:nvPr>
        </p:nvSpPr>
        <p:spPr/>
        <p:txBody>
          <a:bodyPr/>
          <a:lstStyle/>
          <a:p>
            <a:fld id="{7A9652E5-6CB4-498D-9E1D-4AD7D37D553B}" type="slidenum">
              <a:rPr lang="pt-BR" altLang="pt-BR" smtClean="0"/>
              <a:pPr/>
              <a:t>12</a:t>
            </a:fld>
            <a:endParaRPr lang="pt-BR" altLang="pt-BR"/>
          </a:p>
        </p:txBody>
      </p:sp>
    </p:spTree>
    <p:extLst>
      <p:ext uri="{BB962C8B-B14F-4D97-AF65-F5344CB8AC3E}">
        <p14:creationId xmlns:p14="http://schemas.microsoft.com/office/powerpoint/2010/main" val="1077731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9" descr="fundo_power_point_periodo_eleitoral.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Data 3"/>
          <p:cNvSpPr>
            <a:spLocks noGrp="1"/>
          </p:cNvSpPr>
          <p:nvPr>
            <p:ph type="dt" sz="half" idx="10"/>
          </p:nvPr>
        </p:nvSpPr>
        <p:spPr/>
        <p:txBody>
          <a:bodyPr/>
          <a:lstStyle>
            <a:lvl1pPr>
              <a:defRPr/>
            </a:lvl1pPr>
          </a:lstStyle>
          <a:p>
            <a:pPr>
              <a:defRPr/>
            </a:pPr>
            <a:fld id="{EAC3282E-4EED-475F-B1A5-6827C217FB02}"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6E8D037F-3E74-4447-A075-B5F10B61F1C7}" type="slidenum">
              <a:rPr lang="pt-BR" altLang="pt-BR"/>
              <a:pPr/>
              <a:t>‹nº›</a:t>
            </a:fld>
            <a:endParaRPr lang="pt-BR" altLang="pt-BR"/>
          </a:p>
        </p:txBody>
      </p:sp>
    </p:spTree>
    <p:extLst>
      <p:ext uri="{BB962C8B-B14F-4D97-AF65-F5344CB8AC3E}">
        <p14:creationId xmlns:p14="http://schemas.microsoft.com/office/powerpoint/2010/main" val="405499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BCD6D814-62E1-4F71-8FF6-76B57E976509}"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45084F78-C59C-457F-9EC5-BF1CF11DF272}" type="slidenum">
              <a:rPr lang="pt-BR" altLang="pt-BR"/>
              <a:pPr/>
              <a:t>‹nº›</a:t>
            </a:fld>
            <a:endParaRPr lang="pt-BR" altLang="pt-BR"/>
          </a:p>
        </p:txBody>
      </p:sp>
    </p:spTree>
    <p:extLst>
      <p:ext uri="{BB962C8B-B14F-4D97-AF65-F5344CB8AC3E}">
        <p14:creationId xmlns:p14="http://schemas.microsoft.com/office/powerpoint/2010/main" val="36006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E3772A7-5D0E-4E28-A1C4-7D20A8CA6869}"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35CB8714-1975-45C3-B240-349BD27DA58A}" type="slidenum">
              <a:rPr lang="pt-BR" altLang="pt-BR"/>
              <a:pPr/>
              <a:t>‹nº›</a:t>
            </a:fld>
            <a:endParaRPr lang="pt-BR" altLang="pt-BR"/>
          </a:p>
        </p:txBody>
      </p:sp>
    </p:spTree>
    <p:extLst>
      <p:ext uri="{BB962C8B-B14F-4D97-AF65-F5344CB8AC3E}">
        <p14:creationId xmlns:p14="http://schemas.microsoft.com/office/powerpoint/2010/main" val="25605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7564AAD-3398-4093-838C-B2DD10D817FC}"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54DB1125-8734-4FF5-BD3F-C7F6E37150D9}" type="slidenum">
              <a:rPr lang="pt-BR" altLang="pt-BR"/>
              <a:pPr/>
              <a:t>‹nº›</a:t>
            </a:fld>
            <a:endParaRPr lang="pt-BR" altLang="pt-BR"/>
          </a:p>
        </p:txBody>
      </p:sp>
    </p:spTree>
    <p:extLst>
      <p:ext uri="{BB962C8B-B14F-4D97-AF65-F5344CB8AC3E}">
        <p14:creationId xmlns:p14="http://schemas.microsoft.com/office/powerpoint/2010/main" val="272991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60B451C-FA3B-4B19-B0B6-96D248DC0204}"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C00CAE74-3BB8-4162-9F22-9FF29A9D0606}" type="slidenum">
              <a:rPr lang="pt-BR" altLang="pt-BR"/>
              <a:pPr/>
              <a:t>‹nº›</a:t>
            </a:fld>
            <a:endParaRPr lang="pt-BR" altLang="pt-BR"/>
          </a:p>
        </p:txBody>
      </p:sp>
    </p:spTree>
    <p:extLst>
      <p:ext uri="{BB962C8B-B14F-4D97-AF65-F5344CB8AC3E}">
        <p14:creationId xmlns:p14="http://schemas.microsoft.com/office/powerpoint/2010/main" val="415423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4000" b="1"/>
            </a:lvl1pPr>
          </a:lstStyle>
          <a:p>
            <a:r>
              <a:rPr lang="pt-BR" smtClean="0"/>
              <a:t>Clique para editar o estilo do título mestre</a:t>
            </a:r>
            <a:endParaRPr lang="pt-BR" dirty="0"/>
          </a:p>
        </p:txBody>
      </p:sp>
      <p:sp>
        <p:nvSpPr>
          <p:cNvPr id="3" name="Espaço Reservado para Conteúdo 2"/>
          <p:cNvSpPr>
            <a:spLocks noGrp="1"/>
          </p:cNvSpPr>
          <p:nvPr>
            <p:ph idx="1"/>
          </p:nvPr>
        </p:nvSpPr>
        <p:spPr>
          <a:xfrm>
            <a:off x="457200" y="2204864"/>
            <a:ext cx="8229600" cy="3921299"/>
          </a:xfrm>
        </p:spPr>
        <p:txBody>
          <a:bodyPr/>
          <a:lstStyle>
            <a:lvl1pPr>
              <a:buFont typeface="Wingdings" pitchFamily="2" charset="2"/>
              <a:buChar char="ü"/>
              <a:defRPr sz="2800"/>
            </a:lvl1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0" name="Espaço Reservado para Texto 9"/>
          <p:cNvSpPr>
            <a:spLocks noGrp="1"/>
          </p:cNvSpPr>
          <p:nvPr>
            <p:ph type="body" sz="quarter" idx="13"/>
          </p:nvPr>
        </p:nvSpPr>
        <p:spPr>
          <a:xfrm>
            <a:off x="467544" y="1484784"/>
            <a:ext cx="8208912" cy="648668"/>
          </a:xfrm>
        </p:spPr>
        <p:txBody>
          <a:bodyPr/>
          <a:lstStyle>
            <a:lvl1pPr marL="3175" indent="-3175" defTabSz="-285750">
              <a:buNone/>
              <a:defRPr b="1"/>
            </a:lvl1pPr>
            <a:lvl2pPr marL="3175" indent="-3175" defTabSz="-285750">
              <a:buNone/>
              <a:defRPr b="1"/>
            </a:lvl2pPr>
            <a:lvl3pPr marL="3175" indent="-3175" defTabSz="-285750">
              <a:buNone/>
              <a:defRPr b="1"/>
            </a:lvl3pPr>
            <a:lvl4pPr marL="3175" indent="-3175" defTabSz="-285750">
              <a:buNone/>
              <a:defRPr b="1"/>
            </a:lvl4pPr>
            <a:lvl5pPr marL="3175" indent="-3175" defTabSz="-285750">
              <a:buNone/>
              <a:defRPr b="1"/>
            </a:lvl5pPr>
          </a:lstStyle>
          <a:p>
            <a:pPr lvl="0"/>
            <a:r>
              <a:rPr lang="pt-BR" dirty="0" smtClean="0"/>
              <a:t>Clique para editar os estilos do texto mestre</a:t>
            </a:r>
            <a:endParaRPr lang="pt-BR" dirty="0"/>
          </a:p>
        </p:txBody>
      </p:sp>
      <p:sp>
        <p:nvSpPr>
          <p:cNvPr id="5" name="Espaço Reservado para Data 3"/>
          <p:cNvSpPr>
            <a:spLocks noGrp="1"/>
          </p:cNvSpPr>
          <p:nvPr>
            <p:ph type="dt" sz="half" idx="14"/>
          </p:nvPr>
        </p:nvSpPr>
        <p:spPr/>
        <p:txBody>
          <a:bodyPr/>
          <a:lstStyle>
            <a:lvl1pPr>
              <a:defRPr/>
            </a:lvl1pPr>
          </a:lstStyle>
          <a:p>
            <a:pPr>
              <a:defRPr/>
            </a:pPr>
            <a:fld id="{62282AB4-3F25-4AFA-93F2-DB51B40EC586}" type="datetimeFigureOut">
              <a:rPr lang="pt-BR"/>
              <a:pPr>
                <a:defRPr/>
              </a:pPr>
              <a:t>23/11/2016</a:t>
            </a:fld>
            <a:endParaRPr lang="pt-BR"/>
          </a:p>
        </p:txBody>
      </p:sp>
      <p:sp>
        <p:nvSpPr>
          <p:cNvPr id="6" name="Espaço Reservado para Rodapé 4"/>
          <p:cNvSpPr>
            <a:spLocks noGrp="1"/>
          </p:cNvSpPr>
          <p:nvPr>
            <p:ph type="ftr" sz="quarter" idx="15"/>
          </p:nvPr>
        </p:nvSpPr>
        <p:spPr/>
        <p:txBody>
          <a:bodyPr/>
          <a:lstStyle>
            <a:lvl1pPr>
              <a:defRPr/>
            </a:lvl1pPr>
          </a:lstStyle>
          <a:p>
            <a:pPr>
              <a:defRPr/>
            </a:pPr>
            <a:endParaRPr lang="pt-BR"/>
          </a:p>
        </p:txBody>
      </p:sp>
      <p:sp>
        <p:nvSpPr>
          <p:cNvPr id="7" name="Espaço Reservado para Número de Slide 5"/>
          <p:cNvSpPr>
            <a:spLocks noGrp="1"/>
          </p:cNvSpPr>
          <p:nvPr>
            <p:ph type="sldNum" sz="quarter" idx="16"/>
          </p:nvPr>
        </p:nvSpPr>
        <p:spPr/>
        <p:txBody>
          <a:bodyPr/>
          <a:lstStyle>
            <a:lvl1pPr>
              <a:defRPr/>
            </a:lvl1pPr>
          </a:lstStyle>
          <a:p>
            <a:fld id="{B43E76C2-C1EC-46BB-9014-3A1AD156240C}" type="slidenum">
              <a:rPr lang="pt-BR" altLang="pt-BR"/>
              <a:pPr/>
              <a:t>‹nº›</a:t>
            </a:fld>
            <a:endParaRPr lang="pt-BR" altLang="pt-BR"/>
          </a:p>
        </p:txBody>
      </p:sp>
    </p:spTree>
    <p:extLst>
      <p:ext uri="{BB962C8B-B14F-4D97-AF65-F5344CB8AC3E}">
        <p14:creationId xmlns:p14="http://schemas.microsoft.com/office/powerpoint/2010/main" val="32490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90C71521-4F23-49CA-9C88-8D2EEAD07266}"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DE23B5A-9724-49DE-98C9-085BE7639BE4}" type="slidenum">
              <a:rPr lang="pt-BR" altLang="pt-BR"/>
              <a:pPr/>
              <a:t>‹nº›</a:t>
            </a:fld>
            <a:endParaRPr lang="pt-BR" altLang="pt-BR"/>
          </a:p>
        </p:txBody>
      </p:sp>
    </p:spTree>
    <p:extLst>
      <p:ext uri="{BB962C8B-B14F-4D97-AF65-F5344CB8AC3E}">
        <p14:creationId xmlns:p14="http://schemas.microsoft.com/office/powerpoint/2010/main" val="311509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E4D5043-982F-486B-B81D-F4B1D2C21E88}"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ACC99740-E9FB-4681-AF47-02325ABA6539}" type="slidenum">
              <a:rPr lang="pt-BR" altLang="pt-BR"/>
              <a:pPr/>
              <a:t>‹nº›</a:t>
            </a:fld>
            <a:endParaRPr lang="pt-BR" altLang="pt-BR"/>
          </a:p>
        </p:txBody>
      </p:sp>
    </p:spTree>
    <p:extLst>
      <p:ext uri="{BB962C8B-B14F-4D97-AF65-F5344CB8AC3E}">
        <p14:creationId xmlns:p14="http://schemas.microsoft.com/office/powerpoint/2010/main" val="25083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269A89A-E83C-44A9-A3E3-42AB85F0EDE3}" type="datetimeFigureOut">
              <a:rPr lang="pt-BR"/>
              <a:pPr>
                <a:defRPr/>
              </a:pPr>
              <a:t>23/11/2016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3A52B231-F081-4F4A-8337-F8B1857A6692}" type="slidenum">
              <a:rPr lang="pt-BR" altLang="pt-BR"/>
              <a:pPr/>
              <a:t>‹nº›</a:t>
            </a:fld>
            <a:endParaRPr lang="pt-BR" altLang="pt-BR"/>
          </a:p>
        </p:txBody>
      </p:sp>
    </p:spTree>
    <p:extLst>
      <p:ext uri="{BB962C8B-B14F-4D97-AF65-F5344CB8AC3E}">
        <p14:creationId xmlns:p14="http://schemas.microsoft.com/office/powerpoint/2010/main" val="335354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7338CDEC-8871-429C-BE8B-43EEB7006E0F}" type="datetimeFigureOut">
              <a:rPr lang="pt-BR"/>
              <a:pPr>
                <a:defRPr/>
              </a:pPr>
              <a:t>23/11/2016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1072E62A-2DA7-4C69-879F-97F70AC1F869}" type="slidenum">
              <a:rPr lang="pt-BR" altLang="pt-BR"/>
              <a:pPr/>
              <a:t>‹nº›</a:t>
            </a:fld>
            <a:endParaRPr lang="pt-BR" altLang="pt-BR"/>
          </a:p>
        </p:txBody>
      </p:sp>
    </p:spTree>
    <p:extLst>
      <p:ext uri="{BB962C8B-B14F-4D97-AF65-F5344CB8AC3E}">
        <p14:creationId xmlns:p14="http://schemas.microsoft.com/office/powerpoint/2010/main" val="13918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8A3FD2E-0D48-4FD7-8817-6EBB92791C6B}" type="datetimeFigureOut">
              <a:rPr lang="pt-BR"/>
              <a:pPr>
                <a:defRPr/>
              </a:pPr>
              <a:t>23/11/2016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52D744A9-CC84-4A19-936F-B4E6BB26EE86}" type="slidenum">
              <a:rPr lang="pt-BR" altLang="pt-BR"/>
              <a:pPr/>
              <a:t>‹nº›</a:t>
            </a:fld>
            <a:endParaRPr lang="pt-BR" altLang="pt-BR"/>
          </a:p>
        </p:txBody>
      </p:sp>
    </p:spTree>
    <p:extLst>
      <p:ext uri="{BB962C8B-B14F-4D97-AF65-F5344CB8AC3E}">
        <p14:creationId xmlns:p14="http://schemas.microsoft.com/office/powerpoint/2010/main" val="40221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BAA4462-054A-4F32-B520-C62C78DAA02E}"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4039C9DC-78BF-4B69-8311-52A71F45CD4F}" type="slidenum">
              <a:rPr lang="pt-BR" altLang="pt-BR"/>
              <a:pPr/>
              <a:t>‹nº›</a:t>
            </a:fld>
            <a:endParaRPr lang="pt-BR" altLang="pt-BR"/>
          </a:p>
        </p:txBody>
      </p:sp>
    </p:spTree>
    <p:extLst>
      <p:ext uri="{BB962C8B-B14F-4D97-AF65-F5344CB8AC3E}">
        <p14:creationId xmlns:p14="http://schemas.microsoft.com/office/powerpoint/2010/main" val="68432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5AC20-8932-479A-819E-E028049D0507}" type="datetimeFigureOut">
              <a:rPr lang="pt-BR"/>
              <a:pPr>
                <a:defRPr/>
              </a:pPr>
              <a:t>23/11/2016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7F8FC79-2546-4CB0-AF08-4478900DFEEA}" type="slidenum">
              <a:rPr lang="pt-BR" altLang="pt-BR"/>
              <a:pPr/>
              <a:t>‹nº›</a:t>
            </a:fld>
            <a:endParaRPr lang="pt-BR" altLang="pt-BR"/>
          </a:p>
        </p:txBody>
      </p:sp>
      <p:sp>
        <p:nvSpPr>
          <p:cNvPr id="8" name="Retângulo 7"/>
          <p:cNvSpPr/>
          <p:nvPr userDrawn="1"/>
        </p:nvSpPr>
        <p:spPr>
          <a:xfrm>
            <a:off x="323850" y="333375"/>
            <a:ext cx="8496300" cy="6191250"/>
          </a:xfrm>
          <a:prstGeom prst="rect">
            <a:avLst/>
          </a:prstGeom>
          <a:noFill/>
          <a:ln>
            <a:solidFill>
              <a:srgbClr val="D925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3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11905" t="10934" r="58755" b="76421"/>
          <a:stretch>
            <a:fillRect/>
          </a:stretch>
        </p:blipFill>
        <p:spPr bwMode="auto">
          <a:xfrm>
            <a:off x="6588125" y="6165850"/>
            <a:ext cx="23764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munidades.enap.gov.b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a:xfrm>
            <a:off x="539552" y="1522019"/>
            <a:ext cx="8278688" cy="2555053"/>
          </a:xfrm>
        </p:spPr>
        <p:txBody>
          <a:bodyPr/>
          <a:lstStyle/>
          <a:p>
            <a:r>
              <a:rPr lang="pt-BR" altLang="pt-BR" sz="3600" b="1" dirty="0" smtClean="0">
                <a:solidFill>
                  <a:srgbClr val="C00000"/>
                </a:solidFill>
                <a:cs typeface="Arial" panose="020B0604020202020204" pitchFamily="34" charset="0"/>
              </a:rPr>
              <a:t/>
            </a:r>
            <a:br>
              <a:rPr lang="pt-BR" altLang="pt-BR" sz="3600" b="1" dirty="0" smtClean="0">
                <a:solidFill>
                  <a:srgbClr val="C00000"/>
                </a:solidFill>
                <a:cs typeface="Arial" panose="020B0604020202020204" pitchFamily="34" charset="0"/>
              </a:rPr>
            </a:br>
            <a:r>
              <a:rPr lang="pt-BR" altLang="pt-BR" sz="3600" b="1" dirty="0" smtClean="0">
                <a:solidFill>
                  <a:srgbClr val="C00000"/>
                </a:solidFill>
                <a:cs typeface="Arial" panose="020B0604020202020204" pitchFamily="34" charset="0"/>
              </a:rPr>
              <a:t>A Importância da Comunidades de Prática de Compras no Brasil</a:t>
            </a:r>
            <a:br>
              <a:rPr lang="pt-BR" altLang="pt-BR" sz="3600" b="1" dirty="0" smtClean="0">
                <a:solidFill>
                  <a:srgbClr val="C00000"/>
                </a:solidFill>
                <a:cs typeface="Arial" panose="020B0604020202020204" pitchFamily="34" charset="0"/>
              </a:rPr>
            </a:br>
            <a:endParaRPr lang="pt-BR" altLang="pt-BR" sz="3600" dirty="0" smtClean="0">
              <a:solidFill>
                <a:srgbClr val="C00000"/>
              </a:solidFill>
            </a:endParaRPr>
          </a:p>
        </p:txBody>
      </p:sp>
      <p:sp>
        <p:nvSpPr>
          <p:cNvPr id="2" name="CaixaDeTexto 1"/>
          <p:cNvSpPr txBox="1"/>
          <p:nvPr/>
        </p:nvSpPr>
        <p:spPr>
          <a:xfrm>
            <a:off x="2555776" y="4653136"/>
            <a:ext cx="3888432" cy="369332"/>
          </a:xfrm>
          <a:prstGeom prst="rect">
            <a:avLst/>
          </a:prstGeom>
          <a:noFill/>
        </p:spPr>
        <p:txBody>
          <a:bodyPr wrap="square" rtlCol="0">
            <a:spAutoFit/>
          </a:bodyPr>
          <a:lstStyle/>
          <a:p>
            <a:pPr algn="ctr"/>
            <a:r>
              <a:rPr lang="pt-BR" b="1" dirty="0" err="1" smtClean="0">
                <a:solidFill>
                  <a:srgbClr val="C00000"/>
                </a:solidFill>
              </a:rPr>
              <a:t>Cilair</a:t>
            </a:r>
            <a:r>
              <a:rPr lang="pt-BR" b="1" dirty="0" smtClean="0">
                <a:solidFill>
                  <a:srgbClr val="C00000"/>
                </a:solidFill>
              </a:rPr>
              <a:t> Rodrigues de Abreu</a:t>
            </a:r>
            <a:endParaRPr lang="pt-BR" b="1" dirty="0">
              <a:solidFill>
                <a:srgbClr val="C00000"/>
              </a:solidFill>
            </a:endParaRPr>
          </a:p>
        </p:txBody>
      </p:sp>
      <p:sp>
        <p:nvSpPr>
          <p:cNvPr id="3" name="CaixaDeTexto 2"/>
          <p:cNvSpPr txBox="1"/>
          <p:nvPr/>
        </p:nvSpPr>
        <p:spPr>
          <a:xfrm>
            <a:off x="1835696" y="5326596"/>
            <a:ext cx="5616624" cy="369332"/>
          </a:xfrm>
          <a:prstGeom prst="rect">
            <a:avLst/>
          </a:prstGeom>
          <a:noFill/>
        </p:spPr>
        <p:txBody>
          <a:bodyPr wrap="square" rtlCol="0">
            <a:spAutoFit/>
          </a:bodyPr>
          <a:lstStyle/>
          <a:p>
            <a:pPr algn="ctr"/>
            <a:r>
              <a:rPr lang="pt-BR" dirty="0" smtClean="0">
                <a:solidFill>
                  <a:srgbClr val="C00000"/>
                </a:solidFill>
              </a:rPr>
              <a:t>Jamaica, novembro de 2016</a:t>
            </a:r>
            <a:endParaRPr lang="pt-BR"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395536" y="1571036"/>
            <a:ext cx="5270749" cy="46662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 typeface="Wingdings" panose="05000000000000000000" pitchFamily="2" charset="2"/>
              <a:buChar char="§"/>
            </a:pPr>
            <a:r>
              <a:rPr lang="pt-BR" sz="2800" dirty="0" smtClean="0"/>
              <a:t>Iniciativa do BID e da Enap;</a:t>
            </a:r>
          </a:p>
          <a:p>
            <a:pPr algn="just">
              <a:buFont typeface="Wingdings" panose="05000000000000000000" pitchFamily="2" charset="2"/>
              <a:buChar char="§"/>
            </a:pPr>
            <a:r>
              <a:rPr lang="pt-BR" sz="2800" dirty="0" smtClean="0"/>
              <a:t>Busca inovar </a:t>
            </a:r>
            <a:r>
              <a:rPr lang="pt-BR" sz="2800" dirty="0"/>
              <a:t>os espaços educativos da Escola por meio da interação entre os </a:t>
            </a:r>
            <a:r>
              <a:rPr lang="pt-BR" sz="2800" dirty="0" smtClean="0"/>
              <a:t>usuários;</a:t>
            </a:r>
          </a:p>
          <a:p>
            <a:pPr algn="just">
              <a:buFont typeface="Wingdings" panose="05000000000000000000" pitchFamily="2" charset="2"/>
              <a:buChar char="§"/>
            </a:pPr>
            <a:r>
              <a:rPr lang="pt-BR" sz="2800" dirty="0" smtClean="0"/>
              <a:t>Objetiva o </a:t>
            </a:r>
            <a:r>
              <a:rPr lang="pt-BR" sz="2800" dirty="0"/>
              <a:t>compartilhamento de informações e conhecimentos sobre diversos temas que se relacionam a partir da temática central "Compras </a:t>
            </a:r>
            <a:r>
              <a:rPr lang="pt-BR" sz="2800" dirty="0" smtClean="0"/>
              <a:t>Públicas".</a:t>
            </a:r>
          </a:p>
          <a:p>
            <a:pPr marL="0" indent="0" algn="just">
              <a:buNone/>
            </a:pPr>
            <a:r>
              <a:rPr lang="pt-BR" sz="2800" dirty="0"/>
              <a:t> </a:t>
            </a:r>
            <a:endParaRPr lang="pt-BR" sz="2800" dirty="0" smtClean="0"/>
          </a:p>
        </p:txBody>
      </p:sp>
      <p:pic>
        <p:nvPicPr>
          <p:cNvPr id="3" name="Imagem 2"/>
          <p:cNvPicPr>
            <a:picLocks noChangeAspect="1"/>
          </p:cNvPicPr>
          <p:nvPr/>
        </p:nvPicPr>
        <p:blipFill>
          <a:blip r:embed="rId3"/>
          <a:stretch>
            <a:fillRect/>
          </a:stretch>
        </p:blipFill>
        <p:spPr>
          <a:xfrm>
            <a:off x="5810301" y="1844824"/>
            <a:ext cx="2900905" cy="3504109"/>
          </a:xfrm>
          <a:prstGeom prst="rect">
            <a:avLst/>
          </a:prstGeom>
        </p:spPr>
      </p:pic>
      <p:sp>
        <p:nvSpPr>
          <p:cNvPr id="4" name="CaixaDeTexto 3"/>
          <p:cNvSpPr txBox="1"/>
          <p:nvPr/>
        </p:nvSpPr>
        <p:spPr>
          <a:xfrm>
            <a:off x="1259632" y="620688"/>
            <a:ext cx="6605398" cy="523220"/>
          </a:xfrm>
          <a:prstGeom prst="rect">
            <a:avLst/>
          </a:prstGeom>
          <a:noFill/>
        </p:spPr>
        <p:txBody>
          <a:bodyPr wrap="none" rtlCol="0">
            <a:spAutoFit/>
          </a:bodyPr>
          <a:lstStyle/>
          <a:p>
            <a:r>
              <a:rPr lang="pt-BR" sz="2800" b="1" dirty="0">
                <a:latin typeface="+mn-lt"/>
                <a:cs typeface="+mn-cs"/>
              </a:rPr>
              <a:t>Comunidade de Prática </a:t>
            </a:r>
            <a:r>
              <a:rPr lang="pt-BR" sz="2800" b="1" dirty="0" smtClean="0">
                <a:latin typeface="+mn-lt"/>
                <a:cs typeface="+mn-cs"/>
              </a:rPr>
              <a:t>- Compras </a:t>
            </a:r>
            <a:r>
              <a:rPr lang="pt-BR" sz="2800" b="1" dirty="0">
                <a:latin typeface="+mn-lt"/>
                <a:cs typeface="+mn-cs"/>
              </a:rPr>
              <a:t>Públicas </a:t>
            </a:r>
          </a:p>
        </p:txBody>
      </p:sp>
    </p:spTree>
    <p:extLst>
      <p:ext uri="{BB962C8B-B14F-4D97-AF65-F5344CB8AC3E}">
        <p14:creationId xmlns:p14="http://schemas.microsoft.com/office/powerpoint/2010/main" val="93430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276065"/>
            <a:ext cx="8229600" cy="496751"/>
          </a:xfrm>
        </p:spPr>
        <p:txBody>
          <a:bodyPr/>
          <a:lstStyle/>
          <a:p>
            <a:r>
              <a:rPr lang="pt-BR" sz="3200" b="1" dirty="0" smtClean="0"/>
              <a:t/>
            </a:r>
            <a:br>
              <a:rPr lang="pt-BR" sz="3200" b="1" dirty="0" smtClean="0"/>
            </a:br>
            <a:r>
              <a:rPr lang="pt-BR" sz="3600" b="1" dirty="0" smtClean="0"/>
              <a:t>Fóruns</a:t>
            </a:r>
            <a:r>
              <a:rPr lang="pt-BR" sz="3200" b="1" dirty="0" smtClean="0"/>
              <a:t/>
            </a:r>
            <a:br>
              <a:rPr lang="pt-BR" sz="3200" b="1" dirty="0" smtClean="0"/>
            </a:br>
            <a:endParaRPr lang="pt-BR" sz="3200" b="1" dirty="0"/>
          </a:p>
        </p:txBody>
      </p:sp>
      <p:sp>
        <p:nvSpPr>
          <p:cNvPr id="6" name="Espaço Reservado para Conteúdo 5"/>
          <p:cNvSpPr>
            <a:spLocks noGrp="1"/>
          </p:cNvSpPr>
          <p:nvPr>
            <p:ph idx="1"/>
          </p:nvPr>
        </p:nvSpPr>
        <p:spPr>
          <a:xfrm>
            <a:off x="457199" y="2060848"/>
            <a:ext cx="8229600" cy="39030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 typeface="Wingdings" panose="05000000000000000000" pitchFamily="2" charset="2"/>
              <a:buChar char="ü"/>
            </a:pPr>
            <a:r>
              <a:rPr lang="pt-BR" sz="2800" dirty="0" smtClean="0"/>
              <a:t>Os fóruns são uma </a:t>
            </a:r>
            <a:r>
              <a:rPr lang="pt-BR" sz="2800" dirty="0"/>
              <a:t>poderosa ferramenta de </a:t>
            </a:r>
            <a:r>
              <a:rPr lang="pt-BR" sz="2800" dirty="0" smtClean="0"/>
              <a:t>interação </a:t>
            </a:r>
            <a:r>
              <a:rPr lang="pt-BR" sz="2800" dirty="0"/>
              <a:t>e aprendizado. </a:t>
            </a:r>
            <a:endParaRPr lang="pt-BR" sz="2800" dirty="0" smtClean="0"/>
          </a:p>
          <a:p>
            <a:pPr algn="just">
              <a:buFont typeface="Wingdings" panose="05000000000000000000" pitchFamily="2" charset="2"/>
              <a:buChar char="ü"/>
            </a:pPr>
            <a:r>
              <a:rPr lang="pt-BR" sz="2800" dirty="0" smtClean="0"/>
              <a:t>Neles, os membros da comunidade podem </a:t>
            </a:r>
            <a:r>
              <a:rPr lang="pt-BR" sz="2800" dirty="0"/>
              <a:t>interagir com outros participantes </a:t>
            </a:r>
            <a:r>
              <a:rPr lang="pt-BR" sz="2800" dirty="0" smtClean="0"/>
              <a:t>e </a:t>
            </a:r>
            <a:r>
              <a:rPr lang="pt-BR" sz="2800" dirty="0"/>
              <a:t>tirar dúvidas, compartilhar conhecimentos interessantes, dar exemplos de sucesso e, claro, aprender muita coisa importante com as experiências dos colegas. </a:t>
            </a:r>
          </a:p>
          <a:p>
            <a:pPr algn="just">
              <a:buFont typeface="Wingdings" panose="05000000000000000000" pitchFamily="2" charset="2"/>
              <a:buChar char="ü"/>
            </a:pPr>
            <a:r>
              <a:rPr lang="pt-BR" sz="2800" dirty="0"/>
              <a:t>Cada Fórum tem uma temática </a:t>
            </a:r>
            <a:r>
              <a:rPr lang="pt-BR" sz="2800" dirty="0" smtClean="0"/>
              <a:t>específica.</a:t>
            </a:r>
          </a:p>
          <a:p>
            <a:pPr algn="just">
              <a:buFont typeface="Wingdings" panose="05000000000000000000" pitchFamily="2" charset="2"/>
              <a:buChar char="ü"/>
            </a:pPr>
            <a:endParaRPr lang="pt-BR" sz="2800" dirty="0"/>
          </a:p>
        </p:txBody>
      </p:sp>
      <p:sp>
        <p:nvSpPr>
          <p:cNvPr id="5" name="CaixaDeTexto 4"/>
          <p:cNvSpPr txBox="1"/>
          <p:nvPr/>
        </p:nvSpPr>
        <p:spPr>
          <a:xfrm>
            <a:off x="1259632" y="620688"/>
            <a:ext cx="6605398" cy="523220"/>
          </a:xfrm>
          <a:prstGeom prst="rect">
            <a:avLst/>
          </a:prstGeom>
          <a:noFill/>
        </p:spPr>
        <p:txBody>
          <a:bodyPr wrap="none" rtlCol="0">
            <a:spAutoFit/>
          </a:bodyPr>
          <a:lstStyle/>
          <a:p>
            <a:r>
              <a:rPr lang="pt-BR" sz="2800" b="1" dirty="0">
                <a:latin typeface="+mn-lt"/>
                <a:cs typeface="+mn-cs"/>
              </a:rPr>
              <a:t>Comunidade de Prática </a:t>
            </a:r>
            <a:r>
              <a:rPr lang="pt-BR" sz="2800" b="1" dirty="0" smtClean="0">
                <a:latin typeface="+mn-lt"/>
                <a:cs typeface="+mn-cs"/>
              </a:rPr>
              <a:t>- Compras </a:t>
            </a:r>
            <a:r>
              <a:rPr lang="pt-BR" sz="2800" b="1" dirty="0">
                <a:latin typeface="+mn-lt"/>
                <a:cs typeface="+mn-cs"/>
              </a:rPr>
              <a:t>Públicas </a:t>
            </a:r>
          </a:p>
        </p:txBody>
      </p:sp>
      <p:pic>
        <p:nvPicPr>
          <p:cNvPr id="8" name="Imagem 7"/>
          <p:cNvPicPr>
            <a:picLocks noChangeAspect="1"/>
          </p:cNvPicPr>
          <p:nvPr/>
        </p:nvPicPr>
        <p:blipFill>
          <a:blip r:embed="rId2"/>
          <a:stretch>
            <a:fillRect/>
          </a:stretch>
        </p:blipFill>
        <p:spPr>
          <a:xfrm>
            <a:off x="3419872" y="1341083"/>
            <a:ext cx="457200" cy="390525"/>
          </a:xfrm>
          <a:prstGeom prst="rect">
            <a:avLst/>
          </a:prstGeom>
        </p:spPr>
      </p:pic>
    </p:spTree>
    <p:extLst>
      <p:ext uri="{BB962C8B-B14F-4D97-AF65-F5344CB8AC3E}">
        <p14:creationId xmlns:p14="http://schemas.microsoft.com/office/powerpoint/2010/main" val="309731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4" name="Título 1"/>
          <p:cNvSpPr txBox="1">
            <a:spLocks/>
          </p:cNvSpPr>
          <p:nvPr/>
        </p:nvSpPr>
        <p:spPr bwMode="auto">
          <a:xfrm>
            <a:off x="435185" y="1124744"/>
            <a:ext cx="825161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3600" b="1" dirty="0" smtClean="0"/>
              <a:t>    Fóruns - Organização</a:t>
            </a:r>
            <a:endParaRPr lang="pt-BR" sz="3200" b="1" dirty="0"/>
          </a:p>
        </p:txBody>
      </p:sp>
      <p:sp>
        <p:nvSpPr>
          <p:cNvPr id="5" name="CaixaDeTexto 4"/>
          <p:cNvSpPr txBox="1"/>
          <p:nvPr/>
        </p:nvSpPr>
        <p:spPr>
          <a:xfrm>
            <a:off x="1259632" y="548680"/>
            <a:ext cx="6605398" cy="523220"/>
          </a:xfrm>
          <a:prstGeom prst="rect">
            <a:avLst/>
          </a:prstGeom>
          <a:noFill/>
        </p:spPr>
        <p:txBody>
          <a:bodyPr wrap="none" rtlCol="0">
            <a:spAutoFit/>
          </a:bodyPr>
          <a:lstStyle/>
          <a:p>
            <a:r>
              <a:rPr lang="pt-BR" sz="2800" b="1" dirty="0">
                <a:latin typeface="+mn-lt"/>
                <a:cs typeface="+mn-cs"/>
              </a:rPr>
              <a:t>Comunidade de Prática </a:t>
            </a:r>
            <a:r>
              <a:rPr lang="pt-BR" sz="2800" b="1" dirty="0" smtClean="0">
                <a:latin typeface="+mn-lt"/>
                <a:cs typeface="+mn-cs"/>
              </a:rPr>
              <a:t>- Compras </a:t>
            </a:r>
            <a:r>
              <a:rPr lang="pt-BR" sz="2800" b="1" dirty="0">
                <a:latin typeface="+mn-lt"/>
                <a:cs typeface="+mn-cs"/>
              </a:rPr>
              <a:t>Públicas </a:t>
            </a:r>
          </a:p>
        </p:txBody>
      </p:sp>
      <p:pic>
        <p:nvPicPr>
          <p:cNvPr id="6" name="Imagem 5"/>
          <p:cNvPicPr>
            <a:picLocks noChangeAspect="1"/>
          </p:cNvPicPr>
          <p:nvPr/>
        </p:nvPicPr>
        <p:blipFill>
          <a:blip r:embed="rId3"/>
          <a:stretch>
            <a:fillRect/>
          </a:stretch>
        </p:blipFill>
        <p:spPr>
          <a:xfrm>
            <a:off x="2195736" y="1196752"/>
            <a:ext cx="457200" cy="390525"/>
          </a:xfrm>
          <a:prstGeom prst="rect">
            <a:avLst/>
          </a:prstGeom>
        </p:spPr>
      </p:pic>
      <p:sp>
        <p:nvSpPr>
          <p:cNvPr id="10" name="Espaço Reservado para Conteúdo 2"/>
          <p:cNvSpPr txBox="1">
            <a:spLocks/>
          </p:cNvSpPr>
          <p:nvPr/>
        </p:nvSpPr>
        <p:spPr bwMode="auto">
          <a:xfrm>
            <a:off x="457200" y="2189500"/>
            <a:ext cx="8229600" cy="375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800" dirty="0"/>
              <a:t>Os Fóruns da  </a:t>
            </a:r>
            <a:r>
              <a:rPr lang="pt-BR" sz="2800" dirty="0" err="1"/>
              <a:t>CoP</a:t>
            </a:r>
            <a:r>
              <a:rPr lang="pt-BR" sz="2800" dirty="0"/>
              <a:t> de Compras Públicas  são organizados de acordo com cinco </a:t>
            </a:r>
            <a:r>
              <a:rPr lang="pt-BR" sz="2800" dirty="0" smtClean="0"/>
              <a:t>temáticas: </a:t>
            </a:r>
          </a:p>
          <a:p>
            <a:pPr marL="971550" lvl="1" indent="-514350" algn="just">
              <a:buFont typeface="+mj-lt"/>
              <a:buAutoNum type="arabicPeriod"/>
            </a:pPr>
            <a:r>
              <a:rPr lang="pt-BR" dirty="0" smtClean="0"/>
              <a:t>Contratos Administrativos</a:t>
            </a:r>
            <a:r>
              <a:rPr lang="pt-BR" dirty="0"/>
              <a:t>.</a:t>
            </a:r>
            <a:endParaRPr lang="pt-BR" dirty="0" smtClean="0"/>
          </a:p>
          <a:p>
            <a:pPr marL="971550" lvl="1" indent="-514350" algn="just">
              <a:buFont typeface="+mj-lt"/>
              <a:buAutoNum type="arabicPeriod"/>
            </a:pPr>
            <a:r>
              <a:rPr lang="pt-BR" dirty="0" smtClean="0"/>
              <a:t>Registro de Preços.</a:t>
            </a:r>
          </a:p>
          <a:p>
            <a:pPr marL="971550" lvl="1" indent="-514350" algn="just">
              <a:buFont typeface="+mj-lt"/>
              <a:buAutoNum type="arabicPeriod"/>
            </a:pPr>
            <a:r>
              <a:rPr lang="pt-BR" dirty="0" smtClean="0"/>
              <a:t>Termos de Referência.</a:t>
            </a:r>
          </a:p>
          <a:p>
            <a:pPr marL="971550" lvl="1" indent="-514350" algn="just">
              <a:buFont typeface="+mj-lt"/>
              <a:buAutoNum type="arabicPeriod"/>
            </a:pPr>
            <a:r>
              <a:rPr lang="pt-BR" dirty="0" smtClean="0"/>
              <a:t>Boas Práticas em Licitações.</a:t>
            </a:r>
          </a:p>
          <a:p>
            <a:pPr marL="971550" lvl="1" indent="-514350" algn="just">
              <a:buFont typeface="+mj-lt"/>
              <a:buAutoNum type="arabicPeriod"/>
            </a:pPr>
            <a:r>
              <a:rPr lang="pt-BR" dirty="0" smtClean="0"/>
              <a:t>Pregão Eletrônico.</a:t>
            </a:r>
            <a:endParaRPr lang="pt-BR" dirty="0"/>
          </a:p>
        </p:txBody>
      </p:sp>
    </p:spTree>
    <p:extLst>
      <p:ext uri="{BB962C8B-B14F-4D97-AF65-F5344CB8AC3E}">
        <p14:creationId xmlns:p14="http://schemas.microsoft.com/office/powerpoint/2010/main" val="1911044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IMPORTANTE!</a:t>
            </a:r>
            <a:endParaRPr lang="pt-BR" sz="3200" b="1" dirty="0"/>
          </a:p>
        </p:txBody>
      </p:sp>
      <p:sp>
        <p:nvSpPr>
          <p:cNvPr id="8" name="Espaço Reservado para Conteúdo 7"/>
          <p:cNvSpPr>
            <a:spLocks noGrp="1"/>
          </p:cNvSpPr>
          <p:nvPr>
            <p:ph idx="1"/>
          </p:nvPr>
        </p:nvSpPr>
        <p:spPr/>
        <p:txBody>
          <a:bodyPr/>
          <a:lstStyle/>
          <a:p>
            <a:pPr algn="just">
              <a:buFont typeface="Wingdings" pitchFamily="2" charset="2"/>
              <a:buChar char="ü"/>
            </a:pPr>
            <a:r>
              <a:rPr lang="pt-BR" sz="2800" dirty="0" smtClean="0"/>
              <a:t> </a:t>
            </a:r>
            <a:r>
              <a:rPr lang="pt-BR" sz="3000" dirty="0" smtClean="0"/>
              <a:t>Existem diferentes níveis de participação em uma </a:t>
            </a:r>
            <a:r>
              <a:rPr lang="pt-BR" sz="3000" dirty="0" err="1" smtClean="0"/>
              <a:t>CoP</a:t>
            </a:r>
            <a:r>
              <a:rPr lang="pt-BR" sz="3000" dirty="0" smtClean="0"/>
              <a:t> e um erro comum é tentar encorajar todos os membros a participarem de uma forma igual.</a:t>
            </a:r>
          </a:p>
          <a:p>
            <a:pPr algn="just">
              <a:buFont typeface="Wingdings" pitchFamily="2" charset="2"/>
              <a:buChar char="ü"/>
            </a:pPr>
            <a:r>
              <a:rPr lang="pt-BR" sz="2800" dirty="0" smtClean="0"/>
              <a:t> Os membros acabam se dividindo em três grupos: </a:t>
            </a:r>
          </a:p>
          <a:p>
            <a:pPr lvl="1" algn="just">
              <a:buFont typeface="Wingdings" panose="05000000000000000000" pitchFamily="2" charset="2"/>
              <a:buChar char="§"/>
            </a:pPr>
            <a:r>
              <a:rPr lang="pt-BR" dirty="0" smtClean="0"/>
              <a:t>O grupo </a:t>
            </a:r>
            <a:r>
              <a:rPr lang="pt-BR" b="1" dirty="0" smtClean="0"/>
              <a:t>principal ou central</a:t>
            </a:r>
            <a:r>
              <a:rPr lang="pt-BR" dirty="0" smtClean="0"/>
              <a:t> (10 a 15 % dos integrantes) é aquele formado pelos indivíduos mais engajados. Eles são o coração da </a:t>
            </a:r>
            <a:r>
              <a:rPr lang="pt-BR" dirty="0" err="1" smtClean="0"/>
              <a:t>CoP</a:t>
            </a:r>
            <a:r>
              <a:rPr lang="pt-BR" dirty="0" smtClean="0"/>
              <a:t> e guiam a comunidade na sua agenda de aprendizados. </a:t>
            </a:r>
          </a:p>
        </p:txBody>
      </p:sp>
      <p:pic>
        <p:nvPicPr>
          <p:cNvPr id="9" name="Picture 3"/>
          <p:cNvPicPr>
            <a:picLocks noChangeAspect="1" noChangeArrowheads="1"/>
          </p:cNvPicPr>
          <p:nvPr/>
        </p:nvPicPr>
        <p:blipFill>
          <a:blip r:embed="rId2" cstate="print"/>
          <a:srcRect/>
          <a:stretch>
            <a:fillRect/>
          </a:stretch>
        </p:blipFill>
        <p:spPr bwMode="auto">
          <a:xfrm rot="20268808">
            <a:off x="994592" y="494203"/>
            <a:ext cx="897272" cy="8422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26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619672"/>
            <a:ext cx="8352928" cy="4536504"/>
          </a:xfrm>
        </p:spPr>
        <p:txBody>
          <a:bodyPr/>
          <a:lstStyle/>
          <a:p>
            <a:pPr marL="90488" lvl="1" indent="0" algn="just">
              <a:buFont typeface="Wingdings" panose="05000000000000000000" pitchFamily="2" charset="2"/>
              <a:buChar char="ü"/>
              <a:tabLst>
                <a:tab pos="0" algn="l"/>
              </a:tabLst>
            </a:pPr>
            <a:r>
              <a:rPr lang="pt-BR" dirty="0"/>
              <a:t>O grupo </a:t>
            </a:r>
            <a:r>
              <a:rPr lang="pt-BR" b="1" dirty="0"/>
              <a:t>ativo</a:t>
            </a:r>
            <a:r>
              <a:rPr lang="pt-BR" dirty="0"/>
              <a:t> (15% a 20%) são pessoas que frequentam reuniões, eventualmente participam de fóruns, porém sem a intensidade e a regularidade do grupo central.</a:t>
            </a:r>
          </a:p>
          <a:p>
            <a:pPr marL="90488" lvl="1" indent="0" algn="just">
              <a:buFont typeface="Wingdings" panose="05000000000000000000" pitchFamily="2" charset="2"/>
              <a:buChar char="ü"/>
              <a:tabLst>
                <a:tab pos="0" algn="l"/>
              </a:tabLst>
            </a:pPr>
            <a:r>
              <a:rPr lang="pt-BR" dirty="0"/>
              <a:t>Os participantes que formam o maior contingente das </a:t>
            </a:r>
            <a:r>
              <a:rPr lang="pt-BR" dirty="0" err="1"/>
              <a:t>CoP</a:t>
            </a:r>
            <a:r>
              <a:rPr lang="pt-BR" dirty="0"/>
              <a:t>, de 65% a 75%, fazem parte do </a:t>
            </a:r>
            <a:r>
              <a:rPr lang="pt-BR" b="1" dirty="0"/>
              <a:t>grupo periférico</a:t>
            </a:r>
            <a:r>
              <a:rPr lang="pt-BR" dirty="0"/>
              <a:t> e raramente participam. São membros que assistem a interatividade dos que estão nos grupos principal e </a:t>
            </a:r>
            <a:r>
              <a:rPr lang="pt-BR" dirty="0" smtClean="0"/>
              <a:t>ativo.</a:t>
            </a:r>
            <a:endParaRPr lang="pt-BR" dirty="0"/>
          </a:p>
        </p:txBody>
      </p:sp>
      <p:sp>
        <p:nvSpPr>
          <p:cNvPr id="4" name="Título 1"/>
          <p:cNvSpPr>
            <a:spLocks noGrp="1"/>
          </p:cNvSpPr>
          <p:nvPr/>
        </p:nvSpPr>
        <p:spPr bwMode="auto">
          <a:xfrm>
            <a:off x="457200" y="4766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3200" b="1" dirty="0" smtClean="0"/>
              <a:t>IMPORTANTE!</a:t>
            </a:r>
            <a:endParaRPr lang="pt-BR" sz="3200" b="1" dirty="0"/>
          </a:p>
        </p:txBody>
      </p:sp>
      <p:pic>
        <p:nvPicPr>
          <p:cNvPr id="5" name="Picture 3"/>
          <p:cNvPicPr>
            <a:picLocks noChangeAspect="1" noChangeArrowheads="1"/>
          </p:cNvPicPr>
          <p:nvPr/>
        </p:nvPicPr>
        <p:blipFill>
          <a:blip r:embed="rId2" cstate="print"/>
          <a:srcRect/>
          <a:stretch>
            <a:fillRect/>
          </a:stretch>
        </p:blipFill>
        <p:spPr bwMode="auto">
          <a:xfrm rot="20268808">
            <a:off x="994592" y="494203"/>
            <a:ext cx="897272" cy="8422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43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Desafios das Comunidades</a:t>
            </a:r>
            <a:endParaRPr lang="pt-BR" sz="3200" b="1" dirty="0"/>
          </a:p>
        </p:txBody>
      </p:sp>
      <p:sp>
        <p:nvSpPr>
          <p:cNvPr id="3" name="Espaço Reservado para Conteúdo 2"/>
          <p:cNvSpPr>
            <a:spLocks noGrp="1"/>
          </p:cNvSpPr>
          <p:nvPr>
            <p:ph idx="1"/>
          </p:nvPr>
        </p:nvSpPr>
        <p:spPr>
          <a:xfrm>
            <a:off x="457200" y="1196752"/>
            <a:ext cx="8229600" cy="4525963"/>
          </a:xfrm>
        </p:spPr>
        <p:txBody>
          <a:bodyPr/>
          <a:lstStyle/>
          <a:p>
            <a:pPr algn="just"/>
            <a:endParaRPr lang="pt-BR" dirty="0" smtClean="0"/>
          </a:p>
          <a:p>
            <a:pPr algn="just">
              <a:buFont typeface="Wingdings" pitchFamily="2" charset="2"/>
              <a:buChar char="ü"/>
            </a:pPr>
            <a:r>
              <a:rPr lang="pt-BR" dirty="0" smtClean="0"/>
              <a:t>Fomentar e manter a participação dos interessados.</a:t>
            </a:r>
          </a:p>
          <a:p>
            <a:pPr algn="just">
              <a:buFont typeface="Wingdings" pitchFamily="2" charset="2"/>
              <a:buChar char="ü"/>
            </a:pPr>
            <a:r>
              <a:rPr lang="pt-BR" dirty="0" smtClean="0"/>
              <a:t>Moderar fóruns.</a:t>
            </a:r>
          </a:p>
          <a:p>
            <a:pPr algn="just">
              <a:buFont typeface="Wingdings" pitchFamily="2" charset="2"/>
              <a:buChar char="ü"/>
            </a:pPr>
            <a:r>
              <a:rPr lang="pt-BR" dirty="0" smtClean="0"/>
              <a:t>Regras de conduta.</a:t>
            </a:r>
          </a:p>
          <a:p>
            <a:pPr algn="just">
              <a:buFont typeface="Wingdings" pitchFamily="2" charset="2"/>
              <a:buChar char="ü"/>
            </a:pPr>
            <a:r>
              <a:rPr lang="pt-BR" dirty="0" smtClean="0"/>
              <a:t>Gestão do conteúdo.</a:t>
            </a:r>
          </a:p>
          <a:p>
            <a:pPr algn="just">
              <a:buFont typeface="Wingdings" pitchFamily="2" charset="2"/>
              <a:buChar char="ü"/>
            </a:pPr>
            <a:r>
              <a:rPr lang="pt-BR" dirty="0" smtClean="0"/>
              <a:t>Credibilidade das informações postadas.</a:t>
            </a:r>
          </a:p>
          <a:p>
            <a:pPr algn="just"/>
            <a:endParaRPr lang="pt-BR" dirty="0" smtClean="0"/>
          </a:p>
          <a:p>
            <a:pPr marL="0" indent="0" algn="just">
              <a:buNone/>
            </a:pPr>
            <a:r>
              <a:rPr lang="pt-BR" sz="2000" b="1" i="1" dirty="0"/>
              <a:t>	</a:t>
            </a:r>
            <a:endParaRPr lang="pt-BR" dirty="0"/>
          </a:p>
        </p:txBody>
      </p:sp>
    </p:spTree>
    <p:extLst>
      <p:ext uri="{BB962C8B-B14F-4D97-AF65-F5344CB8AC3E}">
        <p14:creationId xmlns:p14="http://schemas.microsoft.com/office/powerpoint/2010/main" val="170314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a:xfrm>
            <a:off x="539552" y="1522019"/>
            <a:ext cx="8278688" cy="3096343"/>
          </a:xfrm>
        </p:spPr>
        <p:txBody>
          <a:bodyPr/>
          <a:lstStyle/>
          <a:p>
            <a:r>
              <a:rPr lang="pt-BR" altLang="pt-BR" b="1" dirty="0" smtClean="0">
                <a:solidFill>
                  <a:srgbClr val="C00000"/>
                </a:solidFill>
                <a:cs typeface="Arial" panose="020B0604020202020204" pitchFamily="34" charset="0"/>
              </a:rPr>
              <a:t/>
            </a:r>
            <a:br>
              <a:rPr lang="pt-BR" altLang="pt-BR" b="1" dirty="0" smtClean="0">
                <a:solidFill>
                  <a:srgbClr val="C00000"/>
                </a:solidFill>
                <a:cs typeface="Arial" panose="020B0604020202020204" pitchFamily="34" charset="0"/>
              </a:rPr>
            </a:br>
            <a:r>
              <a:rPr lang="pt-BR" altLang="pt-BR" sz="3200" b="1" dirty="0" smtClean="0">
                <a:solidFill>
                  <a:srgbClr val="C00000"/>
                </a:solidFill>
                <a:cs typeface="Arial" panose="020B0604020202020204" pitchFamily="34" charset="0"/>
              </a:rPr>
              <a:t>Comunidades de Prática de Compras no Brasil</a:t>
            </a:r>
            <a:br>
              <a:rPr lang="pt-BR" altLang="pt-BR" sz="3200" b="1" dirty="0" smtClean="0">
                <a:solidFill>
                  <a:srgbClr val="C00000"/>
                </a:solidFill>
                <a:cs typeface="Arial" panose="020B0604020202020204" pitchFamily="34" charset="0"/>
              </a:rPr>
            </a:br>
            <a:endParaRPr lang="pt-BR" altLang="pt-BR" sz="2800" dirty="0" smtClean="0">
              <a:solidFill>
                <a:srgbClr val="C00000"/>
              </a:solidFill>
            </a:endParaRPr>
          </a:p>
        </p:txBody>
      </p:sp>
      <p:sp>
        <p:nvSpPr>
          <p:cNvPr id="2" name="CaixaDeTexto 1"/>
          <p:cNvSpPr txBox="1"/>
          <p:nvPr/>
        </p:nvSpPr>
        <p:spPr>
          <a:xfrm>
            <a:off x="2555776" y="4653136"/>
            <a:ext cx="3888432" cy="369332"/>
          </a:xfrm>
          <a:prstGeom prst="rect">
            <a:avLst/>
          </a:prstGeom>
          <a:noFill/>
        </p:spPr>
        <p:txBody>
          <a:bodyPr wrap="square" rtlCol="0">
            <a:spAutoFit/>
          </a:bodyPr>
          <a:lstStyle/>
          <a:p>
            <a:pPr algn="ctr"/>
            <a:r>
              <a:rPr lang="pt-BR" b="1" dirty="0" err="1" smtClean="0">
                <a:solidFill>
                  <a:srgbClr val="C00000"/>
                </a:solidFill>
              </a:rPr>
              <a:t>Cilair</a:t>
            </a:r>
            <a:r>
              <a:rPr lang="pt-BR" b="1" dirty="0" smtClean="0">
                <a:solidFill>
                  <a:srgbClr val="C00000"/>
                </a:solidFill>
              </a:rPr>
              <a:t> Rodrigues de Abreu</a:t>
            </a:r>
            <a:endParaRPr lang="pt-BR" b="1" dirty="0">
              <a:solidFill>
                <a:srgbClr val="C00000"/>
              </a:solidFill>
            </a:endParaRPr>
          </a:p>
        </p:txBody>
      </p:sp>
      <p:sp>
        <p:nvSpPr>
          <p:cNvPr id="3" name="CaixaDeTexto 2"/>
          <p:cNvSpPr txBox="1"/>
          <p:nvPr/>
        </p:nvSpPr>
        <p:spPr>
          <a:xfrm>
            <a:off x="1835696" y="5326596"/>
            <a:ext cx="5616624" cy="369332"/>
          </a:xfrm>
          <a:prstGeom prst="rect">
            <a:avLst/>
          </a:prstGeom>
          <a:noFill/>
        </p:spPr>
        <p:txBody>
          <a:bodyPr wrap="square" rtlCol="0">
            <a:spAutoFit/>
          </a:bodyPr>
          <a:lstStyle/>
          <a:p>
            <a:pPr algn="ctr"/>
            <a:r>
              <a:rPr lang="pt-BR" dirty="0" smtClean="0">
                <a:solidFill>
                  <a:srgbClr val="C00000"/>
                </a:solidFill>
              </a:rPr>
              <a:t>Jamaica, novembro de 2016</a:t>
            </a:r>
            <a:endParaRPr lang="pt-BR" dirty="0">
              <a:solidFill>
                <a:srgbClr val="C00000"/>
              </a:solidFill>
            </a:endParaRPr>
          </a:p>
        </p:txBody>
      </p:sp>
    </p:spTree>
    <p:extLst>
      <p:ext uri="{BB962C8B-B14F-4D97-AF65-F5344CB8AC3E}">
        <p14:creationId xmlns:p14="http://schemas.microsoft.com/office/powerpoint/2010/main" val="13881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96" y="452021"/>
            <a:ext cx="8229600" cy="1143000"/>
          </a:xfrm>
        </p:spPr>
        <p:txBody>
          <a:bodyPr/>
          <a:lstStyle/>
          <a:p>
            <a:r>
              <a:rPr lang="pt-BR" sz="3200" b="1" dirty="0" smtClean="0"/>
              <a:t>Conhecendo a Escola Nacional de Administração Pública - </a:t>
            </a:r>
            <a:r>
              <a:rPr lang="pt-BR" sz="3200" b="1" dirty="0" err="1" smtClean="0"/>
              <a:t>Enap</a:t>
            </a:r>
            <a:endParaRPr lang="pt-BR" sz="3200" b="1" dirty="0"/>
          </a:p>
        </p:txBody>
      </p:sp>
      <p:sp>
        <p:nvSpPr>
          <p:cNvPr id="3" name="CaixaDeTexto 2"/>
          <p:cNvSpPr txBox="1"/>
          <p:nvPr/>
        </p:nvSpPr>
        <p:spPr>
          <a:xfrm>
            <a:off x="395536" y="1412776"/>
            <a:ext cx="8424936" cy="5078313"/>
          </a:xfrm>
          <a:prstGeom prst="rect">
            <a:avLst/>
          </a:prstGeom>
          <a:noFill/>
        </p:spPr>
        <p:txBody>
          <a:bodyPr wrap="square" rtlCol="0">
            <a:spAutoFit/>
          </a:bodyPr>
          <a:lstStyle/>
          <a:p>
            <a:pPr algn="just">
              <a:lnSpc>
                <a:spcPct val="150000"/>
              </a:lnSpc>
              <a:buFont typeface="Wingdings" panose="05000000000000000000" pitchFamily="2" charset="2"/>
              <a:buChar char="ü"/>
            </a:pPr>
            <a:r>
              <a:rPr lang="pt-BR" sz="2700" dirty="0" smtClean="0">
                <a:latin typeface="Calibri" panose="020F0502020204030204" pitchFamily="34" charset="0"/>
                <a:cs typeface="Calibri" panose="020F0502020204030204" pitchFamily="34" charset="0"/>
              </a:rPr>
              <a:t>A </a:t>
            </a:r>
            <a:r>
              <a:rPr lang="pt-BR" sz="2700" dirty="0" err="1" smtClean="0">
                <a:latin typeface="Calibri" panose="020F0502020204030204" pitchFamily="34" charset="0"/>
                <a:cs typeface="Calibri" panose="020F0502020204030204" pitchFamily="34" charset="0"/>
              </a:rPr>
              <a:t>Enap</a:t>
            </a:r>
            <a:r>
              <a:rPr lang="pt-BR" sz="2700" dirty="0" smtClean="0">
                <a:latin typeface="Calibri" panose="020F0502020204030204" pitchFamily="34" charset="0"/>
                <a:cs typeface="Calibri" panose="020F0502020204030204" pitchFamily="34" charset="0"/>
              </a:rPr>
              <a:t> é </a:t>
            </a:r>
            <a:r>
              <a:rPr lang="pt-BR" sz="2700" dirty="0">
                <a:latin typeface="Calibri" panose="020F0502020204030204" pitchFamily="34" charset="0"/>
                <a:cs typeface="Calibri" panose="020F0502020204030204" pitchFamily="34" charset="0"/>
              </a:rPr>
              <a:t>uma escola de </a:t>
            </a:r>
            <a:r>
              <a:rPr lang="pt-BR" sz="2700" dirty="0" smtClean="0">
                <a:latin typeface="Calibri" panose="020F0502020204030204" pitchFamily="34" charset="0"/>
                <a:cs typeface="Calibri" panose="020F0502020204030204" pitchFamily="34" charset="0"/>
              </a:rPr>
              <a:t>governo criada em 1986, </a:t>
            </a:r>
            <a:r>
              <a:rPr lang="pt-BR" sz="2700" dirty="0">
                <a:latin typeface="Calibri" panose="020F0502020204030204" pitchFamily="34" charset="0"/>
                <a:cs typeface="Calibri" panose="020F0502020204030204" pitchFamily="34" charset="0"/>
              </a:rPr>
              <a:t>que oferece </a:t>
            </a:r>
            <a:r>
              <a:rPr lang="pt-BR" sz="2700" dirty="0" smtClean="0">
                <a:latin typeface="Calibri" panose="020F0502020204030204" pitchFamily="34" charset="0"/>
                <a:cs typeface="Calibri" panose="020F0502020204030204" pitchFamily="34" charset="0"/>
              </a:rPr>
              <a:t>capacitação </a:t>
            </a:r>
            <a:r>
              <a:rPr lang="pt-BR" sz="2700" dirty="0">
                <a:latin typeface="Calibri" panose="020F0502020204030204" pitchFamily="34" charset="0"/>
                <a:cs typeface="Calibri" panose="020F0502020204030204" pitchFamily="34" charset="0"/>
              </a:rPr>
              <a:t>em Administração Pública </a:t>
            </a:r>
            <a:r>
              <a:rPr lang="pt-BR" sz="2700" dirty="0" smtClean="0">
                <a:latin typeface="Calibri" panose="020F0502020204030204" pitchFamily="34" charset="0"/>
                <a:cs typeface="Calibri" panose="020F0502020204030204" pitchFamily="34" charset="0"/>
              </a:rPr>
              <a:t>para os </a:t>
            </a:r>
            <a:r>
              <a:rPr lang="pt-BR" sz="2700" dirty="0">
                <a:latin typeface="Calibri" panose="020F0502020204030204" pitchFamily="34" charset="0"/>
                <a:cs typeface="Calibri" panose="020F0502020204030204" pitchFamily="34" charset="0"/>
              </a:rPr>
              <a:t>servidores públicos federais</a:t>
            </a:r>
            <a:r>
              <a:rPr lang="pt-BR" sz="2700" dirty="0" smtClean="0">
                <a:latin typeface="Calibri" panose="020F0502020204030204" pitchFamily="34" charset="0"/>
                <a:cs typeface="Calibri" panose="020F0502020204030204" pitchFamily="34" charset="0"/>
              </a:rPr>
              <a:t>.</a:t>
            </a:r>
          </a:p>
          <a:p>
            <a:pPr algn="just">
              <a:lnSpc>
                <a:spcPct val="150000"/>
              </a:lnSpc>
              <a:buFont typeface="Wingdings" panose="05000000000000000000" pitchFamily="2" charset="2"/>
              <a:buChar char="ü"/>
            </a:pPr>
            <a:r>
              <a:rPr lang="pt-BR" sz="2700" dirty="0" smtClean="0">
                <a:latin typeface="Calibri" panose="020F0502020204030204" pitchFamily="34" charset="0"/>
                <a:cs typeface="Calibri" panose="020F0502020204030204" pitchFamily="34" charset="0"/>
              </a:rPr>
              <a:t>Atua nas áreas de Desenvolvimento Técnico-Gerencial, Formação </a:t>
            </a:r>
            <a:r>
              <a:rPr lang="pt-BR" sz="2700" dirty="0">
                <a:latin typeface="Calibri" panose="020F0502020204030204" pitchFamily="34" charset="0"/>
                <a:cs typeface="Calibri" panose="020F0502020204030204" pitchFamily="34" charset="0"/>
              </a:rPr>
              <a:t>de </a:t>
            </a:r>
            <a:r>
              <a:rPr lang="pt-BR" sz="2700" dirty="0" smtClean="0">
                <a:latin typeface="Calibri" panose="020F0502020204030204" pitchFamily="34" charset="0"/>
                <a:cs typeface="Calibri" panose="020F0502020204030204" pitchFamily="34" charset="0"/>
              </a:rPr>
              <a:t>Carreiras, Aperfeiçoamento </a:t>
            </a:r>
            <a:r>
              <a:rPr lang="pt-BR" sz="2700" dirty="0">
                <a:latin typeface="Calibri" panose="020F0502020204030204" pitchFamily="34" charset="0"/>
                <a:cs typeface="Calibri" panose="020F0502020204030204" pitchFamily="34" charset="0"/>
              </a:rPr>
              <a:t>para </a:t>
            </a:r>
            <a:r>
              <a:rPr lang="pt-BR" sz="2700" dirty="0" smtClean="0">
                <a:latin typeface="Calibri" panose="020F0502020204030204" pitchFamily="34" charset="0"/>
                <a:cs typeface="Calibri" panose="020F0502020204030204" pitchFamily="34" charset="0"/>
              </a:rPr>
              <a:t>Carreiras, Pós-Graduação, Projetos Especiais, Pesquisa e Publicações.</a:t>
            </a:r>
          </a:p>
          <a:p>
            <a:pPr algn="just">
              <a:lnSpc>
                <a:spcPct val="150000"/>
              </a:lnSpc>
              <a:buFont typeface="Wingdings" panose="05000000000000000000" pitchFamily="2" charset="2"/>
              <a:buChar char="ü"/>
            </a:pPr>
            <a:r>
              <a:rPr lang="pt-BR" sz="2700" dirty="0" smtClean="0">
                <a:latin typeface="Calibri" panose="020F0502020204030204" pitchFamily="34" charset="0"/>
                <a:cs typeface="Calibri" panose="020F0502020204030204" pitchFamily="34" charset="0"/>
              </a:rPr>
              <a:t>Em 2015 foram capacitados </a:t>
            </a:r>
            <a:r>
              <a:rPr lang="pt-BR" sz="2700" u="sng" dirty="0" smtClean="0">
                <a:latin typeface="Calibri" panose="020F0502020204030204" pitchFamily="34" charset="0"/>
                <a:cs typeface="Calibri" panose="020F0502020204030204" pitchFamily="34" charset="0"/>
              </a:rPr>
              <a:t>16.165</a:t>
            </a:r>
            <a:r>
              <a:rPr lang="pt-BR" sz="2700" dirty="0" smtClean="0">
                <a:latin typeface="Calibri" panose="020F0502020204030204" pitchFamily="34" charset="0"/>
                <a:cs typeface="Calibri" panose="020F0502020204030204" pitchFamily="34" charset="0"/>
              </a:rPr>
              <a:t> servidores em cursos presenciais e </a:t>
            </a:r>
            <a:r>
              <a:rPr lang="pt-BR" sz="2700" u="sng" dirty="0" smtClean="0">
                <a:latin typeface="Calibri" panose="020F0502020204030204" pitchFamily="34" charset="0"/>
                <a:cs typeface="Calibri" panose="020F0502020204030204" pitchFamily="34" charset="0"/>
              </a:rPr>
              <a:t>74.600</a:t>
            </a:r>
            <a:r>
              <a:rPr lang="pt-BR" sz="2700" dirty="0" smtClean="0">
                <a:latin typeface="Calibri" panose="020F0502020204030204" pitchFamily="34" charset="0"/>
                <a:cs typeface="Calibri" panose="020F0502020204030204" pitchFamily="34" charset="0"/>
              </a:rPr>
              <a:t> à distância.</a:t>
            </a:r>
            <a:endParaRPr lang="pt-BR"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312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dirty="0" smtClean="0"/>
              <a:t>Volume de Compras no Governo Federal</a:t>
            </a:r>
            <a:endParaRPr lang="pt-BR" sz="2800" b="1" dirty="0"/>
          </a:p>
        </p:txBody>
      </p:sp>
      <p:sp>
        <p:nvSpPr>
          <p:cNvPr id="4" name="CaixaDeTexto 3"/>
          <p:cNvSpPr txBox="1"/>
          <p:nvPr/>
        </p:nvSpPr>
        <p:spPr>
          <a:xfrm>
            <a:off x="642910" y="1211033"/>
            <a:ext cx="7929618" cy="646331"/>
          </a:xfrm>
          <a:prstGeom prst="rect">
            <a:avLst/>
          </a:prstGeom>
          <a:noFill/>
        </p:spPr>
        <p:txBody>
          <a:bodyPr wrap="square" rtlCol="0">
            <a:spAutoFit/>
          </a:bodyPr>
          <a:lstStyle/>
          <a:p>
            <a:pPr algn="just"/>
            <a:r>
              <a:rPr lang="pt-BR" dirty="0" smtClean="0"/>
              <a:t>Em 2016, o Governo Federal já comprou US$ 9,8 bilhões em mais de 86 mil processos.*</a:t>
            </a:r>
            <a:endParaRPr lang="pt-BR" dirty="0"/>
          </a:p>
        </p:txBody>
      </p:sp>
      <p:sp>
        <p:nvSpPr>
          <p:cNvPr id="5" name="CaixaDeTexto 4"/>
          <p:cNvSpPr txBox="1"/>
          <p:nvPr/>
        </p:nvSpPr>
        <p:spPr>
          <a:xfrm>
            <a:off x="928662" y="6167786"/>
            <a:ext cx="7358114" cy="261610"/>
          </a:xfrm>
          <a:prstGeom prst="rect">
            <a:avLst/>
          </a:prstGeom>
          <a:noFill/>
        </p:spPr>
        <p:txBody>
          <a:bodyPr wrap="square" rtlCol="0">
            <a:spAutoFit/>
          </a:bodyPr>
          <a:lstStyle/>
          <a:p>
            <a:pPr algn="just"/>
            <a:r>
              <a:rPr lang="pt-BR" sz="1100" dirty="0" smtClean="0"/>
              <a:t> * Preço médio de venda do dólar comercial entre 01/01/16 a 23/11/16</a:t>
            </a:r>
            <a:endParaRPr lang="pt-BR" sz="1100" dirty="0"/>
          </a:p>
        </p:txBody>
      </p:sp>
      <p:graphicFrame>
        <p:nvGraphicFramePr>
          <p:cNvPr id="14" name="Espaço Reservado para Conteúdo 13"/>
          <p:cNvGraphicFramePr>
            <a:graphicFrameLocks noGrp="1"/>
          </p:cNvGraphicFramePr>
          <p:nvPr>
            <p:ph sz="half" idx="1"/>
          </p:nvPr>
        </p:nvGraphicFramePr>
        <p:xfrm>
          <a:off x="457200" y="1857364"/>
          <a:ext cx="4043362" cy="4268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Espaço Reservado para Conteúdo 15"/>
          <p:cNvGraphicFramePr>
            <a:graphicFrameLocks noGrp="1"/>
          </p:cNvGraphicFramePr>
          <p:nvPr>
            <p:ph sz="half" idx="2"/>
          </p:nvPr>
        </p:nvGraphicFramePr>
        <p:xfrm>
          <a:off x="4648200" y="1928802"/>
          <a:ext cx="4038600" cy="4197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67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A Importância do Pregão Eletrônico nas Compras no Governo Federal</a:t>
            </a:r>
            <a:endParaRPr lang="pt-BR" sz="3200" b="1" dirty="0"/>
          </a:p>
        </p:txBody>
      </p:sp>
      <p:sp>
        <p:nvSpPr>
          <p:cNvPr id="4" name="CaixaDeTexto 3"/>
          <p:cNvSpPr txBox="1"/>
          <p:nvPr/>
        </p:nvSpPr>
        <p:spPr>
          <a:xfrm>
            <a:off x="607191" y="1382881"/>
            <a:ext cx="7929618" cy="369332"/>
          </a:xfrm>
          <a:prstGeom prst="rect">
            <a:avLst/>
          </a:prstGeom>
          <a:noFill/>
        </p:spPr>
        <p:txBody>
          <a:bodyPr wrap="square" rtlCol="0">
            <a:spAutoFit/>
          </a:bodyPr>
          <a:lstStyle/>
          <a:p>
            <a:pPr algn="just"/>
            <a:r>
              <a:rPr lang="pt-BR" dirty="0" smtClean="0"/>
              <a:t>Detalhamento dos Pregões quanto ao objeto, a forma de compras e ao tipo.</a:t>
            </a:r>
            <a:endParaRPr lang="pt-BR" dirty="0"/>
          </a:p>
        </p:txBody>
      </p:sp>
      <p:graphicFrame>
        <p:nvGraphicFramePr>
          <p:cNvPr id="9" name="Espaço Reservado para Conteúdo 8"/>
          <p:cNvGraphicFramePr>
            <a:graphicFrameLocks noGrp="1"/>
          </p:cNvGraphicFramePr>
          <p:nvPr>
            <p:ph sz="half" idx="1"/>
          </p:nvPr>
        </p:nvGraphicFramePr>
        <p:xfrm>
          <a:off x="457200" y="1785958"/>
          <a:ext cx="4038600" cy="2543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Espaço Reservado para Conteúdo 10"/>
          <p:cNvGraphicFramePr>
            <a:graphicFrameLocks noGrp="1"/>
          </p:cNvGraphicFramePr>
          <p:nvPr>
            <p:ph sz="half" idx="2"/>
          </p:nvPr>
        </p:nvGraphicFramePr>
        <p:xfrm>
          <a:off x="4648200" y="1785958"/>
          <a:ext cx="4038600" cy="2543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2428860" y="390051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5671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ítulo 1"/>
          <p:cNvSpPr>
            <a:spLocks noGrp="1"/>
          </p:cNvSpPr>
          <p:nvPr>
            <p:ph type="title"/>
          </p:nvPr>
        </p:nvSpPr>
        <p:spPr/>
        <p:txBody>
          <a:bodyPr/>
          <a:lstStyle/>
          <a:p>
            <a:r>
              <a:rPr lang="pt-BR" altLang="pt-BR" sz="3200" b="1" dirty="0" smtClean="0"/>
              <a:t>A importância da Área de Compras  (</a:t>
            </a:r>
            <a:r>
              <a:rPr lang="pt-BR" altLang="pt-BR" sz="3200" b="1" dirty="0" err="1" smtClean="0"/>
              <a:t>CoP</a:t>
            </a:r>
            <a:r>
              <a:rPr lang="pt-BR" altLang="pt-BR" sz="3200" b="1" dirty="0" smtClean="0"/>
              <a:t>)</a:t>
            </a:r>
          </a:p>
        </p:txBody>
      </p:sp>
      <p:graphicFrame>
        <p:nvGraphicFramePr>
          <p:cNvPr id="7" name="Espaço Reservado para Conteúdo 6"/>
          <p:cNvGraphicFramePr>
            <a:graphicFrameLocks noGrp="1"/>
          </p:cNvGraphicFramePr>
          <p:nvPr>
            <p:ph idx="1"/>
          </p:nvPr>
        </p:nvGraphicFramePr>
        <p:xfrm>
          <a:off x="500034" y="1214422"/>
          <a:ext cx="8229600" cy="2043113"/>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928662" y="6167786"/>
            <a:ext cx="7358114" cy="261610"/>
          </a:xfrm>
          <a:prstGeom prst="rect">
            <a:avLst/>
          </a:prstGeom>
          <a:noFill/>
        </p:spPr>
        <p:txBody>
          <a:bodyPr wrap="square" rtlCol="0">
            <a:spAutoFit/>
          </a:bodyPr>
          <a:lstStyle/>
          <a:p>
            <a:pPr algn="just"/>
            <a:r>
              <a:rPr lang="pt-BR" sz="1100" dirty="0" smtClean="0"/>
              <a:t> * Preço médio de venda do dólar comercial entre 01/01/16 a 23/11/16</a:t>
            </a:r>
            <a:endParaRPr lang="pt-BR" sz="1100" dirty="0"/>
          </a:p>
        </p:txBody>
      </p:sp>
      <p:graphicFrame>
        <p:nvGraphicFramePr>
          <p:cNvPr id="9" name="Gráfico 8"/>
          <p:cNvGraphicFramePr/>
          <p:nvPr>
            <p:extLst>
              <p:ext uri="{D42A27DB-BD31-4B8C-83A1-F6EECF244321}">
                <p14:modId xmlns:p14="http://schemas.microsoft.com/office/powerpoint/2010/main" val="2095903444"/>
              </p:ext>
            </p:extLst>
          </p:nvPr>
        </p:nvGraphicFramePr>
        <p:xfrm>
          <a:off x="571472" y="3286124"/>
          <a:ext cx="7929618"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ítulo 1"/>
          <p:cNvSpPr>
            <a:spLocks noGrp="1"/>
          </p:cNvSpPr>
          <p:nvPr>
            <p:ph type="title"/>
          </p:nvPr>
        </p:nvSpPr>
        <p:spPr>
          <a:xfrm>
            <a:off x="457200" y="260648"/>
            <a:ext cx="8229600" cy="1143000"/>
          </a:xfrm>
        </p:spPr>
        <p:txBody>
          <a:bodyPr/>
          <a:lstStyle/>
          <a:p>
            <a:r>
              <a:rPr lang="pt-BR" altLang="pt-BR" sz="3200" b="1" dirty="0" smtClean="0"/>
              <a:t>Comunidades de Práticas</a:t>
            </a:r>
          </a:p>
        </p:txBody>
      </p:sp>
      <p:sp>
        <p:nvSpPr>
          <p:cNvPr id="2" name="Espaço Reservado para Conteúdo 1"/>
          <p:cNvSpPr>
            <a:spLocks noGrp="1"/>
          </p:cNvSpPr>
          <p:nvPr>
            <p:ph idx="1"/>
          </p:nvPr>
        </p:nvSpPr>
        <p:spPr>
          <a:xfrm>
            <a:off x="457200" y="1556792"/>
            <a:ext cx="8229600" cy="5456634"/>
          </a:xfrm>
        </p:spPr>
        <p:txBody>
          <a:bodyPr/>
          <a:lstStyle/>
          <a:p>
            <a:pPr algn="just">
              <a:buFont typeface="Wingdings" pitchFamily="2" charset="2"/>
              <a:buChar char="ü"/>
            </a:pPr>
            <a:r>
              <a:rPr lang="pt-BR" sz="2800" dirty="0" smtClean="0"/>
              <a:t>O que são comunidade de prática?</a:t>
            </a:r>
          </a:p>
          <a:p>
            <a:pPr algn="just">
              <a:buFont typeface="Wingdings" pitchFamily="2" charset="2"/>
              <a:buChar char="ü"/>
            </a:pPr>
            <a:r>
              <a:rPr lang="pt-BR" sz="2800" dirty="0" smtClean="0"/>
              <a:t>Ambiente Virtual de Aprendizagem</a:t>
            </a:r>
          </a:p>
          <a:p>
            <a:pPr algn="just">
              <a:buFont typeface="Wingdings" pitchFamily="2" charset="2"/>
              <a:buChar char="ü"/>
            </a:pPr>
            <a:r>
              <a:rPr lang="pt-BR" sz="2800" dirty="0" smtClean="0"/>
              <a:t>Desafios</a:t>
            </a:r>
          </a:p>
          <a:p>
            <a:pPr algn="just">
              <a:buFont typeface="Wingdings" pitchFamily="2" charset="2"/>
              <a:buChar char="ü"/>
            </a:pPr>
            <a:r>
              <a:rPr lang="pt-BR" sz="2800" dirty="0" smtClean="0"/>
              <a:t>Portal Comunidades (Sei!, </a:t>
            </a:r>
            <a:r>
              <a:rPr lang="pt-BR" sz="2800" dirty="0" err="1" smtClean="0"/>
              <a:t>Siorg</a:t>
            </a:r>
            <a:r>
              <a:rPr lang="pt-BR" sz="2800" dirty="0" smtClean="0"/>
              <a:t> e Compras Públicas)</a:t>
            </a:r>
          </a:p>
          <a:p>
            <a:pPr algn="just">
              <a:buFont typeface="Wingdings" pitchFamily="2" charset="2"/>
              <a:buChar char="ü"/>
            </a:pPr>
            <a:r>
              <a:rPr lang="pt-BR" sz="2800" dirty="0" smtClean="0"/>
              <a:t>Comunidade de Compras Públicas (</a:t>
            </a:r>
            <a:r>
              <a:rPr lang="pt-BR" sz="2800" dirty="0" err="1" smtClean="0"/>
              <a:t>CoP</a:t>
            </a:r>
            <a:r>
              <a:rPr lang="pt-BR" sz="2800" dirty="0" smtClean="0"/>
              <a:t>)</a:t>
            </a:r>
          </a:p>
          <a:p>
            <a:pPr algn="just"/>
            <a:endParaRPr lang="pt-BR" sz="2800" dirty="0"/>
          </a:p>
        </p:txBody>
      </p:sp>
      <p:pic>
        <p:nvPicPr>
          <p:cNvPr id="3" name="Imagem 2"/>
          <p:cNvPicPr>
            <a:picLocks noChangeAspect="1"/>
          </p:cNvPicPr>
          <p:nvPr/>
        </p:nvPicPr>
        <p:blipFill>
          <a:blip r:embed="rId2"/>
          <a:stretch>
            <a:fillRect/>
          </a:stretch>
        </p:blipFill>
        <p:spPr>
          <a:xfrm>
            <a:off x="1619672" y="4437112"/>
            <a:ext cx="5760640" cy="1584176"/>
          </a:xfrm>
          <a:prstGeom prst="rect">
            <a:avLst/>
          </a:prstGeom>
        </p:spPr>
      </p:pic>
    </p:spTree>
    <p:extLst>
      <p:ext uri="{BB962C8B-B14F-4D97-AF65-F5344CB8AC3E}">
        <p14:creationId xmlns:p14="http://schemas.microsoft.com/office/powerpoint/2010/main" val="105240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804" y="54868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t-BR" sz="3200" b="1" dirty="0" smtClean="0"/>
              <a:t>Conceito</a:t>
            </a:r>
            <a:endParaRPr lang="pt-BR" sz="3200" b="1" dirty="0"/>
          </a:p>
        </p:txBody>
      </p:sp>
      <p:sp>
        <p:nvSpPr>
          <p:cNvPr id="3" name="Espaço Reservado para Conteúdo 2"/>
          <p:cNvSpPr>
            <a:spLocks noGrp="1"/>
          </p:cNvSpPr>
          <p:nvPr>
            <p:ph idx="1"/>
          </p:nvPr>
        </p:nvSpPr>
        <p:spPr>
          <a:xfrm>
            <a:off x="440804" y="1412776"/>
            <a:ext cx="8229600" cy="4896544"/>
          </a:xfrm>
        </p:spPr>
        <p:txBody>
          <a:bodyPr/>
          <a:lstStyle/>
          <a:p>
            <a:pPr marL="0" indent="0" algn="just">
              <a:buNone/>
            </a:pPr>
            <a:endParaRPr lang="pt-BR" sz="2800" dirty="0" smtClean="0"/>
          </a:p>
          <a:p>
            <a:pPr marL="0" indent="0" algn="just">
              <a:buNone/>
            </a:pPr>
            <a:r>
              <a:rPr lang="pt-BR" sz="2800" u="sng" dirty="0" smtClean="0"/>
              <a:t>Comunidade </a:t>
            </a:r>
            <a:r>
              <a:rPr lang="pt-BR" sz="2800" u="sng" dirty="0"/>
              <a:t>de Prática </a:t>
            </a:r>
            <a:r>
              <a:rPr lang="pt-BR" sz="2800" dirty="0"/>
              <a:t>é </a:t>
            </a:r>
            <a:r>
              <a:rPr lang="pt-BR" sz="2800" dirty="0" smtClean="0"/>
              <a:t>um espaço que reúne um </a:t>
            </a:r>
            <a:r>
              <a:rPr lang="pt-BR" sz="2800" dirty="0"/>
              <a:t>grupo de pessoas com </a:t>
            </a:r>
            <a:r>
              <a:rPr lang="pt-BR" sz="2800" u="sng" dirty="0" smtClean="0"/>
              <a:t>interesses comuns </a:t>
            </a:r>
            <a:r>
              <a:rPr lang="pt-BR" sz="2800" dirty="0" smtClean="0"/>
              <a:t>visando </a:t>
            </a:r>
            <a:r>
              <a:rPr lang="pt-BR" sz="2800" dirty="0"/>
              <a:t>ao compartilhamento de </a:t>
            </a:r>
            <a:r>
              <a:rPr lang="pt-BR" sz="2800" u="sng" dirty="0"/>
              <a:t>informações e conhecimentos </a:t>
            </a:r>
            <a:r>
              <a:rPr lang="pt-BR" sz="2800" dirty="0"/>
              <a:t>de forma livre e criativa, por meio da </a:t>
            </a:r>
            <a:r>
              <a:rPr lang="pt-BR" sz="2800" dirty="0" smtClean="0"/>
              <a:t>interação, </a:t>
            </a:r>
            <a:r>
              <a:rPr lang="pt-BR" sz="2800" dirty="0"/>
              <a:t>a fim de conceber </a:t>
            </a:r>
            <a:r>
              <a:rPr lang="pt-BR" sz="2800" u="sng" dirty="0"/>
              <a:t>relações contínuas e soluções </a:t>
            </a:r>
            <a:r>
              <a:rPr lang="pt-BR" sz="2800" dirty="0"/>
              <a:t>aos problemas </a:t>
            </a:r>
            <a:r>
              <a:rPr lang="pt-BR" sz="2800" dirty="0" smtClean="0"/>
              <a:t>cotidianos.</a:t>
            </a:r>
            <a:endParaRPr lang="pt-BR" sz="2800" dirty="0"/>
          </a:p>
        </p:txBody>
      </p:sp>
    </p:spTree>
    <p:extLst>
      <p:ext uri="{BB962C8B-B14F-4D97-AF65-F5344CB8AC3E}">
        <p14:creationId xmlns:p14="http://schemas.microsoft.com/office/powerpoint/2010/main" val="16796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Objetivos da Enap nas </a:t>
            </a:r>
            <a:r>
              <a:rPr lang="pt-BR" sz="3200" b="1" dirty="0" err="1" smtClean="0"/>
              <a:t>CoP</a:t>
            </a:r>
            <a:endParaRPr lang="pt-BR" sz="3200" b="1" dirty="0"/>
          </a:p>
        </p:txBody>
      </p:sp>
      <p:sp>
        <p:nvSpPr>
          <p:cNvPr id="3" name="Espaço Reservado para Conteúdo 2"/>
          <p:cNvSpPr>
            <a:spLocks noGrp="1"/>
          </p:cNvSpPr>
          <p:nvPr>
            <p:ph idx="1"/>
          </p:nvPr>
        </p:nvSpPr>
        <p:spPr>
          <a:xfrm>
            <a:off x="395536" y="1412776"/>
            <a:ext cx="8229600" cy="4536504"/>
          </a:xfrm>
        </p:spPr>
        <p:txBody>
          <a:bodyPr/>
          <a:lstStyle/>
          <a:p>
            <a:pPr algn="just">
              <a:buFont typeface="Wingdings" pitchFamily="2" charset="2"/>
              <a:buChar char="ü"/>
            </a:pPr>
            <a:r>
              <a:rPr lang="pt-BR" sz="3000" dirty="0" smtClean="0">
                <a:latin typeface="Calibri" panose="020F0502020204030204" pitchFamily="34" charset="0"/>
                <a:cs typeface="Calibri" panose="020F0502020204030204" pitchFamily="34" charset="0"/>
              </a:rPr>
              <a:t> Incentivar a troca de conhecimentos e experiências, em ambiente que propicia às pessoas o aprender com e por meio do outro.</a:t>
            </a:r>
          </a:p>
          <a:p>
            <a:pPr algn="just">
              <a:buFont typeface="Wingdings" pitchFamily="2" charset="2"/>
              <a:buChar char="ü"/>
            </a:pPr>
            <a:r>
              <a:rPr lang="pt-BR" sz="3000" dirty="0" smtClean="0">
                <a:latin typeface="Calibri" panose="020F0502020204030204" pitchFamily="34" charset="0"/>
                <a:cs typeface="Calibri" panose="020F0502020204030204" pitchFamily="34" charset="0"/>
              </a:rPr>
              <a:t>Formar rede </a:t>
            </a:r>
            <a:r>
              <a:rPr lang="pt-BR" sz="3000" dirty="0">
                <a:latin typeface="Calibri" panose="020F0502020204030204" pitchFamily="34" charset="0"/>
                <a:cs typeface="Calibri" panose="020F0502020204030204" pitchFamily="34" charset="0"/>
              </a:rPr>
              <a:t>de produção coletiva</a:t>
            </a:r>
            <a:r>
              <a:rPr lang="pt-BR" sz="2800" dirty="0" smtClean="0">
                <a:latin typeface="Calibri" panose="020F0502020204030204" pitchFamily="34" charset="0"/>
                <a:cs typeface="Calibri" panose="020F0502020204030204" pitchFamily="34" charset="0"/>
              </a:rPr>
              <a:t>.</a:t>
            </a:r>
          </a:p>
          <a:p>
            <a:pPr algn="just">
              <a:buFont typeface="Wingdings" pitchFamily="2" charset="2"/>
              <a:buChar char="ü"/>
            </a:pPr>
            <a:r>
              <a:rPr lang="pt-BR" sz="2800" dirty="0">
                <a:latin typeface="Calibri" panose="020F0502020204030204" pitchFamily="34" charset="0"/>
                <a:cs typeface="Calibri" panose="020F0502020204030204" pitchFamily="34" charset="0"/>
              </a:rPr>
              <a:t>Conectar os egressos dos cursos realizados na </a:t>
            </a:r>
            <a:r>
              <a:rPr lang="pt-BR" sz="2800" dirty="0" err="1">
                <a:latin typeface="Calibri" panose="020F0502020204030204" pitchFamily="34" charset="0"/>
                <a:cs typeface="Calibri" panose="020F0502020204030204" pitchFamily="34" charset="0"/>
              </a:rPr>
              <a:t>Enap</a:t>
            </a:r>
            <a:r>
              <a:rPr lang="pt-BR" sz="2800" dirty="0">
                <a:latin typeface="Calibri" panose="020F0502020204030204" pitchFamily="34" charset="0"/>
                <a:cs typeface="Calibri" panose="020F0502020204030204" pitchFamily="34" charset="0"/>
              </a:rPr>
              <a:t>, tanto presenciais quanto a distância.</a:t>
            </a:r>
          </a:p>
          <a:p>
            <a:pPr algn="just">
              <a:buFont typeface="Wingdings" pitchFamily="2" charset="2"/>
              <a:buChar char="ü"/>
            </a:pPr>
            <a:r>
              <a:rPr lang="pt-BR" sz="2800" dirty="0">
                <a:latin typeface="Calibri" panose="020F0502020204030204" pitchFamily="34" charset="0"/>
                <a:cs typeface="Calibri" panose="020F0502020204030204" pitchFamily="34" charset="0"/>
              </a:rPr>
              <a:t>Possibilitar o aprofundamento da teoria relacionada a questões que surgem de demandas do trabalho.</a:t>
            </a:r>
          </a:p>
          <a:p>
            <a:pPr algn="just">
              <a:buFont typeface="Wingdings" pitchFamily="2" charset="2"/>
              <a:buChar char="ü"/>
            </a:pPr>
            <a:endParaRPr lang="pt-B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98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6646"/>
            <a:ext cx="8229600" cy="706090"/>
          </a:xfrm>
        </p:spPr>
        <p:txBody>
          <a:bodyPr/>
          <a:lstStyle/>
          <a:p>
            <a:r>
              <a:rPr lang="pt-BR" sz="3200" b="1" dirty="0" smtClean="0"/>
              <a:t>Ambiente virtual de aprendizagem da </a:t>
            </a:r>
            <a:r>
              <a:rPr lang="pt-BR" sz="3200" b="1" dirty="0" err="1" smtClean="0"/>
              <a:t>CoP</a:t>
            </a:r>
            <a:endParaRPr lang="pt-BR" sz="3200" b="1" dirty="0"/>
          </a:p>
        </p:txBody>
      </p:sp>
      <p:sp>
        <p:nvSpPr>
          <p:cNvPr id="6" name="Espaço Reservado para Conteúdo 2"/>
          <p:cNvSpPr txBox="1">
            <a:spLocks/>
          </p:cNvSpPr>
          <p:nvPr/>
        </p:nvSpPr>
        <p:spPr bwMode="auto">
          <a:xfrm>
            <a:off x="457199" y="1312168"/>
            <a:ext cx="4849117" cy="43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pt-BR" sz="3000" dirty="0" smtClean="0"/>
              <a:t>Possibilidade de emissão de relatórios.</a:t>
            </a:r>
          </a:p>
          <a:p>
            <a:pPr>
              <a:buFont typeface="Wingdings" pitchFamily="2" charset="2"/>
              <a:buChar char="ü"/>
            </a:pPr>
            <a:r>
              <a:rPr lang="pt-BR" sz="3000" dirty="0" smtClean="0"/>
              <a:t>Ferramentas e atividades de colaboração (fóruns, </a:t>
            </a:r>
            <a:r>
              <a:rPr lang="pt-BR" sz="3000" dirty="0" err="1" smtClean="0"/>
              <a:t>wikis</a:t>
            </a:r>
            <a:r>
              <a:rPr lang="pt-BR" sz="3000" dirty="0" smtClean="0"/>
              <a:t>, glossários, atividades).</a:t>
            </a:r>
          </a:p>
          <a:p>
            <a:pPr>
              <a:buFont typeface="Wingdings" pitchFamily="2" charset="2"/>
              <a:buChar char="ü"/>
            </a:pPr>
            <a:r>
              <a:rPr lang="pt-BR" sz="3000" dirty="0" smtClean="0"/>
              <a:t>Notificações automáticas.</a:t>
            </a:r>
          </a:p>
          <a:p>
            <a:pPr>
              <a:buFont typeface="Wingdings" pitchFamily="2" charset="2"/>
              <a:buChar char="ü"/>
            </a:pPr>
            <a:r>
              <a:rPr lang="pt-BR" sz="3000" dirty="0" smtClean="0"/>
              <a:t>Gerenciamento de usuários e permissões.</a:t>
            </a:r>
          </a:p>
          <a:p>
            <a:pPr>
              <a:buFont typeface="Wingdings" pitchFamily="2" charset="2"/>
              <a:buChar char="ü"/>
            </a:pPr>
            <a:endParaRPr lang="pt-BR" sz="3000" dirty="0" smtClean="0"/>
          </a:p>
          <a:p>
            <a:pPr>
              <a:buFont typeface="Arial" panose="020B0604020202020204" pitchFamily="34" charset="0"/>
              <a:buNone/>
            </a:pPr>
            <a:endParaRPr lang="pt-BR" dirty="0" smtClean="0"/>
          </a:p>
        </p:txBody>
      </p:sp>
      <p:sp>
        <p:nvSpPr>
          <p:cNvPr id="9" name="Espaço Reservado para Conteúdo 4"/>
          <p:cNvSpPr>
            <a:spLocks noGrp="1"/>
          </p:cNvSpPr>
          <p:nvPr>
            <p:ph idx="1"/>
          </p:nvPr>
        </p:nvSpPr>
        <p:spPr>
          <a:xfrm>
            <a:off x="251520" y="5805264"/>
            <a:ext cx="8229600" cy="749300"/>
          </a:xfrm>
        </p:spPr>
        <p:txBody>
          <a:bodyPr/>
          <a:lstStyle/>
          <a:p>
            <a:pPr marL="0" indent="0" algn="ctr">
              <a:buNone/>
            </a:pPr>
            <a:r>
              <a:rPr lang="pt-BR" sz="2400" dirty="0">
                <a:hlinkClick r:id="rId2"/>
              </a:rPr>
              <a:t>http://comunidades.enap.gov.br</a:t>
            </a:r>
            <a:r>
              <a:rPr lang="pt-BR" sz="2400" dirty="0" smtClean="0">
                <a:hlinkClick r:id="rId2"/>
              </a:rPr>
              <a:t>/</a:t>
            </a:r>
            <a:endParaRPr lang="pt-BR" sz="2400" dirty="0" smtClean="0"/>
          </a:p>
        </p:txBody>
      </p:sp>
      <p:pic>
        <p:nvPicPr>
          <p:cNvPr id="3" name="Imagem 2"/>
          <p:cNvPicPr>
            <a:picLocks noChangeAspect="1"/>
          </p:cNvPicPr>
          <p:nvPr/>
        </p:nvPicPr>
        <p:blipFill>
          <a:blip r:embed="rId3"/>
          <a:stretch>
            <a:fillRect/>
          </a:stretch>
        </p:blipFill>
        <p:spPr>
          <a:xfrm>
            <a:off x="5391565" y="1752792"/>
            <a:ext cx="3089555" cy="3304481"/>
          </a:xfrm>
          <a:prstGeom prst="rect">
            <a:avLst/>
          </a:prstGeom>
        </p:spPr>
      </p:pic>
    </p:spTree>
    <p:extLst>
      <p:ext uri="{BB962C8B-B14F-4D97-AF65-F5344CB8AC3E}">
        <p14:creationId xmlns:p14="http://schemas.microsoft.com/office/powerpoint/2010/main" val="186563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Words>627</Words>
  <Application>Microsoft Office PowerPoint</Application>
  <PresentationFormat>Apresentação na tela (4:3)</PresentationFormat>
  <Paragraphs>87</Paragraphs>
  <Slides>16</Slides>
  <Notes>2</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Tema do Office</vt:lpstr>
      <vt:lpstr> A Importância da Comunidades de Prática de Compras no Brasil </vt:lpstr>
      <vt:lpstr>Conhecendo a Escola Nacional de Administração Pública - Enap</vt:lpstr>
      <vt:lpstr>Volume de Compras no Governo Federal</vt:lpstr>
      <vt:lpstr>A Importância do Pregão Eletrônico nas Compras no Governo Federal</vt:lpstr>
      <vt:lpstr>A importância da Área de Compras  (CoP)</vt:lpstr>
      <vt:lpstr>Comunidades de Práticas</vt:lpstr>
      <vt:lpstr>Conceito</vt:lpstr>
      <vt:lpstr>Objetivos da Enap nas CoP</vt:lpstr>
      <vt:lpstr>Ambiente virtual de aprendizagem da CoP</vt:lpstr>
      <vt:lpstr>Apresentação do PowerPoint</vt:lpstr>
      <vt:lpstr> Fóruns </vt:lpstr>
      <vt:lpstr> </vt:lpstr>
      <vt:lpstr>IMPORTANTE!</vt:lpstr>
      <vt:lpstr>Apresentação do PowerPoint</vt:lpstr>
      <vt:lpstr>Desafios das Comunidades</vt:lpstr>
      <vt:lpstr> Comunidades de Prática de Compras no Brasil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Diego da Silva Gomes</dc:creator>
  <cp:lastModifiedBy>Cilair</cp:lastModifiedBy>
  <cp:revision>299</cp:revision>
  <dcterms:created xsi:type="dcterms:W3CDTF">2012-08-06T20:16:12Z</dcterms:created>
  <dcterms:modified xsi:type="dcterms:W3CDTF">2016-11-24T01:27:18Z</dcterms:modified>
</cp:coreProperties>
</file>