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notesMasterIdLst>
    <p:notesMasterId r:id="rId27"/>
  </p:notesMasterIdLst>
  <p:sldIdLst>
    <p:sldId id="256" r:id="rId2"/>
    <p:sldId id="259" r:id="rId3"/>
    <p:sldId id="260" r:id="rId4"/>
    <p:sldId id="284" r:id="rId5"/>
    <p:sldId id="294" r:id="rId6"/>
    <p:sldId id="261" r:id="rId7"/>
    <p:sldId id="292" r:id="rId8"/>
    <p:sldId id="296" r:id="rId9"/>
    <p:sldId id="291" r:id="rId10"/>
    <p:sldId id="257" r:id="rId11"/>
    <p:sldId id="265" r:id="rId12"/>
    <p:sldId id="258" r:id="rId13"/>
    <p:sldId id="262" r:id="rId14"/>
    <p:sldId id="263" r:id="rId15"/>
    <p:sldId id="269" r:id="rId16"/>
    <p:sldId id="286" r:id="rId17"/>
    <p:sldId id="270" r:id="rId18"/>
    <p:sldId id="276" r:id="rId19"/>
    <p:sldId id="279" r:id="rId20"/>
    <p:sldId id="280" r:id="rId21"/>
    <p:sldId id="281" r:id="rId22"/>
    <p:sldId id="282" r:id="rId23"/>
    <p:sldId id="283" r:id="rId24"/>
    <p:sldId id="287" r:id="rId25"/>
    <p:sldId id="285" r:id="rId26"/>
  </p:sldIdLst>
  <p:sldSz cx="9144000" cy="6858000" type="screen4x3"/>
  <p:notesSz cx="9296400" cy="7010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Carlys J. Cadogan" initials="CJC"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napVertSplitter="1" vertBarState="minimized" horzBarState="maximized">
    <p:restoredLeft sz="12647" autoAdjust="0"/>
    <p:restoredTop sz="92336" autoAdjust="0"/>
  </p:normalViewPr>
  <p:slideViewPr>
    <p:cSldViewPr>
      <p:cViewPr varScale="1">
        <p:scale>
          <a:sx n="72" d="100"/>
          <a:sy n="72" d="100"/>
        </p:scale>
        <p:origin x="996"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Policies to Support Procurement Practices</a:t>
            </a:r>
          </a:p>
        </c:rich>
      </c:tx>
      <c:overlay val="0"/>
      <c:spPr>
        <a:noFill/>
        <a:ln>
          <a:noFill/>
        </a:ln>
        <a:effectLst/>
      </c:spPr>
    </c:title>
    <c:autoTitleDeleted val="0"/>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7.9502709838887881E-2"/>
          <c:y val="0.19357084462802807"/>
          <c:w val="0.86870897489974297"/>
          <c:h val="0.64147885202874233"/>
        </c:manualLayout>
      </c:layout>
      <c:pie3DChart>
        <c:varyColors val="1"/>
        <c:ser>
          <c:idx val="0"/>
          <c:order val="0"/>
          <c:explosion val="3"/>
          <c:dPt>
            <c:idx val="0"/>
            <c:bubble3D val="0"/>
            <c:explosion val="7"/>
            <c:spPr>
              <a:solidFill>
                <a:schemeClr val="accent1"/>
              </a:solidFill>
              <a:ln w="25400">
                <a:solidFill>
                  <a:schemeClr val="lt1"/>
                </a:solidFill>
              </a:ln>
              <a:effectLst/>
              <a:sp3d contourW="25400">
                <a:contourClr>
                  <a:schemeClr val="lt1"/>
                </a:contourClr>
              </a:sp3d>
            </c:spPr>
            <c:extLst>
              <c:ext xmlns:c16="http://schemas.microsoft.com/office/drawing/2014/chart" uri="{C3380CC4-5D6E-409C-BE32-E72D297353CC}">
                <c16:uniqueId val="{00000001-31E6-44B0-B178-27D308AF8E1B}"/>
              </c:ext>
            </c:extLst>
          </c:dPt>
          <c:dPt>
            <c:idx val="1"/>
            <c:bubble3D val="0"/>
            <c:spPr>
              <a:solidFill>
                <a:schemeClr val="accent2"/>
              </a:solidFill>
              <a:ln w="25400">
                <a:solidFill>
                  <a:schemeClr val="lt1"/>
                </a:solidFill>
              </a:ln>
              <a:effectLst/>
              <a:sp3d contourW="25400">
                <a:contourClr>
                  <a:schemeClr val="lt1"/>
                </a:contourClr>
              </a:sp3d>
            </c:spPr>
            <c:extLst>
              <c:ext xmlns:c16="http://schemas.microsoft.com/office/drawing/2014/chart" uri="{C3380CC4-5D6E-409C-BE32-E72D297353CC}">
                <c16:uniqueId val="{00000003-31E6-44B0-B178-27D308AF8E1B}"/>
              </c:ext>
            </c:extLst>
          </c:dPt>
          <c:dPt>
            <c:idx val="2"/>
            <c:bubble3D val="0"/>
            <c:spPr>
              <a:solidFill>
                <a:schemeClr val="accent3"/>
              </a:solidFill>
              <a:ln w="25400">
                <a:solidFill>
                  <a:schemeClr val="lt1"/>
                </a:solidFill>
              </a:ln>
              <a:effectLst/>
              <a:sp3d contourW="25400">
                <a:contourClr>
                  <a:schemeClr val="lt1"/>
                </a:contourClr>
              </a:sp3d>
            </c:spPr>
            <c:extLst>
              <c:ext xmlns:c16="http://schemas.microsoft.com/office/drawing/2014/chart" uri="{C3380CC4-5D6E-409C-BE32-E72D297353CC}">
                <c16:uniqueId val="{00000005-31E6-44B0-B178-27D308AF8E1B}"/>
              </c:ext>
            </c:extLst>
          </c:dPt>
          <c:dPt>
            <c:idx val="3"/>
            <c:bubble3D val="0"/>
            <c:spPr>
              <a:solidFill>
                <a:schemeClr val="accent4"/>
              </a:solidFill>
              <a:ln w="25400">
                <a:solidFill>
                  <a:schemeClr val="lt1"/>
                </a:solidFill>
              </a:ln>
              <a:effectLst/>
              <a:sp3d contourW="25400">
                <a:contourClr>
                  <a:schemeClr val="lt1"/>
                </a:contourClr>
              </a:sp3d>
            </c:spPr>
            <c:extLst>
              <c:ext xmlns:c16="http://schemas.microsoft.com/office/drawing/2014/chart" uri="{C3380CC4-5D6E-409C-BE32-E72D297353CC}">
                <c16:uniqueId val="{00000007-31E6-44B0-B178-27D308AF8E1B}"/>
              </c:ext>
            </c:extLst>
          </c:dPt>
          <c:dPt>
            <c:idx val="4"/>
            <c:bubble3D val="0"/>
            <c:spPr>
              <a:solidFill>
                <a:schemeClr val="accent5"/>
              </a:solidFill>
              <a:ln w="25400">
                <a:solidFill>
                  <a:schemeClr val="lt1"/>
                </a:solidFill>
              </a:ln>
              <a:effectLst/>
              <a:sp3d contourW="25400">
                <a:contourClr>
                  <a:schemeClr val="lt1"/>
                </a:contourClr>
              </a:sp3d>
            </c:spPr>
            <c:extLst>
              <c:ext xmlns:c16="http://schemas.microsoft.com/office/drawing/2014/chart" uri="{C3380CC4-5D6E-409C-BE32-E72D297353CC}">
                <c16:uniqueId val="{00000009-31E6-44B0-B178-27D308AF8E1B}"/>
              </c:ext>
            </c:extLst>
          </c:dPt>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ctr"/>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'Response Graph'!$A$15:$A$19</c:f>
              <c:strCache>
                <c:ptCount val="5"/>
                <c:pt idx="0">
                  <c:v>Yes</c:v>
                </c:pt>
                <c:pt idx="1">
                  <c:v>Being Drafted</c:v>
                </c:pt>
                <c:pt idx="2">
                  <c:v>Being Reformed</c:v>
                </c:pt>
                <c:pt idx="3">
                  <c:v>No Policy</c:v>
                </c:pt>
                <c:pt idx="4">
                  <c:v>No response</c:v>
                </c:pt>
              </c:strCache>
            </c:strRef>
          </c:cat>
          <c:val>
            <c:numRef>
              <c:f>'Response Graph'!$B$15:$B$19</c:f>
              <c:numCache>
                <c:formatCode>General</c:formatCode>
                <c:ptCount val="5"/>
                <c:pt idx="0">
                  <c:v>17</c:v>
                </c:pt>
                <c:pt idx="1">
                  <c:v>1</c:v>
                </c:pt>
                <c:pt idx="2">
                  <c:v>1</c:v>
                </c:pt>
                <c:pt idx="3">
                  <c:v>5</c:v>
                </c:pt>
                <c:pt idx="4">
                  <c:v>1</c:v>
                </c:pt>
              </c:numCache>
            </c:numRef>
          </c:val>
          <c:extLst>
            <c:ext xmlns:c16="http://schemas.microsoft.com/office/drawing/2014/chart" uri="{C3380CC4-5D6E-409C-BE32-E72D297353CC}">
              <c16:uniqueId val="{0000000A-31E6-44B0-B178-27D308AF8E1B}"/>
            </c:ext>
          </c:extLst>
        </c:ser>
        <c:ser>
          <c:idx val="1"/>
          <c:order val="1"/>
          <c:dPt>
            <c:idx val="0"/>
            <c:bubble3D val="0"/>
            <c:spPr>
              <a:solidFill>
                <a:schemeClr val="accent1"/>
              </a:solidFill>
              <a:ln w="25400">
                <a:solidFill>
                  <a:schemeClr val="lt1"/>
                </a:solidFill>
              </a:ln>
              <a:effectLst/>
              <a:sp3d contourW="25400">
                <a:contourClr>
                  <a:schemeClr val="lt1"/>
                </a:contourClr>
              </a:sp3d>
            </c:spPr>
            <c:extLst>
              <c:ext xmlns:c16="http://schemas.microsoft.com/office/drawing/2014/chart" uri="{C3380CC4-5D6E-409C-BE32-E72D297353CC}">
                <c16:uniqueId val="{0000000C-31E6-44B0-B178-27D308AF8E1B}"/>
              </c:ext>
            </c:extLst>
          </c:dPt>
          <c:dPt>
            <c:idx val="1"/>
            <c:bubble3D val="0"/>
            <c:spPr>
              <a:solidFill>
                <a:schemeClr val="accent2"/>
              </a:solidFill>
              <a:ln w="25400">
                <a:solidFill>
                  <a:schemeClr val="lt1"/>
                </a:solidFill>
              </a:ln>
              <a:effectLst/>
              <a:sp3d contourW="25400">
                <a:contourClr>
                  <a:schemeClr val="lt1"/>
                </a:contourClr>
              </a:sp3d>
            </c:spPr>
            <c:extLst>
              <c:ext xmlns:c16="http://schemas.microsoft.com/office/drawing/2014/chart" uri="{C3380CC4-5D6E-409C-BE32-E72D297353CC}">
                <c16:uniqueId val="{0000000E-31E6-44B0-B178-27D308AF8E1B}"/>
              </c:ext>
            </c:extLst>
          </c:dPt>
          <c:dPt>
            <c:idx val="2"/>
            <c:bubble3D val="0"/>
            <c:spPr>
              <a:solidFill>
                <a:schemeClr val="accent3"/>
              </a:solidFill>
              <a:ln w="25400">
                <a:solidFill>
                  <a:schemeClr val="lt1"/>
                </a:solidFill>
              </a:ln>
              <a:effectLst/>
              <a:sp3d contourW="25400">
                <a:contourClr>
                  <a:schemeClr val="lt1"/>
                </a:contourClr>
              </a:sp3d>
            </c:spPr>
            <c:extLst>
              <c:ext xmlns:c16="http://schemas.microsoft.com/office/drawing/2014/chart" uri="{C3380CC4-5D6E-409C-BE32-E72D297353CC}">
                <c16:uniqueId val="{00000010-31E6-44B0-B178-27D308AF8E1B}"/>
              </c:ext>
            </c:extLst>
          </c:dPt>
          <c:dPt>
            <c:idx val="3"/>
            <c:bubble3D val="0"/>
            <c:spPr>
              <a:solidFill>
                <a:schemeClr val="accent4"/>
              </a:solidFill>
              <a:ln w="25400">
                <a:solidFill>
                  <a:schemeClr val="lt1"/>
                </a:solidFill>
              </a:ln>
              <a:effectLst/>
              <a:sp3d contourW="25400">
                <a:contourClr>
                  <a:schemeClr val="lt1"/>
                </a:contourClr>
              </a:sp3d>
            </c:spPr>
            <c:extLst>
              <c:ext xmlns:c16="http://schemas.microsoft.com/office/drawing/2014/chart" uri="{C3380CC4-5D6E-409C-BE32-E72D297353CC}">
                <c16:uniqueId val="{00000012-31E6-44B0-B178-27D308AF8E1B}"/>
              </c:ext>
            </c:extLst>
          </c:dPt>
          <c:dPt>
            <c:idx val="4"/>
            <c:bubble3D val="0"/>
            <c:spPr>
              <a:solidFill>
                <a:schemeClr val="accent5"/>
              </a:solidFill>
              <a:ln w="25400">
                <a:solidFill>
                  <a:schemeClr val="lt1"/>
                </a:solidFill>
              </a:ln>
              <a:effectLst/>
              <a:sp3d contourW="25400">
                <a:contourClr>
                  <a:schemeClr val="lt1"/>
                </a:contourClr>
              </a:sp3d>
            </c:spPr>
            <c:extLst>
              <c:ext xmlns:c16="http://schemas.microsoft.com/office/drawing/2014/chart" uri="{C3380CC4-5D6E-409C-BE32-E72D297353CC}">
                <c16:uniqueId val="{00000014-31E6-44B0-B178-27D308AF8E1B}"/>
              </c:ext>
            </c:extLst>
          </c:dPt>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ctr"/>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'Response Graph'!$A$15:$A$19</c:f>
              <c:strCache>
                <c:ptCount val="5"/>
                <c:pt idx="0">
                  <c:v>Yes</c:v>
                </c:pt>
                <c:pt idx="1">
                  <c:v>Being Drafted</c:v>
                </c:pt>
                <c:pt idx="2">
                  <c:v>Being Reformed</c:v>
                </c:pt>
                <c:pt idx="3">
                  <c:v>No Policy</c:v>
                </c:pt>
                <c:pt idx="4">
                  <c:v>No response</c:v>
                </c:pt>
              </c:strCache>
            </c:strRef>
          </c:cat>
          <c:val>
            <c:numRef>
              <c:f>'Response Graph'!$C$15:$C$19</c:f>
              <c:numCache>
                <c:formatCode>General</c:formatCode>
                <c:ptCount val="5"/>
              </c:numCache>
            </c:numRef>
          </c:val>
          <c:extLst>
            <c:ext xmlns:c16="http://schemas.microsoft.com/office/drawing/2014/chart" uri="{C3380CC4-5D6E-409C-BE32-E72D297353CC}">
              <c16:uniqueId val="{00000015-31E6-44B0-B178-27D308AF8E1B}"/>
            </c:ext>
          </c:extLst>
        </c:ser>
        <c:ser>
          <c:idx val="2"/>
          <c:order val="2"/>
          <c:dPt>
            <c:idx val="0"/>
            <c:bubble3D val="0"/>
            <c:spPr>
              <a:solidFill>
                <a:schemeClr val="accent1"/>
              </a:solidFill>
              <a:ln w="25400">
                <a:solidFill>
                  <a:schemeClr val="lt1"/>
                </a:solidFill>
              </a:ln>
              <a:effectLst/>
              <a:sp3d contourW="25400">
                <a:contourClr>
                  <a:schemeClr val="lt1"/>
                </a:contourClr>
              </a:sp3d>
            </c:spPr>
            <c:extLst>
              <c:ext xmlns:c16="http://schemas.microsoft.com/office/drawing/2014/chart" uri="{C3380CC4-5D6E-409C-BE32-E72D297353CC}">
                <c16:uniqueId val="{00000017-31E6-44B0-B178-27D308AF8E1B}"/>
              </c:ext>
            </c:extLst>
          </c:dPt>
          <c:dPt>
            <c:idx val="1"/>
            <c:bubble3D val="0"/>
            <c:spPr>
              <a:solidFill>
                <a:schemeClr val="accent2"/>
              </a:solidFill>
              <a:ln w="25400">
                <a:solidFill>
                  <a:schemeClr val="lt1"/>
                </a:solidFill>
              </a:ln>
              <a:effectLst/>
              <a:sp3d contourW="25400">
                <a:contourClr>
                  <a:schemeClr val="lt1"/>
                </a:contourClr>
              </a:sp3d>
            </c:spPr>
            <c:extLst>
              <c:ext xmlns:c16="http://schemas.microsoft.com/office/drawing/2014/chart" uri="{C3380CC4-5D6E-409C-BE32-E72D297353CC}">
                <c16:uniqueId val="{00000019-31E6-44B0-B178-27D308AF8E1B}"/>
              </c:ext>
            </c:extLst>
          </c:dPt>
          <c:dPt>
            <c:idx val="2"/>
            <c:bubble3D val="0"/>
            <c:spPr>
              <a:solidFill>
                <a:schemeClr val="accent3"/>
              </a:solidFill>
              <a:ln w="25400">
                <a:solidFill>
                  <a:schemeClr val="lt1"/>
                </a:solidFill>
              </a:ln>
              <a:effectLst/>
              <a:sp3d contourW="25400">
                <a:contourClr>
                  <a:schemeClr val="lt1"/>
                </a:contourClr>
              </a:sp3d>
            </c:spPr>
            <c:extLst>
              <c:ext xmlns:c16="http://schemas.microsoft.com/office/drawing/2014/chart" uri="{C3380CC4-5D6E-409C-BE32-E72D297353CC}">
                <c16:uniqueId val="{0000001B-31E6-44B0-B178-27D308AF8E1B}"/>
              </c:ext>
            </c:extLst>
          </c:dPt>
          <c:dPt>
            <c:idx val="3"/>
            <c:bubble3D val="0"/>
            <c:spPr>
              <a:solidFill>
                <a:schemeClr val="accent4"/>
              </a:solidFill>
              <a:ln w="25400">
                <a:solidFill>
                  <a:schemeClr val="lt1"/>
                </a:solidFill>
              </a:ln>
              <a:effectLst/>
              <a:sp3d contourW="25400">
                <a:contourClr>
                  <a:schemeClr val="lt1"/>
                </a:contourClr>
              </a:sp3d>
            </c:spPr>
            <c:extLst>
              <c:ext xmlns:c16="http://schemas.microsoft.com/office/drawing/2014/chart" uri="{C3380CC4-5D6E-409C-BE32-E72D297353CC}">
                <c16:uniqueId val="{0000001D-31E6-44B0-B178-27D308AF8E1B}"/>
              </c:ext>
            </c:extLst>
          </c:dPt>
          <c:dPt>
            <c:idx val="4"/>
            <c:bubble3D val="0"/>
            <c:spPr>
              <a:solidFill>
                <a:schemeClr val="accent5"/>
              </a:solidFill>
              <a:ln w="25400">
                <a:solidFill>
                  <a:schemeClr val="lt1"/>
                </a:solidFill>
              </a:ln>
              <a:effectLst/>
              <a:sp3d contourW="25400">
                <a:contourClr>
                  <a:schemeClr val="lt1"/>
                </a:contourClr>
              </a:sp3d>
            </c:spPr>
            <c:extLst>
              <c:ext xmlns:c16="http://schemas.microsoft.com/office/drawing/2014/chart" uri="{C3380CC4-5D6E-409C-BE32-E72D297353CC}">
                <c16:uniqueId val="{0000001F-31E6-44B0-B178-27D308AF8E1B}"/>
              </c:ext>
            </c:extLst>
          </c:dPt>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ctr"/>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'Response Graph'!$A$15:$A$19</c:f>
              <c:strCache>
                <c:ptCount val="5"/>
                <c:pt idx="0">
                  <c:v>Yes</c:v>
                </c:pt>
                <c:pt idx="1">
                  <c:v>Being Drafted</c:v>
                </c:pt>
                <c:pt idx="2">
                  <c:v>Being Reformed</c:v>
                </c:pt>
                <c:pt idx="3">
                  <c:v>No Policy</c:v>
                </c:pt>
                <c:pt idx="4">
                  <c:v>No response</c:v>
                </c:pt>
              </c:strCache>
            </c:strRef>
          </c:cat>
          <c:val>
            <c:numRef>
              <c:f>'Response Graph'!$D$15:$D$19</c:f>
              <c:numCache>
                <c:formatCode>0%</c:formatCode>
                <c:ptCount val="5"/>
                <c:pt idx="0">
                  <c:v>0.62962962962962965</c:v>
                </c:pt>
                <c:pt idx="1">
                  <c:v>3.7037037037037035E-2</c:v>
                </c:pt>
                <c:pt idx="2">
                  <c:v>3.7037037037037035E-2</c:v>
                </c:pt>
                <c:pt idx="3">
                  <c:v>0.18518518518518517</c:v>
                </c:pt>
                <c:pt idx="4">
                  <c:v>3.7037037037037035E-2</c:v>
                </c:pt>
              </c:numCache>
            </c:numRef>
          </c:val>
          <c:extLst>
            <c:ext xmlns:c16="http://schemas.microsoft.com/office/drawing/2014/chart" uri="{C3380CC4-5D6E-409C-BE32-E72D297353CC}">
              <c16:uniqueId val="{00000020-31E6-44B0-B178-27D308AF8E1B}"/>
            </c:ext>
          </c:extLst>
        </c:ser>
        <c:dLbls>
          <c:dLblPos val="ctr"/>
          <c:showLegendKey val="0"/>
          <c:showVal val="0"/>
          <c:showCatName val="0"/>
          <c:showSerName val="0"/>
          <c:showPercent val="1"/>
          <c:showBubbleSize val="0"/>
          <c:showLeaderLines val="1"/>
        </c:dLbls>
      </c:pie3DChart>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solidFill>
      <a:schemeClr val="bg1"/>
    </a:solidFill>
    <a:ln w="9525" cap="flat" cmpd="sng" algn="ctr">
      <a:solidFill>
        <a:srgbClr val="0070C0"/>
      </a:solidFill>
      <a:round/>
    </a:ln>
    <a:effectLst/>
  </c:spPr>
  <c:txPr>
    <a:bodyPr/>
    <a:lstStyle/>
    <a:p>
      <a:pPr>
        <a:defRPr/>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028440" cy="350520"/>
          </a:xfrm>
          <a:prstGeom prst="rect">
            <a:avLst/>
          </a:prstGeom>
        </p:spPr>
        <p:txBody>
          <a:bodyPr vert="horz" lIns="93177" tIns="46589" rIns="93177" bIns="46589" rtlCol="0"/>
          <a:lstStyle>
            <a:lvl1pPr algn="l">
              <a:defRPr sz="1200"/>
            </a:lvl1pPr>
          </a:lstStyle>
          <a:p>
            <a:endParaRPr lang="en-JM"/>
          </a:p>
        </p:txBody>
      </p:sp>
      <p:sp>
        <p:nvSpPr>
          <p:cNvPr id="3" name="Date Placeholder 2"/>
          <p:cNvSpPr>
            <a:spLocks noGrp="1"/>
          </p:cNvSpPr>
          <p:nvPr>
            <p:ph type="dt" idx="1"/>
          </p:nvPr>
        </p:nvSpPr>
        <p:spPr>
          <a:xfrm>
            <a:off x="5265809" y="0"/>
            <a:ext cx="4028440" cy="350520"/>
          </a:xfrm>
          <a:prstGeom prst="rect">
            <a:avLst/>
          </a:prstGeom>
        </p:spPr>
        <p:txBody>
          <a:bodyPr vert="horz" lIns="93177" tIns="46589" rIns="93177" bIns="46589" rtlCol="0"/>
          <a:lstStyle>
            <a:lvl1pPr algn="r">
              <a:defRPr sz="1200"/>
            </a:lvl1pPr>
          </a:lstStyle>
          <a:p>
            <a:fld id="{9B9F2680-C908-4180-9C25-BD1CD1E7B98C}" type="datetimeFigureOut">
              <a:rPr lang="en-JM" smtClean="0"/>
              <a:t>30/11/2016</a:t>
            </a:fld>
            <a:endParaRPr lang="en-JM"/>
          </a:p>
        </p:txBody>
      </p:sp>
      <p:sp>
        <p:nvSpPr>
          <p:cNvPr id="4" name="Slide Image Placeholder 3"/>
          <p:cNvSpPr>
            <a:spLocks noGrp="1" noRot="1" noChangeAspect="1"/>
          </p:cNvSpPr>
          <p:nvPr>
            <p:ph type="sldImg" idx="2"/>
          </p:nvPr>
        </p:nvSpPr>
        <p:spPr>
          <a:xfrm>
            <a:off x="2895600" y="525463"/>
            <a:ext cx="3505200" cy="2628900"/>
          </a:xfrm>
          <a:prstGeom prst="rect">
            <a:avLst/>
          </a:prstGeom>
          <a:noFill/>
          <a:ln w="12700">
            <a:solidFill>
              <a:prstClr val="black"/>
            </a:solidFill>
          </a:ln>
        </p:spPr>
        <p:txBody>
          <a:bodyPr vert="horz" lIns="93177" tIns="46589" rIns="93177" bIns="46589" rtlCol="0" anchor="ctr"/>
          <a:lstStyle/>
          <a:p>
            <a:endParaRPr lang="en-JM"/>
          </a:p>
        </p:txBody>
      </p:sp>
      <p:sp>
        <p:nvSpPr>
          <p:cNvPr id="5" name="Notes Placeholder 4"/>
          <p:cNvSpPr>
            <a:spLocks noGrp="1"/>
          </p:cNvSpPr>
          <p:nvPr>
            <p:ph type="body" sz="quarter" idx="3"/>
          </p:nvPr>
        </p:nvSpPr>
        <p:spPr>
          <a:xfrm>
            <a:off x="929640" y="3329940"/>
            <a:ext cx="7437120" cy="31546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JM"/>
          </a:p>
        </p:txBody>
      </p:sp>
      <p:sp>
        <p:nvSpPr>
          <p:cNvPr id="6" name="Footer Placeholder 5"/>
          <p:cNvSpPr>
            <a:spLocks noGrp="1"/>
          </p:cNvSpPr>
          <p:nvPr>
            <p:ph type="ftr" sz="quarter" idx="4"/>
          </p:nvPr>
        </p:nvSpPr>
        <p:spPr>
          <a:xfrm>
            <a:off x="0" y="6658664"/>
            <a:ext cx="4028440" cy="350520"/>
          </a:xfrm>
          <a:prstGeom prst="rect">
            <a:avLst/>
          </a:prstGeom>
        </p:spPr>
        <p:txBody>
          <a:bodyPr vert="horz" lIns="93177" tIns="46589" rIns="93177" bIns="46589" rtlCol="0" anchor="b"/>
          <a:lstStyle>
            <a:lvl1pPr algn="l">
              <a:defRPr sz="1200"/>
            </a:lvl1pPr>
          </a:lstStyle>
          <a:p>
            <a:endParaRPr lang="en-JM"/>
          </a:p>
        </p:txBody>
      </p:sp>
      <p:sp>
        <p:nvSpPr>
          <p:cNvPr id="7" name="Slide Number Placeholder 6"/>
          <p:cNvSpPr>
            <a:spLocks noGrp="1"/>
          </p:cNvSpPr>
          <p:nvPr>
            <p:ph type="sldNum" sz="quarter" idx="5"/>
          </p:nvPr>
        </p:nvSpPr>
        <p:spPr>
          <a:xfrm>
            <a:off x="5265809" y="6658664"/>
            <a:ext cx="4028440" cy="350520"/>
          </a:xfrm>
          <a:prstGeom prst="rect">
            <a:avLst/>
          </a:prstGeom>
        </p:spPr>
        <p:txBody>
          <a:bodyPr vert="horz" lIns="93177" tIns="46589" rIns="93177" bIns="46589" rtlCol="0" anchor="b"/>
          <a:lstStyle>
            <a:lvl1pPr algn="r">
              <a:defRPr sz="1200"/>
            </a:lvl1pPr>
          </a:lstStyle>
          <a:p>
            <a:fld id="{54D7ED23-73CD-4964-B671-E7A94EC6D0DF}" type="slidenum">
              <a:rPr lang="en-JM" smtClean="0"/>
              <a:t>‹#›</a:t>
            </a:fld>
            <a:endParaRPr lang="en-JM"/>
          </a:p>
        </p:txBody>
      </p:sp>
    </p:spTree>
    <p:extLst>
      <p:ext uri="{BB962C8B-B14F-4D97-AF65-F5344CB8AC3E}">
        <p14:creationId xmlns:p14="http://schemas.microsoft.com/office/powerpoint/2010/main" val="8877855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F8E78C0F-4033-4C31-9167-50B7F532BAF3}" type="datetime1">
              <a:rPr lang="en-JM" smtClean="0"/>
              <a:t>30/11/2016</a:t>
            </a:fld>
            <a:endParaRPr lang="en-JM"/>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JM"/>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790E4A41-694D-43C2-BDFE-948481A57139}" type="slidenum">
              <a:rPr lang="en-JM" smtClean="0"/>
              <a:t>‹#›</a:t>
            </a:fld>
            <a:endParaRPr lang="en-JM"/>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a:xfrm>
            <a:off x="457200" y="1481329"/>
            <a:ext cx="8229600" cy="4386071"/>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CCAF22BF-327C-4371-B5C6-B44CF7A9F2EC}" type="datetime1">
              <a:rPr lang="en-JM" smtClean="0"/>
              <a:t>30/11/2016</a:t>
            </a:fld>
            <a:endParaRPr lang="en-JM"/>
          </a:p>
        </p:txBody>
      </p:sp>
      <p:sp>
        <p:nvSpPr>
          <p:cNvPr id="5" name="Footer Placeholder 4"/>
          <p:cNvSpPr>
            <a:spLocks noGrp="1"/>
          </p:cNvSpPr>
          <p:nvPr>
            <p:ph type="ftr" sz="quarter" idx="11"/>
          </p:nvPr>
        </p:nvSpPr>
        <p:spPr/>
        <p:txBody>
          <a:bodyPr/>
          <a:lstStyle/>
          <a:p>
            <a:endParaRPr lang="en-JM"/>
          </a:p>
        </p:txBody>
      </p:sp>
      <p:sp>
        <p:nvSpPr>
          <p:cNvPr id="6" name="Slide Number Placeholder 5"/>
          <p:cNvSpPr>
            <a:spLocks noGrp="1"/>
          </p:cNvSpPr>
          <p:nvPr>
            <p:ph type="sldNum" sz="quarter" idx="12"/>
          </p:nvPr>
        </p:nvSpPr>
        <p:spPr/>
        <p:txBody>
          <a:bodyPr/>
          <a:lstStyle/>
          <a:p>
            <a:fld id="{790E4A41-694D-43C2-BDFE-948481A57139}" type="slidenum">
              <a:rPr lang="en-JM" smtClean="0"/>
              <a:t>‹#›</a:t>
            </a:fld>
            <a:endParaRPr lang="en-JM"/>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41"/>
            <a:ext cx="6324600" cy="5592760"/>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EE6BC53B-81CF-4EE9-A211-7C245BBA7188}" type="datetime1">
              <a:rPr lang="en-JM" smtClean="0"/>
              <a:t>30/11/2016</a:t>
            </a:fld>
            <a:endParaRPr lang="en-JM"/>
          </a:p>
        </p:txBody>
      </p:sp>
      <p:sp>
        <p:nvSpPr>
          <p:cNvPr id="5" name="Footer Placeholder 4"/>
          <p:cNvSpPr>
            <a:spLocks noGrp="1"/>
          </p:cNvSpPr>
          <p:nvPr>
            <p:ph type="ftr" sz="quarter" idx="11"/>
          </p:nvPr>
        </p:nvSpPr>
        <p:spPr/>
        <p:txBody>
          <a:bodyPr/>
          <a:lstStyle/>
          <a:p>
            <a:endParaRPr lang="en-JM"/>
          </a:p>
        </p:txBody>
      </p:sp>
      <p:sp>
        <p:nvSpPr>
          <p:cNvPr id="6" name="Slide Number Placeholder 5"/>
          <p:cNvSpPr>
            <a:spLocks noGrp="1"/>
          </p:cNvSpPr>
          <p:nvPr>
            <p:ph type="sldNum" sz="quarter" idx="12"/>
          </p:nvPr>
        </p:nvSpPr>
        <p:spPr/>
        <p:txBody>
          <a:bodyPr/>
          <a:lstStyle/>
          <a:p>
            <a:fld id="{790E4A41-694D-43C2-BDFE-948481A57139}" type="slidenum">
              <a:rPr lang="en-JM" smtClean="0"/>
              <a:t>‹#›</a:t>
            </a:fld>
            <a:endParaRPr lang="en-JM"/>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FD7808E-CEC5-42DF-A08F-8C7569C1A587}" type="datetime1">
              <a:rPr lang="en-JM" smtClean="0"/>
              <a:t>30/11/2016</a:t>
            </a:fld>
            <a:endParaRPr lang="en-JM"/>
          </a:p>
        </p:txBody>
      </p:sp>
      <p:sp>
        <p:nvSpPr>
          <p:cNvPr id="5" name="Footer Placeholder 4"/>
          <p:cNvSpPr>
            <a:spLocks noGrp="1"/>
          </p:cNvSpPr>
          <p:nvPr>
            <p:ph type="ftr" sz="quarter" idx="11"/>
          </p:nvPr>
        </p:nvSpPr>
        <p:spPr/>
        <p:txBody>
          <a:bodyPr/>
          <a:lstStyle/>
          <a:p>
            <a:endParaRPr lang="en-JM"/>
          </a:p>
        </p:txBody>
      </p:sp>
      <p:sp>
        <p:nvSpPr>
          <p:cNvPr id="6" name="Slide Number Placeholder 5"/>
          <p:cNvSpPr>
            <a:spLocks noGrp="1"/>
          </p:cNvSpPr>
          <p:nvPr>
            <p:ph type="sldNum" sz="quarter" idx="12"/>
          </p:nvPr>
        </p:nvSpPr>
        <p:spPr/>
        <p:txBody>
          <a:bodyPr/>
          <a:lstStyle/>
          <a:p>
            <a:fld id="{790E4A41-694D-43C2-BDFE-948481A57139}" type="slidenum">
              <a:rPr lang="en-JM" smtClean="0"/>
              <a:t>‹#›</a:t>
            </a:fld>
            <a:endParaRPr lang="en-JM"/>
          </a:p>
        </p:txBody>
      </p:sp>
      <p:sp>
        <p:nvSpPr>
          <p:cNvPr id="7" name="Title 6"/>
          <p:cNvSpPr>
            <a:spLocks noGrp="1"/>
          </p:cNvSpPr>
          <p:nvPr>
            <p:ph type="title"/>
          </p:nvPr>
        </p:nvSpPr>
        <p:spPr/>
        <p:txBody>
          <a:bodyPr rtlCol="0"/>
          <a:lstStyle/>
          <a:p>
            <a:r>
              <a:rPr kumimoji="0" lang="en-US"/>
              <a:t>Click to edit Master title style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7B834DE3-9B7D-4CFA-83FD-69BBAEF57B6C}" type="datetime1">
              <a:rPr lang="en-JM" smtClean="0"/>
              <a:t>30/11/2016</a:t>
            </a:fld>
            <a:endParaRPr lang="en-JM"/>
          </a:p>
        </p:txBody>
      </p:sp>
      <p:sp>
        <p:nvSpPr>
          <p:cNvPr id="5" name="Footer Placeholder 4"/>
          <p:cNvSpPr>
            <a:spLocks noGrp="1"/>
          </p:cNvSpPr>
          <p:nvPr>
            <p:ph type="ftr" sz="quarter" idx="11"/>
          </p:nvPr>
        </p:nvSpPr>
        <p:spPr/>
        <p:txBody>
          <a:bodyPr/>
          <a:lstStyle/>
          <a:p>
            <a:endParaRPr lang="en-JM"/>
          </a:p>
        </p:txBody>
      </p:sp>
      <p:sp>
        <p:nvSpPr>
          <p:cNvPr id="6" name="Slide Number Placeholder 5"/>
          <p:cNvSpPr>
            <a:spLocks noGrp="1"/>
          </p:cNvSpPr>
          <p:nvPr>
            <p:ph type="sldNum" sz="quarter" idx="12"/>
          </p:nvPr>
        </p:nvSpPr>
        <p:spPr/>
        <p:txBody>
          <a:bodyPr/>
          <a:lstStyle/>
          <a:p>
            <a:fld id="{790E4A41-694D-43C2-BDFE-948481A57139}" type="slidenum">
              <a:rPr lang="en-JM" smtClean="0"/>
              <a:t>‹#›</a:t>
            </a:fld>
            <a:endParaRPr lang="en-JM"/>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14888320-D82A-49D4-82B4-FAC6CB727A10}" type="datetime1">
              <a:rPr lang="en-JM" smtClean="0"/>
              <a:t>30/11/2016</a:t>
            </a:fld>
            <a:endParaRPr lang="en-JM"/>
          </a:p>
        </p:txBody>
      </p:sp>
      <p:sp>
        <p:nvSpPr>
          <p:cNvPr id="6" name="Footer Placeholder 5"/>
          <p:cNvSpPr>
            <a:spLocks noGrp="1"/>
          </p:cNvSpPr>
          <p:nvPr>
            <p:ph type="ftr" sz="quarter" idx="11"/>
          </p:nvPr>
        </p:nvSpPr>
        <p:spPr/>
        <p:txBody>
          <a:bodyPr/>
          <a:lstStyle/>
          <a:p>
            <a:endParaRPr lang="en-JM"/>
          </a:p>
        </p:txBody>
      </p:sp>
      <p:sp>
        <p:nvSpPr>
          <p:cNvPr id="7" name="Slide Number Placeholder 6"/>
          <p:cNvSpPr>
            <a:spLocks noGrp="1"/>
          </p:cNvSpPr>
          <p:nvPr>
            <p:ph type="sldNum" sz="quarter" idx="12"/>
          </p:nvPr>
        </p:nvSpPr>
        <p:spPr/>
        <p:txBody>
          <a:bodyPr/>
          <a:lstStyle/>
          <a:p>
            <a:fld id="{790E4A41-694D-43C2-BDFE-948481A57139}" type="slidenum">
              <a:rPr lang="en-JM" smtClean="0"/>
              <a:t>‹#›</a:t>
            </a:fld>
            <a:endParaRPr lang="en-JM"/>
          </a:p>
        </p:txBody>
      </p:sp>
      <p:sp>
        <p:nvSpPr>
          <p:cNvPr id="8" name="Title 7"/>
          <p:cNvSpPr>
            <a:spLocks noGrp="1"/>
          </p:cNvSpPr>
          <p:nvPr>
            <p:ph type="title"/>
          </p:nvPr>
        </p:nvSpPr>
        <p:spPr/>
        <p:txBody>
          <a:bodyPr rtlCol="0"/>
          <a:lstStyle/>
          <a:p>
            <a:r>
              <a:rPr kumimoji="0" lang="en-US"/>
              <a:t>Click to edit Master title style</a:t>
            </a:r>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a:t>Click to edit Master title style</a:t>
            </a:r>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FE7A4F62-CD06-4102-A3E2-A69F3BA011C9}" type="datetime1">
              <a:rPr lang="en-JM" smtClean="0"/>
              <a:t>30/11/2016</a:t>
            </a:fld>
            <a:endParaRPr lang="en-JM"/>
          </a:p>
        </p:txBody>
      </p:sp>
      <p:sp>
        <p:nvSpPr>
          <p:cNvPr id="8" name="Footer Placeholder 7"/>
          <p:cNvSpPr>
            <a:spLocks noGrp="1"/>
          </p:cNvSpPr>
          <p:nvPr>
            <p:ph type="ftr" sz="quarter" idx="11"/>
          </p:nvPr>
        </p:nvSpPr>
        <p:spPr/>
        <p:txBody>
          <a:bodyPr/>
          <a:lstStyle/>
          <a:p>
            <a:endParaRPr lang="en-JM"/>
          </a:p>
        </p:txBody>
      </p:sp>
      <p:sp>
        <p:nvSpPr>
          <p:cNvPr id="9" name="Slide Number Placeholder 8"/>
          <p:cNvSpPr>
            <a:spLocks noGrp="1"/>
          </p:cNvSpPr>
          <p:nvPr>
            <p:ph type="sldNum" sz="quarter" idx="12"/>
          </p:nvPr>
        </p:nvSpPr>
        <p:spPr/>
        <p:txBody>
          <a:bodyPr/>
          <a:lstStyle/>
          <a:p>
            <a:fld id="{790E4A41-694D-43C2-BDFE-948481A57139}" type="slidenum">
              <a:rPr lang="en-JM" smtClean="0"/>
              <a:t>‹#›</a:t>
            </a:fld>
            <a:endParaRPr lang="en-JM"/>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C24907CA-19E7-400D-8B30-F38C6FEA4BF4}" type="datetime1">
              <a:rPr lang="en-JM" smtClean="0"/>
              <a:t>30/11/2016</a:t>
            </a:fld>
            <a:endParaRPr lang="en-JM"/>
          </a:p>
        </p:txBody>
      </p:sp>
      <p:sp>
        <p:nvSpPr>
          <p:cNvPr id="4" name="Footer Placeholder 3"/>
          <p:cNvSpPr>
            <a:spLocks noGrp="1"/>
          </p:cNvSpPr>
          <p:nvPr>
            <p:ph type="ftr" sz="quarter" idx="11"/>
          </p:nvPr>
        </p:nvSpPr>
        <p:spPr/>
        <p:txBody>
          <a:bodyPr/>
          <a:lstStyle/>
          <a:p>
            <a:endParaRPr lang="en-JM"/>
          </a:p>
        </p:txBody>
      </p:sp>
      <p:sp>
        <p:nvSpPr>
          <p:cNvPr id="5" name="Slide Number Placeholder 4"/>
          <p:cNvSpPr>
            <a:spLocks noGrp="1"/>
          </p:cNvSpPr>
          <p:nvPr>
            <p:ph type="sldNum" sz="quarter" idx="12"/>
          </p:nvPr>
        </p:nvSpPr>
        <p:spPr/>
        <p:txBody>
          <a:bodyPr/>
          <a:lstStyle/>
          <a:p>
            <a:fld id="{790E4A41-694D-43C2-BDFE-948481A57139}" type="slidenum">
              <a:rPr lang="en-JM" smtClean="0"/>
              <a:t>‹#›</a:t>
            </a:fld>
            <a:endParaRPr lang="en-JM"/>
          </a:p>
        </p:txBody>
      </p:sp>
      <p:sp>
        <p:nvSpPr>
          <p:cNvPr id="6" name="Title 5"/>
          <p:cNvSpPr>
            <a:spLocks noGrp="1"/>
          </p:cNvSpPr>
          <p:nvPr>
            <p:ph type="title"/>
          </p:nvPr>
        </p:nvSpPr>
        <p:spPr/>
        <p:txBody>
          <a:bodyPr rtlCol="0"/>
          <a:lstStyle/>
          <a:p>
            <a:r>
              <a:rPr kumimoji="0" lang="en-US"/>
              <a:t>Click to edit Master title style</a:t>
            </a:r>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C80568D-9F53-4775-A0C9-27C9BA43D307}" type="datetime1">
              <a:rPr lang="en-JM" smtClean="0"/>
              <a:t>30/11/2016</a:t>
            </a:fld>
            <a:endParaRPr lang="en-JM"/>
          </a:p>
        </p:txBody>
      </p:sp>
      <p:sp>
        <p:nvSpPr>
          <p:cNvPr id="3" name="Footer Placeholder 2"/>
          <p:cNvSpPr>
            <a:spLocks noGrp="1"/>
          </p:cNvSpPr>
          <p:nvPr>
            <p:ph type="ftr" sz="quarter" idx="11"/>
          </p:nvPr>
        </p:nvSpPr>
        <p:spPr/>
        <p:txBody>
          <a:bodyPr/>
          <a:lstStyle/>
          <a:p>
            <a:endParaRPr lang="en-JM"/>
          </a:p>
        </p:txBody>
      </p:sp>
      <p:sp>
        <p:nvSpPr>
          <p:cNvPr id="4" name="Slide Number Placeholder 3"/>
          <p:cNvSpPr>
            <a:spLocks noGrp="1"/>
          </p:cNvSpPr>
          <p:nvPr>
            <p:ph type="sldNum" sz="quarter" idx="12"/>
          </p:nvPr>
        </p:nvSpPr>
        <p:spPr/>
        <p:txBody>
          <a:bodyPr/>
          <a:lstStyle/>
          <a:p>
            <a:fld id="{790E4A41-694D-43C2-BDFE-948481A57139}" type="slidenum">
              <a:rPr lang="en-JM" smtClean="0"/>
              <a:t>‹#›</a:t>
            </a:fld>
            <a:endParaRPr lang="en-JM"/>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a:t>Click to edit Master title style</a:t>
            </a:r>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p>
            <a:fld id="{869CEC17-7146-4190-B844-AC590F0E31F8}" type="datetime1">
              <a:rPr lang="en-JM" smtClean="0"/>
              <a:t>30/11/2016</a:t>
            </a:fld>
            <a:endParaRPr lang="en-JM"/>
          </a:p>
        </p:txBody>
      </p:sp>
      <p:sp>
        <p:nvSpPr>
          <p:cNvPr id="6" name="Footer Placeholder 5"/>
          <p:cNvSpPr>
            <a:spLocks noGrp="1"/>
          </p:cNvSpPr>
          <p:nvPr>
            <p:ph type="ftr" sz="quarter" idx="11"/>
          </p:nvPr>
        </p:nvSpPr>
        <p:spPr/>
        <p:txBody>
          <a:bodyPr/>
          <a:lstStyle/>
          <a:p>
            <a:endParaRPr lang="en-JM"/>
          </a:p>
        </p:txBody>
      </p:sp>
      <p:sp>
        <p:nvSpPr>
          <p:cNvPr id="7" name="Slide Number Placeholder 6"/>
          <p:cNvSpPr>
            <a:spLocks noGrp="1"/>
          </p:cNvSpPr>
          <p:nvPr>
            <p:ph type="sldNum" sz="quarter" idx="12"/>
          </p:nvPr>
        </p:nvSpPr>
        <p:spPr/>
        <p:txBody>
          <a:bodyPr/>
          <a:lstStyle/>
          <a:p>
            <a:fld id="{790E4A41-694D-43C2-BDFE-948481A57139}" type="slidenum">
              <a:rPr lang="en-JM" smtClean="0"/>
              <a:t>‹#›</a:t>
            </a:fld>
            <a:endParaRPr lang="en-JM"/>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B5D55761-E43A-4397-98E4-BE2D73EC6E37}" type="datetime1">
              <a:rPr lang="en-JM" smtClean="0"/>
              <a:t>30/11/2016</a:t>
            </a:fld>
            <a:endParaRPr lang="en-JM"/>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JM"/>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790E4A41-694D-43C2-BDFE-948481A57139}" type="slidenum">
              <a:rPr lang="en-JM" smtClean="0"/>
              <a:t>‹#›</a:t>
            </a:fld>
            <a:endParaRPr lang="en-JM"/>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a:t>Click to edit Master title style</a:t>
            </a:r>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en-US"/>
              <a:t>Click to edit Master title style</a:t>
            </a:r>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7B8FA654-01C5-4A95-82F9-BFE2A02CBBF4}" type="datetime1">
              <a:rPr lang="en-JM" smtClean="0"/>
              <a:t>30/11/2016</a:t>
            </a:fld>
            <a:endParaRPr lang="en-JM"/>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JM"/>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790E4A41-694D-43C2-BDFE-948481A57139}" type="slidenum">
              <a:rPr lang="en-JM" smtClean="0"/>
              <a:t>‹#›</a:t>
            </a:fld>
            <a:endParaRPr lang="en-JM"/>
          </a:p>
        </p:txBody>
      </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hf hdr="0" ftr="0" dt="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57200"/>
            <a:ext cx="7772400" cy="1676400"/>
          </a:xfrm>
        </p:spPr>
        <p:txBody>
          <a:bodyPr>
            <a:normAutofit fontScale="90000"/>
          </a:bodyPr>
          <a:lstStyle/>
          <a:p>
            <a:pPr algn="ctr"/>
            <a:br>
              <a:rPr lang="en-JM" sz="3200" dirty="0">
                <a:latin typeface="Times New Roman" pitchFamily="18" charset="0"/>
                <a:cs typeface="Times New Roman" pitchFamily="18" charset="0"/>
              </a:rPr>
            </a:br>
            <a:r>
              <a:rPr lang="en-JM" sz="3200" dirty="0">
                <a:latin typeface="Times New Roman" pitchFamily="18" charset="0"/>
                <a:cs typeface="Times New Roman" pitchFamily="18" charset="0"/>
              </a:rPr>
              <a:t>“A New Day in Caribbean Procurement” – An Overview of the Caribbean Procurement Training and Consultancy Centre</a:t>
            </a:r>
            <a:endParaRPr lang="en-JM" sz="2700" dirty="0">
              <a:latin typeface="Times New Roman" pitchFamily="18" charset="0"/>
              <a:cs typeface="Times New Roman" pitchFamily="18" charset="0"/>
            </a:endParaRPr>
          </a:p>
        </p:txBody>
      </p:sp>
      <p:sp>
        <p:nvSpPr>
          <p:cNvPr id="3" name="Subtitle 2"/>
          <p:cNvSpPr>
            <a:spLocks noGrp="1"/>
          </p:cNvSpPr>
          <p:nvPr>
            <p:ph type="subTitle" idx="1"/>
          </p:nvPr>
        </p:nvSpPr>
        <p:spPr>
          <a:xfrm>
            <a:off x="685800" y="3124201"/>
            <a:ext cx="7772400" cy="2133599"/>
          </a:xfrm>
        </p:spPr>
        <p:txBody>
          <a:bodyPr>
            <a:normAutofit/>
          </a:bodyPr>
          <a:lstStyle/>
          <a:p>
            <a:pPr algn="ctr"/>
            <a:r>
              <a:rPr lang="en-JM" sz="2400" dirty="0">
                <a:latin typeface="Times New Roman" pitchFamily="18" charset="0"/>
                <a:cs typeface="Times New Roman" pitchFamily="18" charset="0"/>
              </a:rPr>
              <a:t>UTech/</a:t>
            </a:r>
            <a:r>
              <a:rPr lang="en-JM" sz="2400" dirty="0" err="1">
                <a:latin typeface="Times New Roman" pitchFamily="18" charset="0"/>
                <a:cs typeface="Times New Roman" pitchFamily="18" charset="0"/>
              </a:rPr>
              <a:t>BiPS</a:t>
            </a:r>
            <a:endParaRPr lang="en-JM" sz="2400" dirty="0">
              <a:latin typeface="Times New Roman" pitchFamily="18" charset="0"/>
              <a:cs typeface="Times New Roman" pitchFamily="18" charset="0"/>
            </a:endParaRPr>
          </a:p>
          <a:p>
            <a:pPr algn="ctr"/>
            <a:r>
              <a:rPr lang="en-JM" sz="2400" dirty="0">
                <a:latin typeface="Times New Roman" pitchFamily="18" charset="0"/>
                <a:cs typeface="Times New Roman" pitchFamily="18" charset="0"/>
              </a:rPr>
              <a:t>November 30, 2016 </a:t>
            </a:r>
          </a:p>
          <a:p>
            <a:pPr algn="ctr"/>
            <a:r>
              <a:rPr lang="en-JM" sz="2400" dirty="0">
                <a:latin typeface="Times New Roman" pitchFamily="18" charset="0"/>
                <a:cs typeface="Times New Roman" pitchFamily="18" charset="0"/>
              </a:rPr>
              <a:t>at the </a:t>
            </a:r>
          </a:p>
          <a:p>
            <a:pPr algn="ctr"/>
            <a:r>
              <a:rPr lang="en-JM" sz="2400" dirty="0">
                <a:latin typeface="Times New Roman" pitchFamily="18" charset="0"/>
                <a:cs typeface="Times New Roman" pitchFamily="18" charset="0"/>
              </a:rPr>
              <a:t>Montego Bay Convention Centre</a:t>
            </a:r>
          </a:p>
          <a:p>
            <a:pPr algn="ctr"/>
            <a:r>
              <a:rPr lang="en-JM" sz="2400" dirty="0">
                <a:latin typeface="Times New Roman" pitchFamily="18" charset="0"/>
                <a:cs typeface="Times New Roman" pitchFamily="18" charset="0"/>
              </a:rPr>
              <a:t>Jamaica</a:t>
            </a:r>
          </a:p>
        </p:txBody>
      </p:sp>
      <p:sp>
        <p:nvSpPr>
          <p:cNvPr id="4" name="Slide Number Placeholder 3"/>
          <p:cNvSpPr>
            <a:spLocks noGrp="1"/>
          </p:cNvSpPr>
          <p:nvPr>
            <p:ph type="sldNum" sz="quarter" idx="12"/>
          </p:nvPr>
        </p:nvSpPr>
        <p:spPr/>
        <p:txBody>
          <a:bodyPr/>
          <a:lstStyle/>
          <a:p>
            <a:fld id="{790E4A41-694D-43C2-BDFE-948481A57139}" type="slidenum">
              <a:rPr lang="en-JM" smtClean="0"/>
              <a:t>1</a:t>
            </a:fld>
            <a:endParaRPr lang="en-JM"/>
          </a:p>
        </p:txBody>
      </p:sp>
    </p:spTree>
    <p:extLst>
      <p:ext uri="{BB962C8B-B14F-4D97-AF65-F5344CB8AC3E}">
        <p14:creationId xmlns:p14="http://schemas.microsoft.com/office/powerpoint/2010/main" val="4874095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1371600"/>
            <a:ext cx="8229600" cy="5029200"/>
          </a:xfrm>
        </p:spPr>
        <p:txBody>
          <a:bodyPr>
            <a:normAutofit/>
          </a:bodyPr>
          <a:lstStyle/>
          <a:p>
            <a:r>
              <a:rPr lang="en-JM" sz="2400" dirty="0">
                <a:latin typeface="Times New Roman" pitchFamily="18" charset="0"/>
                <a:cs typeface="Times New Roman" pitchFamily="18" charset="0"/>
              </a:rPr>
              <a:t>To lead and support the professionalizing of procurement in the Caribbean reg</a:t>
            </a:r>
            <a:r>
              <a:rPr lang="en-JM" sz="2800" dirty="0">
                <a:latin typeface="Times New Roman" pitchFamily="18" charset="0"/>
                <a:cs typeface="Times New Roman" pitchFamily="18" charset="0"/>
              </a:rPr>
              <a:t>ion.  </a:t>
            </a:r>
          </a:p>
          <a:p>
            <a:r>
              <a:rPr lang="en-JM" sz="2400" dirty="0">
                <a:latin typeface="Times New Roman" pitchFamily="18" charset="0"/>
                <a:cs typeface="Times New Roman" pitchFamily="18" charset="0"/>
              </a:rPr>
              <a:t>This will be achieved  through the following</a:t>
            </a:r>
            <a:r>
              <a:rPr lang="en-JM" sz="2800" dirty="0">
                <a:latin typeface="Times New Roman" pitchFamily="18" charset="0"/>
                <a:cs typeface="Times New Roman" pitchFamily="18" charset="0"/>
              </a:rPr>
              <a:t>:</a:t>
            </a:r>
          </a:p>
          <a:p>
            <a:pPr marL="109728" indent="0">
              <a:buNone/>
            </a:pPr>
            <a:endParaRPr lang="en-JM" sz="2800" dirty="0">
              <a:latin typeface="Times New Roman" pitchFamily="18" charset="0"/>
              <a:cs typeface="Times New Roman" pitchFamily="18" charset="0"/>
            </a:endParaRPr>
          </a:p>
          <a:p>
            <a:pPr marL="713232" lvl="1" indent="-457200"/>
            <a:r>
              <a:rPr lang="en-JM" sz="2800" dirty="0">
                <a:latin typeface="Arabic Typesetting" pitchFamily="66" charset="-78"/>
                <a:cs typeface="Arabic Typesetting" pitchFamily="66" charset="-78"/>
              </a:rPr>
              <a:t>education and training </a:t>
            </a:r>
          </a:p>
          <a:p>
            <a:pPr marL="713232" lvl="1" indent="-457200"/>
            <a:r>
              <a:rPr lang="en-JM" sz="2800" dirty="0">
                <a:latin typeface="Arabic Typesetting" pitchFamily="66" charset="-78"/>
                <a:cs typeface="Arabic Typesetting" pitchFamily="66" charset="-78"/>
              </a:rPr>
              <a:t>promotion and contribution to international best practices</a:t>
            </a:r>
          </a:p>
          <a:p>
            <a:pPr marL="713232" lvl="1" indent="-457200"/>
            <a:r>
              <a:rPr lang="en-JM" sz="2800" dirty="0">
                <a:latin typeface="Arabic Typesetting" pitchFamily="66" charset="-78"/>
                <a:cs typeface="Arabic Typesetting" pitchFamily="66" charset="-78"/>
              </a:rPr>
              <a:t>driving innovation through research, 	</a:t>
            </a:r>
          </a:p>
          <a:p>
            <a:pPr marL="713232" lvl="1" indent="-457200"/>
            <a:r>
              <a:rPr lang="en-JM" sz="2800" dirty="0">
                <a:latin typeface="Arabic Typesetting" pitchFamily="66" charset="-78"/>
                <a:cs typeface="Arabic Typesetting" pitchFamily="66" charset="-78"/>
              </a:rPr>
              <a:t>consultancy and networking</a:t>
            </a:r>
          </a:p>
          <a:p>
            <a:pPr marL="0" indent="0">
              <a:buNone/>
            </a:pPr>
            <a:r>
              <a:rPr lang="en-JM" sz="3200" dirty="0"/>
              <a:t>	</a:t>
            </a:r>
            <a:endParaRPr lang="en-JM" sz="3200" dirty="0">
              <a:latin typeface="Times New Roman" pitchFamily="18" charset="0"/>
              <a:cs typeface="Times New Roman" pitchFamily="18" charset="0"/>
            </a:endParaRPr>
          </a:p>
        </p:txBody>
      </p:sp>
      <p:sp>
        <p:nvSpPr>
          <p:cNvPr id="2" name="Title 1"/>
          <p:cNvSpPr>
            <a:spLocks noGrp="1"/>
          </p:cNvSpPr>
          <p:nvPr>
            <p:ph type="title"/>
          </p:nvPr>
        </p:nvSpPr>
        <p:spPr/>
        <p:txBody>
          <a:bodyPr>
            <a:normAutofit fontScale="90000"/>
          </a:bodyPr>
          <a:lstStyle/>
          <a:p>
            <a:r>
              <a:rPr lang="en-JM" dirty="0"/>
              <a:t>Mission Statement for the CPTCC</a:t>
            </a:r>
          </a:p>
        </p:txBody>
      </p:sp>
      <p:sp>
        <p:nvSpPr>
          <p:cNvPr id="4" name="Slide Number Placeholder 3"/>
          <p:cNvSpPr>
            <a:spLocks noGrp="1"/>
          </p:cNvSpPr>
          <p:nvPr>
            <p:ph type="sldNum" sz="quarter" idx="12"/>
          </p:nvPr>
        </p:nvSpPr>
        <p:spPr/>
        <p:txBody>
          <a:bodyPr/>
          <a:lstStyle/>
          <a:p>
            <a:fld id="{790E4A41-694D-43C2-BDFE-948481A57139}" type="slidenum">
              <a:rPr lang="en-JM" smtClean="0"/>
              <a:t>10</a:t>
            </a:fld>
            <a:endParaRPr lang="en-JM"/>
          </a:p>
        </p:txBody>
      </p:sp>
    </p:spTree>
    <p:extLst>
      <p:ext uri="{BB962C8B-B14F-4D97-AF65-F5344CB8AC3E}">
        <p14:creationId xmlns:p14="http://schemas.microsoft.com/office/powerpoint/2010/main" val="9632786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JM" sz="2800" dirty="0">
                <a:latin typeface="Times New Roman" pitchFamily="18" charset="0"/>
                <a:cs typeface="Times New Roman" pitchFamily="18" charset="0"/>
              </a:rPr>
              <a:t>To bring the Caribbean together under efficient and effective procurement practices. </a:t>
            </a:r>
          </a:p>
          <a:p>
            <a:endParaRPr lang="en-JM" sz="2800" dirty="0">
              <a:latin typeface="Times New Roman" pitchFamily="18" charset="0"/>
              <a:cs typeface="Times New Roman" pitchFamily="18" charset="0"/>
            </a:endParaRPr>
          </a:p>
          <a:p>
            <a:r>
              <a:rPr lang="en-JM" sz="2800" dirty="0">
                <a:latin typeface="Times New Roman" pitchFamily="18" charset="0"/>
                <a:cs typeface="Times New Roman" pitchFamily="18" charset="0"/>
              </a:rPr>
              <a:t>To increase the quality of knowledge contained within the Caribbean region, attract talent from overseas and cement the region as a guiding example of  successful procurement practice.</a:t>
            </a:r>
            <a:endParaRPr lang="en-JM" dirty="0"/>
          </a:p>
        </p:txBody>
      </p:sp>
      <p:sp>
        <p:nvSpPr>
          <p:cNvPr id="3" name="Title 2"/>
          <p:cNvSpPr>
            <a:spLocks noGrp="1"/>
          </p:cNvSpPr>
          <p:nvPr>
            <p:ph type="title"/>
          </p:nvPr>
        </p:nvSpPr>
        <p:spPr/>
        <p:txBody>
          <a:bodyPr/>
          <a:lstStyle/>
          <a:p>
            <a:pPr algn="ctr"/>
            <a:r>
              <a:rPr lang="en-JM" sz="4400" dirty="0">
                <a:latin typeface="Times New Roman" pitchFamily="18" charset="0"/>
                <a:cs typeface="Times New Roman" pitchFamily="18" charset="0"/>
              </a:rPr>
              <a:t>Aim of the CPTCC </a:t>
            </a:r>
            <a:endParaRPr lang="en-JM" dirty="0"/>
          </a:p>
        </p:txBody>
      </p:sp>
      <p:sp>
        <p:nvSpPr>
          <p:cNvPr id="4" name="Slide Number Placeholder 3"/>
          <p:cNvSpPr>
            <a:spLocks noGrp="1"/>
          </p:cNvSpPr>
          <p:nvPr>
            <p:ph type="sldNum" sz="quarter" idx="12"/>
          </p:nvPr>
        </p:nvSpPr>
        <p:spPr/>
        <p:txBody>
          <a:bodyPr/>
          <a:lstStyle/>
          <a:p>
            <a:fld id="{790E4A41-694D-43C2-BDFE-948481A57139}" type="slidenum">
              <a:rPr lang="en-JM" smtClean="0"/>
              <a:t>11</a:t>
            </a:fld>
            <a:endParaRPr lang="en-JM"/>
          </a:p>
        </p:txBody>
      </p:sp>
    </p:spTree>
    <p:extLst>
      <p:ext uri="{BB962C8B-B14F-4D97-AF65-F5344CB8AC3E}">
        <p14:creationId xmlns:p14="http://schemas.microsoft.com/office/powerpoint/2010/main" val="260925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600200"/>
            <a:ext cx="8229600" cy="4724400"/>
          </a:xfrm>
        </p:spPr>
        <p:txBody>
          <a:bodyPr>
            <a:normAutofit fontScale="70000" lnSpcReduction="20000"/>
          </a:bodyPr>
          <a:lstStyle/>
          <a:p>
            <a:r>
              <a:rPr lang="en-JM" sz="4000" dirty="0">
                <a:latin typeface="Times New Roman" pitchFamily="18" charset="0"/>
                <a:cs typeface="Times New Roman" pitchFamily="18" charset="0"/>
              </a:rPr>
              <a:t>The Centre will adopt a progressive role built upon four key service pillars namely:</a:t>
            </a:r>
          </a:p>
          <a:p>
            <a:endParaRPr lang="en-JM" dirty="0">
              <a:latin typeface="Times New Roman" pitchFamily="18" charset="0"/>
              <a:cs typeface="Times New Roman" pitchFamily="18" charset="0"/>
            </a:endParaRPr>
          </a:p>
          <a:p>
            <a:pPr marL="1828800" lvl="3" indent="-457200">
              <a:buFont typeface="+mj-lt"/>
              <a:buAutoNum type="arabicPeriod"/>
            </a:pPr>
            <a:r>
              <a:rPr lang="en-JM" sz="3100" dirty="0">
                <a:latin typeface="Times New Roman" pitchFamily="18" charset="0"/>
                <a:cs typeface="Times New Roman" pitchFamily="18" charset="0"/>
              </a:rPr>
              <a:t>Education and training  (a core pillar)</a:t>
            </a:r>
          </a:p>
          <a:p>
            <a:pPr marL="1828800" lvl="3" indent="-457200">
              <a:buFont typeface="+mj-lt"/>
              <a:buAutoNum type="arabicPeriod"/>
            </a:pPr>
            <a:r>
              <a:rPr lang="en-JM" sz="3100" dirty="0">
                <a:latin typeface="Times New Roman" pitchFamily="18" charset="0"/>
                <a:cs typeface="Times New Roman" pitchFamily="18" charset="0"/>
              </a:rPr>
              <a:t>Research and scholarship</a:t>
            </a:r>
          </a:p>
          <a:p>
            <a:pPr marL="1828800" lvl="3" indent="-457200">
              <a:buFont typeface="+mj-lt"/>
              <a:buAutoNum type="arabicPeriod"/>
            </a:pPr>
            <a:r>
              <a:rPr lang="en-JM" sz="3100" dirty="0">
                <a:latin typeface="Times New Roman" pitchFamily="18" charset="0"/>
                <a:cs typeface="Times New Roman" pitchFamily="18" charset="0"/>
              </a:rPr>
              <a:t>Consulting Services</a:t>
            </a:r>
          </a:p>
          <a:p>
            <a:pPr marL="1828800" lvl="3" indent="-457200">
              <a:buFont typeface="+mj-lt"/>
              <a:buAutoNum type="arabicPeriod"/>
            </a:pPr>
            <a:r>
              <a:rPr lang="en-JM" sz="3100" dirty="0">
                <a:latin typeface="Times New Roman" pitchFamily="18" charset="0"/>
                <a:cs typeface="Times New Roman" pitchFamily="18" charset="0"/>
              </a:rPr>
              <a:t>Information Technology (virtual and on-line delivery modes)</a:t>
            </a:r>
          </a:p>
          <a:p>
            <a:pPr marL="1828800" lvl="3" indent="-457200">
              <a:buFont typeface="+mj-lt"/>
              <a:buAutoNum type="arabicPeriod"/>
            </a:pPr>
            <a:endParaRPr lang="en-JM" dirty="0">
              <a:latin typeface="Times New Roman" pitchFamily="18" charset="0"/>
              <a:cs typeface="Times New Roman" pitchFamily="18" charset="0"/>
            </a:endParaRPr>
          </a:p>
          <a:p>
            <a:pPr marL="1371600" lvl="3" indent="0">
              <a:buNone/>
            </a:pPr>
            <a:endParaRPr lang="en-JM" dirty="0">
              <a:latin typeface="Times New Roman" pitchFamily="18" charset="0"/>
              <a:cs typeface="Times New Roman" pitchFamily="18" charset="0"/>
            </a:endParaRPr>
          </a:p>
          <a:p>
            <a:pPr marL="514350" lvl="1" indent="0">
              <a:buNone/>
            </a:pPr>
            <a:r>
              <a:rPr lang="en-JM" sz="4000" dirty="0">
                <a:latin typeface="Times New Roman" pitchFamily="18" charset="0"/>
                <a:cs typeface="Times New Roman" pitchFamily="18" charset="0"/>
              </a:rPr>
              <a:t>These pillars have been chosen for their ability to improve procurement practices within the region and generate solid growth for both the centre itself and regional procurement. </a:t>
            </a:r>
          </a:p>
        </p:txBody>
      </p:sp>
      <p:sp>
        <p:nvSpPr>
          <p:cNvPr id="2" name="Title 1"/>
          <p:cNvSpPr>
            <a:spLocks noGrp="1"/>
          </p:cNvSpPr>
          <p:nvPr>
            <p:ph type="title"/>
          </p:nvPr>
        </p:nvSpPr>
        <p:spPr/>
        <p:txBody>
          <a:bodyPr/>
          <a:lstStyle/>
          <a:p>
            <a:pPr algn="ctr"/>
            <a:r>
              <a:rPr lang="en-JM" dirty="0"/>
              <a:t>ROLE OF THE CPTCC</a:t>
            </a:r>
          </a:p>
        </p:txBody>
      </p:sp>
      <p:sp>
        <p:nvSpPr>
          <p:cNvPr id="4" name="Slide Number Placeholder 3"/>
          <p:cNvSpPr>
            <a:spLocks noGrp="1"/>
          </p:cNvSpPr>
          <p:nvPr>
            <p:ph type="sldNum" sz="quarter" idx="12"/>
          </p:nvPr>
        </p:nvSpPr>
        <p:spPr/>
        <p:txBody>
          <a:bodyPr/>
          <a:lstStyle/>
          <a:p>
            <a:fld id="{790E4A41-694D-43C2-BDFE-948481A57139}" type="slidenum">
              <a:rPr lang="en-JM" smtClean="0"/>
              <a:t>12</a:t>
            </a:fld>
            <a:endParaRPr lang="en-JM"/>
          </a:p>
        </p:txBody>
      </p:sp>
    </p:spTree>
    <p:extLst>
      <p:ext uri="{BB962C8B-B14F-4D97-AF65-F5344CB8AC3E}">
        <p14:creationId xmlns:p14="http://schemas.microsoft.com/office/powerpoint/2010/main" val="16573990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71600"/>
            <a:ext cx="8229600" cy="5105400"/>
          </a:xfrm>
        </p:spPr>
        <p:txBody>
          <a:bodyPr>
            <a:normAutofit/>
          </a:bodyPr>
          <a:lstStyle/>
          <a:p>
            <a:r>
              <a:rPr lang="en-JM" dirty="0">
                <a:latin typeface="Times New Roman" pitchFamily="18" charset="0"/>
                <a:cs typeface="Times New Roman" pitchFamily="18" charset="0"/>
              </a:rPr>
              <a:t>Host a number of commercial offerings in a variety of areas to support both public and private sector procurement.</a:t>
            </a:r>
          </a:p>
          <a:p>
            <a:endParaRPr lang="en-JM" sz="2000" dirty="0">
              <a:latin typeface="Times New Roman" pitchFamily="18" charset="0"/>
              <a:cs typeface="Times New Roman" pitchFamily="18" charset="0"/>
            </a:endParaRPr>
          </a:p>
          <a:p>
            <a:r>
              <a:rPr lang="en-JM" dirty="0">
                <a:latin typeface="Times New Roman" pitchFamily="18" charset="0"/>
                <a:cs typeface="Times New Roman" pitchFamily="18" charset="0"/>
              </a:rPr>
              <a:t>Become the basis of the Centre’s operations over the first four years of existence.</a:t>
            </a:r>
          </a:p>
          <a:p>
            <a:endParaRPr lang="en-JM" sz="2800" dirty="0">
              <a:latin typeface="Times New Roman" pitchFamily="18" charset="0"/>
              <a:cs typeface="Times New Roman" pitchFamily="18" charset="0"/>
            </a:endParaRPr>
          </a:p>
          <a:p>
            <a:r>
              <a:rPr lang="en-JM" dirty="0">
                <a:latin typeface="Times New Roman" pitchFamily="18" charset="0"/>
                <a:cs typeface="Times New Roman" pitchFamily="18" charset="0"/>
              </a:rPr>
              <a:t>Establish itself within the region as a reputable provider of procurement services.</a:t>
            </a:r>
          </a:p>
          <a:p>
            <a:endParaRPr lang="en-JM" dirty="0">
              <a:latin typeface="Times New Roman" pitchFamily="18" charset="0"/>
              <a:cs typeface="Times New Roman" pitchFamily="18" charset="0"/>
            </a:endParaRPr>
          </a:p>
          <a:p>
            <a:endParaRPr lang="en-JM" dirty="0">
              <a:latin typeface="Times New Roman" pitchFamily="18" charset="0"/>
              <a:cs typeface="Times New Roman" pitchFamily="18" charset="0"/>
            </a:endParaRPr>
          </a:p>
          <a:p>
            <a:endParaRPr lang="en-JM" dirty="0"/>
          </a:p>
        </p:txBody>
      </p:sp>
      <p:sp>
        <p:nvSpPr>
          <p:cNvPr id="2" name="Title 1"/>
          <p:cNvSpPr>
            <a:spLocks noGrp="1"/>
          </p:cNvSpPr>
          <p:nvPr>
            <p:ph type="title"/>
          </p:nvPr>
        </p:nvSpPr>
        <p:spPr/>
        <p:txBody>
          <a:bodyPr/>
          <a:lstStyle/>
          <a:p>
            <a:pPr algn="ctr"/>
            <a:r>
              <a:rPr lang="en-JM" dirty="0"/>
              <a:t>ROLE OF THE CPTCC</a:t>
            </a:r>
          </a:p>
        </p:txBody>
      </p:sp>
      <p:sp>
        <p:nvSpPr>
          <p:cNvPr id="4" name="Slide Number Placeholder 3"/>
          <p:cNvSpPr>
            <a:spLocks noGrp="1"/>
          </p:cNvSpPr>
          <p:nvPr>
            <p:ph type="sldNum" sz="quarter" idx="12"/>
          </p:nvPr>
        </p:nvSpPr>
        <p:spPr/>
        <p:txBody>
          <a:bodyPr/>
          <a:lstStyle/>
          <a:p>
            <a:fld id="{790E4A41-694D-43C2-BDFE-948481A57139}" type="slidenum">
              <a:rPr lang="en-JM" smtClean="0"/>
              <a:t>13</a:t>
            </a:fld>
            <a:endParaRPr lang="en-JM"/>
          </a:p>
        </p:txBody>
      </p:sp>
    </p:spTree>
    <p:extLst>
      <p:ext uri="{BB962C8B-B14F-4D97-AF65-F5344CB8AC3E}">
        <p14:creationId xmlns:p14="http://schemas.microsoft.com/office/powerpoint/2010/main" val="228506663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81328"/>
            <a:ext cx="8229600" cy="4690872"/>
          </a:xfrm>
        </p:spPr>
        <p:txBody>
          <a:bodyPr>
            <a:normAutofit fontScale="92500"/>
          </a:bodyPr>
          <a:lstStyle/>
          <a:p>
            <a:endParaRPr lang="en-JM" dirty="0"/>
          </a:p>
          <a:p>
            <a:endParaRPr lang="en-JM" dirty="0"/>
          </a:p>
          <a:p>
            <a:r>
              <a:rPr lang="en-JM" sz="3800" dirty="0">
                <a:latin typeface="Times New Roman" pitchFamily="18" charset="0"/>
                <a:cs typeface="Times New Roman" pitchFamily="18" charset="0"/>
              </a:rPr>
              <a:t>The market for the Centre is the procurement community in public and  private sectors for buyers, suppliers and other stakeholders in the Caribbean region.</a:t>
            </a:r>
          </a:p>
          <a:p>
            <a:endParaRPr lang="en-JM" sz="3800" dirty="0">
              <a:latin typeface="Times New Roman" pitchFamily="18" charset="0"/>
              <a:cs typeface="Times New Roman" pitchFamily="18" charset="0"/>
            </a:endParaRPr>
          </a:p>
          <a:p>
            <a:endParaRPr lang="en-JM" dirty="0"/>
          </a:p>
          <a:p>
            <a:pPr marL="109728" indent="0">
              <a:buNone/>
            </a:pPr>
            <a:r>
              <a:rPr lang="en-JM" dirty="0"/>
              <a:t>	</a:t>
            </a:r>
          </a:p>
        </p:txBody>
      </p:sp>
      <p:sp>
        <p:nvSpPr>
          <p:cNvPr id="2" name="Title 1"/>
          <p:cNvSpPr>
            <a:spLocks noGrp="1"/>
          </p:cNvSpPr>
          <p:nvPr>
            <p:ph type="title"/>
          </p:nvPr>
        </p:nvSpPr>
        <p:spPr/>
        <p:txBody>
          <a:bodyPr>
            <a:normAutofit fontScale="90000"/>
          </a:bodyPr>
          <a:lstStyle/>
          <a:p>
            <a:pPr algn="ctr"/>
            <a:r>
              <a:rPr lang="en-JM" dirty="0"/>
              <a:t>Procurement market place within the Caribbean</a:t>
            </a:r>
          </a:p>
        </p:txBody>
      </p:sp>
      <p:sp>
        <p:nvSpPr>
          <p:cNvPr id="4" name="Slide Number Placeholder 3"/>
          <p:cNvSpPr>
            <a:spLocks noGrp="1"/>
          </p:cNvSpPr>
          <p:nvPr>
            <p:ph type="sldNum" sz="quarter" idx="12"/>
          </p:nvPr>
        </p:nvSpPr>
        <p:spPr/>
        <p:txBody>
          <a:bodyPr/>
          <a:lstStyle/>
          <a:p>
            <a:fld id="{790E4A41-694D-43C2-BDFE-948481A57139}" type="slidenum">
              <a:rPr lang="en-JM" smtClean="0"/>
              <a:t>14</a:t>
            </a:fld>
            <a:endParaRPr lang="en-JM"/>
          </a:p>
        </p:txBody>
      </p:sp>
    </p:spTree>
    <p:extLst>
      <p:ext uri="{BB962C8B-B14F-4D97-AF65-F5344CB8AC3E}">
        <p14:creationId xmlns:p14="http://schemas.microsoft.com/office/powerpoint/2010/main" val="141644441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24000"/>
            <a:ext cx="8229600" cy="4876800"/>
          </a:xfrm>
        </p:spPr>
        <p:txBody>
          <a:bodyPr>
            <a:normAutofit fontScale="92500" lnSpcReduction="20000"/>
          </a:bodyPr>
          <a:lstStyle/>
          <a:p>
            <a:r>
              <a:rPr lang="en-GB" dirty="0"/>
              <a:t>Target categories of persons in the Caribbean Region who have the following characteristics:</a:t>
            </a:r>
          </a:p>
          <a:p>
            <a:endParaRPr lang="en-JM" dirty="0"/>
          </a:p>
          <a:p>
            <a:pPr lvl="1"/>
            <a:r>
              <a:rPr lang="en-GB" dirty="0"/>
              <a:t>The Marketing Plan for the CPTCC highlights the potential products and services by identified market segments with specific activities in each segment.</a:t>
            </a:r>
          </a:p>
          <a:p>
            <a:pPr marL="109728" indent="0">
              <a:buNone/>
            </a:pPr>
            <a:r>
              <a:rPr lang="en-GB" dirty="0"/>
              <a:t> </a:t>
            </a:r>
            <a:endParaRPr lang="en-JM" dirty="0"/>
          </a:p>
          <a:p>
            <a:pPr lvl="1"/>
            <a:r>
              <a:rPr lang="en-GB" u="sng" dirty="0"/>
              <a:t>Category 1-</a:t>
            </a:r>
            <a:r>
              <a:rPr lang="en-GB" dirty="0"/>
              <a:t> Persons who are currently working in the procurement field without a degree [foundation Course (FC) and/or CIPS levels 2 to 4 and short courses]</a:t>
            </a:r>
          </a:p>
          <a:p>
            <a:endParaRPr lang="en-JM" dirty="0"/>
          </a:p>
          <a:p>
            <a:pPr lvl="1"/>
            <a:r>
              <a:rPr lang="en-GB" u="sng" dirty="0"/>
              <a:t>Category 2 -</a:t>
            </a:r>
            <a:r>
              <a:rPr lang="en-GB" dirty="0"/>
              <a:t> Persons currently working in the procurement field with a first degree </a:t>
            </a:r>
            <a:r>
              <a:rPr lang="en-GB" u="sng" dirty="0"/>
              <a:t>not in a procurement area [</a:t>
            </a:r>
            <a:r>
              <a:rPr lang="en-GB" dirty="0"/>
              <a:t>foundation Course (FC) and/or CIPS levels 2 to 4 and short courses, master’s degree]</a:t>
            </a:r>
          </a:p>
          <a:p>
            <a:endParaRPr lang="en-JM" dirty="0"/>
          </a:p>
          <a:p>
            <a:endParaRPr lang="en-JM" dirty="0"/>
          </a:p>
        </p:txBody>
      </p:sp>
      <p:sp>
        <p:nvSpPr>
          <p:cNvPr id="3" name="Title 2"/>
          <p:cNvSpPr>
            <a:spLocks noGrp="1"/>
          </p:cNvSpPr>
          <p:nvPr>
            <p:ph type="title"/>
          </p:nvPr>
        </p:nvSpPr>
        <p:spPr/>
        <p:txBody>
          <a:bodyPr>
            <a:normAutofit/>
          </a:bodyPr>
          <a:lstStyle/>
          <a:p>
            <a:r>
              <a:rPr lang="en-JM" sz="2800" dirty="0"/>
              <a:t>Analysis of Potential Customers within the Caribbean Region  [Market Segmentation]</a:t>
            </a:r>
            <a:endParaRPr lang="en-JM" sz="28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790E4A41-694D-43C2-BDFE-948481A57139}" type="slidenum">
              <a:rPr lang="en-JM" smtClean="0"/>
              <a:t>15</a:t>
            </a:fld>
            <a:endParaRPr lang="en-JM"/>
          </a:p>
        </p:txBody>
      </p:sp>
    </p:spTree>
    <p:extLst>
      <p:ext uri="{BB962C8B-B14F-4D97-AF65-F5344CB8AC3E}">
        <p14:creationId xmlns:p14="http://schemas.microsoft.com/office/powerpoint/2010/main" val="198402660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1447800"/>
            <a:ext cx="8229600" cy="4525963"/>
          </a:xfrm>
        </p:spPr>
        <p:txBody>
          <a:bodyPr>
            <a:normAutofit lnSpcReduction="10000"/>
          </a:bodyPr>
          <a:lstStyle/>
          <a:p>
            <a:pPr marL="393192" lvl="1" indent="0">
              <a:buNone/>
            </a:pPr>
            <a:endParaRPr lang="en-JM" dirty="0"/>
          </a:p>
          <a:p>
            <a:pPr marL="393192" lvl="1" indent="0">
              <a:buNone/>
            </a:pPr>
            <a:r>
              <a:rPr lang="en-GB" sz="2800" u="sng" dirty="0">
                <a:latin typeface="Times New Roman" pitchFamily="18" charset="0"/>
                <a:cs typeface="Times New Roman" pitchFamily="18" charset="0"/>
              </a:rPr>
              <a:t>Category 3 </a:t>
            </a:r>
            <a:r>
              <a:rPr lang="en-GB" sz="2800" dirty="0">
                <a:latin typeface="Times New Roman" pitchFamily="18" charset="0"/>
                <a:cs typeface="Times New Roman" pitchFamily="18" charset="0"/>
              </a:rPr>
              <a:t>– Persons who have a requirement for/or interest in Continuous Professional Development (CPD) or continued education in procurement [short courses].</a:t>
            </a:r>
          </a:p>
          <a:p>
            <a:pPr lvl="1"/>
            <a:endParaRPr lang="en-GB" sz="2800" dirty="0">
              <a:latin typeface="Times New Roman" pitchFamily="18" charset="0"/>
              <a:cs typeface="Times New Roman" pitchFamily="18" charset="0"/>
            </a:endParaRPr>
          </a:p>
          <a:p>
            <a:r>
              <a:rPr lang="en-GB" sz="2800" u="sng" dirty="0">
                <a:latin typeface="Times New Roman" pitchFamily="18" charset="0"/>
                <a:cs typeface="Times New Roman" pitchFamily="18" charset="0"/>
              </a:rPr>
              <a:t>Category 4 </a:t>
            </a:r>
            <a:r>
              <a:rPr lang="en-GB" sz="2800" dirty="0">
                <a:latin typeface="Times New Roman" pitchFamily="18" charset="0"/>
                <a:cs typeface="Times New Roman" pitchFamily="18" charset="0"/>
              </a:rPr>
              <a:t>– primarily high school leavers based in Jamaica who are interested in completing a four year BSc degree in Procurement, Logistics and Supply Chain Management [ foundation course and/or CIPS levels 2 to 6, undergraduate partners</a:t>
            </a:r>
          </a:p>
          <a:p>
            <a:endParaRPr lang="en-JM" sz="28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790E4A41-694D-43C2-BDFE-948481A57139}" type="slidenum">
              <a:rPr lang="en-JM" smtClean="0"/>
              <a:t>16</a:t>
            </a:fld>
            <a:endParaRPr lang="en-JM"/>
          </a:p>
        </p:txBody>
      </p:sp>
      <p:sp>
        <p:nvSpPr>
          <p:cNvPr id="5" name="Title 4"/>
          <p:cNvSpPr>
            <a:spLocks noGrp="1"/>
          </p:cNvSpPr>
          <p:nvPr>
            <p:ph type="title"/>
          </p:nvPr>
        </p:nvSpPr>
        <p:spPr/>
        <p:txBody>
          <a:bodyPr>
            <a:normAutofit/>
          </a:bodyPr>
          <a:lstStyle/>
          <a:p>
            <a:r>
              <a:rPr lang="en-JM" sz="2800" dirty="0"/>
              <a:t>Analysis of Potential Customers within the Caribbean Region  [Market Segmentation]</a:t>
            </a:r>
          </a:p>
        </p:txBody>
      </p:sp>
    </p:spTree>
    <p:extLst>
      <p:ext uri="{BB962C8B-B14F-4D97-AF65-F5344CB8AC3E}">
        <p14:creationId xmlns:p14="http://schemas.microsoft.com/office/powerpoint/2010/main" val="409426450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752600"/>
            <a:ext cx="8229600" cy="4495800"/>
          </a:xfrm>
        </p:spPr>
        <p:txBody>
          <a:bodyPr>
            <a:normAutofit fontScale="70000" lnSpcReduction="20000"/>
          </a:bodyPr>
          <a:lstStyle/>
          <a:p>
            <a:endParaRPr lang="en-GB" dirty="0"/>
          </a:p>
          <a:p>
            <a:r>
              <a:rPr lang="en-GB" sz="2900" u="sng" dirty="0"/>
              <a:t>Category 5 </a:t>
            </a:r>
            <a:r>
              <a:rPr lang="en-GB" sz="2900" dirty="0"/>
              <a:t>– Persons working in the procurement field who have a Graduate degree (not in procurement) and would want to pursue further training and education [CIPS levels 2 to 4 and short courses]</a:t>
            </a:r>
          </a:p>
          <a:p>
            <a:endParaRPr lang="en-JM" sz="2900" dirty="0"/>
          </a:p>
          <a:p>
            <a:endParaRPr lang="en-JM" sz="2900" dirty="0"/>
          </a:p>
          <a:p>
            <a:r>
              <a:rPr lang="en-GB" sz="2900" u="sng" dirty="0"/>
              <a:t>Category 6 </a:t>
            </a:r>
            <a:r>
              <a:rPr lang="en-GB" sz="2900" dirty="0"/>
              <a:t>– Persons working in the </a:t>
            </a:r>
          </a:p>
          <a:p>
            <a:pPr marL="365760" lvl="1" indent="0">
              <a:buNone/>
            </a:pPr>
            <a:r>
              <a:rPr lang="en-GB" sz="2900" dirty="0"/>
              <a:t>procurement field who have a first degree in procurement [CIPS levels 2-6 and short courses, master’s degree]</a:t>
            </a:r>
          </a:p>
          <a:p>
            <a:endParaRPr lang="en-JM" sz="2900" dirty="0"/>
          </a:p>
          <a:p>
            <a:endParaRPr lang="en-JM" sz="2900" dirty="0"/>
          </a:p>
          <a:p>
            <a:r>
              <a:rPr lang="en-GB" sz="2900" u="sng" dirty="0"/>
              <a:t>Category 7 </a:t>
            </a:r>
            <a:r>
              <a:rPr lang="en-GB" sz="2900" dirty="0"/>
              <a:t>– persons who are not working in procurement and are interested in completing a Master’s Degree in Procurement, Logistics and Supply Chain Management [master’s degree]	</a:t>
            </a:r>
            <a:endParaRPr lang="en-JM" sz="2900" dirty="0"/>
          </a:p>
          <a:p>
            <a:endParaRPr lang="en-JM" dirty="0"/>
          </a:p>
          <a:p>
            <a:endParaRPr lang="en-JM" dirty="0"/>
          </a:p>
        </p:txBody>
      </p:sp>
      <p:sp>
        <p:nvSpPr>
          <p:cNvPr id="3" name="Title 2"/>
          <p:cNvSpPr>
            <a:spLocks noGrp="1"/>
          </p:cNvSpPr>
          <p:nvPr>
            <p:ph type="title"/>
          </p:nvPr>
        </p:nvSpPr>
        <p:spPr/>
        <p:txBody>
          <a:bodyPr>
            <a:normAutofit/>
          </a:bodyPr>
          <a:lstStyle/>
          <a:p>
            <a:r>
              <a:rPr lang="en-JM" sz="2800" dirty="0"/>
              <a:t>Analysis of Potential Customers within the Caribbean Region  [Market Segmentation]</a:t>
            </a:r>
          </a:p>
        </p:txBody>
      </p:sp>
      <p:sp>
        <p:nvSpPr>
          <p:cNvPr id="4" name="Slide Number Placeholder 3"/>
          <p:cNvSpPr>
            <a:spLocks noGrp="1"/>
          </p:cNvSpPr>
          <p:nvPr>
            <p:ph type="sldNum" sz="quarter" idx="12"/>
          </p:nvPr>
        </p:nvSpPr>
        <p:spPr/>
        <p:txBody>
          <a:bodyPr/>
          <a:lstStyle/>
          <a:p>
            <a:fld id="{790E4A41-694D-43C2-BDFE-948481A57139}" type="slidenum">
              <a:rPr lang="en-JM" smtClean="0"/>
              <a:t>17</a:t>
            </a:fld>
            <a:endParaRPr lang="en-JM"/>
          </a:p>
        </p:txBody>
      </p:sp>
    </p:spTree>
    <p:extLst>
      <p:ext uri="{BB962C8B-B14F-4D97-AF65-F5344CB8AC3E}">
        <p14:creationId xmlns:p14="http://schemas.microsoft.com/office/powerpoint/2010/main" val="395063131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229600" cy="4767072"/>
          </a:xfrm>
        </p:spPr>
        <p:txBody>
          <a:bodyPr>
            <a:normAutofit/>
          </a:bodyPr>
          <a:lstStyle/>
          <a:p>
            <a:endParaRPr lang="en-GB" sz="2800" dirty="0">
              <a:latin typeface="Times New Roman" pitchFamily="18" charset="0"/>
              <a:cs typeface="Times New Roman" pitchFamily="18" charset="0"/>
            </a:endParaRPr>
          </a:p>
          <a:p>
            <a:r>
              <a:rPr lang="en-GB" sz="2800" dirty="0">
                <a:latin typeface="Times New Roman" pitchFamily="18" charset="0"/>
                <a:cs typeface="Times New Roman" pitchFamily="18" charset="0"/>
              </a:rPr>
              <a:t>Courses will be  provided in several delivery methods including through a physical classroom environment, a virtual classroom environment, online e-learning and a blended approach. </a:t>
            </a:r>
          </a:p>
          <a:p>
            <a:endParaRPr lang="en-GB" sz="2800" dirty="0">
              <a:latin typeface="Times New Roman" pitchFamily="18" charset="0"/>
              <a:cs typeface="Times New Roman" pitchFamily="18" charset="0"/>
            </a:endParaRPr>
          </a:p>
          <a:p>
            <a:r>
              <a:rPr lang="en-GB" sz="2800" dirty="0">
                <a:latin typeface="Times New Roman" pitchFamily="18" charset="0"/>
                <a:cs typeface="Times New Roman" pitchFamily="18" charset="0"/>
              </a:rPr>
              <a:t>We anticipate that the centre will utilise all of these methods and approaches over the medium term (four-year) plan.</a:t>
            </a:r>
            <a:endParaRPr lang="en-JM" sz="2800" dirty="0">
              <a:latin typeface="Times New Roman" pitchFamily="18" charset="0"/>
              <a:cs typeface="Times New Roman" pitchFamily="18" charset="0"/>
            </a:endParaRPr>
          </a:p>
          <a:p>
            <a:endParaRPr lang="en-JM" dirty="0"/>
          </a:p>
        </p:txBody>
      </p:sp>
      <p:sp>
        <p:nvSpPr>
          <p:cNvPr id="3" name="Title 2"/>
          <p:cNvSpPr>
            <a:spLocks noGrp="1"/>
          </p:cNvSpPr>
          <p:nvPr>
            <p:ph type="title"/>
          </p:nvPr>
        </p:nvSpPr>
        <p:spPr/>
        <p:txBody>
          <a:bodyPr/>
          <a:lstStyle/>
          <a:p>
            <a:pPr algn="ctr"/>
            <a:r>
              <a:rPr lang="en-JM" dirty="0"/>
              <a:t>DELIVERY MODES</a:t>
            </a:r>
          </a:p>
        </p:txBody>
      </p:sp>
      <p:sp>
        <p:nvSpPr>
          <p:cNvPr id="4" name="Slide Number Placeholder 3"/>
          <p:cNvSpPr>
            <a:spLocks noGrp="1"/>
          </p:cNvSpPr>
          <p:nvPr>
            <p:ph type="sldNum" sz="quarter" idx="12"/>
          </p:nvPr>
        </p:nvSpPr>
        <p:spPr/>
        <p:txBody>
          <a:bodyPr/>
          <a:lstStyle/>
          <a:p>
            <a:fld id="{790E4A41-694D-43C2-BDFE-948481A57139}" type="slidenum">
              <a:rPr lang="en-JM" smtClean="0"/>
              <a:t>18</a:t>
            </a:fld>
            <a:endParaRPr lang="en-JM"/>
          </a:p>
        </p:txBody>
      </p:sp>
    </p:spTree>
    <p:extLst>
      <p:ext uri="{BB962C8B-B14F-4D97-AF65-F5344CB8AC3E}">
        <p14:creationId xmlns:p14="http://schemas.microsoft.com/office/powerpoint/2010/main" val="69542516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720722472"/>
              </p:ext>
            </p:extLst>
          </p:nvPr>
        </p:nvGraphicFramePr>
        <p:xfrm>
          <a:off x="685800" y="1295400"/>
          <a:ext cx="7772399" cy="5074664"/>
        </p:xfrm>
        <a:graphic>
          <a:graphicData uri="http://schemas.openxmlformats.org/drawingml/2006/table">
            <a:tbl>
              <a:tblPr firstRow="1" firstCol="1" bandRow="1">
                <a:tableStyleId>{5C22544A-7EE6-4342-B048-85BDC9FD1C3A}</a:tableStyleId>
              </a:tblPr>
              <a:tblGrid>
                <a:gridCol w="2116193">
                  <a:extLst>
                    <a:ext uri="{9D8B030D-6E8A-4147-A177-3AD203B41FA5}">
                      <a16:colId xmlns:a16="http://schemas.microsoft.com/office/drawing/2014/main" val="20000"/>
                    </a:ext>
                  </a:extLst>
                </a:gridCol>
                <a:gridCol w="1305089">
                  <a:extLst>
                    <a:ext uri="{9D8B030D-6E8A-4147-A177-3AD203B41FA5}">
                      <a16:colId xmlns:a16="http://schemas.microsoft.com/office/drawing/2014/main" val="20001"/>
                    </a:ext>
                  </a:extLst>
                </a:gridCol>
                <a:gridCol w="1479429">
                  <a:extLst>
                    <a:ext uri="{9D8B030D-6E8A-4147-A177-3AD203B41FA5}">
                      <a16:colId xmlns:a16="http://schemas.microsoft.com/office/drawing/2014/main" val="20002"/>
                    </a:ext>
                  </a:extLst>
                </a:gridCol>
                <a:gridCol w="1479429">
                  <a:extLst>
                    <a:ext uri="{9D8B030D-6E8A-4147-A177-3AD203B41FA5}">
                      <a16:colId xmlns:a16="http://schemas.microsoft.com/office/drawing/2014/main" val="20003"/>
                    </a:ext>
                  </a:extLst>
                </a:gridCol>
                <a:gridCol w="1392259">
                  <a:extLst>
                    <a:ext uri="{9D8B030D-6E8A-4147-A177-3AD203B41FA5}">
                      <a16:colId xmlns:a16="http://schemas.microsoft.com/office/drawing/2014/main" val="20004"/>
                    </a:ext>
                  </a:extLst>
                </a:gridCol>
              </a:tblGrid>
              <a:tr h="206770">
                <a:tc gridSpan="5">
                  <a:txBody>
                    <a:bodyPr/>
                    <a:lstStyle/>
                    <a:p>
                      <a:pPr marL="0" marR="0" algn="ctr">
                        <a:lnSpc>
                          <a:spcPct val="115000"/>
                        </a:lnSpc>
                        <a:spcBef>
                          <a:spcPts val="0"/>
                        </a:spcBef>
                        <a:spcAft>
                          <a:spcPts val="0"/>
                        </a:spcAft>
                      </a:pPr>
                      <a:r>
                        <a:rPr lang="en-GB" sz="1100" dirty="0">
                          <a:effectLst/>
                        </a:rPr>
                        <a:t>Education &amp; Training</a:t>
                      </a:r>
                      <a:endParaRPr lang="en-JM" sz="1000" dirty="0">
                        <a:effectLst/>
                        <a:latin typeface="Calibri"/>
                        <a:ea typeface="Times New Roman"/>
                        <a:cs typeface="Times New Roman"/>
                      </a:endParaRPr>
                    </a:p>
                  </a:txBody>
                  <a:tcPr marL="68580" marR="68580" marT="0" marB="0" anchor="ctr"/>
                </a:tc>
                <a:tc hMerge="1">
                  <a:txBody>
                    <a:bodyPr/>
                    <a:lstStyle/>
                    <a:p>
                      <a:endParaRPr lang="en-JM"/>
                    </a:p>
                  </a:txBody>
                  <a:tcPr/>
                </a:tc>
                <a:tc hMerge="1">
                  <a:txBody>
                    <a:bodyPr/>
                    <a:lstStyle/>
                    <a:p>
                      <a:endParaRPr lang="en-JM"/>
                    </a:p>
                  </a:txBody>
                  <a:tcPr/>
                </a:tc>
                <a:tc hMerge="1">
                  <a:txBody>
                    <a:bodyPr/>
                    <a:lstStyle/>
                    <a:p>
                      <a:endParaRPr lang="en-JM"/>
                    </a:p>
                  </a:txBody>
                  <a:tcPr/>
                </a:tc>
                <a:tc hMerge="1">
                  <a:txBody>
                    <a:bodyPr/>
                    <a:lstStyle/>
                    <a:p>
                      <a:endParaRPr lang="en-JM"/>
                    </a:p>
                  </a:txBody>
                  <a:tcPr/>
                </a:tc>
                <a:extLst>
                  <a:ext uri="{0D108BD9-81ED-4DB2-BD59-A6C34878D82A}">
                    <a16:rowId xmlns:a16="http://schemas.microsoft.com/office/drawing/2014/main" val="10000"/>
                  </a:ext>
                </a:extLst>
              </a:tr>
              <a:tr h="403760">
                <a:tc rowSpan="11">
                  <a:txBody>
                    <a:bodyPr/>
                    <a:lstStyle/>
                    <a:p>
                      <a:pPr marL="0" marR="0" algn="ctr">
                        <a:lnSpc>
                          <a:spcPct val="115000"/>
                        </a:lnSpc>
                        <a:spcBef>
                          <a:spcPts val="0"/>
                        </a:spcBef>
                        <a:spcAft>
                          <a:spcPts val="0"/>
                        </a:spcAft>
                      </a:pPr>
                      <a:r>
                        <a:rPr lang="en-GB" sz="1400" dirty="0">
                          <a:effectLst/>
                        </a:rPr>
                        <a:t>Pathway</a:t>
                      </a:r>
                      <a:endParaRPr lang="en-JM" sz="1000" dirty="0">
                        <a:effectLst/>
                        <a:latin typeface="Calibri"/>
                        <a:ea typeface="Times New Roman"/>
                        <a:cs typeface="Times New Roman"/>
                      </a:endParaRPr>
                    </a:p>
                  </a:txBody>
                  <a:tcPr marL="68580" marR="68580" marT="0" marB="0" vert="vert270" anchor="ctr"/>
                </a:tc>
                <a:tc>
                  <a:txBody>
                    <a:bodyPr/>
                    <a:lstStyle/>
                    <a:p>
                      <a:pPr marL="0" marR="0" algn="ctr">
                        <a:lnSpc>
                          <a:spcPct val="115000"/>
                        </a:lnSpc>
                        <a:spcBef>
                          <a:spcPts val="0"/>
                        </a:spcBef>
                        <a:spcAft>
                          <a:spcPts val="0"/>
                        </a:spcAft>
                      </a:pPr>
                      <a:r>
                        <a:rPr lang="en-GB" sz="1100">
                          <a:effectLst/>
                        </a:rPr>
                        <a:t>Section of Pillar</a:t>
                      </a:r>
                      <a:endParaRPr lang="en-JM" sz="1000">
                        <a:effectLst/>
                        <a:latin typeface="Calibri"/>
                        <a:ea typeface="Times New Roman"/>
                        <a:cs typeface="Times New Roman"/>
                      </a:endParaRPr>
                    </a:p>
                  </a:txBody>
                  <a:tcPr marL="68580" marR="68580" marT="0" marB="0"/>
                </a:tc>
                <a:tc>
                  <a:txBody>
                    <a:bodyPr/>
                    <a:lstStyle/>
                    <a:p>
                      <a:pPr marL="0" marR="0" algn="ctr">
                        <a:lnSpc>
                          <a:spcPct val="115000"/>
                        </a:lnSpc>
                        <a:spcBef>
                          <a:spcPts val="0"/>
                        </a:spcBef>
                        <a:spcAft>
                          <a:spcPts val="0"/>
                        </a:spcAft>
                      </a:pPr>
                      <a:r>
                        <a:rPr lang="en-GB" sz="1100">
                          <a:effectLst/>
                        </a:rPr>
                        <a:t>Services</a:t>
                      </a:r>
                      <a:endParaRPr lang="en-JM" sz="1000">
                        <a:effectLst/>
                        <a:latin typeface="Calibri"/>
                        <a:ea typeface="Times New Roman"/>
                        <a:cs typeface="Times New Roman"/>
                      </a:endParaRPr>
                    </a:p>
                  </a:txBody>
                  <a:tcPr marL="68580" marR="68580" marT="0" marB="0"/>
                </a:tc>
                <a:tc>
                  <a:txBody>
                    <a:bodyPr/>
                    <a:lstStyle/>
                    <a:p>
                      <a:pPr marL="0" marR="0" algn="ctr">
                        <a:lnSpc>
                          <a:spcPct val="115000"/>
                        </a:lnSpc>
                        <a:spcBef>
                          <a:spcPts val="0"/>
                        </a:spcBef>
                        <a:spcAft>
                          <a:spcPts val="0"/>
                        </a:spcAft>
                      </a:pPr>
                      <a:r>
                        <a:rPr lang="en-GB" sz="1100">
                          <a:effectLst/>
                        </a:rPr>
                        <a:t>Method &amp; Approach</a:t>
                      </a:r>
                      <a:endParaRPr lang="en-JM" sz="1000" dirty="0">
                        <a:effectLst/>
                        <a:latin typeface="Calibri"/>
                        <a:ea typeface="Times New Roman"/>
                        <a:cs typeface="Times New Roman"/>
                      </a:endParaRPr>
                    </a:p>
                  </a:txBody>
                  <a:tcPr marL="68580" marR="68580" marT="0" marB="0"/>
                </a:tc>
                <a:tc>
                  <a:txBody>
                    <a:bodyPr/>
                    <a:lstStyle/>
                    <a:p>
                      <a:pPr marL="0" marR="0" algn="ctr">
                        <a:lnSpc>
                          <a:spcPct val="115000"/>
                        </a:lnSpc>
                        <a:spcBef>
                          <a:spcPts val="0"/>
                        </a:spcBef>
                        <a:spcAft>
                          <a:spcPts val="0"/>
                        </a:spcAft>
                      </a:pPr>
                      <a:r>
                        <a:rPr lang="en-GB" sz="1100">
                          <a:effectLst/>
                        </a:rPr>
                        <a:t>Target Market</a:t>
                      </a:r>
                      <a:endParaRPr lang="en-JM" sz="1000">
                        <a:effectLst/>
                        <a:latin typeface="Calibri"/>
                        <a:ea typeface="Times New Roman"/>
                        <a:cs typeface="Times New Roman"/>
                      </a:endParaRPr>
                    </a:p>
                  </a:txBody>
                  <a:tcPr marL="68580" marR="68580" marT="0" marB="0"/>
                </a:tc>
                <a:extLst>
                  <a:ext uri="{0D108BD9-81ED-4DB2-BD59-A6C34878D82A}">
                    <a16:rowId xmlns:a16="http://schemas.microsoft.com/office/drawing/2014/main" val="10001"/>
                  </a:ext>
                </a:extLst>
              </a:tr>
              <a:tr h="206770">
                <a:tc vMerge="1">
                  <a:txBody>
                    <a:bodyPr/>
                    <a:lstStyle/>
                    <a:p>
                      <a:endParaRPr lang="en-JM"/>
                    </a:p>
                  </a:txBody>
                  <a:tcPr/>
                </a:tc>
                <a:tc gridSpan="4">
                  <a:txBody>
                    <a:bodyPr/>
                    <a:lstStyle/>
                    <a:p>
                      <a:pPr marL="0" marR="0" algn="ctr">
                        <a:lnSpc>
                          <a:spcPct val="115000"/>
                        </a:lnSpc>
                        <a:spcBef>
                          <a:spcPts val="0"/>
                        </a:spcBef>
                        <a:spcAft>
                          <a:spcPts val="0"/>
                        </a:spcAft>
                      </a:pPr>
                      <a:r>
                        <a:rPr lang="en-GB" sz="1100">
                          <a:effectLst/>
                        </a:rPr>
                        <a:t>Training</a:t>
                      </a:r>
                      <a:endParaRPr lang="en-JM" sz="1000" dirty="0">
                        <a:effectLst/>
                        <a:latin typeface="Calibri"/>
                        <a:ea typeface="Times New Roman"/>
                        <a:cs typeface="Times New Roman"/>
                      </a:endParaRPr>
                    </a:p>
                  </a:txBody>
                  <a:tcPr marL="68580" marR="68580" marT="0" marB="0"/>
                </a:tc>
                <a:tc hMerge="1">
                  <a:txBody>
                    <a:bodyPr/>
                    <a:lstStyle/>
                    <a:p>
                      <a:endParaRPr lang="en-JM"/>
                    </a:p>
                  </a:txBody>
                  <a:tcPr/>
                </a:tc>
                <a:tc hMerge="1">
                  <a:txBody>
                    <a:bodyPr/>
                    <a:lstStyle/>
                    <a:p>
                      <a:endParaRPr lang="en-JM"/>
                    </a:p>
                  </a:txBody>
                  <a:tcPr/>
                </a:tc>
                <a:tc hMerge="1">
                  <a:txBody>
                    <a:bodyPr/>
                    <a:lstStyle/>
                    <a:p>
                      <a:endParaRPr lang="en-JM"/>
                    </a:p>
                  </a:txBody>
                  <a:tcPr/>
                </a:tc>
                <a:extLst>
                  <a:ext uri="{0D108BD9-81ED-4DB2-BD59-A6C34878D82A}">
                    <a16:rowId xmlns:a16="http://schemas.microsoft.com/office/drawing/2014/main" val="10002"/>
                  </a:ext>
                </a:extLst>
              </a:tr>
              <a:tr h="734110">
                <a:tc vMerge="1">
                  <a:txBody>
                    <a:bodyPr/>
                    <a:lstStyle/>
                    <a:p>
                      <a:endParaRPr lang="en-JM"/>
                    </a:p>
                  </a:txBody>
                  <a:tcPr/>
                </a:tc>
                <a:tc rowSpan="3">
                  <a:txBody>
                    <a:bodyPr/>
                    <a:lstStyle/>
                    <a:p>
                      <a:pPr marL="0" marR="0" algn="ctr">
                        <a:lnSpc>
                          <a:spcPct val="115000"/>
                        </a:lnSpc>
                        <a:spcBef>
                          <a:spcPts val="0"/>
                        </a:spcBef>
                        <a:spcAft>
                          <a:spcPts val="0"/>
                        </a:spcAft>
                      </a:pPr>
                      <a:r>
                        <a:rPr lang="en-GB" sz="1100" dirty="0">
                          <a:effectLst/>
                        </a:rPr>
                        <a:t>Professional Qualification</a:t>
                      </a:r>
                      <a:endParaRPr lang="en-JM" sz="1000" dirty="0">
                        <a:effectLst/>
                        <a:latin typeface="Calibri"/>
                        <a:ea typeface="Times New Roman"/>
                        <a:cs typeface="Times New Roman"/>
                      </a:endParaRPr>
                    </a:p>
                  </a:txBody>
                  <a:tcPr marL="68580" marR="68580" marT="0" marB="0" anchor="ctr"/>
                </a:tc>
                <a:tc>
                  <a:txBody>
                    <a:bodyPr/>
                    <a:lstStyle/>
                    <a:p>
                      <a:pPr marL="0" marR="0">
                        <a:lnSpc>
                          <a:spcPct val="115000"/>
                        </a:lnSpc>
                        <a:spcBef>
                          <a:spcPts val="0"/>
                        </a:spcBef>
                        <a:spcAft>
                          <a:spcPts val="0"/>
                        </a:spcAft>
                      </a:pPr>
                      <a:r>
                        <a:rPr lang="en-GB" sz="1000">
                          <a:effectLst/>
                        </a:rPr>
                        <a:t>Foundation Course</a:t>
                      </a:r>
                      <a:endParaRPr lang="en-JM" sz="1000">
                        <a:effectLst/>
                        <a:latin typeface="Calibri"/>
                        <a:ea typeface="Times New Roman"/>
                        <a:cs typeface="Times New Roman"/>
                      </a:endParaRPr>
                    </a:p>
                  </a:txBody>
                  <a:tcPr marL="68580" marR="68580" marT="0" marB="0"/>
                </a:tc>
                <a:tc>
                  <a:txBody>
                    <a:bodyPr/>
                    <a:lstStyle/>
                    <a:p>
                      <a:pPr marL="0" marR="0">
                        <a:lnSpc>
                          <a:spcPct val="115000"/>
                        </a:lnSpc>
                        <a:spcBef>
                          <a:spcPts val="0"/>
                        </a:spcBef>
                        <a:spcAft>
                          <a:spcPts val="0"/>
                        </a:spcAft>
                      </a:pPr>
                      <a:r>
                        <a:rPr lang="en-GB" sz="1000" dirty="0">
                          <a:effectLst/>
                        </a:rPr>
                        <a:t>Classroom, eLearning (Intensive)</a:t>
                      </a:r>
                      <a:endParaRPr lang="en-JM" sz="1000" dirty="0">
                        <a:effectLst/>
                        <a:latin typeface="Calibri"/>
                        <a:ea typeface="Times New Roman"/>
                        <a:cs typeface="Times New Roman"/>
                      </a:endParaRPr>
                    </a:p>
                  </a:txBody>
                  <a:tcPr marL="68580" marR="68580" marT="0" marB="0"/>
                </a:tc>
                <a:tc>
                  <a:txBody>
                    <a:bodyPr/>
                    <a:lstStyle/>
                    <a:p>
                      <a:pPr marL="0" marR="0">
                        <a:lnSpc>
                          <a:spcPct val="115000"/>
                        </a:lnSpc>
                        <a:spcBef>
                          <a:spcPts val="0"/>
                        </a:spcBef>
                        <a:spcAft>
                          <a:spcPts val="0"/>
                        </a:spcAft>
                      </a:pPr>
                      <a:r>
                        <a:rPr lang="en-GB" sz="1000">
                          <a:effectLst/>
                        </a:rPr>
                        <a:t>School Leavers, Professionals requiring refresher course</a:t>
                      </a:r>
                      <a:endParaRPr lang="en-JM" sz="1000" dirty="0">
                        <a:effectLst/>
                        <a:latin typeface="Calibri"/>
                        <a:ea typeface="Times New Roman"/>
                        <a:cs typeface="Times New Roman"/>
                      </a:endParaRPr>
                    </a:p>
                  </a:txBody>
                  <a:tcPr marL="68580" marR="68580" marT="0" marB="0"/>
                </a:tc>
                <a:extLst>
                  <a:ext uri="{0D108BD9-81ED-4DB2-BD59-A6C34878D82A}">
                    <a16:rowId xmlns:a16="http://schemas.microsoft.com/office/drawing/2014/main" val="10003"/>
                  </a:ext>
                </a:extLst>
              </a:tr>
              <a:tr h="734110">
                <a:tc vMerge="1">
                  <a:txBody>
                    <a:bodyPr/>
                    <a:lstStyle/>
                    <a:p>
                      <a:endParaRPr lang="en-JM"/>
                    </a:p>
                  </a:txBody>
                  <a:tcPr/>
                </a:tc>
                <a:tc vMerge="1">
                  <a:txBody>
                    <a:bodyPr/>
                    <a:lstStyle/>
                    <a:p>
                      <a:endParaRPr lang="en-JM"/>
                    </a:p>
                  </a:txBody>
                  <a:tcPr/>
                </a:tc>
                <a:tc>
                  <a:txBody>
                    <a:bodyPr/>
                    <a:lstStyle/>
                    <a:p>
                      <a:pPr marL="0" marR="0">
                        <a:lnSpc>
                          <a:spcPct val="115000"/>
                        </a:lnSpc>
                        <a:spcBef>
                          <a:spcPts val="0"/>
                        </a:spcBef>
                        <a:spcAft>
                          <a:spcPts val="0"/>
                        </a:spcAft>
                      </a:pPr>
                      <a:r>
                        <a:rPr lang="en-GB" sz="1000">
                          <a:effectLst/>
                        </a:rPr>
                        <a:t>CIPS Level 4</a:t>
                      </a:r>
                      <a:endParaRPr lang="en-JM" sz="1000">
                        <a:effectLst/>
                        <a:latin typeface="Calibri"/>
                        <a:ea typeface="Times New Roman"/>
                        <a:cs typeface="Times New Roman"/>
                      </a:endParaRPr>
                    </a:p>
                  </a:txBody>
                  <a:tcPr marL="68580" marR="68580" marT="0" marB="0"/>
                </a:tc>
                <a:tc>
                  <a:txBody>
                    <a:bodyPr/>
                    <a:lstStyle/>
                    <a:p>
                      <a:pPr marL="0" marR="0">
                        <a:lnSpc>
                          <a:spcPct val="115000"/>
                        </a:lnSpc>
                        <a:spcBef>
                          <a:spcPts val="0"/>
                        </a:spcBef>
                        <a:spcAft>
                          <a:spcPts val="0"/>
                        </a:spcAft>
                      </a:pPr>
                      <a:r>
                        <a:rPr lang="en-GB" sz="1000" dirty="0">
                          <a:effectLst/>
                        </a:rPr>
                        <a:t>Classroom, eLearning (Traditional)</a:t>
                      </a:r>
                      <a:endParaRPr lang="en-JM" sz="1000" dirty="0">
                        <a:effectLst/>
                        <a:latin typeface="Calibri"/>
                        <a:ea typeface="Times New Roman"/>
                        <a:cs typeface="Times New Roman"/>
                      </a:endParaRPr>
                    </a:p>
                  </a:txBody>
                  <a:tcPr marL="68580" marR="68580" marT="0" marB="0"/>
                </a:tc>
                <a:tc>
                  <a:txBody>
                    <a:bodyPr/>
                    <a:lstStyle/>
                    <a:p>
                      <a:pPr marL="0" marR="0">
                        <a:lnSpc>
                          <a:spcPct val="115000"/>
                        </a:lnSpc>
                        <a:spcBef>
                          <a:spcPts val="0"/>
                        </a:spcBef>
                        <a:spcAft>
                          <a:spcPts val="0"/>
                        </a:spcAft>
                      </a:pPr>
                      <a:r>
                        <a:rPr lang="en-GB" sz="1000">
                          <a:effectLst/>
                        </a:rPr>
                        <a:t>Professionals looking for additional qualifications</a:t>
                      </a:r>
                      <a:endParaRPr lang="en-JM" sz="1000" dirty="0">
                        <a:effectLst/>
                        <a:latin typeface="Calibri"/>
                        <a:ea typeface="Times New Roman"/>
                        <a:cs typeface="Times New Roman"/>
                      </a:endParaRPr>
                    </a:p>
                  </a:txBody>
                  <a:tcPr marL="68580" marR="68580" marT="0" marB="0"/>
                </a:tc>
                <a:extLst>
                  <a:ext uri="{0D108BD9-81ED-4DB2-BD59-A6C34878D82A}">
                    <a16:rowId xmlns:a16="http://schemas.microsoft.com/office/drawing/2014/main" val="10004"/>
                  </a:ext>
                </a:extLst>
              </a:tr>
              <a:tr h="747099">
                <a:tc vMerge="1">
                  <a:txBody>
                    <a:bodyPr/>
                    <a:lstStyle/>
                    <a:p>
                      <a:endParaRPr lang="en-JM"/>
                    </a:p>
                  </a:txBody>
                  <a:tcPr/>
                </a:tc>
                <a:tc vMerge="1">
                  <a:txBody>
                    <a:bodyPr/>
                    <a:lstStyle/>
                    <a:p>
                      <a:endParaRPr lang="en-JM"/>
                    </a:p>
                  </a:txBody>
                  <a:tcPr/>
                </a:tc>
                <a:tc>
                  <a:txBody>
                    <a:bodyPr/>
                    <a:lstStyle/>
                    <a:p>
                      <a:pPr marL="0" marR="0">
                        <a:lnSpc>
                          <a:spcPct val="115000"/>
                        </a:lnSpc>
                        <a:spcBef>
                          <a:spcPts val="0"/>
                        </a:spcBef>
                        <a:spcAft>
                          <a:spcPts val="0"/>
                        </a:spcAft>
                      </a:pPr>
                      <a:r>
                        <a:rPr lang="en-GB" sz="1000">
                          <a:effectLst/>
                        </a:rPr>
                        <a:t>MCIPS</a:t>
                      </a:r>
                      <a:endParaRPr lang="en-JM" sz="1000">
                        <a:effectLst/>
                        <a:latin typeface="Calibri"/>
                        <a:ea typeface="Times New Roman"/>
                        <a:cs typeface="Times New Roman"/>
                      </a:endParaRPr>
                    </a:p>
                  </a:txBody>
                  <a:tcPr marL="68580" marR="68580" marT="0" marB="0"/>
                </a:tc>
                <a:tc>
                  <a:txBody>
                    <a:bodyPr/>
                    <a:lstStyle/>
                    <a:p>
                      <a:pPr marL="0" marR="0">
                        <a:lnSpc>
                          <a:spcPct val="115000"/>
                        </a:lnSpc>
                        <a:spcBef>
                          <a:spcPts val="0"/>
                        </a:spcBef>
                        <a:spcAft>
                          <a:spcPts val="0"/>
                        </a:spcAft>
                      </a:pPr>
                      <a:r>
                        <a:rPr lang="en-GB" sz="1000">
                          <a:effectLst/>
                        </a:rPr>
                        <a:t>Classroom (Traditional) </a:t>
                      </a:r>
                      <a:endParaRPr lang="en-JM" sz="1000" dirty="0">
                        <a:effectLst/>
                        <a:latin typeface="Calibri"/>
                        <a:ea typeface="Times New Roman"/>
                        <a:cs typeface="Times New Roman"/>
                      </a:endParaRPr>
                    </a:p>
                  </a:txBody>
                  <a:tcPr marL="68580" marR="68580" marT="0" marB="0"/>
                </a:tc>
                <a:tc>
                  <a:txBody>
                    <a:bodyPr/>
                    <a:lstStyle/>
                    <a:p>
                      <a:pPr marL="0" marR="0">
                        <a:lnSpc>
                          <a:spcPct val="115000"/>
                        </a:lnSpc>
                        <a:spcBef>
                          <a:spcPts val="0"/>
                        </a:spcBef>
                        <a:spcAft>
                          <a:spcPts val="0"/>
                        </a:spcAft>
                      </a:pPr>
                      <a:r>
                        <a:rPr lang="en-GB" sz="1000" dirty="0">
                          <a:effectLst/>
                        </a:rPr>
                        <a:t>Professionals looking for postgraduate</a:t>
                      </a:r>
                      <a:endParaRPr lang="en-JM" sz="1000" dirty="0">
                        <a:effectLst/>
                        <a:latin typeface="Calibri"/>
                        <a:ea typeface="Times New Roman"/>
                        <a:cs typeface="Times New Roman"/>
                      </a:endParaRPr>
                    </a:p>
                  </a:txBody>
                  <a:tcPr marL="68580" marR="68580" marT="0" marB="0" anchor="b"/>
                </a:tc>
                <a:extLst>
                  <a:ext uri="{0D108BD9-81ED-4DB2-BD59-A6C34878D82A}">
                    <a16:rowId xmlns:a16="http://schemas.microsoft.com/office/drawing/2014/main" val="10005"/>
                  </a:ext>
                </a:extLst>
              </a:tr>
              <a:tr h="367055">
                <a:tc vMerge="1">
                  <a:txBody>
                    <a:bodyPr/>
                    <a:lstStyle/>
                    <a:p>
                      <a:endParaRPr lang="en-JM"/>
                    </a:p>
                  </a:txBody>
                  <a:tcPr/>
                </a:tc>
                <a:tc rowSpan="3">
                  <a:txBody>
                    <a:bodyPr/>
                    <a:lstStyle/>
                    <a:p>
                      <a:pPr marL="0" marR="0" algn="ctr">
                        <a:lnSpc>
                          <a:spcPct val="115000"/>
                        </a:lnSpc>
                        <a:spcBef>
                          <a:spcPts val="0"/>
                        </a:spcBef>
                        <a:spcAft>
                          <a:spcPts val="0"/>
                        </a:spcAft>
                      </a:pPr>
                      <a:r>
                        <a:rPr lang="en-GB" sz="1100" dirty="0">
                          <a:effectLst/>
                        </a:rPr>
                        <a:t>Continuing Education</a:t>
                      </a:r>
                      <a:endParaRPr lang="en-JM" sz="1000" dirty="0">
                        <a:effectLst/>
                        <a:latin typeface="Calibri"/>
                        <a:ea typeface="Times New Roman"/>
                        <a:cs typeface="Times New Roman"/>
                      </a:endParaRPr>
                    </a:p>
                  </a:txBody>
                  <a:tcPr marL="68580" marR="68580" marT="0" marB="0" anchor="ctr"/>
                </a:tc>
                <a:tc>
                  <a:txBody>
                    <a:bodyPr/>
                    <a:lstStyle/>
                    <a:p>
                      <a:pPr marL="0" marR="0">
                        <a:lnSpc>
                          <a:spcPct val="115000"/>
                        </a:lnSpc>
                        <a:spcBef>
                          <a:spcPts val="0"/>
                        </a:spcBef>
                        <a:spcAft>
                          <a:spcPts val="0"/>
                        </a:spcAft>
                      </a:pPr>
                      <a:r>
                        <a:rPr lang="en-GB" sz="1000">
                          <a:effectLst/>
                        </a:rPr>
                        <a:t>5-Day Courses</a:t>
                      </a:r>
                      <a:endParaRPr lang="en-JM" sz="1000">
                        <a:effectLst/>
                        <a:latin typeface="Calibri"/>
                        <a:ea typeface="Times New Roman"/>
                        <a:cs typeface="Times New Roman"/>
                      </a:endParaRPr>
                    </a:p>
                  </a:txBody>
                  <a:tcPr marL="68580" marR="68580" marT="0" marB="0"/>
                </a:tc>
                <a:tc>
                  <a:txBody>
                    <a:bodyPr/>
                    <a:lstStyle/>
                    <a:p>
                      <a:pPr marL="0" marR="0">
                        <a:lnSpc>
                          <a:spcPct val="115000"/>
                        </a:lnSpc>
                        <a:spcBef>
                          <a:spcPts val="0"/>
                        </a:spcBef>
                        <a:spcAft>
                          <a:spcPts val="0"/>
                        </a:spcAft>
                      </a:pPr>
                      <a:r>
                        <a:rPr lang="en-GB" sz="1000">
                          <a:effectLst/>
                        </a:rPr>
                        <a:t>Classroom, eLearning (Intensive)</a:t>
                      </a:r>
                      <a:endParaRPr lang="en-JM" sz="1000" dirty="0">
                        <a:effectLst/>
                        <a:latin typeface="Calibri"/>
                        <a:ea typeface="Times New Roman"/>
                        <a:cs typeface="Times New Roman"/>
                      </a:endParaRPr>
                    </a:p>
                  </a:txBody>
                  <a:tcPr marL="68580" marR="68580" marT="0" marB="0"/>
                </a:tc>
                <a:tc rowSpan="3">
                  <a:txBody>
                    <a:bodyPr/>
                    <a:lstStyle/>
                    <a:p>
                      <a:pPr marL="0" marR="0" algn="ctr">
                        <a:lnSpc>
                          <a:spcPct val="115000"/>
                        </a:lnSpc>
                        <a:spcBef>
                          <a:spcPts val="0"/>
                        </a:spcBef>
                        <a:spcAft>
                          <a:spcPts val="0"/>
                        </a:spcAft>
                      </a:pPr>
                      <a:r>
                        <a:rPr lang="en-GB" sz="1000">
                          <a:effectLst/>
                        </a:rPr>
                        <a:t>Professionals looking to fill gaps in their knowledge</a:t>
                      </a:r>
                      <a:endParaRPr lang="en-JM" sz="1000" dirty="0">
                        <a:effectLst/>
                        <a:latin typeface="Calibri"/>
                        <a:ea typeface="Times New Roman"/>
                        <a:cs typeface="Times New Roman"/>
                      </a:endParaRPr>
                    </a:p>
                  </a:txBody>
                  <a:tcPr marL="68580" marR="68580" marT="0" marB="0" anchor="ctr"/>
                </a:tc>
                <a:extLst>
                  <a:ext uri="{0D108BD9-81ED-4DB2-BD59-A6C34878D82A}">
                    <a16:rowId xmlns:a16="http://schemas.microsoft.com/office/drawing/2014/main" val="10006"/>
                  </a:ext>
                </a:extLst>
              </a:tr>
              <a:tr h="367055">
                <a:tc vMerge="1">
                  <a:txBody>
                    <a:bodyPr/>
                    <a:lstStyle/>
                    <a:p>
                      <a:endParaRPr lang="en-JM"/>
                    </a:p>
                  </a:txBody>
                  <a:tcPr/>
                </a:tc>
                <a:tc vMerge="1">
                  <a:txBody>
                    <a:bodyPr/>
                    <a:lstStyle/>
                    <a:p>
                      <a:endParaRPr lang="en-JM"/>
                    </a:p>
                  </a:txBody>
                  <a:tcPr/>
                </a:tc>
                <a:tc>
                  <a:txBody>
                    <a:bodyPr/>
                    <a:lstStyle/>
                    <a:p>
                      <a:pPr marL="0" marR="0">
                        <a:lnSpc>
                          <a:spcPct val="115000"/>
                        </a:lnSpc>
                        <a:spcBef>
                          <a:spcPts val="0"/>
                        </a:spcBef>
                        <a:spcAft>
                          <a:spcPts val="0"/>
                        </a:spcAft>
                      </a:pPr>
                      <a:r>
                        <a:rPr lang="en-GB" sz="1000">
                          <a:effectLst/>
                        </a:rPr>
                        <a:t>1-Day Courses</a:t>
                      </a:r>
                      <a:endParaRPr lang="en-JM" sz="1000">
                        <a:effectLst/>
                        <a:latin typeface="Calibri"/>
                        <a:ea typeface="Times New Roman"/>
                        <a:cs typeface="Times New Roman"/>
                      </a:endParaRPr>
                    </a:p>
                  </a:txBody>
                  <a:tcPr marL="68580" marR="68580" marT="0" marB="0"/>
                </a:tc>
                <a:tc>
                  <a:txBody>
                    <a:bodyPr/>
                    <a:lstStyle/>
                    <a:p>
                      <a:pPr marL="0" marR="0">
                        <a:lnSpc>
                          <a:spcPct val="115000"/>
                        </a:lnSpc>
                        <a:spcBef>
                          <a:spcPts val="0"/>
                        </a:spcBef>
                        <a:spcAft>
                          <a:spcPts val="0"/>
                        </a:spcAft>
                      </a:pPr>
                      <a:r>
                        <a:rPr lang="en-GB" sz="1000">
                          <a:effectLst/>
                        </a:rPr>
                        <a:t>Classroom, eLearning (Intensive)</a:t>
                      </a:r>
                      <a:endParaRPr lang="en-JM" sz="1000" dirty="0">
                        <a:effectLst/>
                        <a:latin typeface="Calibri"/>
                        <a:ea typeface="Times New Roman"/>
                        <a:cs typeface="Times New Roman"/>
                      </a:endParaRPr>
                    </a:p>
                  </a:txBody>
                  <a:tcPr marL="68580" marR="68580" marT="0" marB="0"/>
                </a:tc>
                <a:tc vMerge="1">
                  <a:txBody>
                    <a:bodyPr/>
                    <a:lstStyle/>
                    <a:p>
                      <a:endParaRPr lang="en-JM"/>
                    </a:p>
                  </a:txBody>
                  <a:tcPr/>
                </a:tc>
                <a:extLst>
                  <a:ext uri="{0D108BD9-81ED-4DB2-BD59-A6C34878D82A}">
                    <a16:rowId xmlns:a16="http://schemas.microsoft.com/office/drawing/2014/main" val="10007"/>
                  </a:ext>
                </a:extLst>
              </a:tr>
              <a:tr h="367055">
                <a:tc vMerge="1">
                  <a:txBody>
                    <a:bodyPr/>
                    <a:lstStyle/>
                    <a:p>
                      <a:endParaRPr lang="en-JM"/>
                    </a:p>
                  </a:txBody>
                  <a:tcPr/>
                </a:tc>
                <a:tc vMerge="1">
                  <a:txBody>
                    <a:bodyPr/>
                    <a:lstStyle/>
                    <a:p>
                      <a:endParaRPr lang="en-JM"/>
                    </a:p>
                  </a:txBody>
                  <a:tcPr/>
                </a:tc>
                <a:tc>
                  <a:txBody>
                    <a:bodyPr/>
                    <a:lstStyle/>
                    <a:p>
                      <a:pPr marL="0" marR="0">
                        <a:lnSpc>
                          <a:spcPct val="115000"/>
                        </a:lnSpc>
                        <a:spcBef>
                          <a:spcPts val="0"/>
                        </a:spcBef>
                        <a:spcAft>
                          <a:spcPts val="0"/>
                        </a:spcAft>
                      </a:pPr>
                      <a:r>
                        <a:rPr lang="en-GB" sz="1000">
                          <a:effectLst/>
                        </a:rPr>
                        <a:t>Seminar</a:t>
                      </a:r>
                      <a:endParaRPr lang="en-JM" sz="1000">
                        <a:effectLst/>
                        <a:latin typeface="Calibri"/>
                        <a:ea typeface="Times New Roman"/>
                        <a:cs typeface="Times New Roman"/>
                      </a:endParaRPr>
                    </a:p>
                  </a:txBody>
                  <a:tcPr marL="68580" marR="68580" marT="0" marB="0"/>
                </a:tc>
                <a:tc>
                  <a:txBody>
                    <a:bodyPr/>
                    <a:lstStyle/>
                    <a:p>
                      <a:pPr marL="0" marR="0">
                        <a:lnSpc>
                          <a:spcPct val="115000"/>
                        </a:lnSpc>
                        <a:spcBef>
                          <a:spcPts val="0"/>
                        </a:spcBef>
                        <a:spcAft>
                          <a:spcPts val="0"/>
                        </a:spcAft>
                      </a:pPr>
                      <a:r>
                        <a:rPr lang="en-GB" sz="1000" dirty="0">
                          <a:effectLst/>
                        </a:rPr>
                        <a:t>Classroom (Intensive)</a:t>
                      </a:r>
                      <a:endParaRPr lang="en-JM" sz="1000" dirty="0">
                        <a:effectLst/>
                        <a:latin typeface="Calibri"/>
                        <a:ea typeface="Times New Roman"/>
                        <a:cs typeface="Times New Roman"/>
                      </a:endParaRPr>
                    </a:p>
                  </a:txBody>
                  <a:tcPr marL="68580" marR="68580" marT="0" marB="0"/>
                </a:tc>
                <a:tc vMerge="1">
                  <a:txBody>
                    <a:bodyPr/>
                    <a:lstStyle/>
                    <a:p>
                      <a:endParaRPr lang="en-JM"/>
                    </a:p>
                  </a:txBody>
                  <a:tcPr/>
                </a:tc>
                <a:extLst>
                  <a:ext uri="{0D108BD9-81ED-4DB2-BD59-A6C34878D82A}">
                    <a16:rowId xmlns:a16="http://schemas.microsoft.com/office/drawing/2014/main" val="10008"/>
                  </a:ext>
                </a:extLst>
              </a:tr>
              <a:tr h="206770">
                <a:tc vMerge="1">
                  <a:txBody>
                    <a:bodyPr/>
                    <a:lstStyle/>
                    <a:p>
                      <a:endParaRPr lang="en-JM"/>
                    </a:p>
                  </a:txBody>
                  <a:tcPr/>
                </a:tc>
                <a:tc gridSpan="4">
                  <a:txBody>
                    <a:bodyPr/>
                    <a:lstStyle/>
                    <a:p>
                      <a:pPr marL="0" marR="0" algn="ctr">
                        <a:lnSpc>
                          <a:spcPct val="115000"/>
                        </a:lnSpc>
                        <a:spcBef>
                          <a:spcPts val="0"/>
                        </a:spcBef>
                        <a:spcAft>
                          <a:spcPts val="0"/>
                        </a:spcAft>
                      </a:pPr>
                      <a:r>
                        <a:rPr lang="en-GB" sz="1100">
                          <a:effectLst/>
                        </a:rPr>
                        <a:t>Education</a:t>
                      </a:r>
                      <a:endParaRPr lang="en-JM" sz="1000" dirty="0">
                        <a:effectLst/>
                        <a:latin typeface="Calibri"/>
                        <a:ea typeface="Times New Roman"/>
                        <a:cs typeface="Times New Roman"/>
                      </a:endParaRPr>
                    </a:p>
                  </a:txBody>
                  <a:tcPr marL="68580" marR="68580" marT="0" marB="0"/>
                </a:tc>
                <a:tc hMerge="1">
                  <a:txBody>
                    <a:bodyPr/>
                    <a:lstStyle/>
                    <a:p>
                      <a:endParaRPr lang="en-JM"/>
                    </a:p>
                  </a:txBody>
                  <a:tcPr/>
                </a:tc>
                <a:tc hMerge="1">
                  <a:txBody>
                    <a:bodyPr/>
                    <a:lstStyle/>
                    <a:p>
                      <a:endParaRPr lang="en-JM"/>
                    </a:p>
                  </a:txBody>
                  <a:tcPr/>
                </a:tc>
                <a:tc hMerge="1">
                  <a:txBody>
                    <a:bodyPr/>
                    <a:lstStyle/>
                    <a:p>
                      <a:endParaRPr lang="en-JM"/>
                    </a:p>
                  </a:txBody>
                  <a:tcPr/>
                </a:tc>
                <a:extLst>
                  <a:ext uri="{0D108BD9-81ED-4DB2-BD59-A6C34878D82A}">
                    <a16:rowId xmlns:a16="http://schemas.microsoft.com/office/drawing/2014/main" val="10009"/>
                  </a:ext>
                </a:extLst>
              </a:tr>
              <a:tr h="367055">
                <a:tc vMerge="1">
                  <a:txBody>
                    <a:bodyPr/>
                    <a:lstStyle/>
                    <a:p>
                      <a:endParaRPr lang="en-JM"/>
                    </a:p>
                  </a:txBody>
                  <a:tcPr/>
                </a:tc>
                <a:tc rowSpan="2">
                  <a:txBody>
                    <a:bodyPr/>
                    <a:lstStyle/>
                    <a:p>
                      <a:pPr marL="0" marR="0" algn="ctr">
                        <a:lnSpc>
                          <a:spcPct val="115000"/>
                        </a:lnSpc>
                        <a:spcBef>
                          <a:spcPts val="0"/>
                        </a:spcBef>
                        <a:spcAft>
                          <a:spcPts val="0"/>
                        </a:spcAft>
                      </a:pPr>
                      <a:r>
                        <a:rPr lang="en-GB" sz="1100">
                          <a:effectLst/>
                        </a:rPr>
                        <a:t>Degree</a:t>
                      </a:r>
                      <a:endParaRPr lang="en-JM" sz="1000">
                        <a:effectLst/>
                        <a:latin typeface="Calibri"/>
                        <a:ea typeface="Times New Roman"/>
                        <a:cs typeface="Times New Roman"/>
                      </a:endParaRPr>
                    </a:p>
                  </a:txBody>
                  <a:tcPr marL="68580" marR="68580" marT="0" marB="0" anchor="ctr"/>
                </a:tc>
                <a:tc>
                  <a:txBody>
                    <a:bodyPr/>
                    <a:lstStyle/>
                    <a:p>
                      <a:pPr marL="0" marR="0">
                        <a:lnSpc>
                          <a:spcPct val="115000"/>
                        </a:lnSpc>
                        <a:spcBef>
                          <a:spcPts val="0"/>
                        </a:spcBef>
                        <a:spcAft>
                          <a:spcPts val="0"/>
                        </a:spcAft>
                      </a:pPr>
                      <a:r>
                        <a:rPr lang="en-GB" sz="1000">
                          <a:effectLst/>
                        </a:rPr>
                        <a:t>Undergraduate Partners</a:t>
                      </a:r>
                      <a:endParaRPr lang="en-JM" sz="1000">
                        <a:effectLst/>
                        <a:latin typeface="Calibri"/>
                        <a:ea typeface="Times New Roman"/>
                        <a:cs typeface="Times New Roman"/>
                      </a:endParaRPr>
                    </a:p>
                  </a:txBody>
                  <a:tcPr marL="68580" marR="68580" marT="0" marB="0"/>
                </a:tc>
                <a:tc>
                  <a:txBody>
                    <a:bodyPr/>
                    <a:lstStyle/>
                    <a:p>
                      <a:pPr marL="0" marR="0">
                        <a:lnSpc>
                          <a:spcPct val="115000"/>
                        </a:lnSpc>
                        <a:spcBef>
                          <a:spcPts val="0"/>
                        </a:spcBef>
                        <a:spcAft>
                          <a:spcPts val="0"/>
                        </a:spcAft>
                      </a:pPr>
                      <a:r>
                        <a:rPr lang="en-GB" sz="1000" dirty="0">
                          <a:effectLst/>
                        </a:rPr>
                        <a:t>Classroom (Traditional) </a:t>
                      </a:r>
                      <a:endParaRPr lang="en-JM" sz="1000" dirty="0">
                        <a:effectLst/>
                        <a:latin typeface="Calibri"/>
                        <a:ea typeface="Times New Roman"/>
                        <a:cs typeface="Times New Roman"/>
                      </a:endParaRPr>
                    </a:p>
                  </a:txBody>
                  <a:tcPr marL="68580" marR="68580" marT="0" marB="0"/>
                </a:tc>
                <a:tc rowSpan="2">
                  <a:txBody>
                    <a:bodyPr/>
                    <a:lstStyle/>
                    <a:p>
                      <a:pPr marL="0" marR="0" algn="ctr">
                        <a:lnSpc>
                          <a:spcPct val="115000"/>
                        </a:lnSpc>
                        <a:spcBef>
                          <a:spcPts val="0"/>
                        </a:spcBef>
                        <a:spcAft>
                          <a:spcPts val="0"/>
                        </a:spcAft>
                      </a:pPr>
                      <a:r>
                        <a:rPr lang="en-GB" sz="1000">
                          <a:effectLst/>
                        </a:rPr>
                        <a:t>Professionals looking for education in procurement theory</a:t>
                      </a:r>
                      <a:endParaRPr lang="en-JM" sz="1000" dirty="0">
                        <a:effectLst/>
                        <a:latin typeface="Calibri"/>
                        <a:ea typeface="Times New Roman"/>
                        <a:cs typeface="Times New Roman"/>
                      </a:endParaRPr>
                    </a:p>
                  </a:txBody>
                  <a:tcPr marL="68580" marR="68580" marT="0" marB="0" anchor="ctr"/>
                </a:tc>
                <a:extLst>
                  <a:ext uri="{0D108BD9-81ED-4DB2-BD59-A6C34878D82A}">
                    <a16:rowId xmlns:a16="http://schemas.microsoft.com/office/drawing/2014/main" val="10010"/>
                  </a:ext>
                </a:extLst>
              </a:tr>
              <a:tr h="367055">
                <a:tc vMerge="1">
                  <a:txBody>
                    <a:bodyPr/>
                    <a:lstStyle/>
                    <a:p>
                      <a:endParaRPr lang="en-JM"/>
                    </a:p>
                  </a:txBody>
                  <a:tcPr/>
                </a:tc>
                <a:tc vMerge="1">
                  <a:txBody>
                    <a:bodyPr/>
                    <a:lstStyle/>
                    <a:p>
                      <a:endParaRPr lang="en-JM"/>
                    </a:p>
                  </a:txBody>
                  <a:tcPr/>
                </a:tc>
                <a:tc>
                  <a:txBody>
                    <a:bodyPr/>
                    <a:lstStyle/>
                    <a:p>
                      <a:pPr marL="0" marR="0">
                        <a:lnSpc>
                          <a:spcPct val="115000"/>
                        </a:lnSpc>
                        <a:spcBef>
                          <a:spcPts val="0"/>
                        </a:spcBef>
                        <a:spcAft>
                          <a:spcPts val="0"/>
                        </a:spcAft>
                      </a:pPr>
                      <a:r>
                        <a:rPr lang="en-GB" sz="1000" dirty="0">
                          <a:effectLst/>
                        </a:rPr>
                        <a:t>Master's Degree</a:t>
                      </a:r>
                      <a:endParaRPr lang="en-JM" sz="1000" dirty="0">
                        <a:effectLst/>
                        <a:latin typeface="Calibri"/>
                        <a:ea typeface="Times New Roman"/>
                        <a:cs typeface="Times New Roman"/>
                      </a:endParaRPr>
                    </a:p>
                  </a:txBody>
                  <a:tcPr marL="68580" marR="68580" marT="0" marB="0"/>
                </a:tc>
                <a:tc>
                  <a:txBody>
                    <a:bodyPr/>
                    <a:lstStyle/>
                    <a:p>
                      <a:pPr marL="0" marR="0">
                        <a:lnSpc>
                          <a:spcPct val="115000"/>
                        </a:lnSpc>
                        <a:spcBef>
                          <a:spcPts val="0"/>
                        </a:spcBef>
                        <a:spcAft>
                          <a:spcPts val="0"/>
                        </a:spcAft>
                      </a:pPr>
                      <a:r>
                        <a:rPr lang="en-GB" sz="1000" dirty="0">
                          <a:effectLst/>
                        </a:rPr>
                        <a:t>Classroom (Traditional) </a:t>
                      </a:r>
                      <a:endParaRPr lang="en-JM" sz="1000" dirty="0">
                        <a:effectLst/>
                        <a:latin typeface="Calibri"/>
                        <a:ea typeface="Times New Roman"/>
                        <a:cs typeface="Times New Roman"/>
                      </a:endParaRPr>
                    </a:p>
                  </a:txBody>
                  <a:tcPr marL="68580" marR="68580" marT="0" marB="0"/>
                </a:tc>
                <a:tc vMerge="1">
                  <a:txBody>
                    <a:bodyPr/>
                    <a:lstStyle/>
                    <a:p>
                      <a:endParaRPr lang="en-JM"/>
                    </a:p>
                  </a:txBody>
                  <a:tcPr/>
                </a:tc>
                <a:extLst>
                  <a:ext uri="{0D108BD9-81ED-4DB2-BD59-A6C34878D82A}">
                    <a16:rowId xmlns:a16="http://schemas.microsoft.com/office/drawing/2014/main" val="10011"/>
                  </a:ext>
                </a:extLst>
              </a:tr>
            </a:tbl>
          </a:graphicData>
        </a:graphic>
      </p:graphicFrame>
      <p:sp>
        <p:nvSpPr>
          <p:cNvPr id="3" name="Title 2"/>
          <p:cNvSpPr>
            <a:spLocks noGrp="1"/>
          </p:cNvSpPr>
          <p:nvPr>
            <p:ph type="title"/>
          </p:nvPr>
        </p:nvSpPr>
        <p:spPr>
          <a:xfrm>
            <a:off x="457200" y="274638"/>
            <a:ext cx="8229600" cy="944562"/>
          </a:xfrm>
        </p:spPr>
        <p:txBody>
          <a:bodyPr/>
          <a:lstStyle/>
          <a:p>
            <a:r>
              <a:rPr lang="en-JM" dirty="0"/>
              <a:t>Pathway to Training Offerings</a:t>
            </a:r>
          </a:p>
        </p:txBody>
      </p:sp>
      <p:sp>
        <p:nvSpPr>
          <p:cNvPr id="5" name="Rectangle 1"/>
          <p:cNvSpPr>
            <a:spLocks noChangeArrowheads="1"/>
          </p:cNvSpPr>
          <p:nvPr/>
        </p:nvSpPr>
        <p:spPr bwMode="auto">
          <a:xfrm>
            <a:off x="1460500" y="166211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34" charset="0"/>
              <a:cs typeface="Arial" pitchFamily="34" charset="0"/>
            </a:endParaRPr>
          </a:p>
        </p:txBody>
      </p:sp>
      <p:sp>
        <p:nvSpPr>
          <p:cNvPr id="6" name="Slide Number Placeholder 5"/>
          <p:cNvSpPr>
            <a:spLocks noGrp="1"/>
          </p:cNvSpPr>
          <p:nvPr>
            <p:ph type="sldNum" sz="quarter" idx="12"/>
          </p:nvPr>
        </p:nvSpPr>
        <p:spPr/>
        <p:txBody>
          <a:bodyPr/>
          <a:lstStyle/>
          <a:p>
            <a:fld id="{790E4A41-694D-43C2-BDFE-948481A57139}" type="slidenum">
              <a:rPr lang="en-JM" smtClean="0"/>
              <a:t>19</a:t>
            </a:fld>
            <a:endParaRPr lang="en-JM"/>
          </a:p>
        </p:txBody>
      </p:sp>
    </p:spTree>
    <p:extLst>
      <p:ext uri="{BB962C8B-B14F-4D97-AF65-F5344CB8AC3E}">
        <p14:creationId xmlns:p14="http://schemas.microsoft.com/office/powerpoint/2010/main" val="40304234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4648200"/>
          </a:xfrm>
        </p:spPr>
        <p:txBody>
          <a:bodyPr>
            <a:normAutofit/>
          </a:bodyPr>
          <a:lstStyle/>
          <a:p>
            <a:r>
              <a:rPr lang="en-JM" dirty="0">
                <a:latin typeface="Times New Roman" pitchFamily="18" charset="0"/>
                <a:cs typeface="Times New Roman" pitchFamily="18" charset="0"/>
              </a:rPr>
              <a:t>The Caribbean Development Bank (CDB) in collaboration with the World Bank (WB) has embarked on a vision to establish the first permanent centre for procurement excellence in the Caribbean region.</a:t>
            </a:r>
          </a:p>
          <a:p>
            <a:endParaRPr lang="en-JM" dirty="0">
              <a:latin typeface="Times New Roman" pitchFamily="18" charset="0"/>
              <a:cs typeface="Times New Roman" pitchFamily="18" charset="0"/>
            </a:endParaRPr>
          </a:p>
          <a:p>
            <a:r>
              <a:rPr lang="en-JM" dirty="0">
                <a:latin typeface="Times New Roman" pitchFamily="18" charset="0"/>
                <a:cs typeface="Times New Roman" pitchFamily="18" charset="0"/>
              </a:rPr>
              <a:t>The Caribbean region constitutes the scope of this project which has demonstrated cognisance of the value of professional, efficient, effective and ethical public procurement.</a:t>
            </a:r>
          </a:p>
          <a:p>
            <a:endParaRPr lang="en-JM" dirty="0"/>
          </a:p>
        </p:txBody>
      </p:sp>
      <p:sp>
        <p:nvSpPr>
          <p:cNvPr id="2" name="Title 1"/>
          <p:cNvSpPr>
            <a:spLocks noGrp="1"/>
          </p:cNvSpPr>
          <p:nvPr>
            <p:ph type="title"/>
          </p:nvPr>
        </p:nvSpPr>
        <p:spPr/>
        <p:txBody>
          <a:bodyPr/>
          <a:lstStyle/>
          <a:p>
            <a:pPr algn="ctr"/>
            <a:r>
              <a:rPr lang="en-JM" dirty="0"/>
              <a:t>AIM OF PROJECT</a:t>
            </a:r>
          </a:p>
        </p:txBody>
      </p:sp>
      <p:sp>
        <p:nvSpPr>
          <p:cNvPr id="4" name="Slide Number Placeholder 3"/>
          <p:cNvSpPr>
            <a:spLocks noGrp="1"/>
          </p:cNvSpPr>
          <p:nvPr>
            <p:ph type="sldNum" sz="quarter" idx="12"/>
          </p:nvPr>
        </p:nvSpPr>
        <p:spPr/>
        <p:txBody>
          <a:bodyPr/>
          <a:lstStyle/>
          <a:p>
            <a:fld id="{790E4A41-694D-43C2-BDFE-948481A57139}" type="slidenum">
              <a:rPr lang="en-JM" smtClean="0"/>
              <a:t>2</a:t>
            </a:fld>
            <a:endParaRPr lang="en-JM"/>
          </a:p>
        </p:txBody>
      </p:sp>
    </p:spTree>
    <p:extLst>
      <p:ext uri="{BB962C8B-B14F-4D97-AF65-F5344CB8AC3E}">
        <p14:creationId xmlns:p14="http://schemas.microsoft.com/office/powerpoint/2010/main" val="38752110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1143000"/>
            <a:ext cx="8610600" cy="5486400"/>
          </a:xfrm>
        </p:spPr>
        <p:txBody>
          <a:bodyPr>
            <a:normAutofit fontScale="77500" lnSpcReduction="20000"/>
          </a:bodyPr>
          <a:lstStyle/>
          <a:p>
            <a:endParaRPr lang="en-GB" dirty="0"/>
          </a:p>
          <a:p>
            <a:r>
              <a:rPr lang="en-GB" dirty="0"/>
              <a:t>This section outlines the educational offering of each of the courses offered by the Centre. These include the Foundation course, CIPS Level 4, 1-day and 5-day courses, and seminars. Overtime CIPS 2 and 3 will be added.</a:t>
            </a:r>
            <a:endParaRPr lang="en-JM" dirty="0"/>
          </a:p>
          <a:p>
            <a:pPr marL="109728" indent="0">
              <a:buNone/>
            </a:pPr>
            <a:r>
              <a:rPr lang="en-GB" dirty="0"/>
              <a:t> </a:t>
            </a:r>
            <a:endParaRPr lang="en-JM" dirty="0"/>
          </a:p>
          <a:p>
            <a:r>
              <a:rPr lang="en-GB" b="1" cap="all" dirty="0"/>
              <a:t>Foundation Course on Public Procurement</a:t>
            </a:r>
            <a:endParaRPr lang="en-JM" b="1" cap="all" dirty="0"/>
          </a:p>
          <a:p>
            <a:r>
              <a:rPr lang="en-GB" sz="3100" dirty="0">
                <a:latin typeface="Times New Roman" pitchFamily="18" charset="0"/>
                <a:cs typeface="Times New Roman" pitchFamily="18" charset="0"/>
              </a:rPr>
              <a:t>The foundation course will be a unique offering within the region, providing any individual working with or within public procurement a standardised course to quickly boost their knowledge in key areas. </a:t>
            </a:r>
          </a:p>
          <a:p>
            <a:endParaRPr lang="en-JM" sz="3100" dirty="0">
              <a:latin typeface="Times New Roman" pitchFamily="18" charset="0"/>
              <a:cs typeface="Times New Roman" pitchFamily="18" charset="0"/>
            </a:endParaRPr>
          </a:p>
          <a:p>
            <a:r>
              <a:rPr lang="en-GB" sz="3100" dirty="0">
                <a:latin typeface="Times New Roman" pitchFamily="18" charset="0"/>
                <a:cs typeface="Times New Roman" pitchFamily="18" charset="0"/>
              </a:rPr>
              <a:t>It will, provide those directly or indirectly involved or interested in public procurement with a strong footing in the theory required to progress within the industry or pursue further education through CIPS or any other accrediting body.</a:t>
            </a:r>
          </a:p>
          <a:p>
            <a:pPr marL="109728" indent="0">
              <a:buNone/>
            </a:pPr>
            <a:endParaRPr lang="en-GB" sz="3600" dirty="0">
              <a:latin typeface="Times New Roman" pitchFamily="18" charset="0"/>
              <a:cs typeface="Times New Roman" pitchFamily="18" charset="0"/>
            </a:endParaRPr>
          </a:p>
          <a:p>
            <a:pPr marL="109728" indent="0">
              <a:buNone/>
            </a:pPr>
            <a:endParaRPr lang="en-GB" sz="3600" dirty="0">
              <a:latin typeface="Times New Roman" pitchFamily="18" charset="0"/>
              <a:cs typeface="Times New Roman" pitchFamily="18" charset="0"/>
            </a:endParaRPr>
          </a:p>
          <a:p>
            <a:endParaRPr lang="en-JM" dirty="0"/>
          </a:p>
        </p:txBody>
      </p:sp>
      <p:sp>
        <p:nvSpPr>
          <p:cNvPr id="3" name="Title 2"/>
          <p:cNvSpPr>
            <a:spLocks noGrp="1"/>
          </p:cNvSpPr>
          <p:nvPr>
            <p:ph type="title"/>
          </p:nvPr>
        </p:nvSpPr>
        <p:spPr/>
        <p:txBody>
          <a:bodyPr>
            <a:normAutofit fontScale="90000"/>
          </a:bodyPr>
          <a:lstStyle/>
          <a:p>
            <a:br>
              <a:rPr lang="en-GB" sz="3100" cap="all" dirty="0">
                <a:latin typeface="Times New Roman" pitchFamily="18" charset="0"/>
                <a:cs typeface="Times New Roman" pitchFamily="18" charset="0"/>
              </a:rPr>
            </a:br>
            <a:r>
              <a:rPr lang="en-GB" sz="3100" cap="all" dirty="0">
                <a:latin typeface="Times New Roman" pitchFamily="18" charset="0"/>
                <a:cs typeface="Times New Roman" pitchFamily="18" charset="0"/>
              </a:rPr>
              <a:t>Types of Training and Education</a:t>
            </a:r>
            <a:br>
              <a:rPr lang="en-JM" cap="all" dirty="0"/>
            </a:br>
            <a:endParaRPr lang="en-JM" dirty="0"/>
          </a:p>
        </p:txBody>
      </p:sp>
      <p:sp>
        <p:nvSpPr>
          <p:cNvPr id="4" name="Slide Number Placeholder 3"/>
          <p:cNvSpPr>
            <a:spLocks noGrp="1"/>
          </p:cNvSpPr>
          <p:nvPr>
            <p:ph type="sldNum" sz="quarter" idx="12"/>
          </p:nvPr>
        </p:nvSpPr>
        <p:spPr/>
        <p:txBody>
          <a:bodyPr/>
          <a:lstStyle/>
          <a:p>
            <a:fld id="{790E4A41-694D-43C2-BDFE-948481A57139}" type="slidenum">
              <a:rPr lang="en-JM" smtClean="0"/>
              <a:t>20</a:t>
            </a:fld>
            <a:endParaRPr lang="en-JM"/>
          </a:p>
        </p:txBody>
      </p:sp>
    </p:spTree>
    <p:extLst>
      <p:ext uri="{BB962C8B-B14F-4D97-AF65-F5344CB8AC3E}">
        <p14:creationId xmlns:p14="http://schemas.microsoft.com/office/powerpoint/2010/main" val="14289225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19200"/>
            <a:ext cx="8229600" cy="4953000"/>
          </a:xfrm>
        </p:spPr>
        <p:txBody>
          <a:bodyPr>
            <a:normAutofit fontScale="25000" lnSpcReduction="20000"/>
          </a:bodyPr>
          <a:lstStyle/>
          <a:p>
            <a:pPr marL="109728" indent="0">
              <a:buNone/>
            </a:pPr>
            <a:r>
              <a:rPr lang="en-GB" sz="11200" b="1" cap="all" dirty="0">
                <a:latin typeface="Times New Roman" pitchFamily="18" charset="0"/>
                <a:cs typeface="Times New Roman" pitchFamily="18" charset="0"/>
              </a:rPr>
              <a:t>	</a:t>
            </a:r>
          </a:p>
          <a:p>
            <a:endParaRPr lang="en-JM" b="1" cap="all" dirty="0"/>
          </a:p>
          <a:p>
            <a:r>
              <a:rPr lang="en-GB" sz="11200" dirty="0">
                <a:latin typeface="Times New Roman" pitchFamily="18" charset="0"/>
                <a:cs typeface="Times New Roman" pitchFamily="18" charset="0"/>
              </a:rPr>
              <a:t>The CPTCC is in an ideal position within the Caribbean Region to expand its offering from educational pursuits towards original and sponsored research on a number of topics directly impacting regional public and private sector procurement. </a:t>
            </a:r>
          </a:p>
          <a:p>
            <a:endParaRPr lang="en-GB" sz="11200" dirty="0">
              <a:latin typeface="Times New Roman" pitchFamily="18" charset="0"/>
              <a:cs typeface="Times New Roman" pitchFamily="18" charset="0"/>
            </a:endParaRPr>
          </a:p>
          <a:p>
            <a:r>
              <a:rPr lang="en-GB" sz="11200" dirty="0">
                <a:latin typeface="Times New Roman" pitchFamily="18" charset="0"/>
                <a:cs typeface="Times New Roman" pitchFamily="18" charset="0"/>
              </a:rPr>
              <a:t>Through this medium it will provide public and private bodies with information that can be used to overcome core industry issues. </a:t>
            </a:r>
          </a:p>
          <a:p>
            <a:endParaRPr lang="en-GB" sz="11200" dirty="0">
              <a:latin typeface="Times New Roman" pitchFamily="18" charset="0"/>
              <a:cs typeface="Times New Roman" pitchFamily="18" charset="0"/>
            </a:endParaRPr>
          </a:p>
        </p:txBody>
      </p:sp>
      <p:sp>
        <p:nvSpPr>
          <p:cNvPr id="3" name="Title 2"/>
          <p:cNvSpPr>
            <a:spLocks noGrp="1"/>
          </p:cNvSpPr>
          <p:nvPr>
            <p:ph type="title"/>
          </p:nvPr>
        </p:nvSpPr>
        <p:spPr>
          <a:xfrm>
            <a:off x="457200" y="274638"/>
            <a:ext cx="8229600" cy="792162"/>
          </a:xfrm>
        </p:spPr>
        <p:txBody>
          <a:bodyPr>
            <a:noAutofit/>
          </a:bodyPr>
          <a:lstStyle/>
          <a:p>
            <a:pPr algn="ctr"/>
            <a:br>
              <a:rPr lang="en-GB" sz="3200" cap="all" dirty="0">
                <a:latin typeface="Times New Roman" pitchFamily="18" charset="0"/>
                <a:cs typeface="Times New Roman" pitchFamily="18" charset="0"/>
              </a:rPr>
            </a:br>
            <a:r>
              <a:rPr lang="en-GB" sz="3200" cap="all" dirty="0">
                <a:latin typeface="Times New Roman" pitchFamily="18" charset="0"/>
                <a:cs typeface="Times New Roman" pitchFamily="18" charset="0"/>
              </a:rPr>
              <a:t>Research</a:t>
            </a:r>
            <a:br>
              <a:rPr lang="en-JM" sz="3200" cap="all" dirty="0">
                <a:latin typeface="Times New Roman" pitchFamily="18" charset="0"/>
                <a:cs typeface="Times New Roman" pitchFamily="18" charset="0"/>
              </a:rPr>
            </a:br>
            <a:endParaRPr lang="en-JM" sz="32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790E4A41-694D-43C2-BDFE-948481A57139}" type="slidenum">
              <a:rPr lang="en-JM" smtClean="0"/>
              <a:t>21</a:t>
            </a:fld>
            <a:endParaRPr lang="en-JM"/>
          </a:p>
        </p:txBody>
      </p:sp>
    </p:spTree>
    <p:extLst>
      <p:ext uri="{BB962C8B-B14F-4D97-AF65-F5344CB8AC3E}">
        <p14:creationId xmlns:p14="http://schemas.microsoft.com/office/powerpoint/2010/main" val="122121721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229600" cy="4843272"/>
          </a:xfrm>
        </p:spPr>
        <p:txBody>
          <a:bodyPr>
            <a:normAutofit/>
          </a:bodyPr>
          <a:lstStyle/>
          <a:p>
            <a:endParaRPr lang="en-GB" sz="3600" dirty="0">
              <a:latin typeface="Times New Roman" pitchFamily="18" charset="0"/>
              <a:cs typeface="Times New Roman" pitchFamily="18" charset="0"/>
            </a:endParaRPr>
          </a:p>
          <a:p>
            <a:r>
              <a:rPr lang="en-GB" sz="3600" dirty="0">
                <a:latin typeface="Times New Roman" pitchFamily="18" charset="0"/>
                <a:cs typeface="Times New Roman" pitchFamily="18" charset="0"/>
              </a:rPr>
              <a:t>The Centre will focus on attracting sponsored research for organisations and businesses within the region to advance its efforts towards sustainability. </a:t>
            </a:r>
            <a:endParaRPr lang="en-JM" sz="3600" dirty="0">
              <a:latin typeface="Times New Roman" pitchFamily="18" charset="0"/>
              <a:cs typeface="Times New Roman" pitchFamily="18" charset="0"/>
            </a:endParaRPr>
          </a:p>
        </p:txBody>
      </p:sp>
      <p:sp>
        <p:nvSpPr>
          <p:cNvPr id="3" name="Title 2"/>
          <p:cNvSpPr>
            <a:spLocks noGrp="1"/>
          </p:cNvSpPr>
          <p:nvPr>
            <p:ph type="title"/>
          </p:nvPr>
        </p:nvSpPr>
        <p:spPr>
          <a:xfrm>
            <a:off x="457200" y="274638"/>
            <a:ext cx="8229600" cy="944562"/>
          </a:xfrm>
        </p:spPr>
        <p:txBody>
          <a:bodyPr>
            <a:normAutofit fontScale="90000"/>
          </a:bodyPr>
          <a:lstStyle/>
          <a:p>
            <a:pPr algn="ctr"/>
            <a:br>
              <a:rPr lang="en-GB" sz="2800" cap="all" dirty="0">
                <a:latin typeface="Times New Roman" pitchFamily="18" charset="0"/>
                <a:cs typeface="Times New Roman" pitchFamily="18" charset="0"/>
              </a:rPr>
            </a:br>
            <a:r>
              <a:rPr lang="en-GB" sz="2800" cap="all" dirty="0">
                <a:latin typeface="Times New Roman" pitchFamily="18" charset="0"/>
                <a:cs typeface="Times New Roman" pitchFamily="18" charset="0"/>
              </a:rPr>
              <a:t>Research</a:t>
            </a:r>
            <a:br>
              <a:rPr lang="en-JM" sz="2800" cap="all" dirty="0">
                <a:latin typeface="Times New Roman" pitchFamily="18" charset="0"/>
                <a:cs typeface="Times New Roman" pitchFamily="18" charset="0"/>
              </a:rPr>
            </a:br>
            <a:endParaRPr lang="en-JM" sz="2800" dirty="0"/>
          </a:p>
        </p:txBody>
      </p:sp>
      <p:sp>
        <p:nvSpPr>
          <p:cNvPr id="4" name="Slide Number Placeholder 3"/>
          <p:cNvSpPr>
            <a:spLocks noGrp="1"/>
          </p:cNvSpPr>
          <p:nvPr>
            <p:ph type="sldNum" sz="quarter" idx="12"/>
          </p:nvPr>
        </p:nvSpPr>
        <p:spPr/>
        <p:txBody>
          <a:bodyPr/>
          <a:lstStyle/>
          <a:p>
            <a:fld id="{790E4A41-694D-43C2-BDFE-948481A57139}" type="slidenum">
              <a:rPr lang="en-JM" smtClean="0"/>
              <a:t>22</a:t>
            </a:fld>
            <a:endParaRPr lang="en-JM"/>
          </a:p>
        </p:txBody>
      </p:sp>
    </p:spTree>
    <p:extLst>
      <p:ext uri="{BB962C8B-B14F-4D97-AF65-F5344CB8AC3E}">
        <p14:creationId xmlns:p14="http://schemas.microsoft.com/office/powerpoint/2010/main" val="296165767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066800"/>
            <a:ext cx="8229600" cy="5562600"/>
          </a:xfrm>
        </p:spPr>
        <p:txBody>
          <a:bodyPr>
            <a:normAutofit/>
          </a:bodyPr>
          <a:lstStyle/>
          <a:p>
            <a:r>
              <a:rPr lang="en-GB" sz="3200" dirty="0">
                <a:latin typeface="Times New Roman" pitchFamily="18" charset="0"/>
                <a:cs typeface="Times New Roman" pitchFamily="18" charset="0"/>
              </a:rPr>
              <a:t>Consulting services  will be the third pillar of the commercial offering for the Centre. The services to be offered within this pillar cover various forms of consulting, including capability and capacity building, and governance and audit analysis. </a:t>
            </a:r>
          </a:p>
          <a:p>
            <a:endParaRPr lang="en-GB" sz="3200" dirty="0">
              <a:latin typeface="Times New Roman" pitchFamily="18" charset="0"/>
              <a:cs typeface="Times New Roman" pitchFamily="18" charset="0"/>
            </a:endParaRPr>
          </a:p>
          <a:p>
            <a:r>
              <a:rPr lang="en-GB" sz="3200" dirty="0">
                <a:latin typeface="Times New Roman" pitchFamily="18" charset="0"/>
                <a:cs typeface="Times New Roman" pitchFamily="18" charset="0"/>
              </a:rPr>
              <a:t>Each service offered within this pillar will follow its own pathways, methods and approaches to implementation</a:t>
            </a:r>
            <a:r>
              <a:rPr lang="en-GB" sz="3600" dirty="0">
                <a:latin typeface="Times New Roman" pitchFamily="18" charset="0"/>
                <a:cs typeface="Times New Roman" pitchFamily="18" charset="0"/>
              </a:rPr>
              <a:t>. </a:t>
            </a:r>
            <a:endParaRPr lang="en-JM" sz="3600" dirty="0">
              <a:latin typeface="Times New Roman" pitchFamily="18" charset="0"/>
              <a:cs typeface="Times New Roman" pitchFamily="18" charset="0"/>
            </a:endParaRPr>
          </a:p>
          <a:p>
            <a:endParaRPr lang="en-JM" sz="3400" dirty="0">
              <a:latin typeface="Times New Roman" pitchFamily="18" charset="0"/>
              <a:cs typeface="Times New Roman" pitchFamily="18" charset="0"/>
            </a:endParaRPr>
          </a:p>
        </p:txBody>
      </p:sp>
      <p:sp>
        <p:nvSpPr>
          <p:cNvPr id="3" name="Title 2"/>
          <p:cNvSpPr>
            <a:spLocks noGrp="1"/>
          </p:cNvSpPr>
          <p:nvPr>
            <p:ph type="title"/>
          </p:nvPr>
        </p:nvSpPr>
        <p:spPr>
          <a:xfrm>
            <a:off x="457200" y="76200"/>
            <a:ext cx="8229600" cy="1066800"/>
          </a:xfrm>
        </p:spPr>
        <p:txBody>
          <a:bodyPr>
            <a:normAutofit fontScale="90000"/>
          </a:bodyPr>
          <a:lstStyle/>
          <a:p>
            <a:pPr algn="ctr"/>
            <a:br>
              <a:rPr lang="en-GB" sz="2800" cap="all" dirty="0">
                <a:effectLst/>
                <a:latin typeface="Times New Roman" pitchFamily="18" charset="0"/>
                <a:cs typeface="Times New Roman" pitchFamily="18" charset="0"/>
              </a:rPr>
            </a:br>
            <a:r>
              <a:rPr lang="en-GB" sz="2800" cap="all" dirty="0">
                <a:effectLst/>
                <a:latin typeface="Times New Roman" pitchFamily="18" charset="0"/>
                <a:cs typeface="Times New Roman" pitchFamily="18" charset="0"/>
              </a:rPr>
              <a:t>Consulting Services</a:t>
            </a:r>
            <a:br>
              <a:rPr lang="en-JM" sz="2800" cap="all" dirty="0">
                <a:effectLst/>
                <a:latin typeface="Times New Roman" pitchFamily="18" charset="0"/>
                <a:cs typeface="Times New Roman" pitchFamily="18" charset="0"/>
              </a:rPr>
            </a:br>
            <a:endParaRPr lang="en-JM" sz="28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790E4A41-694D-43C2-BDFE-948481A57139}" type="slidenum">
              <a:rPr lang="en-JM" smtClean="0"/>
              <a:t>23</a:t>
            </a:fld>
            <a:endParaRPr lang="en-JM"/>
          </a:p>
        </p:txBody>
      </p:sp>
    </p:spTree>
    <p:extLst>
      <p:ext uri="{BB962C8B-B14F-4D97-AF65-F5344CB8AC3E}">
        <p14:creationId xmlns:p14="http://schemas.microsoft.com/office/powerpoint/2010/main" val="64419736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JM" dirty="0"/>
              <a:t>Recruiting for the CIPS LEVEL 4 pilot programme which should come on stream early 2017.</a:t>
            </a:r>
          </a:p>
          <a:p>
            <a:endParaRPr lang="en-JM" dirty="0"/>
          </a:p>
          <a:p>
            <a:r>
              <a:rPr lang="en-JM" dirty="0"/>
              <a:t>Prospective candidates may apply through the  	-	</a:t>
            </a:r>
            <a:r>
              <a:rPr lang="en-JM" sz="2000" dirty="0">
                <a:latin typeface="Times New Roman" pitchFamily="18" charset="0"/>
                <a:cs typeface="Times New Roman" pitchFamily="18" charset="0"/>
              </a:rPr>
              <a:t>COBAM Consultancy Secretariat</a:t>
            </a:r>
          </a:p>
          <a:p>
            <a:pPr lvl="6"/>
            <a:r>
              <a:rPr lang="en-JM" sz="900" dirty="0">
                <a:latin typeface="Times New Roman" pitchFamily="18" charset="0"/>
                <a:cs typeface="Times New Roman" pitchFamily="18" charset="0"/>
              </a:rPr>
              <a:t> </a:t>
            </a:r>
            <a:r>
              <a:rPr lang="en-JM" sz="2000" dirty="0">
                <a:latin typeface="Times New Roman" pitchFamily="18" charset="0"/>
                <a:cs typeface="Times New Roman" pitchFamily="18" charset="0"/>
              </a:rPr>
              <a:t>University of Technology </a:t>
            </a:r>
          </a:p>
          <a:p>
            <a:pPr lvl="6"/>
            <a:r>
              <a:rPr lang="en-JM" sz="2000" dirty="0">
                <a:latin typeface="Times New Roman" pitchFamily="18" charset="0"/>
                <a:cs typeface="Times New Roman" pitchFamily="18" charset="0"/>
              </a:rPr>
              <a:t>237 Old Hope Road, Kingston 6 Jamaica</a:t>
            </a:r>
          </a:p>
          <a:p>
            <a:pPr lvl="6"/>
            <a:r>
              <a:rPr lang="en-JM" sz="2000" dirty="0">
                <a:latin typeface="Times New Roman" pitchFamily="18" charset="0"/>
                <a:cs typeface="Times New Roman" pitchFamily="18" charset="0"/>
              </a:rPr>
              <a:t> cobamconsultancy@utech.edu.jm</a:t>
            </a:r>
          </a:p>
          <a:p>
            <a:endParaRPr lang="en-JM" dirty="0"/>
          </a:p>
          <a:p>
            <a:endParaRPr lang="en-JM" dirty="0"/>
          </a:p>
        </p:txBody>
      </p:sp>
      <p:sp>
        <p:nvSpPr>
          <p:cNvPr id="4" name="Slide Number Placeholder 3"/>
          <p:cNvSpPr>
            <a:spLocks noGrp="1"/>
          </p:cNvSpPr>
          <p:nvPr>
            <p:ph type="sldNum" sz="quarter" idx="12"/>
          </p:nvPr>
        </p:nvSpPr>
        <p:spPr/>
        <p:txBody>
          <a:bodyPr/>
          <a:lstStyle/>
          <a:p>
            <a:fld id="{790E4A41-694D-43C2-BDFE-948481A57139}" type="slidenum">
              <a:rPr lang="en-JM" smtClean="0"/>
              <a:t>24</a:t>
            </a:fld>
            <a:endParaRPr lang="en-JM"/>
          </a:p>
        </p:txBody>
      </p:sp>
      <p:sp>
        <p:nvSpPr>
          <p:cNvPr id="5" name="Title 4"/>
          <p:cNvSpPr>
            <a:spLocks noGrp="1"/>
          </p:cNvSpPr>
          <p:nvPr>
            <p:ph type="title"/>
          </p:nvPr>
        </p:nvSpPr>
        <p:spPr/>
        <p:txBody>
          <a:bodyPr/>
          <a:lstStyle/>
          <a:p>
            <a:r>
              <a:rPr lang="en-JM" dirty="0"/>
              <a:t>The Next Phase</a:t>
            </a:r>
          </a:p>
        </p:txBody>
      </p:sp>
    </p:spTree>
    <p:extLst>
      <p:ext uri="{BB962C8B-B14F-4D97-AF65-F5344CB8AC3E}">
        <p14:creationId xmlns:p14="http://schemas.microsoft.com/office/powerpoint/2010/main" val="223308288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609600"/>
            <a:ext cx="8229600" cy="5397691"/>
          </a:xfrm>
        </p:spPr>
        <p:txBody>
          <a:bodyPr>
            <a:normAutofit fontScale="70000" lnSpcReduction="20000"/>
          </a:bodyPr>
          <a:lstStyle/>
          <a:p>
            <a:pPr marL="109728" indent="0" algn="ctr">
              <a:buNone/>
            </a:pPr>
            <a:r>
              <a:rPr lang="en-JM" sz="34600" b="1" dirty="0">
                <a:latin typeface="Times New Roman" pitchFamily="18" charset="0"/>
                <a:cs typeface="Times New Roman" pitchFamily="18" charset="0"/>
              </a:rPr>
              <a:t>?</a:t>
            </a:r>
          </a:p>
          <a:p>
            <a:pPr marL="109728" indent="0" algn="ctr">
              <a:buNone/>
            </a:pPr>
            <a:endParaRPr lang="en-JM" sz="6600" b="1" dirty="0">
              <a:latin typeface="Times New Roman" pitchFamily="18" charset="0"/>
              <a:cs typeface="Times New Roman" pitchFamily="18" charset="0"/>
            </a:endParaRPr>
          </a:p>
          <a:p>
            <a:pPr marL="109728" indent="0" algn="ctr">
              <a:buNone/>
            </a:pPr>
            <a:endParaRPr lang="en-JM" sz="6600" b="1" dirty="0">
              <a:latin typeface="Times New Roman" pitchFamily="18" charset="0"/>
              <a:cs typeface="Times New Roman" pitchFamily="18" charset="0"/>
            </a:endParaRPr>
          </a:p>
          <a:p>
            <a:pPr marL="109728" indent="0" algn="ctr">
              <a:buNone/>
            </a:pPr>
            <a:r>
              <a:rPr lang="en-JM" sz="6600" b="1" dirty="0">
                <a:latin typeface="Times New Roman" pitchFamily="18" charset="0"/>
                <a:cs typeface="Times New Roman" pitchFamily="18" charset="0"/>
              </a:rPr>
              <a:t>Questions</a:t>
            </a:r>
            <a:br>
              <a:rPr lang="en-JM" sz="6000" b="1" dirty="0"/>
            </a:br>
            <a:endParaRPr lang="en-US" sz="6000" b="1" dirty="0"/>
          </a:p>
        </p:txBody>
      </p:sp>
      <p:sp>
        <p:nvSpPr>
          <p:cNvPr id="8" name="Slide Number Placeholder 7"/>
          <p:cNvSpPr>
            <a:spLocks noGrp="1"/>
          </p:cNvSpPr>
          <p:nvPr>
            <p:ph type="sldNum" sz="quarter" idx="12"/>
          </p:nvPr>
        </p:nvSpPr>
        <p:spPr/>
        <p:txBody>
          <a:bodyPr/>
          <a:lstStyle/>
          <a:p>
            <a:fld id="{790E4A41-694D-43C2-BDFE-948481A57139}" type="slidenum">
              <a:rPr lang="en-JM" smtClean="0"/>
              <a:t>25</a:t>
            </a:fld>
            <a:endParaRPr lang="en-JM"/>
          </a:p>
        </p:txBody>
      </p:sp>
    </p:spTree>
    <p:extLst>
      <p:ext uri="{BB962C8B-B14F-4D97-AF65-F5344CB8AC3E}">
        <p14:creationId xmlns:p14="http://schemas.microsoft.com/office/powerpoint/2010/main" val="15020919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81328"/>
            <a:ext cx="8229600" cy="5224272"/>
          </a:xfrm>
        </p:spPr>
        <p:txBody>
          <a:bodyPr>
            <a:normAutofit/>
          </a:bodyPr>
          <a:lstStyle/>
          <a:p>
            <a:r>
              <a:rPr lang="en-JM" dirty="0">
                <a:latin typeface="Times New Roman" pitchFamily="18" charset="0"/>
                <a:cs typeface="Times New Roman" pitchFamily="18" charset="0"/>
              </a:rPr>
              <a:t>A number of the potential beneficiaries have recently or are currently implementing procurement reform programmes.</a:t>
            </a:r>
          </a:p>
          <a:p>
            <a:endParaRPr lang="en-JM" sz="1400" dirty="0">
              <a:latin typeface="Times New Roman" pitchFamily="18" charset="0"/>
              <a:cs typeface="Times New Roman" pitchFamily="18" charset="0"/>
            </a:endParaRPr>
          </a:p>
          <a:p>
            <a:pPr marL="109728" indent="0">
              <a:buNone/>
            </a:pPr>
            <a:r>
              <a:rPr lang="en-JM" sz="1400" dirty="0">
                <a:latin typeface="Times New Roman" pitchFamily="18" charset="0"/>
                <a:cs typeface="Times New Roman" pitchFamily="18" charset="0"/>
              </a:rPr>
              <a:t>Source: From questionnaire administered to procurement officer in the BCs</a:t>
            </a:r>
          </a:p>
          <a:p>
            <a:pPr marL="109728" indent="0">
              <a:buNone/>
            </a:pPr>
            <a:endParaRPr lang="en-JM" dirty="0">
              <a:latin typeface="Times New Roman" pitchFamily="18" charset="0"/>
              <a:cs typeface="Times New Roman" pitchFamily="18" charset="0"/>
            </a:endParaRPr>
          </a:p>
          <a:p>
            <a:endParaRPr lang="en-JM" dirty="0">
              <a:latin typeface="Times New Roman" pitchFamily="18" charset="0"/>
              <a:cs typeface="Times New Roman" pitchFamily="18" charset="0"/>
            </a:endParaRPr>
          </a:p>
          <a:p>
            <a:endParaRPr lang="en-JM" dirty="0">
              <a:latin typeface="Times New Roman" pitchFamily="18" charset="0"/>
              <a:cs typeface="Times New Roman" pitchFamily="18" charset="0"/>
            </a:endParaRPr>
          </a:p>
        </p:txBody>
      </p:sp>
      <p:sp>
        <p:nvSpPr>
          <p:cNvPr id="2" name="Title 1"/>
          <p:cNvSpPr>
            <a:spLocks noGrp="1"/>
          </p:cNvSpPr>
          <p:nvPr>
            <p:ph type="title"/>
          </p:nvPr>
        </p:nvSpPr>
        <p:spPr/>
        <p:txBody>
          <a:bodyPr>
            <a:normAutofit/>
          </a:bodyPr>
          <a:lstStyle/>
          <a:p>
            <a:r>
              <a:rPr lang="en-JM" sz="3200" dirty="0">
                <a:latin typeface="Times New Roman" pitchFamily="18" charset="0"/>
                <a:cs typeface="Times New Roman" pitchFamily="18" charset="0"/>
              </a:rPr>
              <a:t>Status of Procurement in the Region</a:t>
            </a:r>
          </a:p>
        </p:txBody>
      </p:sp>
      <p:graphicFrame>
        <p:nvGraphicFramePr>
          <p:cNvPr id="4" name="Chart 3">
            <a:extLst>
              <a:ext uri="{FF2B5EF4-FFF2-40B4-BE49-F238E27FC236}">
                <a16:creationId xmlns:a16="http://schemas.microsoft.com/office/drawing/2014/main" id="{7866060B-A432-4E8C-A107-AFC154926E29}"/>
              </a:ext>
            </a:extLst>
          </p:cNvPr>
          <p:cNvGraphicFramePr/>
          <p:nvPr>
            <p:extLst>
              <p:ext uri="{D42A27DB-BD31-4B8C-83A1-F6EECF244321}">
                <p14:modId xmlns:p14="http://schemas.microsoft.com/office/powerpoint/2010/main" val="715675967"/>
              </p:ext>
            </p:extLst>
          </p:nvPr>
        </p:nvGraphicFramePr>
        <p:xfrm>
          <a:off x="2209800" y="3048000"/>
          <a:ext cx="5181600" cy="2971800"/>
        </p:xfrm>
        <a:graphic>
          <a:graphicData uri="http://schemas.openxmlformats.org/drawingml/2006/chart">
            <c:chart xmlns:c="http://schemas.openxmlformats.org/drawingml/2006/chart" xmlns:r="http://schemas.openxmlformats.org/officeDocument/2006/relationships" r:id="rId2"/>
          </a:graphicData>
        </a:graphic>
      </p:graphicFrame>
      <p:sp>
        <p:nvSpPr>
          <p:cNvPr id="5" name="Slide Number Placeholder 4"/>
          <p:cNvSpPr>
            <a:spLocks noGrp="1"/>
          </p:cNvSpPr>
          <p:nvPr>
            <p:ph type="sldNum" sz="quarter" idx="12"/>
          </p:nvPr>
        </p:nvSpPr>
        <p:spPr/>
        <p:txBody>
          <a:bodyPr/>
          <a:lstStyle/>
          <a:p>
            <a:fld id="{790E4A41-694D-43C2-BDFE-948481A57139}" type="slidenum">
              <a:rPr lang="en-JM" smtClean="0"/>
              <a:t>3</a:t>
            </a:fld>
            <a:endParaRPr lang="en-JM"/>
          </a:p>
        </p:txBody>
      </p:sp>
    </p:spTree>
    <p:extLst>
      <p:ext uri="{BB962C8B-B14F-4D97-AF65-F5344CB8AC3E}">
        <p14:creationId xmlns:p14="http://schemas.microsoft.com/office/powerpoint/2010/main" val="16556745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JM" dirty="0">
              <a:latin typeface="Times New Roman" pitchFamily="18" charset="0"/>
              <a:cs typeface="Times New Roman" pitchFamily="18" charset="0"/>
            </a:endParaRPr>
          </a:p>
          <a:p>
            <a:r>
              <a:rPr lang="en-JM" dirty="0">
                <a:latin typeface="Times New Roman" pitchFamily="18" charset="0"/>
                <a:cs typeface="Times New Roman" pitchFamily="18" charset="0"/>
              </a:rPr>
              <a:t>However, in order for governments in the 21BCs to fully realise the benefits offered by public procurement, aside from legislative/regulatory and institutional reform, there is need for an increased cadre of professionally qualified and skilled procurement officers in the public service.</a:t>
            </a:r>
          </a:p>
          <a:p>
            <a:endParaRPr lang="en-JM" dirty="0"/>
          </a:p>
        </p:txBody>
      </p:sp>
      <p:sp>
        <p:nvSpPr>
          <p:cNvPr id="3" name="Title 2"/>
          <p:cNvSpPr>
            <a:spLocks noGrp="1"/>
          </p:cNvSpPr>
          <p:nvPr>
            <p:ph type="title"/>
          </p:nvPr>
        </p:nvSpPr>
        <p:spPr/>
        <p:txBody>
          <a:bodyPr>
            <a:normAutofit fontScale="90000"/>
          </a:bodyPr>
          <a:lstStyle/>
          <a:p>
            <a:r>
              <a:rPr lang="en-JM" sz="4400" dirty="0">
                <a:latin typeface="Times New Roman" pitchFamily="18" charset="0"/>
                <a:cs typeface="Times New Roman" pitchFamily="18" charset="0"/>
              </a:rPr>
              <a:t>Status of Procurement in the Region</a:t>
            </a:r>
            <a:endParaRPr lang="en-JM" dirty="0"/>
          </a:p>
        </p:txBody>
      </p:sp>
      <p:sp>
        <p:nvSpPr>
          <p:cNvPr id="4" name="Slide Number Placeholder 3"/>
          <p:cNvSpPr>
            <a:spLocks noGrp="1"/>
          </p:cNvSpPr>
          <p:nvPr>
            <p:ph type="sldNum" sz="quarter" idx="12"/>
          </p:nvPr>
        </p:nvSpPr>
        <p:spPr/>
        <p:txBody>
          <a:bodyPr/>
          <a:lstStyle/>
          <a:p>
            <a:fld id="{790E4A41-694D-43C2-BDFE-948481A57139}" type="slidenum">
              <a:rPr lang="en-JM" smtClean="0"/>
              <a:t>4</a:t>
            </a:fld>
            <a:endParaRPr lang="en-JM"/>
          </a:p>
        </p:txBody>
      </p:sp>
    </p:spTree>
    <p:extLst>
      <p:ext uri="{BB962C8B-B14F-4D97-AF65-F5344CB8AC3E}">
        <p14:creationId xmlns:p14="http://schemas.microsoft.com/office/powerpoint/2010/main" val="21287827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95400"/>
            <a:ext cx="8229600" cy="4711891"/>
          </a:xfrm>
        </p:spPr>
        <p:txBody>
          <a:bodyPr/>
          <a:lstStyle/>
          <a:p>
            <a:r>
              <a:rPr lang="en-US" sz="2800" dirty="0">
                <a:latin typeface="Times New Roman" pitchFamily="18" charset="0"/>
                <a:cs typeface="Times New Roman" pitchFamily="18" charset="0"/>
              </a:rPr>
              <a:t>Majority (18) of respondents strongly agreed that there  a need for appropriately trained professionals in their respective countries, the rest (7) agreed. Of the level of training required, most noted the Diploma (5) and Graduate Degree levels (7). Three respondents selected undergrad, and two (2) the certificate levels. One participant each chose a combination of Levels 2-4, and the other selected all the levels. Clearly pointing to a need for this training at the clerical to senior management levels.</a:t>
            </a:r>
            <a:endParaRPr lang="en-JM" sz="2800" dirty="0">
              <a:latin typeface="Times New Roman" pitchFamily="18" charset="0"/>
              <a:cs typeface="Times New Roman" pitchFamily="18" charset="0"/>
            </a:endParaRPr>
          </a:p>
          <a:p>
            <a:endParaRPr lang="en-JM" dirty="0"/>
          </a:p>
        </p:txBody>
      </p:sp>
      <p:sp>
        <p:nvSpPr>
          <p:cNvPr id="4" name="Slide Number Placeholder 3"/>
          <p:cNvSpPr>
            <a:spLocks noGrp="1"/>
          </p:cNvSpPr>
          <p:nvPr>
            <p:ph type="sldNum" sz="quarter" idx="12"/>
          </p:nvPr>
        </p:nvSpPr>
        <p:spPr/>
        <p:txBody>
          <a:bodyPr/>
          <a:lstStyle/>
          <a:p>
            <a:fld id="{790E4A41-694D-43C2-BDFE-948481A57139}" type="slidenum">
              <a:rPr lang="en-JM" smtClean="0"/>
              <a:t>5</a:t>
            </a:fld>
            <a:endParaRPr lang="en-JM"/>
          </a:p>
        </p:txBody>
      </p:sp>
      <p:sp>
        <p:nvSpPr>
          <p:cNvPr id="5" name="Title 4"/>
          <p:cNvSpPr>
            <a:spLocks noGrp="1"/>
          </p:cNvSpPr>
          <p:nvPr>
            <p:ph type="title"/>
          </p:nvPr>
        </p:nvSpPr>
        <p:spPr>
          <a:xfrm>
            <a:off x="457200" y="228600"/>
            <a:ext cx="8229600" cy="838200"/>
          </a:xfrm>
        </p:spPr>
        <p:txBody>
          <a:bodyPr>
            <a:normAutofit fontScale="90000"/>
          </a:bodyPr>
          <a:lstStyle/>
          <a:p>
            <a:br>
              <a:rPr lang="en-US" sz="4400" dirty="0">
                <a:effectLst/>
                <a:latin typeface="Times New Roman" pitchFamily="18" charset="0"/>
                <a:cs typeface="Times New Roman" pitchFamily="18" charset="0"/>
              </a:rPr>
            </a:br>
            <a:r>
              <a:rPr lang="en-US" sz="3100" dirty="0">
                <a:effectLst/>
                <a:latin typeface="Times New Roman" pitchFamily="18" charset="0"/>
                <a:cs typeface="Times New Roman" pitchFamily="18" charset="0"/>
              </a:rPr>
              <a:t>Response to Survey Questionnaire administered June – August, 2016</a:t>
            </a:r>
            <a:br>
              <a:rPr lang="en-JM" sz="4400" dirty="0">
                <a:effectLst/>
                <a:latin typeface="Times New Roman" pitchFamily="18" charset="0"/>
                <a:cs typeface="Times New Roman" pitchFamily="18" charset="0"/>
              </a:rPr>
            </a:br>
            <a:endParaRPr lang="en-JM" dirty="0"/>
          </a:p>
        </p:txBody>
      </p:sp>
    </p:spTree>
    <p:extLst>
      <p:ext uri="{BB962C8B-B14F-4D97-AF65-F5344CB8AC3E}">
        <p14:creationId xmlns:p14="http://schemas.microsoft.com/office/powerpoint/2010/main" val="20704855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81328"/>
            <a:ext cx="8229600" cy="4843272"/>
          </a:xfrm>
        </p:spPr>
        <p:txBody>
          <a:bodyPr>
            <a:normAutofit/>
          </a:bodyPr>
          <a:lstStyle/>
          <a:p>
            <a:r>
              <a:rPr lang="en-JM" dirty="0">
                <a:latin typeface="Times New Roman" pitchFamily="18" charset="0"/>
                <a:cs typeface="Times New Roman" pitchFamily="18" charset="0"/>
              </a:rPr>
              <a:t>The case for internationally recognized education for procurement professionals in the modern public procurement context is strengthened by the growth of non-traditional approaches and technologies as such:</a:t>
            </a:r>
          </a:p>
          <a:p>
            <a:endParaRPr lang="en-JM" dirty="0">
              <a:latin typeface="Times New Roman" pitchFamily="18" charset="0"/>
              <a:cs typeface="Times New Roman" pitchFamily="18" charset="0"/>
            </a:endParaRPr>
          </a:p>
        </p:txBody>
      </p:sp>
      <p:sp>
        <p:nvSpPr>
          <p:cNvPr id="2" name="Title 1"/>
          <p:cNvSpPr>
            <a:spLocks noGrp="1"/>
          </p:cNvSpPr>
          <p:nvPr>
            <p:ph type="title"/>
          </p:nvPr>
        </p:nvSpPr>
        <p:spPr/>
        <p:txBody>
          <a:bodyPr>
            <a:normAutofit fontScale="90000"/>
          </a:bodyPr>
          <a:lstStyle/>
          <a:p>
            <a:pPr algn="ctr"/>
            <a:r>
              <a:rPr lang="en-JM" dirty="0"/>
              <a:t>Collaboration between </a:t>
            </a:r>
            <a:r>
              <a:rPr lang="en-JM" dirty="0" err="1"/>
              <a:t>UTech</a:t>
            </a:r>
            <a:r>
              <a:rPr lang="en-JM" dirty="0"/>
              <a:t>/</a:t>
            </a:r>
            <a:r>
              <a:rPr lang="en-JM" dirty="0" err="1"/>
              <a:t>BiPS</a:t>
            </a:r>
            <a:r>
              <a:rPr lang="en-JM" dirty="0"/>
              <a:t>/CIPS</a:t>
            </a:r>
          </a:p>
        </p:txBody>
      </p:sp>
      <p:sp>
        <p:nvSpPr>
          <p:cNvPr id="4" name="Slide Number Placeholder 3"/>
          <p:cNvSpPr>
            <a:spLocks noGrp="1"/>
          </p:cNvSpPr>
          <p:nvPr>
            <p:ph type="sldNum" sz="quarter" idx="12"/>
          </p:nvPr>
        </p:nvSpPr>
        <p:spPr/>
        <p:txBody>
          <a:bodyPr/>
          <a:lstStyle/>
          <a:p>
            <a:fld id="{790E4A41-694D-43C2-BDFE-948481A57139}" type="slidenum">
              <a:rPr lang="en-JM" smtClean="0"/>
              <a:t>6</a:t>
            </a:fld>
            <a:endParaRPr lang="en-JM"/>
          </a:p>
        </p:txBody>
      </p:sp>
      <p:pic>
        <p:nvPicPr>
          <p:cNvPr id="5" name="Picture 4"/>
          <p:cNvPicPr>
            <a:picLocks noChangeAspect="1"/>
          </p:cNvPicPr>
          <p:nvPr/>
        </p:nvPicPr>
        <p:blipFill>
          <a:blip r:embed="rId2"/>
          <a:stretch>
            <a:fillRect/>
          </a:stretch>
        </p:blipFill>
        <p:spPr>
          <a:xfrm>
            <a:off x="2895600" y="3278207"/>
            <a:ext cx="4724400" cy="3348742"/>
          </a:xfrm>
          <a:prstGeom prst="rect">
            <a:avLst/>
          </a:prstGeom>
        </p:spPr>
      </p:pic>
    </p:spTree>
    <p:extLst>
      <p:ext uri="{BB962C8B-B14F-4D97-AF65-F5344CB8AC3E}">
        <p14:creationId xmlns:p14="http://schemas.microsoft.com/office/powerpoint/2010/main" val="4074467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3400" y="1524000"/>
            <a:ext cx="8153400" cy="4953000"/>
          </a:xfrm>
        </p:spPr>
        <p:txBody>
          <a:bodyPr/>
          <a:lstStyle/>
          <a:p>
            <a:r>
              <a:rPr lang="en-JM" dirty="0">
                <a:latin typeface="Times New Roman" pitchFamily="18" charset="0"/>
                <a:cs typeface="Times New Roman" pitchFamily="18" charset="0"/>
              </a:rPr>
              <a:t>The Caribbean Procurement Training and Consultancy Centre (CPTCC), to be housed at the University of Technology, Jamaica will operate as the official Study Centre for the CIPS programme.</a:t>
            </a:r>
          </a:p>
        </p:txBody>
      </p:sp>
      <p:sp>
        <p:nvSpPr>
          <p:cNvPr id="4" name="Slide Number Placeholder 3"/>
          <p:cNvSpPr>
            <a:spLocks noGrp="1"/>
          </p:cNvSpPr>
          <p:nvPr>
            <p:ph type="sldNum" sz="quarter" idx="12"/>
          </p:nvPr>
        </p:nvSpPr>
        <p:spPr/>
        <p:txBody>
          <a:bodyPr/>
          <a:lstStyle/>
          <a:p>
            <a:fld id="{790E4A41-694D-43C2-BDFE-948481A57139}" type="slidenum">
              <a:rPr lang="en-JM" smtClean="0"/>
              <a:t>7</a:t>
            </a:fld>
            <a:endParaRPr lang="en-JM"/>
          </a:p>
        </p:txBody>
      </p:sp>
      <p:sp>
        <p:nvSpPr>
          <p:cNvPr id="5" name="Title 4"/>
          <p:cNvSpPr>
            <a:spLocks noGrp="1"/>
          </p:cNvSpPr>
          <p:nvPr>
            <p:ph type="title"/>
          </p:nvPr>
        </p:nvSpPr>
        <p:spPr/>
        <p:txBody>
          <a:bodyPr>
            <a:normAutofit fontScale="90000"/>
          </a:bodyPr>
          <a:lstStyle/>
          <a:p>
            <a:pPr algn="ctr"/>
            <a:r>
              <a:rPr lang="en-JM" dirty="0"/>
              <a:t>Collaboration between </a:t>
            </a:r>
            <a:r>
              <a:rPr lang="en-JM" dirty="0" err="1"/>
              <a:t>UTech</a:t>
            </a:r>
            <a:r>
              <a:rPr lang="en-JM" dirty="0"/>
              <a:t>/</a:t>
            </a:r>
            <a:r>
              <a:rPr lang="en-JM" dirty="0" err="1"/>
              <a:t>BiPS</a:t>
            </a:r>
            <a:r>
              <a:rPr lang="en-JM" dirty="0"/>
              <a:t>/CIPS</a:t>
            </a:r>
          </a:p>
        </p:txBody>
      </p:sp>
      <p:pic>
        <p:nvPicPr>
          <p:cNvPr id="1027" name="Picture 3" descr="C:\Users\ccadogan\Desktop\DSC00307.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76600" y="3360225"/>
            <a:ext cx="5402345" cy="2964375"/>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959450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3400" y="1524000"/>
            <a:ext cx="8153400" cy="4953000"/>
          </a:xfrm>
        </p:spPr>
        <p:txBody>
          <a:bodyPr/>
          <a:lstStyle/>
          <a:p>
            <a:r>
              <a:rPr lang="en-GB" dirty="0">
                <a:latin typeface="Times New Roman" pitchFamily="18" charset="0"/>
                <a:cs typeface="Times New Roman" pitchFamily="18" charset="0"/>
              </a:rPr>
              <a:t> </a:t>
            </a:r>
            <a:r>
              <a:rPr lang="en-GB" sz="2800" dirty="0" err="1">
                <a:latin typeface="Times New Roman" pitchFamily="18" charset="0"/>
                <a:cs typeface="Times New Roman" pitchFamily="18" charset="0"/>
              </a:rPr>
              <a:t>BiPS</a:t>
            </a:r>
            <a:r>
              <a:rPr lang="en-GB" sz="2800" dirty="0">
                <a:latin typeface="Times New Roman" pitchFamily="18" charset="0"/>
                <a:cs typeface="Times New Roman" pitchFamily="18" charset="0"/>
              </a:rPr>
              <a:t> has contracted  The Chartered Institute of Procurement and Supply (CIPS), a globally renowned  award granting and accreditation body to provide the required qualification standards so the initial training will be accredited</a:t>
            </a:r>
            <a:r>
              <a:rPr lang="en-GB" sz="2800" dirty="0"/>
              <a:t>. </a:t>
            </a:r>
            <a:endParaRPr lang="en-JM" sz="28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790E4A41-694D-43C2-BDFE-948481A57139}" type="slidenum">
              <a:rPr lang="en-JM" smtClean="0"/>
              <a:t>8</a:t>
            </a:fld>
            <a:endParaRPr lang="en-JM"/>
          </a:p>
        </p:txBody>
      </p:sp>
      <p:sp>
        <p:nvSpPr>
          <p:cNvPr id="5" name="Title 4"/>
          <p:cNvSpPr>
            <a:spLocks noGrp="1"/>
          </p:cNvSpPr>
          <p:nvPr>
            <p:ph type="title"/>
          </p:nvPr>
        </p:nvSpPr>
        <p:spPr/>
        <p:txBody>
          <a:bodyPr>
            <a:normAutofit fontScale="90000"/>
          </a:bodyPr>
          <a:lstStyle/>
          <a:p>
            <a:pPr algn="ctr"/>
            <a:r>
              <a:rPr lang="en-JM" dirty="0"/>
              <a:t>Collaboration between </a:t>
            </a:r>
            <a:r>
              <a:rPr lang="en-JM" dirty="0" err="1"/>
              <a:t>UTech</a:t>
            </a:r>
            <a:r>
              <a:rPr lang="en-JM" dirty="0"/>
              <a:t>/</a:t>
            </a:r>
            <a:r>
              <a:rPr lang="en-JM" dirty="0" err="1"/>
              <a:t>BiPS</a:t>
            </a:r>
            <a:r>
              <a:rPr lang="en-JM" dirty="0"/>
              <a:t>/CIPS</a:t>
            </a:r>
          </a:p>
        </p:txBody>
      </p:sp>
    </p:spTree>
    <p:extLst>
      <p:ext uri="{BB962C8B-B14F-4D97-AF65-F5344CB8AC3E}">
        <p14:creationId xmlns:p14="http://schemas.microsoft.com/office/powerpoint/2010/main" val="24251975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229600" cy="4690872"/>
          </a:xfrm>
        </p:spPr>
        <p:txBody>
          <a:bodyPr/>
          <a:lstStyle/>
          <a:p>
            <a:endParaRPr lang="en-JM" sz="2800" dirty="0">
              <a:latin typeface="Times New Roman" pitchFamily="18" charset="0"/>
              <a:cs typeface="Times New Roman" pitchFamily="18" charset="0"/>
            </a:endParaRPr>
          </a:p>
          <a:p>
            <a:r>
              <a:rPr lang="en-JM" sz="2800" dirty="0">
                <a:latin typeface="Times New Roman" pitchFamily="18" charset="0"/>
                <a:cs typeface="Times New Roman" pitchFamily="18" charset="0"/>
              </a:rPr>
              <a:t>The CPTCC has identified an estimated pool of over 900  persons across the region trained at CIPS level 2 (certificate level) who would potentially be prime candidates for CIPS level 4 (diploma), the target of the pilot programme.</a:t>
            </a:r>
          </a:p>
          <a:p>
            <a:endParaRPr lang="en-JM" sz="2800" dirty="0">
              <a:latin typeface="Times New Roman" pitchFamily="18" charset="0"/>
              <a:cs typeface="Times New Roman" pitchFamily="18" charset="0"/>
            </a:endParaRPr>
          </a:p>
          <a:p>
            <a:r>
              <a:rPr lang="en-JM" sz="2800" dirty="0">
                <a:latin typeface="Times New Roman" pitchFamily="18" charset="0"/>
                <a:cs typeface="Times New Roman" pitchFamily="18" charset="0"/>
              </a:rPr>
              <a:t>The Centre will also roll-out a Foundation Course (a 30 hour capstone course)to candidates without any formal training in Procurement practices.</a:t>
            </a:r>
          </a:p>
          <a:p>
            <a:endParaRPr lang="en-JM" dirty="0"/>
          </a:p>
        </p:txBody>
      </p:sp>
      <p:sp>
        <p:nvSpPr>
          <p:cNvPr id="4" name="Slide Number Placeholder 3"/>
          <p:cNvSpPr>
            <a:spLocks noGrp="1"/>
          </p:cNvSpPr>
          <p:nvPr>
            <p:ph type="sldNum" sz="quarter" idx="12"/>
          </p:nvPr>
        </p:nvSpPr>
        <p:spPr/>
        <p:txBody>
          <a:bodyPr/>
          <a:lstStyle/>
          <a:p>
            <a:fld id="{790E4A41-694D-43C2-BDFE-948481A57139}" type="slidenum">
              <a:rPr lang="en-JM" smtClean="0"/>
              <a:t>9</a:t>
            </a:fld>
            <a:endParaRPr lang="en-JM"/>
          </a:p>
        </p:txBody>
      </p:sp>
      <p:sp>
        <p:nvSpPr>
          <p:cNvPr id="5" name="Title 4"/>
          <p:cNvSpPr>
            <a:spLocks noGrp="1"/>
          </p:cNvSpPr>
          <p:nvPr>
            <p:ph type="title"/>
          </p:nvPr>
        </p:nvSpPr>
        <p:spPr>
          <a:xfrm>
            <a:off x="457200" y="274638"/>
            <a:ext cx="8229600" cy="1020762"/>
          </a:xfrm>
        </p:spPr>
        <p:txBody>
          <a:bodyPr>
            <a:normAutofit/>
          </a:bodyPr>
          <a:lstStyle/>
          <a:p>
            <a:pPr algn="ctr"/>
            <a:r>
              <a:rPr lang="en-JM" sz="2800" dirty="0">
                <a:latin typeface="Times New Roman" pitchFamily="18" charset="0"/>
                <a:cs typeface="Times New Roman" pitchFamily="18" charset="0"/>
              </a:rPr>
              <a:t>Collaboration between </a:t>
            </a:r>
            <a:r>
              <a:rPr lang="en-JM" sz="2800" dirty="0" err="1">
                <a:latin typeface="Times New Roman" pitchFamily="18" charset="0"/>
                <a:cs typeface="Times New Roman" pitchFamily="18" charset="0"/>
              </a:rPr>
              <a:t>UTech</a:t>
            </a:r>
            <a:r>
              <a:rPr lang="en-JM" sz="2800" dirty="0">
                <a:latin typeface="Times New Roman" pitchFamily="18" charset="0"/>
                <a:cs typeface="Times New Roman" pitchFamily="18" charset="0"/>
              </a:rPr>
              <a:t>/</a:t>
            </a:r>
            <a:r>
              <a:rPr lang="en-JM" sz="2800" dirty="0" err="1">
                <a:latin typeface="Times New Roman" pitchFamily="18" charset="0"/>
                <a:cs typeface="Times New Roman" pitchFamily="18" charset="0"/>
              </a:rPr>
              <a:t>BiPS</a:t>
            </a:r>
            <a:r>
              <a:rPr lang="en-JM" sz="2800" dirty="0">
                <a:latin typeface="Times New Roman" pitchFamily="18" charset="0"/>
                <a:cs typeface="Times New Roman" pitchFamily="18" charset="0"/>
              </a:rPr>
              <a:t>/CIPS  (</a:t>
            </a:r>
            <a:r>
              <a:rPr lang="en-JM" sz="2000" dirty="0" err="1">
                <a:latin typeface="Times New Roman" pitchFamily="18" charset="0"/>
                <a:cs typeface="Times New Roman" pitchFamily="18" charset="0"/>
              </a:rPr>
              <a:t>contd</a:t>
            </a:r>
            <a:r>
              <a:rPr lang="en-JM" sz="2800" dirty="0">
                <a:latin typeface="Times New Roman" pitchFamily="18" charset="0"/>
                <a:cs typeface="Times New Roman" pitchFamily="18" charset="0"/>
              </a:rPr>
              <a:t>)</a:t>
            </a:r>
          </a:p>
        </p:txBody>
      </p:sp>
    </p:spTree>
    <p:extLst>
      <p:ext uri="{BB962C8B-B14F-4D97-AF65-F5344CB8AC3E}">
        <p14:creationId xmlns:p14="http://schemas.microsoft.com/office/powerpoint/2010/main" val="141374447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735</TotalTime>
  <Words>1349</Words>
  <Application>Microsoft Office PowerPoint</Application>
  <PresentationFormat>On-screen Show (4:3)</PresentationFormat>
  <Paragraphs>188</Paragraphs>
  <Slides>25</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25</vt:i4>
      </vt:variant>
    </vt:vector>
  </HeadingPairs>
  <TitlesOfParts>
    <vt:vector size="34" baseType="lpstr">
      <vt:lpstr>Arabic Typesetting</vt:lpstr>
      <vt:lpstr>Arial</vt:lpstr>
      <vt:lpstr>Calibri</vt:lpstr>
      <vt:lpstr>Lucida Sans Unicode</vt:lpstr>
      <vt:lpstr>Times New Roman</vt:lpstr>
      <vt:lpstr>Verdana</vt:lpstr>
      <vt:lpstr>Wingdings 2</vt:lpstr>
      <vt:lpstr>Wingdings 3</vt:lpstr>
      <vt:lpstr>Concourse</vt:lpstr>
      <vt:lpstr> “A New Day in Caribbean Procurement” – An Overview of the Caribbean Procurement Training and Consultancy Centre</vt:lpstr>
      <vt:lpstr>AIM OF PROJECT</vt:lpstr>
      <vt:lpstr>Status of Procurement in the Region</vt:lpstr>
      <vt:lpstr>Status of Procurement in the Region</vt:lpstr>
      <vt:lpstr> Response to Survey Questionnaire administered June – August, 2016 </vt:lpstr>
      <vt:lpstr>Collaboration between UTech/BiPS/CIPS</vt:lpstr>
      <vt:lpstr>Collaboration between UTech/BiPS/CIPS</vt:lpstr>
      <vt:lpstr>Collaboration between UTech/BiPS/CIPS</vt:lpstr>
      <vt:lpstr>Collaboration between UTech/BiPS/CIPS  (contd)</vt:lpstr>
      <vt:lpstr>Mission Statement for the CPTCC</vt:lpstr>
      <vt:lpstr>Aim of the CPTCC </vt:lpstr>
      <vt:lpstr>ROLE OF THE CPTCC</vt:lpstr>
      <vt:lpstr>ROLE OF THE CPTCC</vt:lpstr>
      <vt:lpstr>Procurement market place within the Caribbean</vt:lpstr>
      <vt:lpstr>Analysis of Potential Customers within the Caribbean Region  [Market Segmentation]</vt:lpstr>
      <vt:lpstr>Analysis of Potential Customers within the Caribbean Region  [Market Segmentation]</vt:lpstr>
      <vt:lpstr>Analysis of Potential Customers within the Caribbean Region  [Market Segmentation]</vt:lpstr>
      <vt:lpstr>DELIVERY MODES</vt:lpstr>
      <vt:lpstr>Pathway to Training Offerings</vt:lpstr>
      <vt:lpstr> Types of Training and Education </vt:lpstr>
      <vt:lpstr> Research </vt:lpstr>
      <vt:lpstr> Research </vt:lpstr>
      <vt:lpstr> Consulting Services </vt:lpstr>
      <vt:lpstr>The Next Phase</vt:lpstr>
      <vt:lpstr>PowerPoint Presentation</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Carlys J. Cadogan</dc:creator>
  <cp:lastModifiedBy>Scott Smith</cp:lastModifiedBy>
  <cp:revision>171</cp:revision>
  <cp:lastPrinted>2016-11-24T17:45:51Z</cp:lastPrinted>
  <dcterms:created xsi:type="dcterms:W3CDTF">2016-11-09T13:36:42Z</dcterms:created>
  <dcterms:modified xsi:type="dcterms:W3CDTF">2016-11-30T14:33:05Z</dcterms:modified>
</cp:coreProperties>
</file>