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67" r:id="rId6"/>
    <p:sldId id="272" r:id="rId7"/>
    <p:sldId id="259" r:id="rId8"/>
    <p:sldId id="261" r:id="rId9"/>
    <p:sldId id="260" r:id="rId10"/>
    <p:sldId id="262" r:id="rId11"/>
    <p:sldId id="263" r:id="rId12"/>
    <p:sldId id="273" r:id="rId13"/>
    <p:sldId id="264" r:id="rId14"/>
    <p:sldId id="274" r:id="rId15"/>
    <p:sldId id="265" r:id="rId16"/>
    <p:sldId id="275" r:id="rId17"/>
    <p:sldId id="266" r:id="rId18"/>
    <p:sldId id="269" r:id="rId19"/>
    <p:sldId id="268"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82" autoAdjust="0"/>
    <p:restoredTop sz="94660"/>
  </p:normalViewPr>
  <p:slideViewPr>
    <p:cSldViewPr snapToGrid="0">
      <p:cViewPr varScale="1">
        <p:scale>
          <a:sx n="68" d="100"/>
          <a:sy n="68" d="100"/>
        </p:scale>
        <p:origin x="3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11/29/2016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11/29/2016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11/29/2016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11/29/2016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11/29/2016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1830" y="1666948"/>
            <a:ext cx="2389899" cy="2150909"/>
          </a:xfrm>
          <a:prstGeom prst="rect">
            <a:avLst/>
          </a:prstGeom>
        </p:spPr>
      </p:pic>
      <p:sp>
        <p:nvSpPr>
          <p:cNvPr id="2" name="Title 1"/>
          <p:cNvSpPr>
            <a:spLocks noGrp="1"/>
          </p:cNvSpPr>
          <p:nvPr>
            <p:ph type="ctrTitle"/>
          </p:nvPr>
        </p:nvSpPr>
        <p:spPr>
          <a:xfrm>
            <a:off x="1168923" y="1131216"/>
            <a:ext cx="6985263" cy="4967926"/>
          </a:xfrm>
        </p:spPr>
        <p:txBody>
          <a:bodyPr>
            <a:normAutofit/>
          </a:bodyPr>
          <a:lstStyle/>
          <a:p>
            <a:pPr algn="l">
              <a:lnSpc>
                <a:spcPct val="69000"/>
              </a:lnSpc>
            </a:pPr>
            <a:r>
              <a:rPr lang="en-US" sz="3600" b="1" dirty="0">
                <a:solidFill>
                  <a:srgbClr val="002060"/>
                </a:solidFill>
              </a:rPr>
              <a:t>Professionalizing Public Procurement:</a:t>
            </a:r>
            <a:br>
              <a:rPr lang="en-US" sz="3600" b="1" dirty="0">
                <a:solidFill>
                  <a:srgbClr val="002060"/>
                </a:solidFill>
              </a:rPr>
            </a:br>
            <a:br>
              <a:rPr lang="en-US" sz="3600" dirty="0">
                <a:solidFill>
                  <a:srgbClr val="002060"/>
                </a:solidFill>
              </a:rPr>
            </a:br>
            <a:r>
              <a:rPr lang="en-US" sz="3600" i="1" dirty="0">
                <a:solidFill>
                  <a:srgbClr val="002060"/>
                </a:solidFill>
              </a:rPr>
              <a:t>the role of higher education Institutions</a:t>
            </a:r>
            <a:br>
              <a:rPr lang="en-US" sz="3600" i="1" dirty="0">
                <a:solidFill>
                  <a:srgbClr val="002060"/>
                </a:solidFill>
              </a:rPr>
            </a:br>
            <a:br>
              <a:rPr lang="en-US" sz="3600" i="1" dirty="0">
                <a:solidFill>
                  <a:srgbClr val="002060"/>
                </a:solidFill>
              </a:rPr>
            </a:br>
            <a:br>
              <a:rPr lang="en-US" sz="3600" i="1" dirty="0">
                <a:solidFill>
                  <a:srgbClr val="002060"/>
                </a:solidFill>
              </a:rPr>
            </a:br>
            <a:br>
              <a:rPr lang="en-US" sz="3600" i="1" dirty="0">
                <a:solidFill>
                  <a:srgbClr val="002060"/>
                </a:solidFill>
              </a:rPr>
            </a:br>
            <a:br>
              <a:rPr lang="en-US" sz="3600" i="1" dirty="0">
                <a:solidFill>
                  <a:srgbClr val="002060"/>
                </a:solidFill>
              </a:rPr>
            </a:br>
            <a:r>
              <a:rPr lang="en-US" sz="1600" i="1" dirty="0">
                <a:solidFill>
                  <a:srgbClr val="002060"/>
                </a:solidFill>
              </a:rPr>
              <a:t>Alexandru V. Roman Ph.D.</a:t>
            </a:r>
            <a:br>
              <a:rPr lang="en-US" sz="1600" i="1" dirty="0">
                <a:solidFill>
                  <a:srgbClr val="002060"/>
                </a:solidFill>
              </a:rPr>
            </a:br>
            <a:br>
              <a:rPr lang="en-US" sz="1600" i="1" dirty="0">
                <a:solidFill>
                  <a:srgbClr val="002060"/>
                </a:solidFill>
              </a:rPr>
            </a:br>
            <a:r>
              <a:rPr lang="en-US" sz="1600" i="1" cap="none" dirty="0">
                <a:solidFill>
                  <a:srgbClr val="002060"/>
                </a:solidFill>
              </a:rPr>
              <a:t>Director, Research Institute for Public Management and Governance</a:t>
            </a:r>
            <a:br>
              <a:rPr lang="en-US" sz="1600" i="1" cap="none" dirty="0">
                <a:solidFill>
                  <a:srgbClr val="002060"/>
                </a:solidFill>
              </a:rPr>
            </a:br>
            <a:r>
              <a:rPr lang="en-US" sz="1600" i="1" cap="none" dirty="0">
                <a:solidFill>
                  <a:srgbClr val="002060"/>
                </a:solidFill>
              </a:rPr>
              <a:t>Coordinator, Management Certificate in Public Procurement</a:t>
            </a:r>
            <a:br>
              <a:rPr lang="en-US" sz="1600" i="1" cap="none" dirty="0">
                <a:solidFill>
                  <a:srgbClr val="002060"/>
                </a:solidFill>
              </a:rPr>
            </a:br>
            <a:r>
              <a:rPr lang="en-US" sz="1600" i="1" cap="none" dirty="0">
                <a:solidFill>
                  <a:srgbClr val="002060"/>
                </a:solidFill>
              </a:rPr>
              <a:t>Associate Professor, College of Business and Public Administration</a:t>
            </a:r>
            <a:br>
              <a:rPr lang="en-US" sz="1600" i="1" cap="none" dirty="0">
                <a:solidFill>
                  <a:srgbClr val="002060"/>
                </a:solidFill>
              </a:rPr>
            </a:br>
            <a:r>
              <a:rPr lang="en-US" sz="1600" i="1" cap="none" dirty="0">
                <a:solidFill>
                  <a:srgbClr val="002060"/>
                </a:solidFill>
              </a:rPr>
              <a:t>California State University, San Bernardino</a:t>
            </a:r>
            <a:endParaRPr lang="en-US" sz="3600" i="1" dirty="0">
              <a:solidFill>
                <a:srgbClr val="002060"/>
              </a:solidFill>
            </a:endParaRPr>
          </a:p>
        </p:txBody>
      </p:sp>
      <p:pic>
        <p:nvPicPr>
          <p:cNvPr id="9" name="Picture 8"/>
          <p:cNvPicPr>
            <a:picLocks noChangeAspect="1"/>
          </p:cNvPicPr>
          <p:nvPr/>
        </p:nvPicPr>
        <p:blipFill>
          <a:blip r:embed="rId3"/>
          <a:stretch>
            <a:fillRect/>
          </a:stretch>
        </p:blipFill>
        <p:spPr>
          <a:xfrm>
            <a:off x="8248454" y="4052890"/>
            <a:ext cx="2705014" cy="1386376"/>
          </a:xfrm>
          <a:prstGeom prst="rect">
            <a:avLst/>
          </a:prstGeom>
        </p:spPr>
      </p:pic>
    </p:spTree>
    <p:extLst>
      <p:ext uri="{BB962C8B-B14F-4D97-AF65-F5344CB8AC3E}">
        <p14:creationId xmlns:p14="http://schemas.microsoft.com/office/powerpoint/2010/main" val="3940958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err="1">
                <a:solidFill>
                  <a:srgbClr val="002060"/>
                </a:solidFill>
              </a:rPr>
              <a:t>UPPCC</a:t>
            </a:r>
            <a:r>
              <a:rPr lang="en-US" dirty="0">
                <a:solidFill>
                  <a:srgbClr val="002060"/>
                </a:solidFill>
              </a:rPr>
              <a:t> Certifications </a:t>
            </a:r>
          </a:p>
        </p:txBody>
      </p:sp>
      <p:sp>
        <p:nvSpPr>
          <p:cNvPr id="7" name="Content Placeholder 6"/>
          <p:cNvSpPr>
            <a:spLocks noGrp="1"/>
          </p:cNvSpPr>
          <p:nvPr>
            <p:ph idx="1"/>
          </p:nvPr>
        </p:nvSpPr>
        <p:spPr>
          <a:xfrm>
            <a:off x="867266" y="1555424"/>
            <a:ext cx="11189616" cy="4292806"/>
          </a:xfrm>
        </p:spPr>
        <p:txBody>
          <a:bodyPr>
            <a:normAutofit/>
          </a:bodyPr>
          <a:lstStyle/>
          <a:p>
            <a:r>
              <a:rPr lang="en-US" sz="3200" b="1" dirty="0" err="1">
                <a:solidFill>
                  <a:srgbClr val="002060"/>
                </a:solidFill>
              </a:rPr>
              <a:t>CPPB</a:t>
            </a:r>
            <a:r>
              <a:rPr lang="en-US" sz="3200" b="1" dirty="0">
                <a:solidFill>
                  <a:srgbClr val="002060"/>
                </a:solidFill>
              </a:rPr>
              <a:t> </a:t>
            </a:r>
            <a:r>
              <a:rPr lang="en-US" sz="3200" dirty="0">
                <a:solidFill>
                  <a:srgbClr val="002060"/>
                </a:solidFill>
              </a:rPr>
              <a:t>(Certified Professional Public Buyer)</a:t>
            </a:r>
          </a:p>
          <a:p>
            <a:r>
              <a:rPr lang="en-US" sz="3200" b="1" dirty="0" err="1">
                <a:solidFill>
                  <a:srgbClr val="002060"/>
                </a:solidFill>
              </a:rPr>
              <a:t>CPPO</a:t>
            </a:r>
            <a:r>
              <a:rPr lang="en-US" sz="3200" b="1" dirty="0">
                <a:solidFill>
                  <a:srgbClr val="002060"/>
                </a:solidFill>
              </a:rPr>
              <a:t> </a:t>
            </a:r>
            <a:r>
              <a:rPr lang="en-US" sz="3200" dirty="0">
                <a:solidFill>
                  <a:srgbClr val="002060"/>
                </a:solidFill>
              </a:rPr>
              <a:t>(Certified Public Purchasing Officer)</a:t>
            </a: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3773677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Federal Certifications </a:t>
            </a:r>
          </a:p>
        </p:txBody>
      </p:sp>
      <p:sp>
        <p:nvSpPr>
          <p:cNvPr id="7" name="Content Placeholder 6"/>
          <p:cNvSpPr>
            <a:spLocks noGrp="1"/>
          </p:cNvSpPr>
          <p:nvPr>
            <p:ph idx="1"/>
          </p:nvPr>
        </p:nvSpPr>
        <p:spPr>
          <a:xfrm>
            <a:off x="867266" y="1555424"/>
            <a:ext cx="11189616" cy="4292806"/>
          </a:xfrm>
        </p:spPr>
        <p:txBody>
          <a:bodyPr>
            <a:normAutofit/>
          </a:bodyPr>
          <a:lstStyle/>
          <a:p>
            <a:r>
              <a:rPr lang="en-US" sz="3200" b="1" dirty="0" err="1">
                <a:solidFill>
                  <a:srgbClr val="002060"/>
                </a:solidFill>
              </a:rPr>
              <a:t>DAWIA</a:t>
            </a:r>
            <a:r>
              <a:rPr lang="en-US" sz="3200" b="1" dirty="0">
                <a:solidFill>
                  <a:srgbClr val="002060"/>
                </a:solidFill>
              </a:rPr>
              <a:t> </a:t>
            </a:r>
            <a:r>
              <a:rPr lang="en-US" sz="3200" dirty="0">
                <a:solidFill>
                  <a:srgbClr val="002060"/>
                </a:solidFill>
              </a:rPr>
              <a:t>(Defense Acquisition Workforce Improvement Act)</a:t>
            </a:r>
          </a:p>
          <a:p>
            <a:r>
              <a:rPr lang="en-US" sz="3200" b="1" dirty="0" err="1">
                <a:solidFill>
                  <a:srgbClr val="002060"/>
                </a:solidFill>
              </a:rPr>
              <a:t>FAC</a:t>
            </a:r>
            <a:r>
              <a:rPr lang="en-US" sz="3200" b="1" dirty="0">
                <a:solidFill>
                  <a:srgbClr val="002060"/>
                </a:solidFill>
              </a:rPr>
              <a:t>-C </a:t>
            </a:r>
            <a:r>
              <a:rPr lang="en-US" sz="3200" dirty="0">
                <a:solidFill>
                  <a:srgbClr val="002060"/>
                </a:solidFill>
              </a:rPr>
              <a:t>(Federal Acquisition Certification in Contracting)</a:t>
            </a: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4160914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WHAT IS NEEDED?</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Unified body of knowledge. </a:t>
            </a:r>
          </a:p>
          <a:p>
            <a:r>
              <a:rPr lang="en-US" sz="3200" dirty="0">
                <a:solidFill>
                  <a:srgbClr val="002060"/>
                </a:solidFill>
              </a:rPr>
              <a:t>National and international coordination. </a:t>
            </a:r>
          </a:p>
          <a:p>
            <a:r>
              <a:rPr lang="en-US" sz="3200" dirty="0">
                <a:solidFill>
                  <a:srgbClr val="002060"/>
                </a:solidFill>
              </a:rPr>
              <a:t>Higher education institutions and accreditation bodies. </a:t>
            </a:r>
          </a:p>
          <a:p>
            <a:pPr marL="530352" lvl="1" indent="0">
              <a:buNone/>
            </a:pPr>
            <a:endParaRPr lang="en-US" sz="32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pic>
        <p:nvPicPr>
          <p:cNvPr id="3" name="Picture 2"/>
          <p:cNvPicPr>
            <a:picLocks noChangeAspect="1"/>
          </p:cNvPicPr>
          <p:nvPr/>
        </p:nvPicPr>
        <p:blipFill>
          <a:blip r:embed="rId4"/>
          <a:stretch>
            <a:fillRect/>
          </a:stretch>
        </p:blipFill>
        <p:spPr>
          <a:xfrm>
            <a:off x="8585260" y="1866838"/>
            <a:ext cx="1047433" cy="941364"/>
          </a:xfrm>
          <a:prstGeom prst="rect">
            <a:avLst/>
          </a:prstGeom>
        </p:spPr>
      </p:pic>
      <p:pic>
        <p:nvPicPr>
          <p:cNvPr id="5" name="Picture 4"/>
          <p:cNvPicPr>
            <a:picLocks noChangeAspect="1"/>
          </p:cNvPicPr>
          <p:nvPr/>
        </p:nvPicPr>
        <p:blipFill>
          <a:blip r:embed="rId5"/>
          <a:stretch>
            <a:fillRect/>
          </a:stretch>
        </p:blipFill>
        <p:spPr>
          <a:xfrm>
            <a:off x="6316415" y="1085991"/>
            <a:ext cx="1048603" cy="938865"/>
          </a:xfrm>
          <a:prstGeom prst="rect">
            <a:avLst/>
          </a:prstGeom>
        </p:spPr>
      </p:pic>
    </p:spTree>
    <p:extLst>
      <p:ext uri="{BB962C8B-B14F-4D97-AF65-F5344CB8AC3E}">
        <p14:creationId xmlns:p14="http://schemas.microsoft.com/office/powerpoint/2010/main" val="405554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WHAT IS MISSING?</a:t>
            </a:r>
          </a:p>
        </p:txBody>
      </p:sp>
      <p:sp>
        <p:nvSpPr>
          <p:cNvPr id="7" name="Content Placeholder 6"/>
          <p:cNvSpPr>
            <a:spLocks noGrp="1"/>
          </p:cNvSpPr>
          <p:nvPr>
            <p:ph idx="1"/>
          </p:nvPr>
        </p:nvSpPr>
        <p:spPr>
          <a:xfrm>
            <a:off x="867266" y="1555424"/>
            <a:ext cx="11189616" cy="4292806"/>
          </a:xfrm>
        </p:spPr>
        <p:txBody>
          <a:bodyPr>
            <a:normAutofit/>
          </a:bodyPr>
          <a:lstStyle/>
          <a:p>
            <a:pPr marL="0" indent="0">
              <a:buNone/>
            </a:pPr>
            <a:endParaRPr lang="en-US" sz="2400" dirty="0">
              <a:solidFill>
                <a:srgbClr val="002060"/>
              </a:solidFill>
            </a:endParaRPr>
          </a:p>
          <a:p>
            <a:pPr marL="0" indent="0">
              <a:buNone/>
            </a:pPr>
            <a:endParaRPr lang="en-US" sz="2400" dirty="0">
              <a:solidFill>
                <a:srgbClr val="002060"/>
              </a:solidFill>
            </a:endParaRPr>
          </a:p>
          <a:p>
            <a:pPr marL="0" indent="0">
              <a:buNone/>
            </a:pPr>
            <a:endParaRPr lang="en-US" sz="2400" dirty="0">
              <a:solidFill>
                <a:srgbClr val="002060"/>
              </a:solidFill>
            </a:endParaRPr>
          </a:p>
          <a:p>
            <a:pPr marL="0" indent="0" algn="ctr">
              <a:buNone/>
            </a:pPr>
            <a:r>
              <a:rPr lang="en-US" sz="3200" b="1" dirty="0">
                <a:solidFill>
                  <a:srgbClr val="FF0000"/>
                </a:solidFill>
              </a:rPr>
              <a:t>HIGHER EDUCATION INSTITUTIONS AND ACCREDITATION BODIES</a:t>
            </a: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53718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barn(inVertical)">
                                      <p:cBhvr>
                                        <p:cTn id="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WHAT IS NEEDED?</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Unified body of knowledge. </a:t>
            </a:r>
          </a:p>
          <a:p>
            <a:r>
              <a:rPr lang="en-US" sz="3200" dirty="0">
                <a:solidFill>
                  <a:srgbClr val="002060"/>
                </a:solidFill>
              </a:rPr>
              <a:t>National and international coordination. </a:t>
            </a:r>
          </a:p>
          <a:p>
            <a:r>
              <a:rPr lang="en-US" sz="3200" b="1" dirty="0">
                <a:solidFill>
                  <a:srgbClr val="FF0000"/>
                </a:solidFill>
              </a:rPr>
              <a:t>Higher education institutions and accreditation bodies. </a:t>
            </a:r>
          </a:p>
          <a:p>
            <a:pPr marL="530352" lvl="1" indent="0">
              <a:buNone/>
            </a:pPr>
            <a:endParaRPr lang="en-US" sz="32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pic>
        <p:nvPicPr>
          <p:cNvPr id="3" name="Picture 2"/>
          <p:cNvPicPr>
            <a:picLocks noChangeAspect="1"/>
          </p:cNvPicPr>
          <p:nvPr/>
        </p:nvPicPr>
        <p:blipFill>
          <a:blip r:embed="rId4"/>
          <a:stretch>
            <a:fillRect/>
          </a:stretch>
        </p:blipFill>
        <p:spPr>
          <a:xfrm>
            <a:off x="8585260" y="1866838"/>
            <a:ext cx="1047433" cy="941364"/>
          </a:xfrm>
          <a:prstGeom prst="rect">
            <a:avLst/>
          </a:prstGeom>
        </p:spPr>
      </p:pic>
      <p:pic>
        <p:nvPicPr>
          <p:cNvPr id="5" name="Picture 4"/>
          <p:cNvPicPr>
            <a:picLocks noChangeAspect="1"/>
          </p:cNvPicPr>
          <p:nvPr/>
        </p:nvPicPr>
        <p:blipFill>
          <a:blip r:embed="rId5"/>
          <a:stretch>
            <a:fillRect/>
          </a:stretch>
        </p:blipFill>
        <p:spPr>
          <a:xfrm>
            <a:off x="6316415" y="1085991"/>
            <a:ext cx="1048603" cy="938865"/>
          </a:xfrm>
          <a:prstGeom prst="rect">
            <a:avLst/>
          </a:prstGeom>
        </p:spPr>
      </p:pic>
      <p:pic>
        <p:nvPicPr>
          <p:cNvPr id="4" name="Picture 3"/>
          <p:cNvPicPr>
            <a:picLocks noChangeAspect="1"/>
          </p:cNvPicPr>
          <p:nvPr/>
        </p:nvPicPr>
        <p:blipFill>
          <a:blip r:embed="rId6"/>
          <a:stretch>
            <a:fillRect/>
          </a:stretch>
        </p:blipFill>
        <p:spPr>
          <a:xfrm>
            <a:off x="10852935" y="2637399"/>
            <a:ext cx="976597" cy="558288"/>
          </a:xfrm>
          <a:prstGeom prst="rect">
            <a:avLst/>
          </a:prstGeom>
        </p:spPr>
      </p:pic>
    </p:spTree>
    <p:extLst>
      <p:ext uri="{BB962C8B-B14F-4D97-AF65-F5344CB8AC3E}">
        <p14:creationId xmlns:p14="http://schemas.microsoft.com/office/powerpoint/2010/main" val="387058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CURRENT STATUS OF HIGHER EDUCATION</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Only a small number of universities have public procurement programs:</a:t>
            </a:r>
          </a:p>
          <a:p>
            <a:pPr lvl="1"/>
            <a:r>
              <a:rPr lang="en-US" sz="3200" dirty="0">
                <a:solidFill>
                  <a:srgbClr val="002060"/>
                </a:solidFill>
              </a:rPr>
              <a:t>California State University San Bernardino</a:t>
            </a:r>
          </a:p>
          <a:p>
            <a:pPr lvl="1"/>
            <a:r>
              <a:rPr lang="en-US" sz="3200" dirty="0">
                <a:solidFill>
                  <a:srgbClr val="002060"/>
                </a:solidFill>
              </a:rPr>
              <a:t>Florida International University</a:t>
            </a:r>
          </a:p>
          <a:p>
            <a:pPr lvl="1"/>
            <a:r>
              <a:rPr lang="en-US" sz="3200" dirty="0">
                <a:solidFill>
                  <a:srgbClr val="002060"/>
                </a:solidFill>
              </a:rPr>
              <a:t>Old Dominion University </a:t>
            </a:r>
          </a:p>
          <a:p>
            <a:r>
              <a:rPr lang="en-US" sz="3200" dirty="0">
                <a:solidFill>
                  <a:srgbClr val="002060"/>
                </a:solidFill>
              </a:rPr>
              <a:t>No Master’s programs. </a:t>
            </a:r>
          </a:p>
          <a:p>
            <a:r>
              <a:rPr lang="en-US" sz="3200" dirty="0">
                <a:solidFill>
                  <a:srgbClr val="002060"/>
                </a:solidFill>
              </a:rPr>
              <a:t>No curricula accreditation bodies. </a:t>
            </a: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1952610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CURRENT STATUS OF HIGHER EDUCATION</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Only a small number of universities have public procurement programs:</a:t>
            </a:r>
          </a:p>
          <a:p>
            <a:pPr lvl="1"/>
            <a:r>
              <a:rPr lang="en-US" sz="3200" dirty="0">
                <a:solidFill>
                  <a:srgbClr val="002060"/>
                </a:solidFill>
              </a:rPr>
              <a:t>California State University San Bernardino</a:t>
            </a:r>
          </a:p>
          <a:p>
            <a:pPr lvl="1"/>
            <a:r>
              <a:rPr lang="en-US" sz="3200" dirty="0">
                <a:solidFill>
                  <a:srgbClr val="002060"/>
                </a:solidFill>
              </a:rPr>
              <a:t>Florida International University</a:t>
            </a:r>
          </a:p>
          <a:p>
            <a:pPr lvl="1"/>
            <a:r>
              <a:rPr lang="en-US" sz="3200" dirty="0">
                <a:solidFill>
                  <a:srgbClr val="002060"/>
                </a:solidFill>
              </a:rPr>
              <a:t>Old Dominion University </a:t>
            </a:r>
          </a:p>
          <a:p>
            <a:r>
              <a:rPr lang="en-US" sz="3200" b="1" dirty="0">
                <a:solidFill>
                  <a:srgbClr val="FF0000"/>
                </a:solidFill>
              </a:rPr>
              <a:t>NO </a:t>
            </a:r>
            <a:r>
              <a:rPr lang="en-US" sz="3200" dirty="0">
                <a:solidFill>
                  <a:srgbClr val="002060"/>
                </a:solidFill>
              </a:rPr>
              <a:t>Master’s programs. </a:t>
            </a:r>
          </a:p>
          <a:p>
            <a:r>
              <a:rPr lang="en-US" sz="3200" b="1" dirty="0">
                <a:solidFill>
                  <a:srgbClr val="FF0000"/>
                </a:solidFill>
              </a:rPr>
              <a:t>NO</a:t>
            </a:r>
            <a:r>
              <a:rPr lang="en-US" sz="3200" dirty="0">
                <a:solidFill>
                  <a:srgbClr val="002060"/>
                </a:solidFill>
              </a:rPr>
              <a:t> curricula accreditation bodies. </a:t>
            </a: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4159364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WHY DOES IT MATTER?</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Higher education is the last “step” towards full professionalization. </a:t>
            </a:r>
          </a:p>
          <a:p>
            <a:r>
              <a:rPr lang="en-US" sz="3200" dirty="0">
                <a:solidFill>
                  <a:srgbClr val="002060"/>
                </a:solidFill>
              </a:rPr>
              <a:t>Critical for purposes of achieving credibility.</a:t>
            </a:r>
          </a:p>
          <a:p>
            <a:r>
              <a:rPr lang="en-US" sz="3200" dirty="0">
                <a:solidFill>
                  <a:srgbClr val="002060"/>
                </a:solidFill>
              </a:rPr>
              <a:t>Developing an academia and research link.</a:t>
            </a:r>
          </a:p>
          <a:p>
            <a:r>
              <a:rPr lang="en-US" sz="3200" dirty="0">
                <a:solidFill>
                  <a:srgbClr val="002060"/>
                </a:solidFill>
              </a:rPr>
              <a:t>Professional and scholarly synergies between universities, employers, government and professional organizations. </a:t>
            </a:r>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106744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HOW TO ACHIEVE NECESSARY CHANGE?</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Certificate programs.</a:t>
            </a:r>
          </a:p>
          <a:p>
            <a:r>
              <a:rPr lang="en-US" sz="3200" dirty="0">
                <a:solidFill>
                  <a:srgbClr val="002060"/>
                </a:solidFill>
              </a:rPr>
              <a:t>Concentrations within MPA and MBA programs.</a:t>
            </a:r>
          </a:p>
          <a:p>
            <a:r>
              <a:rPr lang="en-US" sz="3200" dirty="0">
                <a:solidFill>
                  <a:srgbClr val="002060"/>
                </a:solidFill>
              </a:rPr>
              <a:t>BA Degrees.</a:t>
            </a:r>
          </a:p>
          <a:p>
            <a:r>
              <a:rPr lang="en-US" sz="3200" dirty="0">
                <a:solidFill>
                  <a:srgbClr val="002060"/>
                </a:solidFill>
              </a:rPr>
              <a:t>Inter-disciplinary Master’s programs. </a:t>
            </a:r>
          </a:p>
          <a:p>
            <a:r>
              <a:rPr lang="en-US" sz="3200" dirty="0">
                <a:solidFill>
                  <a:srgbClr val="002060"/>
                </a:solidFill>
              </a:rPr>
              <a:t>Fully-fledged Master’s programs. </a:t>
            </a:r>
          </a:p>
          <a:p>
            <a:pPr marL="530352" lvl="1" indent="0">
              <a:buNone/>
            </a:pPr>
            <a:endParaRPr lang="en-US" sz="32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3137182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fontScale="90000"/>
          </a:bodyPr>
          <a:lstStyle/>
          <a:p>
            <a:r>
              <a:rPr lang="en-US" dirty="0">
                <a:solidFill>
                  <a:srgbClr val="002060"/>
                </a:solidFill>
              </a:rPr>
              <a:t>MCPP PROGRAM CALIFORNIA STATE UNIVERSITY</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Fully online. </a:t>
            </a:r>
          </a:p>
          <a:p>
            <a:r>
              <a:rPr lang="en-US" sz="3200" dirty="0">
                <a:solidFill>
                  <a:srgbClr val="002060"/>
                </a:solidFill>
              </a:rPr>
              <a:t>Five classes:</a:t>
            </a:r>
          </a:p>
          <a:p>
            <a:pPr lvl="1"/>
            <a:r>
              <a:rPr lang="en-US" dirty="0">
                <a:solidFill>
                  <a:srgbClr val="002060"/>
                </a:solidFill>
              </a:rPr>
              <a:t>Fundamentals of Public Procurement </a:t>
            </a:r>
          </a:p>
          <a:p>
            <a:pPr lvl="1"/>
            <a:r>
              <a:rPr lang="en-US" dirty="0">
                <a:solidFill>
                  <a:srgbClr val="002060"/>
                </a:solidFill>
              </a:rPr>
              <a:t>Project Management in Public Procurement</a:t>
            </a:r>
          </a:p>
          <a:p>
            <a:pPr lvl="1"/>
            <a:r>
              <a:rPr lang="en-US" dirty="0">
                <a:solidFill>
                  <a:srgbClr val="002060"/>
                </a:solidFill>
              </a:rPr>
              <a:t>Public Procurement Process, Ethics and Law</a:t>
            </a:r>
          </a:p>
          <a:p>
            <a:pPr lvl="1"/>
            <a:r>
              <a:rPr lang="en-US" dirty="0">
                <a:solidFill>
                  <a:srgbClr val="002060"/>
                </a:solidFill>
              </a:rPr>
              <a:t>Best Value Analysis and Negotiation</a:t>
            </a:r>
          </a:p>
          <a:p>
            <a:pPr lvl="1"/>
            <a:r>
              <a:rPr lang="en-US" dirty="0">
                <a:solidFill>
                  <a:srgbClr val="002060"/>
                </a:solidFill>
              </a:rPr>
              <a:t>Contract Formulation and Administration </a:t>
            </a:r>
          </a:p>
          <a:p>
            <a:r>
              <a:rPr lang="en-US" sz="3200" dirty="0">
                <a:solidFill>
                  <a:srgbClr val="002060"/>
                </a:solidFill>
              </a:rPr>
              <a:t>“Feeder” into the MPA program. </a:t>
            </a:r>
          </a:p>
          <a:p>
            <a:r>
              <a:rPr lang="en-US" sz="3200" dirty="0">
                <a:solidFill>
                  <a:srgbClr val="002060"/>
                </a:solidFill>
              </a:rPr>
              <a:t>Possibility of developing into full-fledged Master’s program. </a:t>
            </a:r>
          </a:p>
          <a:p>
            <a:pPr marL="0" indent="0">
              <a:buNone/>
            </a:pPr>
            <a:endParaRPr lang="en-US" sz="32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345254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lstStyle/>
          <a:p>
            <a:r>
              <a:rPr lang="en-US" dirty="0">
                <a:solidFill>
                  <a:srgbClr val="002060"/>
                </a:solidFill>
              </a:rPr>
              <a:t>WHAT IS A PROFESSION?</a:t>
            </a:r>
          </a:p>
        </p:txBody>
      </p:sp>
      <p:sp>
        <p:nvSpPr>
          <p:cNvPr id="7" name="Content Placeholder 6"/>
          <p:cNvSpPr>
            <a:spLocks noGrp="1"/>
          </p:cNvSpPr>
          <p:nvPr>
            <p:ph idx="1"/>
          </p:nvPr>
        </p:nvSpPr>
        <p:spPr>
          <a:xfrm>
            <a:off x="867266" y="1555424"/>
            <a:ext cx="11189616" cy="4292806"/>
          </a:xfrm>
        </p:spPr>
        <p:txBody>
          <a:bodyPr>
            <a:normAutofit/>
          </a:bodyPr>
          <a:lstStyle/>
          <a:p>
            <a:r>
              <a:rPr lang="en-US" sz="2400" dirty="0">
                <a:solidFill>
                  <a:srgbClr val="002060"/>
                </a:solidFill>
              </a:rPr>
              <a:t>Full-time occupation.</a:t>
            </a:r>
          </a:p>
          <a:p>
            <a:r>
              <a:rPr lang="en-US" sz="2400" dirty="0">
                <a:solidFill>
                  <a:srgbClr val="002060"/>
                </a:solidFill>
              </a:rPr>
              <a:t>Presence and availability of training programs/schools</a:t>
            </a:r>
          </a:p>
          <a:p>
            <a:r>
              <a:rPr lang="en-US" sz="2400" dirty="0">
                <a:solidFill>
                  <a:srgbClr val="002060"/>
                </a:solidFill>
              </a:rPr>
              <a:t>Establishment/presences of local and regional associations. </a:t>
            </a:r>
          </a:p>
          <a:p>
            <a:r>
              <a:rPr lang="en-US" sz="2400" dirty="0">
                <a:solidFill>
                  <a:srgbClr val="002060"/>
                </a:solidFill>
              </a:rPr>
              <a:t>Establishment/presence of national/international associations.</a:t>
            </a:r>
          </a:p>
          <a:p>
            <a:r>
              <a:rPr lang="en-US" sz="2400" dirty="0">
                <a:solidFill>
                  <a:srgbClr val="002060"/>
                </a:solidFill>
              </a:rPr>
              <a:t>Establishment/presence of code of ethics. </a:t>
            </a:r>
          </a:p>
          <a:p>
            <a:r>
              <a:rPr lang="en-US" sz="2400" dirty="0">
                <a:solidFill>
                  <a:srgbClr val="002060"/>
                </a:solidFill>
              </a:rPr>
              <a:t>Establishment/presence of standards.</a:t>
            </a:r>
          </a:p>
          <a:p>
            <a:r>
              <a:rPr lang="en-US" sz="2400" dirty="0">
                <a:solidFill>
                  <a:srgbClr val="002060"/>
                </a:solidFill>
              </a:rPr>
              <a:t>Establishment/presence of licensing. </a:t>
            </a:r>
          </a:p>
          <a:p>
            <a:r>
              <a:rPr lang="en-US" sz="2400" dirty="0">
                <a:solidFill>
                  <a:srgbClr val="002060"/>
                </a:solidFill>
              </a:rPr>
              <a:t>The establishment of university programs.</a:t>
            </a: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93468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67266" y="282804"/>
            <a:ext cx="11189616" cy="5565426"/>
          </a:xfrm>
        </p:spPr>
        <p:txBody>
          <a:bodyPr>
            <a:normAutofit/>
          </a:bodyPr>
          <a:lstStyle/>
          <a:p>
            <a:pPr marL="0" indent="0">
              <a:buNone/>
            </a:pPr>
            <a:endParaRPr lang="en-US" sz="3200" b="1" dirty="0">
              <a:solidFill>
                <a:srgbClr val="002060"/>
              </a:solidFill>
            </a:endParaRPr>
          </a:p>
          <a:p>
            <a:pPr marL="0" indent="0">
              <a:buNone/>
            </a:pPr>
            <a:endParaRPr lang="en-US" sz="3200" b="1" dirty="0">
              <a:solidFill>
                <a:srgbClr val="002060"/>
              </a:solidFill>
            </a:endParaRPr>
          </a:p>
          <a:p>
            <a:pPr marL="0" indent="0">
              <a:buNone/>
            </a:pPr>
            <a:endParaRPr lang="en-US" sz="3200" b="1" dirty="0">
              <a:solidFill>
                <a:srgbClr val="002060"/>
              </a:solidFill>
            </a:endParaRPr>
          </a:p>
          <a:p>
            <a:pPr marL="0" indent="0">
              <a:buNone/>
            </a:pPr>
            <a:endParaRPr lang="en-US" sz="3200" b="1" dirty="0">
              <a:solidFill>
                <a:srgbClr val="002060"/>
              </a:solidFill>
            </a:endParaRPr>
          </a:p>
          <a:p>
            <a:pPr marL="0" indent="0" algn="ctr">
              <a:buNone/>
            </a:pPr>
            <a:r>
              <a:rPr lang="en-US" sz="9600" b="1" dirty="0">
                <a:solidFill>
                  <a:srgbClr val="002060"/>
                </a:solidFill>
              </a:rPr>
              <a:t>THANK YOU !</a:t>
            </a: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243705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lstStyle/>
          <a:p>
            <a:r>
              <a:rPr lang="en-US" dirty="0">
                <a:solidFill>
                  <a:srgbClr val="002060"/>
                </a:solidFill>
              </a:rPr>
              <a:t>WHAT IS A PROFESSION?</a:t>
            </a:r>
          </a:p>
        </p:txBody>
      </p:sp>
      <p:sp>
        <p:nvSpPr>
          <p:cNvPr id="7" name="Content Placeholder 6"/>
          <p:cNvSpPr>
            <a:spLocks noGrp="1"/>
          </p:cNvSpPr>
          <p:nvPr>
            <p:ph idx="1"/>
          </p:nvPr>
        </p:nvSpPr>
        <p:spPr>
          <a:xfrm>
            <a:off x="867266" y="1555424"/>
            <a:ext cx="11189616" cy="4292806"/>
          </a:xfrm>
        </p:spPr>
        <p:txBody>
          <a:bodyPr>
            <a:normAutofit/>
          </a:bodyPr>
          <a:lstStyle/>
          <a:p>
            <a:r>
              <a:rPr lang="en-US" sz="2400" dirty="0">
                <a:solidFill>
                  <a:srgbClr val="002060"/>
                </a:solidFill>
              </a:rPr>
              <a:t>Full-time occupation.</a:t>
            </a:r>
          </a:p>
          <a:p>
            <a:r>
              <a:rPr lang="en-US" sz="2400" dirty="0">
                <a:solidFill>
                  <a:srgbClr val="002060"/>
                </a:solidFill>
              </a:rPr>
              <a:t>Presence and availability of training programs/schools</a:t>
            </a:r>
          </a:p>
          <a:p>
            <a:r>
              <a:rPr lang="en-US" sz="2400" dirty="0">
                <a:solidFill>
                  <a:srgbClr val="002060"/>
                </a:solidFill>
              </a:rPr>
              <a:t>Establishment/presences of local and regional associations. </a:t>
            </a:r>
          </a:p>
          <a:p>
            <a:r>
              <a:rPr lang="en-US" sz="2400" dirty="0">
                <a:solidFill>
                  <a:srgbClr val="002060"/>
                </a:solidFill>
              </a:rPr>
              <a:t>Establishment/presence of national/international associations.</a:t>
            </a:r>
          </a:p>
          <a:p>
            <a:r>
              <a:rPr lang="en-US" sz="2400" dirty="0">
                <a:solidFill>
                  <a:srgbClr val="002060"/>
                </a:solidFill>
              </a:rPr>
              <a:t>Establishment/presence of code of ethics. </a:t>
            </a:r>
          </a:p>
          <a:p>
            <a:r>
              <a:rPr lang="en-US" sz="2400" dirty="0">
                <a:solidFill>
                  <a:srgbClr val="002060"/>
                </a:solidFill>
              </a:rPr>
              <a:t>Establishment/presence of standards.</a:t>
            </a:r>
          </a:p>
          <a:p>
            <a:r>
              <a:rPr lang="en-US" sz="2400" b="1" dirty="0">
                <a:solidFill>
                  <a:srgbClr val="FF0000"/>
                </a:solidFill>
              </a:rPr>
              <a:t>Establishment/presence of licensing. </a:t>
            </a:r>
          </a:p>
          <a:p>
            <a:r>
              <a:rPr lang="en-US" sz="2400" b="1" dirty="0">
                <a:solidFill>
                  <a:srgbClr val="FF0000"/>
                </a:solidFill>
              </a:rPr>
              <a:t>The establishment of university programs.</a:t>
            </a: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166992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WHAT IS NEEDED?</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Unified body of knowledge. </a:t>
            </a:r>
          </a:p>
          <a:p>
            <a:r>
              <a:rPr lang="en-US" sz="3200" dirty="0">
                <a:solidFill>
                  <a:srgbClr val="002060"/>
                </a:solidFill>
              </a:rPr>
              <a:t>National and international coordination. </a:t>
            </a:r>
          </a:p>
          <a:p>
            <a:r>
              <a:rPr lang="en-US" sz="3200" dirty="0">
                <a:solidFill>
                  <a:srgbClr val="002060"/>
                </a:solidFill>
              </a:rPr>
              <a:t>Higher education institutions and accreditation bodies. </a:t>
            </a:r>
          </a:p>
          <a:p>
            <a:pPr marL="530352" lvl="1" indent="0">
              <a:buNone/>
            </a:pPr>
            <a:endParaRPr lang="en-US" sz="32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pic>
        <p:nvPicPr>
          <p:cNvPr id="3" name="Picture 2"/>
          <p:cNvPicPr>
            <a:picLocks noChangeAspect="1"/>
          </p:cNvPicPr>
          <p:nvPr/>
        </p:nvPicPr>
        <p:blipFill>
          <a:blip r:embed="rId4"/>
          <a:stretch>
            <a:fillRect/>
          </a:stretch>
        </p:blipFill>
        <p:spPr>
          <a:xfrm>
            <a:off x="5999279" y="1310327"/>
            <a:ext cx="925590" cy="925590"/>
          </a:xfrm>
          <a:prstGeom prst="rect">
            <a:avLst/>
          </a:prstGeom>
        </p:spPr>
      </p:pic>
    </p:spTree>
    <p:extLst>
      <p:ext uri="{BB962C8B-B14F-4D97-AF65-F5344CB8AC3E}">
        <p14:creationId xmlns:p14="http://schemas.microsoft.com/office/powerpoint/2010/main" val="26244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UNIFIED BODY OF KNOWLEDGE BASE</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Procurement Administration</a:t>
            </a:r>
          </a:p>
          <a:p>
            <a:r>
              <a:rPr lang="en-US" sz="3200" dirty="0">
                <a:solidFill>
                  <a:srgbClr val="002060"/>
                </a:solidFill>
              </a:rPr>
              <a:t>Sourcing</a:t>
            </a:r>
          </a:p>
          <a:p>
            <a:r>
              <a:rPr lang="en-US" sz="3200" dirty="0">
                <a:solidFill>
                  <a:srgbClr val="002060"/>
                </a:solidFill>
              </a:rPr>
              <a:t>Negotiation Process</a:t>
            </a:r>
          </a:p>
          <a:p>
            <a:r>
              <a:rPr lang="en-US" sz="3200" dirty="0">
                <a:solidFill>
                  <a:srgbClr val="002060"/>
                </a:solidFill>
              </a:rPr>
              <a:t>Contract Administration</a:t>
            </a:r>
          </a:p>
          <a:p>
            <a:r>
              <a:rPr lang="en-US" sz="3200" dirty="0">
                <a:solidFill>
                  <a:srgbClr val="002060"/>
                </a:solidFill>
              </a:rPr>
              <a:t>Supply Management</a:t>
            </a:r>
          </a:p>
          <a:p>
            <a:r>
              <a:rPr lang="en-US" sz="3200" dirty="0">
                <a:solidFill>
                  <a:srgbClr val="002060"/>
                </a:solidFill>
              </a:rPr>
              <a:t>Strategic Procurement Planning </a:t>
            </a:r>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2770944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WHAT IS NEEDED?</a:t>
            </a:r>
          </a:p>
        </p:txBody>
      </p:sp>
      <p:sp>
        <p:nvSpPr>
          <p:cNvPr id="7" name="Content Placeholder 6"/>
          <p:cNvSpPr>
            <a:spLocks noGrp="1"/>
          </p:cNvSpPr>
          <p:nvPr>
            <p:ph idx="1"/>
          </p:nvPr>
        </p:nvSpPr>
        <p:spPr>
          <a:xfrm>
            <a:off x="867266" y="1555424"/>
            <a:ext cx="11189616" cy="4292806"/>
          </a:xfrm>
        </p:spPr>
        <p:txBody>
          <a:bodyPr>
            <a:normAutofit/>
          </a:bodyPr>
          <a:lstStyle/>
          <a:p>
            <a:r>
              <a:rPr lang="en-US" sz="3200" dirty="0">
                <a:solidFill>
                  <a:srgbClr val="002060"/>
                </a:solidFill>
              </a:rPr>
              <a:t>Unified body of knowledge. </a:t>
            </a:r>
          </a:p>
          <a:p>
            <a:r>
              <a:rPr lang="en-US" sz="3200" dirty="0">
                <a:solidFill>
                  <a:srgbClr val="002060"/>
                </a:solidFill>
              </a:rPr>
              <a:t>National and international coordination. </a:t>
            </a:r>
          </a:p>
          <a:p>
            <a:r>
              <a:rPr lang="en-US" sz="3200" dirty="0">
                <a:solidFill>
                  <a:srgbClr val="002060"/>
                </a:solidFill>
              </a:rPr>
              <a:t>Higher education institutions and accreditation bodies. </a:t>
            </a:r>
          </a:p>
          <a:p>
            <a:endParaRPr lang="en-US" sz="3200" dirty="0">
              <a:solidFill>
                <a:srgbClr val="002060"/>
              </a:solidFill>
            </a:endParaRPr>
          </a:p>
          <a:p>
            <a:pPr marL="530352" lvl="1" indent="0">
              <a:buNone/>
            </a:pPr>
            <a:endParaRPr lang="en-US" sz="32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pic>
        <p:nvPicPr>
          <p:cNvPr id="3" name="Picture 2"/>
          <p:cNvPicPr>
            <a:picLocks noChangeAspect="1"/>
          </p:cNvPicPr>
          <p:nvPr/>
        </p:nvPicPr>
        <p:blipFill>
          <a:blip r:embed="rId4"/>
          <a:stretch>
            <a:fillRect/>
          </a:stretch>
        </p:blipFill>
        <p:spPr>
          <a:xfrm>
            <a:off x="6369367" y="1084742"/>
            <a:ext cx="1047433" cy="941364"/>
          </a:xfrm>
          <a:prstGeom prst="rect">
            <a:avLst/>
          </a:prstGeom>
        </p:spPr>
      </p:pic>
      <p:pic>
        <p:nvPicPr>
          <p:cNvPr id="5" name="Picture 4"/>
          <p:cNvPicPr>
            <a:picLocks noChangeAspect="1"/>
          </p:cNvPicPr>
          <p:nvPr/>
        </p:nvPicPr>
        <p:blipFill>
          <a:blip r:embed="rId5"/>
          <a:stretch>
            <a:fillRect/>
          </a:stretch>
        </p:blipFill>
        <p:spPr>
          <a:xfrm>
            <a:off x="8149621" y="1909862"/>
            <a:ext cx="926672" cy="926672"/>
          </a:xfrm>
          <a:prstGeom prst="rect">
            <a:avLst/>
          </a:prstGeom>
        </p:spPr>
      </p:pic>
    </p:spTree>
    <p:extLst>
      <p:ext uri="{BB962C8B-B14F-4D97-AF65-F5344CB8AC3E}">
        <p14:creationId xmlns:p14="http://schemas.microsoft.com/office/powerpoint/2010/main" val="137676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fontScale="90000"/>
          </a:bodyPr>
          <a:lstStyle/>
          <a:p>
            <a:r>
              <a:rPr lang="en-US" dirty="0">
                <a:solidFill>
                  <a:srgbClr val="002060"/>
                </a:solidFill>
              </a:rPr>
              <a:t>PROFESSIONAL PROCUREMENT ORGANIZATIONS</a:t>
            </a:r>
          </a:p>
        </p:txBody>
      </p:sp>
      <p:sp>
        <p:nvSpPr>
          <p:cNvPr id="7" name="Content Placeholder 6"/>
          <p:cNvSpPr>
            <a:spLocks noGrp="1"/>
          </p:cNvSpPr>
          <p:nvPr>
            <p:ph idx="1"/>
          </p:nvPr>
        </p:nvSpPr>
        <p:spPr>
          <a:xfrm>
            <a:off x="867266" y="1555424"/>
            <a:ext cx="11189616" cy="4292806"/>
          </a:xfrm>
        </p:spPr>
        <p:txBody>
          <a:bodyPr>
            <a:normAutofit fontScale="92500" lnSpcReduction="20000"/>
          </a:bodyPr>
          <a:lstStyle/>
          <a:p>
            <a:pPr marL="457200" indent="-457200">
              <a:buFont typeface="+mj-lt"/>
              <a:buAutoNum type="arabicPeriod"/>
            </a:pPr>
            <a:r>
              <a:rPr lang="en-US" sz="2400" b="1" dirty="0" err="1">
                <a:solidFill>
                  <a:srgbClr val="002060"/>
                </a:solidFill>
              </a:rPr>
              <a:t>CAPPO</a:t>
            </a:r>
            <a:r>
              <a:rPr lang="en-US" sz="2400" dirty="0">
                <a:solidFill>
                  <a:srgbClr val="002060"/>
                </a:solidFill>
              </a:rPr>
              <a:t> (California Association of Public Procurement Officers)</a:t>
            </a:r>
          </a:p>
          <a:p>
            <a:pPr marL="457200" indent="-457200">
              <a:buFont typeface="+mj-lt"/>
              <a:buAutoNum type="arabicPeriod"/>
            </a:pPr>
            <a:r>
              <a:rPr lang="en-US" sz="2400" b="1" dirty="0" err="1">
                <a:solidFill>
                  <a:srgbClr val="002060"/>
                </a:solidFill>
              </a:rPr>
              <a:t>FAPPO</a:t>
            </a:r>
            <a:r>
              <a:rPr lang="en-US" sz="2400" dirty="0">
                <a:solidFill>
                  <a:srgbClr val="002060"/>
                </a:solidFill>
              </a:rPr>
              <a:t> (Florida Association of Public Procurement Officers)</a:t>
            </a:r>
          </a:p>
          <a:p>
            <a:pPr marL="457200" indent="-457200">
              <a:buFont typeface="+mj-lt"/>
              <a:buAutoNum type="arabicPeriod"/>
            </a:pPr>
            <a:r>
              <a:rPr lang="en-US" sz="2400" b="1" dirty="0">
                <a:solidFill>
                  <a:srgbClr val="002060"/>
                </a:solidFill>
              </a:rPr>
              <a:t>ISM </a:t>
            </a:r>
            <a:r>
              <a:rPr lang="en-US" sz="2400" dirty="0">
                <a:solidFill>
                  <a:srgbClr val="002060"/>
                </a:solidFill>
              </a:rPr>
              <a:t>(Institute for Supply Management)</a:t>
            </a:r>
          </a:p>
          <a:p>
            <a:pPr marL="457200" indent="-457200">
              <a:buFont typeface="+mj-lt"/>
              <a:buAutoNum type="arabicPeriod"/>
            </a:pPr>
            <a:r>
              <a:rPr lang="en-US" sz="2400" b="1" dirty="0" err="1">
                <a:solidFill>
                  <a:srgbClr val="002060"/>
                </a:solidFill>
              </a:rPr>
              <a:t>NAEP</a:t>
            </a:r>
            <a:r>
              <a:rPr lang="en-US" sz="2400" dirty="0">
                <a:solidFill>
                  <a:srgbClr val="002060"/>
                </a:solidFill>
              </a:rPr>
              <a:t> (National Association of Educational Procurement)</a:t>
            </a:r>
          </a:p>
          <a:p>
            <a:pPr marL="457200" indent="-457200">
              <a:buFont typeface="+mj-lt"/>
              <a:buAutoNum type="arabicPeriod"/>
            </a:pPr>
            <a:r>
              <a:rPr lang="en-US" sz="2400" b="1" dirty="0" err="1">
                <a:solidFill>
                  <a:srgbClr val="002060"/>
                </a:solidFill>
              </a:rPr>
              <a:t>NASPO</a:t>
            </a:r>
            <a:r>
              <a:rPr lang="en-US" sz="2400" b="1" dirty="0">
                <a:solidFill>
                  <a:srgbClr val="002060"/>
                </a:solidFill>
              </a:rPr>
              <a:t> </a:t>
            </a:r>
            <a:r>
              <a:rPr lang="en-US" sz="2400" dirty="0">
                <a:solidFill>
                  <a:srgbClr val="002060"/>
                </a:solidFill>
              </a:rPr>
              <a:t>(National Association of State Procurement Officials)</a:t>
            </a:r>
          </a:p>
          <a:p>
            <a:pPr marL="457200" indent="-457200">
              <a:buFont typeface="+mj-lt"/>
              <a:buAutoNum type="arabicPeriod"/>
            </a:pPr>
            <a:r>
              <a:rPr lang="en-US" sz="2400" b="1" dirty="0" err="1">
                <a:solidFill>
                  <a:srgbClr val="002060"/>
                </a:solidFill>
              </a:rPr>
              <a:t>NCMA</a:t>
            </a:r>
            <a:r>
              <a:rPr lang="en-US" sz="2400" b="1" dirty="0">
                <a:solidFill>
                  <a:srgbClr val="002060"/>
                </a:solidFill>
              </a:rPr>
              <a:t> </a:t>
            </a:r>
            <a:r>
              <a:rPr lang="en-US" sz="2400" dirty="0">
                <a:solidFill>
                  <a:srgbClr val="002060"/>
                </a:solidFill>
              </a:rPr>
              <a:t>(National Contract Management Association)</a:t>
            </a:r>
          </a:p>
          <a:p>
            <a:pPr marL="457200" indent="-457200">
              <a:buFont typeface="+mj-lt"/>
              <a:buAutoNum type="arabicPeriod"/>
            </a:pPr>
            <a:r>
              <a:rPr lang="en-US" sz="2400" b="1" dirty="0" err="1">
                <a:solidFill>
                  <a:srgbClr val="002060"/>
                </a:solidFill>
              </a:rPr>
              <a:t>NCPPC</a:t>
            </a:r>
            <a:r>
              <a:rPr lang="en-US" sz="2400" dirty="0">
                <a:solidFill>
                  <a:srgbClr val="002060"/>
                </a:solidFill>
              </a:rPr>
              <a:t> (National Council for Public Procurement and Contracting)</a:t>
            </a:r>
          </a:p>
          <a:p>
            <a:pPr marL="457200" indent="-457200">
              <a:buFont typeface="+mj-lt"/>
              <a:buAutoNum type="arabicPeriod"/>
            </a:pPr>
            <a:r>
              <a:rPr lang="en-US" sz="2400" b="1" dirty="0">
                <a:solidFill>
                  <a:srgbClr val="002060"/>
                </a:solidFill>
              </a:rPr>
              <a:t>NIGP</a:t>
            </a:r>
            <a:r>
              <a:rPr lang="en-US" sz="2400" dirty="0">
                <a:solidFill>
                  <a:srgbClr val="002060"/>
                </a:solidFill>
              </a:rPr>
              <a:t> (National Institute for Governmental Purchasing)</a:t>
            </a:r>
          </a:p>
          <a:p>
            <a:pPr marL="457200" indent="-457200">
              <a:buFont typeface="+mj-lt"/>
              <a:buAutoNum type="arabicPeriod"/>
            </a:pPr>
            <a:r>
              <a:rPr lang="en-US" sz="2400" b="1" dirty="0">
                <a:solidFill>
                  <a:srgbClr val="002060"/>
                </a:solidFill>
              </a:rPr>
              <a:t>NIP</a:t>
            </a:r>
            <a:r>
              <a:rPr lang="en-US" sz="2400" dirty="0">
                <a:solidFill>
                  <a:srgbClr val="002060"/>
                </a:solidFill>
              </a:rPr>
              <a:t> (National Purchasing Institute)</a:t>
            </a:r>
          </a:p>
          <a:p>
            <a:pPr marL="457200" indent="-457200">
              <a:buFont typeface="+mj-lt"/>
              <a:buAutoNum type="arabicPeriod"/>
            </a:pPr>
            <a:r>
              <a:rPr lang="en-US" sz="2400" b="1" dirty="0" err="1">
                <a:solidFill>
                  <a:srgbClr val="002060"/>
                </a:solidFill>
              </a:rPr>
              <a:t>UPPCC</a:t>
            </a:r>
            <a:r>
              <a:rPr lang="en-US" sz="2400" b="1" dirty="0">
                <a:solidFill>
                  <a:srgbClr val="002060"/>
                </a:solidFill>
              </a:rPr>
              <a:t> </a:t>
            </a:r>
            <a:r>
              <a:rPr lang="en-US" sz="2400" dirty="0">
                <a:solidFill>
                  <a:srgbClr val="002060"/>
                </a:solidFill>
              </a:rPr>
              <a:t>(Universal Public Purchasing Certification Council)</a:t>
            </a: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761458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err="1">
                <a:solidFill>
                  <a:srgbClr val="002060"/>
                </a:solidFill>
              </a:rPr>
              <a:t>NCMA</a:t>
            </a:r>
            <a:r>
              <a:rPr lang="en-US" dirty="0">
                <a:solidFill>
                  <a:srgbClr val="002060"/>
                </a:solidFill>
              </a:rPr>
              <a:t> Certifications </a:t>
            </a:r>
          </a:p>
        </p:txBody>
      </p:sp>
      <p:sp>
        <p:nvSpPr>
          <p:cNvPr id="7" name="Content Placeholder 6"/>
          <p:cNvSpPr>
            <a:spLocks noGrp="1"/>
          </p:cNvSpPr>
          <p:nvPr>
            <p:ph idx="1"/>
          </p:nvPr>
        </p:nvSpPr>
        <p:spPr>
          <a:xfrm>
            <a:off x="867266" y="1555424"/>
            <a:ext cx="11189616" cy="4292806"/>
          </a:xfrm>
        </p:spPr>
        <p:txBody>
          <a:bodyPr>
            <a:normAutofit/>
          </a:bodyPr>
          <a:lstStyle/>
          <a:p>
            <a:r>
              <a:rPr lang="en-US" sz="3200" b="1" dirty="0" err="1">
                <a:solidFill>
                  <a:srgbClr val="002060"/>
                </a:solidFill>
              </a:rPr>
              <a:t>CCCM</a:t>
            </a:r>
            <a:r>
              <a:rPr lang="en-US" sz="3200" b="1" dirty="0">
                <a:solidFill>
                  <a:srgbClr val="002060"/>
                </a:solidFill>
              </a:rPr>
              <a:t> </a:t>
            </a:r>
            <a:r>
              <a:rPr lang="en-US" sz="3200" dirty="0">
                <a:solidFill>
                  <a:srgbClr val="002060"/>
                </a:solidFill>
              </a:rPr>
              <a:t>(Certified Commercial Contracts Manager)</a:t>
            </a:r>
          </a:p>
          <a:p>
            <a:r>
              <a:rPr lang="en-US" sz="3200" b="1" dirty="0" err="1">
                <a:solidFill>
                  <a:srgbClr val="002060"/>
                </a:solidFill>
              </a:rPr>
              <a:t>CFCM</a:t>
            </a:r>
            <a:r>
              <a:rPr lang="en-US" sz="3200" dirty="0">
                <a:solidFill>
                  <a:srgbClr val="002060"/>
                </a:solidFill>
              </a:rPr>
              <a:t> (Certified Federal Contracts Manager)</a:t>
            </a:r>
          </a:p>
          <a:p>
            <a:r>
              <a:rPr lang="en-US" sz="3200" b="1" dirty="0" err="1">
                <a:solidFill>
                  <a:srgbClr val="002060"/>
                </a:solidFill>
              </a:rPr>
              <a:t>CPCM</a:t>
            </a:r>
            <a:r>
              <a:rPr lang="en-US" sz="3200" dirty="0">
                <a:solidFill>
                  <a:srgbClr val="002060"/>
                </a:solidFill>
              </a:rPr>
              <a:t> (Certified Professional Contracts Manager)</a:t>
            </a:r>
          </a:p>
          <a:p>
            <a:endParaRPr lang="en-US" sz="2400" dirty="0">
              <a:solidFill>
                <a:srgbClr val="002060"/>
              </a:solidFill>
            </a:endParaRP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1540527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66" y="289874"/>
            <a:ext cx="11189616" cy="869624"/>
          </a:xfrm>
        </p:spPr>
        <p:txBody>
          <a:bodyPr>
            <a:normAutofit/>
          </a:bodyPr>
          <a:lstStyle/>
          <a:p>
            <a:r>
              <a:rPr lang="en-US" dirty="0">
                <a:solidFill>
                  <a:srgbClr val="002060"/>
                </a:solidFill>
              </a:rPr>
              <a:t>ISM Certifications </a:t>
            </a:r>
          </a:p>
        </p:txBody>
      </p:sp>
      <p:sp>
        <p:nvSpPr>
          <p:cNvPr id="7" name="Content Placeholder 6"/>
          <p:cNvSpPr>
            <a:spLocks noGrp="1"/>
          </p:cNvSpPr>
          <p:nvPr>
            <p:ph idx="1"/>
          </p:nvPr>
        </p:nvSpPr>
        <p:spPr>
          <a:xfrm>
            <a:off x="867266" y="1555424"/>
            <a:ext cx="11189616" cy="4292806"/>
          </a:xfrm>
        </p:spPr>
        <p:txBody>
          <a:bodyPr>
            <a:normAutofit/>
          </a:bodyPr>
          <a:lstStyle/>
          <a:p>
            <a:r>
              <a:rPr lang="en-US" sz="3200" b="1" dirty="0">
                <a:solidFill>
                  <a:srgbClr val="002060"/>
                </a:solidFill>
              </a:rPr>
              <a:t>APP </a:t>
            </a:r>
            <a:r>
              <a:rPr lang="en-US" sz="3200" dirty="0">
                <a:solidFill>
                  <a:srgbClr val="002060"/>
                </a:solidFill>
              </a:rPr>
              <a:t>(Accredited Purchasing Practitioner)</a:t>
            </a:r>
          </a:p>
          <a:p>
            <a:r>
              <a:rPr lang="en-US" sz="3200" b="1" dirty="0">
                <a:solidFill>
                  <a:srgbClr val="002060"/>
                </a:solidFill>
              </a:rPr>
              <a:t>CPM </a:t>
            </a:r>
            <a:r>
              <a:rPr lang="en-US" sz="3200" dirty="0">
                <a:solidFill>
                  <a:srgbClr val="002060"/>
                </a:solidFill>
              </a:rPr>
              <a:t>(Certified Purchasing Manager)</a:t>
            </a:r>
          </a:p>
          <a:p>
            <a:r>
              <a:rPr lang="en-US" sz="3200" b="1" dirty="0" err="1">
                <a:solidFill>
                  <a:srgbClr val="002060"/>
                </a:solidFill>
              </a:rPr>
              <a:t>CPSM</a:t>
            </a:r>
            <a:r>
              <a:rPr lang="en-US" sz="3200" b="1" dirty="0">
                <a:solidFill>
                  <a:srgbClr val="002060"/>
                </a:solidFill>
              </a:rPr>
              <a:t> </a:t>
            </a:r>
            <a:r>
              <a:rPr lang="en-US" sz="3200" dirty="0">
                <a:solidFill>
                  <a:srgbClr val="002060"/>
                </a:solidFill>
              </a:rPr>
              <a:t>(Certified Professional in Supply Management)</a:t>
            </a:r>
          </a:p>
          <a:p>
            <a:endParaRPr lang="en-US" sz="2400" dirty="0">
              <a:solidFill>
                <a:srgbClr val="002060"/>
              </a:solidFill>
            </a:endParaRPr>
          </a:p>
          <a:p>
            <a:endParaRPr lang="en-US" sz="2400" b="1" dirty="0">
              <a:solidFill>
                <a:srgbClr val="FF0000"/>
              </a:solidFill>
            </a:endParaRPr>
          </a:p>
          <a:p>
            <a:endParaRPr lang="en-US" dirty="0">
              <a:solidFill>
                <a:srgbClr val="002060"/>
              </a:solidFill>
            </a:endParaRPr>
          </a:p>
        </p:txBody>
      </p:sp>
      <p:pic>
        <p:nvPicPr>
          <p:cNvPr id="9" name="Picture 8"/>
          <p:cNvPicPr>
            <a:picLocks noChangeAspect="1"/>
          </p:cNvPicPr>
          <p:nvPr/>
        </p:nvPicPr>
        <p:blipFill>
          <a:blip r:embed="rId2"/>
          <a:stretch>
            <a:fillRect/>
          </a:stretch>
        </p:blipFill>
        <p:spPr>
          <a:xfrm>
            <a:off x="11057891" y="5836723"/>
            <a:ext cx="1134109" cy="1021277"/>
          </a:xfrm>
          <a:prstGeom prst="rect">
            <a:avLst/>
          </a:prstGeom>
        </p:spPr>
      </p:pic>
      <p:pic>
        <p:nvPicPr>
          <p:cNvPr id="13" name="Picture 12"/>
          <p:cNvPicPr>
            <a:picLocks noChangeAspect="1"/>
          </p:cNvPicPr>
          <p:nvPr/>
        </p:nvPicPr>
        <p:blipFill>
          <a:blip r:embed="rId3"/>
          <a:stretch>
            <a:fillRect/>
          </a:stretch>
        </p:blipFill>
        <p:spPr>
          <a:xfrm>
            <a:off x="781692" y="5848230"/>
            <a:ext cx="1970202" cy="1009770"/>
          </a:xfrm>
          <a:prstGeom prst="rect">
            <a:avLst/>
          </a:prstGeom>
        </p:spPr>
      </p:pic>
    </p:spTree>
    <p:extLst>
      <p:ext uri="{BB962C8B-B14F-4D97-AF65-F5344CB8AC3E}">
        <p14:creationId xmlns:p14="http://schemas.microsoft.com/office/powerpoint/2010/main" val="3842596163"/>
      </p:ext>
    </p:extLst>
  </p:cSld>
  <p:clrMapOvr>
    <a:masterClrMapping/>
  </p:clrMapOvr>
</p:sld>
</file>

<file path=ppt/theme/theme1.xml><?xml version="1.0" encoding="utf-8"?>
<a:theme xmlns:a="http://schemas.openxmlformats.org/drawingml/2006/main" name="Crop">
  <a:themeElements>
    <a:clrScheme name="Custom 41">
      <a:dk1>
        <a:sysClr val="windowText" lastClr="000000"/>
      </a:dk1>
      <a:lt1>
        <a:srgbClr val="FFFFFF"/>
      </a:lt1>
      <a:dk2>
        <a:srgbClr val="C9F0FE"/>
      </a:dk2>
      <a:lt2>
        <a:srgbClr val="FFFFFF"/>
      </a:lt2>
      <a:accent1>
        <a:srgbClr val="FFFFFF"/>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emplate>TM10001105[[fn=Crop]]</Template>
  <TotalTime>1000</TotalTime>
  <Words>597</Words>
  <Application>Microsoft Office PowerPoint</Application>
  <PresentationFormat>Widescreen</PresentationFormat>
  <Paragraphs>147</Paragraphs>
  <Slides>20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Franklin Gothic Book</vt:lpstr>
      <vt:lpstr>Crop</vt:lpstr>
      <vt:lpstr>Professionalizing Public Procurement:  the role of higher education Institutions     Alexandru V. Roman Ph.D.  Director, Research Institute for Public Management and Governance Coordinator, Management Certificate in Public Procurement Associate Professor, College of Business and Public Administration California State University, San Bernardino</vt:lpstr>
      <vt:lpstr>WHAT IS A PROFESSION?</vt:lpstr>
      <vt:lpstr>WHAT IS A PROFESSION?</vt:lpstr>
      <vt:lpstr>WHAT IS NEEDED?</vt:lpstr>
      <vt:lpstr>UNIFIED BODY OF KNOWLEDGE BASE</vt:lpstr>
      <vt:lpstr>WHAT IS NEEDED?</vt:lpstr>
      <vt:lpstr>PROFESSIONAL PROCUREMENT ORGANIZATIONS</vt:lpstr>
      <vt:lpstr>NCMA Certifications </vt:lpstr>
      <vt:lpstr>ISM Certifications </vt:lpstr>
      <vt:lpstr>UPPCC Certifications </vt:lpstr>
      <vt:lpstr>Federal Certifications </vt:lpstr>
      <vt:lpstr>WHAT IS NEEDED?</vt:lpstr>
      <vt:lpstr>WHAT IS MISSING?</vt:lpstr>
      <vt:lpstr>WHAT IS NEEDED?</vt:lpstr>
      <vt:lpstr>CURRENT STATUS OF HIGHER EDUCATION</vt:lpstr>
      <vt:lpstr>CURRENT STATUS OF HIGHER EDUCATION</vt:lpstr>
      <vt:lpstr>WHY DOES IT MATTER?</vt:lpstr>
      <vt:lpstr>HOW TO ACHIEVE NECESSARY CHANGE?</vt:lpstr>
      <vt:lpstr>MCPP PROGRAM CALIFORNIA STATE UNIVERSITY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Anonymous</dc:creator>
  <cp:lastModifiedBy>Anonymous</cp:lastModifiedBy>
  <cp:revision>15</cp:revision>
  <dcterms:created xsi:type="dcterms:W3CDTF">2016-11-26T02:35:09Z</dcterms:created>
  <dcterms:modified xsi:type="dcterms:W3CDTF">2016-11-29T21:26:15Z</dcterms:modified>
</cp:coreProperties>
</file>