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698" r:id="rId5"/>
  </p:sldMasterIdLst>
  <p:notesMasterIdLst>
    <p:notesMasterId r:id="rId23"/>
  </p:notesMasterIdLst>
  <p:handoutMasterIdLst>
    <p:handoutMasterId r:id="rId24"/>
  </p:handoutMasterIdLst>
  <p:sldIdLst>
    <p:sldId id="335" r:id="rId6"/>
    <p:sldId id="315" r:id="rId7"/>
    <p:sldId id="296" r:id="rId8"/>
    <p:sldId id="338" r:id="rId9"/>
    <p:sldId id="341" r:id="rId10"/>
    <p:sldId id="313" r:id="rId11"/>
    <p:sldId id="314" r:id="rId12"/>
    <p:sldId id="339" r:id="rId13"/>
    <p:sldId id="340" r:id="rId14"/>
    <p:sldId id="316" r:id="rId15"/>
    <p:sldId id="285" r:id="rId16"/>
    <p:sldId id="292" r:id="rId17"/>
    <p:sldId id="294" r:id="rId18"/>
    <p:sldId id="295" r:id="rId19"/>
    <p:sldId id="336" r:id="rId20"/>
    <p:sldId id="337" r:id="rId21"/>
    <p:sldId id="342" r:id="rId22"/>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43" autoAdjust="0"/>
  </p:normalViewPr>
  <p:slideViewPr>
    <p:cSldViewPr>
      <p:cViewPr>
        <p:scale>
          <a:sx n="80" d="100"/>
          <a:sy n="80" d="100"/>
        </p:scale>
        <p:origin x="-990" y="516"/>
      </p:cViewPr>
      <p:guideLst>
        <p:guide orient="horz" pos="2160"/>
        <p:guide pos="2880"/>
      </p:guideLst>
    </p:cSldViewPr>
  </p:slideViewPr>
  <p:notesTextViewPr>
    <p:cViewPr>
      <p:scale>
        <a:sx n="1" d="1"/>
        <a:sy n="1" d="1"/>
      </p:scale>
      <p:origin x="0" y="0"/>
    </p:cViewPr>
  </p:notesTextViewPr>
  <p:notesViewPr>
    <p:cSldViewPr>
      <p:cViewPr>
        <p:scale>
          <a:sx n="184" d="100"/>
          <a:sy n="184" d="100"/>
        </p:scale>
        <p:origin x="1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0F7F1-812C-43F2-B204-6C1E7C97C806}"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lang="en-GB"/>
        </a:p>
      </dgm:t>
    </dgm:pt>
    <dgm:pt modelId="{22DA214D-FA53-452A-8A18-CF8585C443A3}">
      <dgm:prSet phldrT="[Text]"/>
      <dgm:spPr>
        <a:xfrm>
          <a:off x="2965" y="419"/>
          <a:ext cx="5480469" cy="690204"/>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a:solidFill>
                <a:sysClr val="windowText" lastClr="000000"/>
              </a:solidFill>
              <a:latin typeface="Times New Roman"/>
              <a:ea typeface="+mn-ea"/>
              <a:cs typeface="Times New Roman"/>
            </a:rPr>
            <a:t>MAPS</a:t>
          </a:r>
        </a:p>
      </dgm:t>
    </dgm:pt>
    <dgm:pt modelId="{34BD53AC-EAC8-47ED-82B8-2A73DD8A3019}" type="parTrans" cxnId="{2D9C4C90-D3D4-41E4-A9ED-8A36345BC3A4}">
      <dgm:prSet/>
      <dgm:spPr/>
      <dgm:t>
        <a:bodyPr/>
        <a:lstStyle/>
        <a:p>
          <a:endParaRPr lang="en-GB"/>
        </a:p>
      </dgm:t>
    </dgm:pt>
    <dgm:pt modelId="{4030F46A-E1FF-4358-A7AA-2696888566DB}" type="sibTrans" cxnId="{2D9C4C90-D3D4-41E4-A9ED-8A36345BC3A4}">
      <dgm:prSet/>
      <dgm:spPr/>
      <dgm:t>
        <a:bodyPr/>
        <a:lstStyle/>
        <a:p>
          <a:endParaRPr lang="en-GB"/>
        </a:p>
      </dgm:t>
    </dgm:pt>
    <dgm:pt modelId="{28B38E90-F516-45EB-8107-5AFFFDDD435F}">
      <dgm:prSet phldrT="[Text]" custT="1"/>
      <dgm:spPr>
        <a:xfrm>
          <a:off x="800322" y="792486"/>
          <a:ext cx="898355" cy="671869"/>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000">
              <a:solidFill>
                <a:sysClr val="windowText" lastClr="000000"/>
              </a:solidFill>
              <a:latin typeface="Cambria"/>
              <a:ea typeface="+mn-ea"/>
              <a:cs typeface="+mn-cs"/>
            </a:rPr>
            <a:t>Pillar  I</a:t>
          </a:r>
        </a:p>
      </dgm:t>
    </dgm:pt>
    <dgm:pt modelId="{23EC8C88-3EDC-4AEA-B3D9-58C7F4E3F100}" type="parTrans" cxnId="{2D0FB69E-23E1-4123-97D5-9F2AE0CF52A6}">
      <dgm:prSet/>
      <dgm:spPr/>
      <dgm:t>
        <a:bodyPr/>
        <a:lstStyle/>
        <a:p>
          <a:endParaRPr lang="en-GB"/>
        </a:p>
      </dgm:t>
    </dgm:pt>
    <dgm:pt modelId="{B5D1FA53-E9AC-4B4A-B3D8-DE36358C0D72}" type="sibTrans" cxnId="{2D0FB69E-23E1-4123-97D5-9F2AE0CF52A6}">
      <dgm:prSet/>
      <dgm:spPr/>
      <dgm:t>
        <a:bodyPr/>
        <a:lstStyle/>
        <a:p>
          <a:endParaRPr lang="en-GB"/>
        </a:p>
      </dgm:t>
    </dgm:pt>
    <dgm:pt modelId="{4BCFD6CD-2C41-4FFC-835C-46EFD1000490}">
      <dgm:prSet phldrT="[Text]" custT="1"/>
      <dgm:spPr>
        <a:xfrm>
          <a:off x="1774139" y="792486"/>
          <a:ext cx="898355" cy="671869"/>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000">
              <a:solidFill>
                <a:sysClr val="windowText" lastClr="000000"/>
              </a:solidFill>
              <a:latin typeface="Cambria"/>
              <a:ea typeface="+mn-ea"/>
              <a:cs typeface="+mn-cs"/>
            </a:rPr>
            <a:t>Pillar II</a:t>
          </a:r>
        </a:p>
      </dgm:t>
    </dgm:pt>
    <dgm:pt modelId="{CC7AF92D-8C44-477D-84E2-4D35A26BB8A4}" type="parTrans" cxnId="{0F3774BE-FFBD-480B-BC6E-22031605A0B1}">
      <dgm:prSet/>
      <dgm:spPr/>
      <dgm:t>
        <a:bodyPr/>
        <a:lstStyle/>
        <a:p>
          <a:endParaRPr lang="en-GB"/>
        </a:p>
      </dgm:t>
    </dgm:pt>
    <dgm:pt modelId="{CBD77FF5-C94F-4AC2-8DDE-C27C137F611D}" type="sibTrans" cxnId="{0F3774BE-FFBD-480B-BC6E-22031605A0B1}">
      <dgm:prSet/>
      <dgm:spPr/>
      <dgm:t>
        <a:bodyPr/>
        <a:lstStyle/>
        <a:p>
          <a:endParaRPr lang="en-GB"/>
        </a:p>
      </dgm:t>
    </dgm:pt>
    <dgm:pt modelId="{63B2584A-8FA6-48B6-9AF7-62D0DB294906}">
      <dgm:prSet phldrT="[Text]" custT="1"/>
      <dgm:spPr>
        <a:xfrm>
          <a:off x="2747956" y="792486"/>
          <a:ext cx="898355" cy="671869"/>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000">
              <a:solidFill>
                <a:sysClr val="windowText" lastClr="000000"/>
              </a:solidFill>
              <a:latin typeface="Cambria"/>
              <a:ea typeface="+mn-ea"/>
              <a:cs typeface="+mn-cs"/>
            </a:rPr>
            <a:t>Pillar III</a:t>
          </a:r>
        </a:p>
      </dgm:t>
    </dgm:pt>
    <dgm:pt modelId="{7369025B-A0D0-4554-ABD8-0D0E1B91ECBF}" type="parTrans" cxnId="{F646CEEA-9146-4E72-BAA7-E1F1C605A70D}">
      <dgm:prSet/>
      <dgm:spPr/>
      <dgm:t>
        <a:bodyPr/>
        <a:lstStyle/>
        <a:p>
          <a:endParaRPr lang="en-GB"/>
        </a:p>
      </dgm:t>
    </dgm:pt>
    <dgm:pt modelId="{A73B7C91-D648-4FE2-A952-D203A3C091AF}" type="sibTrans" cxnId="{F646CEEA-9146-4E72-BAA7-E1F1C605A70D}">
      <dgm:prSet/>
      <dgm:spPr/>
      <dgm:t>
        <a:bodyPr/>
        <a:lstStyle/>
        <a:p>
          <a:endParaRPr lang="en-GB"/>
        </a:p>
      </dgm:t>
    </dgm:pt>
    <dgm:pt modelId="{55B7C072-60F0-4F5B-9732-F69938B4B4F5}">
      <dgm:prSet phldrT="[Text]" custT="1"/>
      <dgm:spPr>
        <a:xfrm>
          <a:off x="3721773" y="792486"/>
          <a:ext cx="898355" cy="671869"/>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sz="2000">
              <a:solidFill>
                <a:sysClr val="windowText" lastClr="000000"/>
              </a:solidFill>
              <a:latin typeface="Cambria"/>
              <a:ea typeface="+mn-ea"/>
              <a:cs typeface="+mn-cs"/>
            </a:rPr>
            <a:t>Pillar IV</a:t>
          </a:r>
        </a:p>
      </dgm:t>
    </dgm:pt>
    <dgm:pt modelId="{DAF690CD-CDBE-40ED-88F8-DC86C8061A8D}" type="parTrans" cxnId="{4577BC19-2B6F-4A35-9E58-D05568F95D7A}">
      <dgm:prSet/>
      <dgm:spPr/>
      <dgm:t>
        <a:bodyPr/>
        <a:lstStyle/>
        <a:p>
          <a:endParaRPr lang="en-GB"/>
        </a:p>
      </dgm:t>
    </dgm:pt>
    <dgm:pt modelId="{9CA66DE0-C1D8-47D2-B14F-DFFD7BD731D3}" type="sibTrans" cxnId="{4577BC19-2B6F-4A35-9E58-D05568F95D7A}">
      <dgm:prSet/>
      <dgm:spPr/>
      <dgm:t>
        <a:bodyPr/>
        <a:lstStyle/>
        <a:p>
          <a:endParaRPr lang="en-GB"/>
        </a:p>
      </dgm:t>
    </dgm:pt>
    <dgm:pt modelId="{8545971A-13F9-46C7-8325-0DA944F23177}">
      <dgm:prSet phldrT="[Text]"/>
      <dgm:spPr>
        <a:xfrm>
          <a:off x="802511" y="1566219"/>
          <a:ext cx="893977" cy="1061070"/>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b="1" dirty="0">
              <a:solidFill>
                <a:sysClr val="windowText" lastClr="000000"/>
              </a:solidFill>
              <a:latin typeface="Cambria"/>
              <a:ea typeface="+mn-ea"/>
              <a:cs typeface="+mn-cs"/>
            </a:rPr>
            <a:t>Legal, Regulatory and Policy Framework</a:t>
          </a:r>
        </a:p>
      </dgm:t>
    </dgm:pt>
    <dgm:pt modelId="{C4BD3061-BB88-43AF-9A00-FA07E5FE1E11}" type="parTrans" cxnId="{E710CC80-C350-4309-9FA2-6078CAB5ABF1}">
      <dgm:prSet/>
      <dgm:spPr/>
      <dgm:t>
        <a:bodyPr/>
        <a:lstStyle/>
        <a:p>
          <a:endParaRPr lang="en-GB"/>
        </a:p>
      </dgm:t>
    </dgm:pt>
    <dgm:pt modelId="{CB6F24D0-B9B6-4814-9AEA-2B8FED72B7FF}" type="sibTrans" cxnId="{E710CC80-C350-4309-9FA2-6078CAB5ABF1}">
      <dgm:prSet/>
      <dgm:spPr/>
      <dgm:t>
        <a:bodyPr/>
        <a:lstStyle/>
        <a:p>
          <a:endParaRPr lang="en-GB"/>
        </a:p>
      </dgm:t>
    </dgm:pt>
    <dgm:pt modelId="{361D1670-5BC3-4CA4-8CBD-8653ACA2511C}">
      <dgm:prSet phldrT="[Text]"/>
      <dgm:spPr>
        <a:xfrm>
          <a:off x="1776328" y="1566219"/>
          <a:ext cx="893977" cy="1061070"/>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b="1">
              <a:solidFill>
                <a:sysClr val="windowText" lastClr="000000"/>
              </a:solidFill>
              <a:latin typeface="Cambria"/>
              <a:ea typeface="+mn-ea"/>
              <a:cs typeface="+mn-cs"/>
            </a:rPr>
            <a:t>Institutional Framework and Management Capacity</a:t>
          </a:r>
        </a:p>
      </dgm:t>
    </dgm:pt>
    <dgm:pt modelId="{B8BADEA8-2D9E-4EFB-83E0-B08330DF3663}" type="parTrans" cxnId="{1C3E1C4A-8718-4B13-8C5A-64D9ED1876B9}">
      <dgm:prSet/>
      <dgm:spPr/>
      <dgm:t>
        <a:bodyPr/>
        <a:lstStyle/>
        <a:p>
          <a:endParaRPr lang="en-GB"/>
        </a:p>
      </dgm:t>
    </dgm:pt>
    <dgm:pt modelId="{158108C0-62D8-4140-8F41-9F6F6EDFB3CE}" type="sibTrans" cxnId="{1C3E1C4A-8718-4B13-8C5A-64D9ED1876B9}">
      <dgm:prSet/>
      <dgm:spPr/>
      <dgm:t>
        <a:bodyPr/>
        <a:lstStyle/>
        <a:p>
          <a:endParaRPr lang="en-GB"/>
        </a:p>
      </dgm:t>
    </dgm:pt>
    <dgm:pt modelId="{F02BFD47-24D7-44DB-99A1-5ACA28E439FB}">
      <dgm:prSet phldrT="[Text]"/>
      <dgm:spPr>
        <a:xfrm>
          <a:off x="2750145" y="1566219"/>
          <a:ext cx="893977" cy="1061070"/>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b="1">
              <a:solidFill>
                <a:sysClr val="windowText" lastClr="000000"/>
              </a:solidFill>
              <a:latin typeface="Cambria"/>
              <a:ea typeface="+mn-ea"/>
              <a:cs typeface="+mn-cs"/>
            </a:rPr>
            <a:t>Procurement Operations and Market Practices</a:t>
          </a:r>
        </a:p>
      </dgm:t>
    </dgm:pt>
    <dgm:pt modelId="{D79A0543-DD94-48ED-AE9E-9A068108714F}" type="parTrans" cxnId="{BFC71B6E-3285-40A5-9CD9-88B2373090B2}">
      <dgm:prSet/>
      <dgm:spPr/>
      <dgm:t>
        <a:bodyPr/>
        <a:lstStyle/>
        <a:p>
          <a:endParaRPr lang="en-GB"/>
        </a:p>
      </dgm:t>
    </dgm:pt>
    <dgm:pt modelId="{4808B603-B304-414B-96FF-FAE5D86FDEF0}" type="sibTrans" cxnId="{BFC71B6E-3285-40A5-9CD9-88B2373090B2}">
      <dgm:prSet/>
      <dgm:spPr/>
      <dgm:t>
        <a:bodyPr/>
        <a:lstStyle/>
        <a:p>
          <a:endParaRPr lang="en-GB"/>
        </a:p>
      </dgm:t>
    </dgm:pt>
    <dgm:pt modelId="{1841A21B-75BC-4F18-A91F-5A3C5EA2F9E1}">
      <dgm:prSet phldrT="[Text]"/>
      <dgm:spPr>
        <a:xfrm>
          <a:off x="3723525" y="1566219"/>
          <a:ext cx="894851" cy="1061070"/>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b="1">
              <a:solidFill>
                <a:sysClr val="windowText" lastClr="000000"/>
              </a:solidFill>
              <a:latin typeface="Cambria"/>
              <a:ea typeface="+mn-ea"/>
              <a:cs typeface="+mn-cs"/>
            </a:rPr>
            <a:t>Accountability, Integrity and Transparency</a:t>
          </a:r>
        </a:p>
      </dgm:t>
    </dgm:pt>
    <dgm:pt modelId="{819A1AE1-4B1B-48E6-8588-72BA3C942AD3}" type="parTrans" cxnId="{FAE3B573-1FF2-47E5-B974-5FDC17F4B308}">
      <dgm:prSet/>
      <dgm:spPr/>
      <dgm:t>
        <a:bodyPr/>
        <a:lstStyle/>
        <a:p>
          <a:endParaRPr lang="en-GB"/>
        </a:p>
      </dgm:t>
    </dgm:pt>
    <dgm:pt modelId="{CBE5829E-B703-4A99-81D8-3C56F2B64F30}" type="sibTrans" cxnId="{FAE3B573-1FF2-47E5-B974-5FDC17F4B308}">
      <dgm:prSet/>
      <dgm:spPr/>
      <dgm:t>
        <a:bodyPr/>
        <a:lstStyle/>
        <a:p>
          <a:endParaRPr lang="en-GB"/>
        </a:p>
      </dgm:t>
    </dgm:pt>
    <dgm:pt modelId="{3C64BA4D-493A-45A7-AD9F-5BBED1000122}">
      <dgm:prSet phldrT="[Text]"/>
      <dgm:spPr>
        <a:xfrm>
          <a:off x="3723525" y="2729152"/>
          <a:ext cx="894851" cy="470828"/>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a:solidFill>
                <a:sysClr val="windowText" lastClr="000000"/>
              </a:solidFill>
              <a:latin typeface="Cambria"/>
              <a:ea typeface="+mn-ea"/>
              <a:cs typeface="+mn-cs"/>
            </a:rPr>
            <a:t>4 indicators, 17 sub-indicators</a:t>
          </a:r>
        </a:p>
      </dgm:t>
    </dgm:pt>
    <dgm:pt modelId="{96416C6B-5286-48E2-926B-BD40A819414F}" type="parTrans" cxnId="{386D67AD-0CBF-40B7-831E-A58D37932F5D}">
      <dgm:prSet/>
      <dgm:spPr/>
      <dgm:t>
        <a:bodyPr/>
        <a:lstStyle/>
        <a:p>
          <a:endParaRPr lang="en-GB"/>
        </a:p>
      </dgm:t>
    </dgm:pt>
    <dgm:pt modelId="{D43079AF-1433-453E-8A66-02C5637DE371}" type="sibTrans" cxnId="{386D67AD-0CBF-40B7-831E-A58D37932F5D}">
      <dgm:prSet/>
      <dgm:spPr/>
      <dgm:t>
        <a:bodyPr/>
        <a:lstStyle/>
        <a:p>
          <a:endParaRPr lang="en-GB"/>
        </a:p>
      </dgm:t>
    </dgm:pt>
    <dgm:pt modelId="{26AF985C-2587-4756-A0B9-8196059DBFC3}">
      <dgm:prSet phldrT="[Text]"/>
      <dgm:spPr>
        <a:xfrm>
          <a:off x="2750145" y="2729152"/>
          <a:ext cx="893977" cy="470828"/>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a:solidFill>
                <a:sysClr val="windowText" lastClr="000000"/>
              </a:solidFill>
              <a:latin typeface="Cambria"/>
              <a:ea typeface="+mn-ea"/>
              <a:cs typeface="+mn-cs"/>
            </a:rPr>
            <a:t>2 indicators, 6 sub-indicators</a:t>
          </a:r>
        </a:p>
      </dgm:t>
    </dgm:pt>
    <dgm:pt modelId="{66FBE2B1-21E0-483B-83F5-80837F5A06D6}" type="parTrans" cxnId="{0ADB1022-EA2D-4C51-9B15-1847AEE8EB45}">
      <dgm:prSet/>
      <dgm:spPr/>
      <dgm:t>
        <a:bodyPr/>
        <a:lstStyle/>
        <a:p>
          <a:endParaRPr lang="en-GB"/>
        </a:p>
      </dgm:t>
    </dgm:pt>
    <dgm:pt modelId="{249931A8-9156-4C09-8150-686A95735935}" type="sibTrans" cxnId="{0ADB1022-EA2D-4C51-9B15-1847AEE8EB45}">
      <dgm:prSet/>
      <dgm:spPr/>
      <dgm:t>
        <a:bodyPr/>
        <a:lstStyle/>
        <a:p>
          <a:endParaRPr lang="en-GB"/>
        </a:p>
      </dgm:t>
    </dgm:pt>
    <dgm:pt modelId="{71A43988-37FA-4AE6-B36F-C4E52FF16A6D}">
      <dgm:prSet phldrT="[Text]"/>
      <dgm:spPr>
        <a:xfrm>
          <a:off x="1776328" y="2729152"/>
          <a:ext cx="893977" cy="470828"/>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a:solidFill>
                <a:sysClr val="windowText" lastClr="000000"/>
              </a:solidFill>
              <a:latin typeface="Cambria"/>
              <a:ea typeface="+mn-ea"/>
              <a:cs typeface="+mn-cs"/>
            </a:rPr>
            <a:t>5 indicators, 14 sub-indicators </a:t>
          </a:r>
        </a:p>
      </dgm:t>
    </dgm:pt>
    <dgm:pt modelId="{475E91D1-A505-4B09-84D0-528BDE916683}" type="parTrans" cxnId="{192B2AD9-44F5-49EC-AB53-9000EF7D2FC7}">
      <dgm:prSet/>
      <dgm:spPr/>
      <dgm:t>
        <a:bodyPr/>
        <a:lstStyle/>
        <a:p>
          <a:endParaRPr lang="en-GB"/>
        </a:p>
      </dgm:t>
    </dgm:pt>
    <dgm:pt modelId="{9EE4D95E-F057-4DBA-9D52-99631CFDB6F4}" type="sibTrans" cxnId="{192B2AD9-44F5-49EC-AB53-9000EF7D2FC7}">
      <dgm:prSet/>
      <dgm:spPr/>
      <dgm:t>
        <a:bodyPr/>
        <a:lstStyle/>
        <a:p>
          <a:endParaRPr lang="en-GB"/>
        </a:p>
      </dgm:t>
    </dgm:pt>
    <dgm:pt modelId="{AB827AB2-1C73-48D2-A9C1-6B00493819A2}">
      <dgm:prSet phldrT="[Text]"/>
      <dgm:spPr>
        <a:xfrm>
          <a:off x="802511" y="2729152"/>
          <a:ext cx="893977" cy="470828"/>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GB" dirty="0">
              <a:solidFill>
                <a:sysClr val="windowText" lastClr="000000"/>
              </a:solidFill>
              <a:latin typeface="Cambria"/>
              <a:ea typeface="+mn-ea"/>
              <a:cs typeface="+mn-cs"/>
            </a:rPr>
            <a:t>3 indicators, 18 sub-indicators</a:t>
          </a:r>
        </a:p>
      </dgm:t>
    </dgm:pt>
    <dgm:pt modelId="{6AD861B2-E230-43FB-AAAF-F7F22C377B19}" type="parTrans" cxnId="{2DCED618-4E3D-42CB-AD49-E4AE05434122}">
      <dgm:prSet/>
      <dgm:spPr/>
      <dgm:t>
        <a:bodyPr/>
        <a:lstStyle/>
        <a:p>
          <a:endParaRPr lang="en-GB"/>
        </a:p>
      </dgm:t>
    </dgm:pt>
    <dgm:pt modelId="{A7366D3B-D43E-414C-B022-CCCDB4CE6677}" type="sibTrans" cxnId="{2DCED618-4E3D-42CB-AD49-E4AE05434122}">
      <dgm:prSet/>
      <dgm:spPr/>
      <dgm:t>
        <a:bodyPr/>
        <a:lstStyle/>
        <a:p>
          <a:endParaRPr lang="en-GB"/>
        </a:p>
      </dgm:t>
    </dgm:pt>
    <dgm:pt modelId="{9632CE1E-773A-4C52-A581-787063123900}">
      <dgm:prSet phldrT="[Text]" custT="1"/>
      <dgm:spPr>
        <a:xfrm>
          <a:off x="400922" y="792486"/>
          <a:ext cx="323937" cy="2402665"/>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GB" sz="1200">
            <a:solidFill>
              <a:sysClr val="windowText" lastClr="000000"/>
            </a:solidFill>
            <a:latin typeface="Cambria"/>
            <a:ea typeface="+mn-ea"/>
            <a:cs typeface="+mn-cs"/>
          </a:endParaRPr>
        </a:p>
      </dgm:t>
    </dgm:pt>
    <dgm:pt modelId="{73EC80CA-B9E3-48DC-B6DB-C8452381BF52}" type="parTrans" cxnId="{4F11EE2E-4FF5-432A-929A-4B654CEABD66}">
      <dgm:prSet/>
      <dgm:spPr/>
      <dgm:t>
        <a:bodyPr/>
        <a:lstStyle/>
        <a:p>
          <a:endParaRPr lang="en-GB"/>
        </a:p>
      </dgm:t>
    </dgm:pt>
    <dgm:pt modelId="{BA9BF65C-D692-41E5-955B-236B5C40A6B4}" type="sibTrans" cxnId="{4F11EE2E-4FF5-432A-929A-4B654CEABD66}">
      <dgm:prSet/>
      <dgm:spPr/>
      <dgm:t>
        <a:bodyPr/>
        <a:lstStyle/>
        <a:p>
          <a:endParaRPr lang="en-GB"/>
        </a:p>
      </dgm:t>
    </dgm:pt>
    <dgm:pt modelId="{B5F9D3A6-69D4-4744-8535-D1BC34DE4E79}">
      <dgm:prSet phldrT="[Text]" custT="1"/>
      <dgm:spPr>
        <a:xfrm>
          <a:off x="8314" y="792486"/>
          <a:ext cx="317146" cy="2399769"/>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GB" sz="1600">
            <a:solidFill>
              <a:sysClr val="windowText" lastClr="000000"/>
            </a:solidFill>
            <a:latin typeface="Cambria"/>
            <a:ea typeface="+mn-ea"/>
            <a:cs typeface="+mn-cs"/>
          </a:endParaRPr>
        </a:p>
      </dgm:t>
    </dgm:pt>
    <dgm:pt modelId="{B84512F3-B98C-47E0-8994-29545CAED176}" type="parTrans" cxnId="{15775859-E88E-4891-881A-82C82BAEBF8F}">
      <dgm:prSet/>
      <dgm:spPr/>
      <dgm:t>
        <a:bodyPr/>
        <a:lstStyle/>
        <a:p>
          <a:endParaRPr lang="en-GB"/>
        </a:p>
      </dgm:t>
    </dgm:pt>
    <dgm:pt modelId="{0848482F-90AC-4C37-81A9-06197A963244}" type="sibTrans" cxnId="{15775859-E88E-4891-881A-82C82BAEBF8F}">
      <dgm:prSet/>
      <dgm:spPr/>
      <dgm:t>
        <a:bodyPr/>
        <a:lstStyle/>
        <a:p>
          <a:endParaRPr lang="en-GB"/>
        </a:p>
      </dgm:t>
    </dgm:pt>
    <dgm:pt modelId="{7457E07B-ECD0-4F50-8657-8D7C8DF628CD}">
      <dgm:prSet phldrT="[Text]"/>
      <dgm:spPr>
        <a:xfrm>
          <a:off x="4998660" y="792486"/>
          <a:ext cx="479425" cy="2391556"/>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GB">
            <a:solidFill>
              <a:sysClr val="windowText" lastClr="000000"/>
            </a:solidFill>
            <a:latin typeface="Cambria"/>
            <a:ea typeface="+mn-ea"/>
            <a:cs typeface="+mn-cs"/>
          </a:endParaRPr>
        </a:p>
      </dgm:t>
    </dgm:pt>
    <dgm:pt modelId="{69BE16DF-D493-41CA-A5BD-E70D0E5333D4}" type="parTrans" cxnId="{11B76748-76B8-4C28-B468-5A2405355986}">
      <dgm:prSet/>
      <dgm:spPr/>
      <dgm:t>
        <a:bodyPr/>
        <a:lstStyle/>
        <a:p>
          <a:endParaRPr lang="en-GB"/>
        </a:p>
      </dgm:t>
    </dgm:pt>
    <dgm:pt modelId="{46E311F6-8A1B-4E57-9E5C-8366F2AA9274}" type="sibTrans" cxnId="{11B76748-76B8-4C28-B468-5A2405355986}">
      <dgm:prSet/>
      <dgm:spPr/>
      <dgm:t>
        <a:bodyPr/>
        <a:lstStyle/>
        <a:p>
          <a:endParaRPr lang="en-GB"/>
        </a:p>
      </dgm:t>
    </dgm:pt>
    <dgm:pt modelId="{24241E64-834A-43C8-9AD9-BDBBAB2E4791}">
      <dgm:prSet phldrT="[Text]"/>
      <dgm:spPr>
        <a:xfrm>
          <a:off x="4695591" y="792486"/>
          <a:ext cx="227607" cy="2406337"/>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GB">
            <a:solidFill>
              <a:sysClr val="windowText" lastClr="000000"/>
            </a:solidFill>
            <a:latin typeface="Cambria"/>
            <a:ea typeface="+mn-ea"/>
            <a:cs typeface="+mn-cs"/>
          </a:endParaRPr>
        </a:p>
      </dgm:t>
    </dgm:pt>
    <dgm:pt modelId="{23F7D9DE-7952-4239-AB63-6E89336EEBE8}" type="parTrans" cxnId="{9A1209D6-E407-4E97-883C-F7037D9B74C6}">
      <dgm:prSet/>
      <dgm:spPr/>
      <dgm:t>
        <a:bodyPr/>
        <a:lstStyle/>
        <a:p>
          <a:endParaRPr lang="en-GB"/>
        </a:p>
      </dgm:t>
    </dgm:pt>
    <dgm:pt modelId="{0DF4C24A-A5B9-47E5-B6EB-516F54C908F3}" type="sibTrans" cxnId="{9A1209D6-E407-4E97-883C-F7037D9B74C6}">
      <dgm:prSet/>
      <dgm:spPr/>
      <dgm:t>
        <a:bodyPr/>
        <a:lstStyle/>
        <a:p>
          <a:endParaRPr lang="en-GB"/>
        </a:p>
      </dgm:t>
    </dgm:pt>
    <dgm:pt modelId="{CADDDE55-E508-4068-B065-469801B48693}" type="pres">
      <dgm:prSet presAssocID="{6A20F7F1-812C-43F2-B204-6C1E7C97C806}" presName="Name0" presStyleCnt="0">
        <dgm:presLayoutVars>
          <dgm:chPref val="1"/>
          <dgm:dir/>
          <dgm:animOne val="branch"/>
          <dgm:animLvl val="lvl"/>
          <dgm:resizeHandles/>
        </dgm:presLayoutVars>
      </dgm:prSet>
      <dgm:spPr/>
      <dgm:t>
        <a:bodyPr/>
        <a:lstStyle/>
        <a:p>
          <a:endParaRPr lang="en-US"/>
        </a:p>
      </dgm:t>
    </dgm:pt>
    <dgm:pt modelId="{308FA360-B6D1-4C13-9312-D91BB5FE8133}" type="pres">
      <dgm:prSet presAssocID="{22DA214D-FA53-452A-8A18-CF8585C443A3}" presName="vertOne" presStyleCnt="0"/>
      <dgm:spPr/>
    </dgm:pt>
    <dgm:pt modelId="{73E9A753-52CC-44E4-828B-1B412175BECE}" type="pres">
      <dgm:prSet presAssocID="{22DA214D-FA53-452A-8A18-CF8585C443A3}" presName="txOne" presStyleLbl="node0" presStyleIdx="0" presStyleCnt="1" custScaleY="65048">
        <dgm:presLayoutVars>
          <dgm:chPref val="3"/>
        </dgm:presLayoutVars>
      </dgm:prSet>
      <dgm:spPr>
        <a:prstGeom prst="roundRect">
          <a:avLst>
            <a:gd name="adj" fmla="val 10000"/>
          </a:avLst>
        </a:prstGeom>
      </dgm:spPr>
      <dgm:t>
        <a:bodyPr/>
        <a:lstStyle/>
        <a:p>
          <a:endParaRPr lang="en-GB"/>
        </a:p>
      </dgm:t>
    </dgm:pt>
    <dgm:pt modelId="{1CE85A2D-E3A1-41DB-8267-8396BD574D03}" type="pres">
      <dgm:prSet presAssocID="{22DA214D-FA53-452A-8A18-CF8585C443A3}" presName="parTransOne" presStyleCnt="0"/>
      <dgm:spPr/>
    </dgm:pt>
    <dgm:pt modelId="{9DB23F77-6E21-49F5-8EEF-312DDC04A1BD}" type="pres">
      <dgm:prSet presAssocID="{22DA214D-FA53-452A-8A18-CF8585C443A3}" presName="horzOne" presStyleCnt="0"/>
      <dgm:spPr/>
    </dgm:pt>
    <dgm:pt modelId="{6CA64635-53AF-4E02-9F64-670B9019D2BE}" type="pres">
      <dgm:prSet presAssocID="{B5F9D3A6-69D4-4744-8535-D1BC34DE4E79}" presName="vertTwo" presStyleCnt="0"/>
      <dgm:spPr/>
    </dgm:pt>
    <dgm:pt modelId="{43F29486-ECA7-42A7-AE99-4E5F10961C3C}" type="pres">
      <dgm:prSet presAssocID="{B5F9D3A6-69D4-4744-8535-D1BC34DE4E79}" presName="txTwo" presStyleLbl="node2" presStyleIdx="0" presStyleCnt="8" custScaleX="35303" custScaleY="226165">
        <dgm:presLayoutVars>
          <dgm:chPref val="3"/>
        </dgm:presLayoutVars>
      </dgm:prSet>
      <dgm:spPr>
        <a:prstGeom prst="roundRect">
          <a:avLst>
            <a:gd name="adj" fmla="val 10000"/>
          </a:avLst>
        </a:prstGeom>
      </dgm:spPr>
      <dgm:t>
        <a:bodyPr/>
        <a:lstStyle/>
        <a:p>
          <a:endParaRPr lang="en-GB"/>
        </a:p>
      </dgm:t>
    </dgm:pt>
    <dgm:pt modelId="{C0D39FE0-3EB9-451D-B22F-E0773DC5FA3D}" type="pres">
      <dgm:prSet presAssocID="{B5F9D3A6-69D4-4744-8535-D1BC34DE4E79}" presName="horzTwo" presStyleCnt="0"/>
      <dgm:spPr/>
    </dgm:pt>
    <dgm:pt modelId="{A775C55E-AE51-4D44-A7F0-C77F16DC1298}" type="pres">
      <dgm:prSet presAssocID="{0848482F-90AC-4C37-81A9-06197A963244}" presName="sibSpaceTwo" presStyleCnt="0"/>
      <dgm:spPr/>
    </dgm:pt>
    <dgm:pt modelId="{B6D17919-5BA5-42C9-BB9B-C3D941807123}" type="pres">
      <dgm:prSet presAssocID="{9632CE1E-773A-4C52-A581-787063123900}" presName="vertTwo" presStyleCnt="0"/>
      <dgm:spPr/>
    </dgm:pt>
    <dgm:pt modelId="{7D1CA1D1-BEBB-46EA-B46F-7B7548D5BD9A}" type="pres">
      <dgm:prSet presAssocID="{9632CE1E-773A-4C52-A581-787063123900}" presName="txTwo" presStyleLbl="node2" presStyleIdx="1" presStyleCnt="8" custScaleX="36059" custScaleY="226438">
        <dgm:presLayoutVars>
          <dgm:chPref val="3"/>
        </dgm:presLayoutVars>
      </dgm:prSet>
      <dgm:spPr>
        <a:prstGeom prst="roundRect">
          <a:avLst>
            <a:gd name="adj" fmla="val 10000"/>
          </a:avLst>
        </a:prstGeom>
      </dgm:spPr>
      <dgm:t>
        <a:bodyPr/>
        <a:lstStyle/>
        <a:p>
          <a:endParaRPr lang="en-GB"/>
        </a:p>
      </dgm:t>
    </dgm:pt>
    <dgm:pt modelId="{8AA995AB-67C9-4502-A6AD-ABEF666C3074}" type="pres">
      <dgm:prSet presAssocID="{9632CE1E-773A-4C52-A581-787063123900}" presName="horzTwo" presStyleCnt="0"/>
      <dgm:spPr/>
    </dgm:pt>
    <dgm:pt modelId="{3541A17C-1549-4115-81D7-D8FB11C64121}" type="pres">
      <dgm:prSet presAssocID="{BA9BF65C-D692-41E5-955B-236B5C40A6B4}" presName="sibSpaceTwo" presStyleCnt="0"/>
      <dgm:spPr/>
    </dgm:pt>
    <dgm:pt modelId="{62E45492-8459-44CC-A075-6C4F3842DBCB}" type="pres">
      <dgm:prSet presAssocID="{28B38E90-F516-45EB-8107-5AFFFDDD435F}" presName="vertTwo" presStyleCnt="0"/>
      <dgm:spPr/>
    </dgm:pt>
    <dgm:pt modelId="{A7CA3FCE-D1A8-423F-9053-3961D0436523}" type="pres">
      <dgm:prSet presAssocID="{28B38E90-F516-45EB-8107-5AFFFDDD435F}" presName="txTwo" presStyleLbl="node2" presStyleIdx="2" presStyleCnt="8" custScaleY="63320">
        <dgm:presLayoutVars>
          <dgm:chPref val="3"/>
        </dgm:presLayoutVars>
      </dgm:prSet>
      <dgm:spPr>
        <a:prstGeom prst="roundRect">
          <a:avLst>
            <a:gd name="adj" fmla="val 10000"/>
          </a:avLst>
        </a:prstGeom>
      </dgm:spPr>
      <dgm:t>
        <a:bodyPr/>
        <a:lstStyle/>
        <a:p>
          <a:endParaRPr lang="en-GB"/>
        </a:p>
      </dgm:t>
    </dgm:pt>
    <dgm:pt modelId="{97E16189-2DAF-4C6D-BF49-67BC466CD312}" type="pres">
      <dgm:prSet presAssocID="{28B38E90-F516-45EB-8107-5AFFFDDD435F}" presName="parTransTwo" presStyleCnt="0"/>
      <dgm:spPr/>
    </dgm:pt>
    <dgm:pt modelId="{F8B9D596-A590-41ED-B887-D57CE8F0C7E3}" type="pres">
      <dgm:prSet presAssocID="{28B38E90-F516-45EB-8107-5AFFFDDD435F}" presName="horzTwo" presStyleCnt="0"/>
      <dgm:spPr/>
    </dgm:pt>
    <dgm:pt modelId="{53130991-AD62-4340-B254-6ECDAB652916}" type="pres">
      <dgm:prSet presAssocID="{8545971A-13F9-46C7-8325-0DA944F23177}" presName="vertThree" presStyleCnt="0"/>
      <dgm:spPr/>
    </dgm:pt>
    <dgm:pt modelId="{A8778BA2-79AF-4D92-AC7C-E5C1399BFD29}" type="pres">
      <dgm:prSet presAssocID="{8545971A-13F9-46C7-8325-0DA944F23177}" presName="txThree" presStyleLbl="node3" presStyleIdx="0" presStyleCnt="4">
        <dgm:presLayoutVars>
          <dgm:chPref val="3"/>
        </dgm:presLayoutVars>
      </dgm:prSet>
      <dgm:spPr>
        <a:prstGeom prst="roundRect">
          <a:avLst>
            <a:gd name="adj" fmla="val 10000"/>
          </a:avLst>
        </a:prstGeom>
      </dgm:spPr>
      <dgm:t>
        <a:bodyPr/>
        <a:lstStyle/>
        <a:p>
          <a:endParaRPr lang="en-US"/>
        </a:p>
      </dgm:t>
    </dgm:pt>
    <dgm:pt modelId="{D3C5BAAB-870C-4393-A8AE-D4D37149C05D}" type="pres">
      <dgm:prSet presAssocID="{8545971A-13F9-46C7-8325-0DA944F23177}" presName="parTransThree" presStyleCnt="0"/>
      <dgm:spPr/>
    </dgm:pt>
    <dgm:pt modelId="{165B55A1-6E3A-42F7-8EDB-FD2C65407CC8}" type="pres">
      <dgm:prSet presAssocID="{8545971A-13F9-46C7-8325-0DA944F23177}" presName="horzThree" presStyleCnt="0"/>
      <dgm:spPr/>
    </dgm:pt>
    <dgm:pt modelId="{5489FC81-52AF-4242-987E-2B68C10394CC}" type="pres">
      <dgm:prSet presAssocID="{AB827AB2-1C73-48D2-A9C1-6B00493819A2}" presName="vertFour" presStyleCnt="0">
        <dgm:presLayoutVars>
          <dgm:chPref val="3"/>
        </dgm:presLayoutVars>
      </dgm:prSet>
      <dgm:spPr/>
    </dgm:pt>
    <dgm:pt modelId="{999786FD-455D-4CDC-9EB6-1EBA677B744C}" type="pres">
      <dgm:prSet presAssocID="{AB827AB2-1C73-48D2-A9C1-6B00493819A2}" presName="txFour" presStyleLbl="node4" presStyleIdx="0" presStyleCnt="4" custScaleY="44373">
        <dgm:presLayoutVars>
          <dgm:chPref val="3"/>
        </dgm:presLayoutVars>
      </dgm:prSet>
      <dgm:spPr>
        <a:prstGeom prst="roundRect">
          <a:avLst>
            <a:gd name="adj" fmla="val 10000"/>
          </a:avLst>
        </a:prstGeom>
      </dgm:spPr>
      <dgm:t>
        <a:bodyPr/>
        <a:lstStyle/>
        <a:p>
          <a:endParaRPr lang="en-GB"/>
        </a:p>
      </dgm:t>
    </dgm:pt>
    <dgm:pt modelId="{4E67EE84-738A-4CBC-9904-61350382457B}" type="pres">
      <dgm:prSet presAssocID="{AB827AB2-1C73-48D2-A9C1-6B00493819A2}" presName="horzFour" presStyleCnt="0"/>
      <dgm:spPr/>
    </dgm:pt>
    <dgm:pt modelId="{A4B28DDB-5F83-47D9-817D-C863F20806CF}" type="pres">
      <dgm:prSet presAssocID="{B5D1FA53-E9AC-4B4A-B3D8-DE36358C0D72}" presName="sibSpaceTwo" presStyleCnt="0"/>
      <dgm:spPr/>
    </dgm:pt>
    <dgm:pt modelId="{31565011-BABF-4CBF-A9D2-6982BE908155}" type="pres">
      <dgm:prSet presAssocID="{4BCFD6CD-2C41-4FFC-835C-46EFD1000490}" presName="vertTwo" presStyleCnt="0"/>
      <dgm:spPr/>
    </dgm:pt>
    <dgm:pt modelId="{E5E5AE0C-F512-4C66-BC74-F02FA39DEE8F}" type="pres">
      <dgm:prSet presAssocID="{4BCFD6CD-2C41-4FFC-835C-46EFD1000490}" presName="txTwo" presStyleLbl="node2" presStyleIdx="3" presStyleCnt="8" custScaleY="63320">
        <dgm:presLayoutVars>
          <dgm:chPref val="3"/>
        </dgm:presLayoutVars>
      </dgm:prSet>
      <dgm:spPr>
        <a:prstGeom prst="roundRect">
          <a:avLst>
            <a:gd name="adj" fmla="val 10000"/>
          </a:avLst>
        </a:prstGeom>
      </dgm:spPr>
      <dgm:t>
        <a:bodyPr/>
        <a:lstStyle/>
        <a:p>
          <a:endParaRPr lang="en-US"/>
        </a:p>
      </dgm:t>
    </dgm:pt>
    <dgm:pt modelId="{2D14ABBB-35E8-4B49-950F-2F0DC90CA502}" type="pres">
      <dgm:prSet presAssocID="{4BCFD6CD-2C41-4FFC-835C-46EFD1000490}" presName="parTransTwo" presStyleCnt="0"/>
      <dgm:spPr/>
    </dgm:pt>
    <dgm:pt modelId="{996CCB5F-8BF0-444D-8EDE-1AA69F84CA8A}" type="pres">
      <dgm:prSet presAssocID="{4BCFD6CD-2C41-4FFC-835C-46EFD1000490}" presName="horzTwo" presStyleCnt="0"/>
      <dgm:spPr/>
    </dgm:pt>
    <dgm:pt modelId="{5C54D567-1178-43FD-A364-3A1717E26BCD}" type="pres">
      <dgm:prSet presAssocID="{361D1670-5BC3-4CA4-8CBD-8653ACA2511C}" presName="vertThree" presStyleCnt="0"/>
      <dgm:spPr/>
    </dgm:pt>
    <dgm:pt modelId="{656CB4AB-60C5-4F52-8BEC-DBB0AD2CEE15}" type="pres">
      <dgm:prSet presAssocID="{361D1670-5BC3-4CA4-8CBD-8653ACA2511C}" presName="txThree" presStyleLbl="node3" presStyleIdx="1" presStyleCnt="4">
        <dgm:presLayoutVars>
          <dgm:chPref val="3"/>
        </dgm:presLayoutVars>
      </dgm:prSet>
      <dgm:spPr>
        <a:prstGeom prst="roundRect">
          <a:avLst>
            <a:gd name="adj" fmla="val 10000"/>
          </a:avLst>
        </a:prstGeom>
      </dgm:spPr>
      <dgm:t>
        <a:bodyPr/>
        <a:lstStyle/>
        <a:p>
          <a:endParaRPr lang="en-GB"/>
        </a:p>
      </dgm:t>
    </dgm:pt>
    <dgm:pt modelId="{D41A6743-181E-4B66-9FC8-B1B3DA39DE29}" type="pres">
      <dgm:prSet presAssocID="{361D1670-5BC3-4CA4-8CBD-8653ACA2511C}" presName="parTransThree" presStyleCnt="0"/>
      <dgm:spPr/>
    </dgm:pt>
    <dgm:pt modelId="{2BB2D80C-0081-4977-ADFE-266EC24C8728}" type="pres">
      <dgm:prSet presAssocID="{361D1670-5BC3-4CA4-8CBD-8653ACA2511C}" presName="horzThree" presStyleCnt="0"/>
      <dgm:spPr/>
    </dgm:pt>
    <dgm:pt modelId="{B5EC561E-67B1-45C4-AF49-4EDB278D613E}" type="pres">
      <dgm:prSet presAssocID="{71A43988-37FA-4AE6-B36F-C4E52FF16A6D}" presName="vertFour" presStyleCnt="0">
        <dgm:presLayoutVars>
          <dgm:chPref val="3"/>
        </dgm:presLayoutVars>
      </dgm:prSet>
      <dgm:spPr/>
    </dgm:pt>
    <dgm:pt modelId="{58C39612-FA3D-410B-86E1-9BE398B7ACE0}" type="pres">
      <dgm:prSet presAssocID="{71A43988-37FA-4AE6-B36F-C4E52FF16A6D}" presName="txFour" presStyleLbl="node4" presStyleIdx="1" presStyleCnt="4" custScaleY="44373">
        <dgm:presLayoutVars>
          <dgm:chPref val="3"/>
        </dgm:presLayoutVars>
      </dgm:prSet>
      <dgm:spPr>
        <a:prstGeom prst="roundRect">
          <a:avLst>
            <a:gd name="adj" fmla="val 10000"/>
          </a:avLst>
        </a:prstGeom>
      </dgm:spPr>
      <dgm:t>
        <a:bodyPr/>
        <a:lstStyle/>
        <a:p>
          <a:endParaRPr lang="en-US"/>
        </a:p>
      </dgm:t>
    </dgm:pt>
    <dgm:pt modelId="{2D3B693F-735E-45FB-B9F8-63BFCABC6ABA}" type="pres">
      <dgm:prSet presAssocID="{71A43988-37FA-4AE6-B36F-C4E52FF16A6D}" presName="horzFour" presStyleCnt="0"/>
      <dgm:spPr/>
    </dgm:pt>
    <dgm:pt modelId="{B86BB233-2C71-4A90-8932-8DFE4E3B9BE6}" type="pres">
      <dgm:prSet presAssocID="{CBD77FF5-C94F-4AC2-8DDE-C27C137F611D}" presName="sibSpaceTwo" presStyleCnt="0"/>
      <dgm:spPr/>
    </dgm:pt>
    <dgm:pt modelId="{DFC1515B-9FF2-4BCC-8ED8-ABAFE80A8870}" type="pres">
      <dgm:prSet presAssocID="{63B2584A-8FA6-48B6-9AF7-62D0DB294906}" presName="vertTwo" presStyleCnt="0"/>
      <dgm:spPr/>
    </dgm:pt>
    <dgm:pt modelId="{21FC0D20-388F-41F5-9704-BD884F5DD4D4}" type="pres">
      <dgm:prSet presAssocID="{63B2584A-8FA6-48B6-9AF7-62D0DB294906}" presName="txTwo" presStyleLbl="node2" presStyleIdx="4" presStyleCnt="8" custScaleY="63320">
        <dgm:presLayoutVars>
          <dgm:chPref val="3"/>
        </dgm:presLayoutVars>
      </dgm:prSet>
      <dgm:spPr>
        <a:prstGeom prst="roundRect">
          <a:avLst>
            <a:gd name="adj" fmla="val 10000"/>
          </a:avLst>
        </a:prstGeom>
      </dgm:spPr>
      <dgm:t>
        <a:bodyPr/>
        <a:lstStyle/>
        <a:p>
          <a:endParaRPr lang="en-US"/>
        </a:p>
      </dgm:t>
    </dgm:pt>
    <dgm:pt modelId="{99FC3676-4FFA-4E2E-BBE4-D0B344D22E86}" type="pres">
      <dgm:prSet presAssocID="{63B2584A-8FA6-48B6-9AF7-62D0DB294906}" presName="parTransTwo" presStyleCnt="0"/>
      <dgm:spPr/>
    </dgm:pt>
    <dgm:pt modelId="{BCBE06A7-9BF6-4D76-8500-71467A5DDBAC}" type="pres">
      <dgm:prSet presAssocID="{63B2584A-8FA6-48B6-9AF7-62D0DB294906}" presName="horzTwo" presStyleCnt="0"/>
      <dgm:spPr/>
    </dgm:pt>
    <dgm:pt modelId="{5DE83951-C3AF-455F-88D2-8637C3F9967C}" type="pres">
      <dgm:prSet presAssocID="{F02BFD47-24D7-44DB-99A1-5ACA28E439FB}" presName="vertThree" presStyleCnt="0"/>
      <dgm:spPr/>
    </dgm:pt>
    <dgm:pt modelId="{9C796019-D3AC-45DA-8E42-85DFB78F83DF}" type="pres">
      <dgm:prSet presAssocID="{F02BFD47-24D7-44DB-99A1-5ACA28E439FB}" presName="txThree" presStyleLbl="node3" presStyleIdx="2" presStyleCnt="4">
        <dgm:presLayoutVars>
          <dgm:chPref val="3"/>
        </dgm:presLayoutVars>
      </dgm:prSet>
      <dgm:spPr>
        <a:prstGeom prst="roundRect">
          <a:avLst>
            <a:gd name="adj" fmla="val 10000"/>
          </a:avLst>
        </a:prstGeom>
      </dgm:spPr>
      <dgm:t>
        <a:bodyPr/>
        <a:lstStyle/>
        <a:p>
          <a:endParaRPr lang="en-US"/>
        </a:p>
      </dgm:t>
    </dgm:pt>
    <dgm:pt modelId="{42303765-BA30-43FB-888D-11F456BD32DE}" type="pres">
      <dgm:prSet presAssocID="{F02BFD47-24D7-44DB-99A1-5ACA28E439FB}" presName="parTransThree" presStyleCnt="0"/>
      <dgm:spPr/>
    </dgm:pt>
    <dgm:pt modelId="{EB8F939A-FE40-4F7A-99C8-E405970C8581}" type="pres">
      <dgm:prSet presAssocID="{F02BFD47-24D7-44DB-99A1-5ACA28E439FB}" presName="horzThree" presStyleCnt="0"/>
      <dgm:spPr/>
    </dgm:pt>
    <dgm:pt modelId="{AF650006-8604-45FE-B32C-19F2458C6C86}" type="pres">
      <dgm:prSet presAssocID="{26AF985C-2587-4756-A0B9-8196059DBFC3}" presName="vertFour" presStyleCnt="0">
        <dgm:presLayoutVars>
          <dgm:chPref val="3"/>
        </dgm:presLayoutVars>
      </dgm:prSet>
      <dgm:spPr/>
    </dgm:pt>
    <dgm:pt modelId="{2BEE01D3-251F-410D-A5D1-8C2DAAAC09EA}" type="pres">
      <dgm:prSet presAssocID="{26AF985C-2587-4756-A0B9-8196059DBFC3}" presName="txFour" presStyleLbl="node4" presStyleIdx="2" presStyleCnt="4" custScaleY="44373">
        <dgm:presLayoutVars>
          <dgm:chPref val="3"/>
        </dgm:presLayoutVars>
      </dgm:prSet>
      <dgm:spPr>
        <a:prstGeom prst="roundRect">
          <a:avLst>
            <a:gd name="adj" fmla="val 10000"/>
          </a:avLst>
        </a:prstGeom>
      </dgm:spPr>
      <dgm:t>
        <a:bodyPr/>
        <a:lstStyle/>
        <a:p>
          <a:endParaRPr lang="en-US"/>
        </a:p>
      </dgm:t>
    </dgm:pt>
    <dgm:pt modelId="{FE345D01-1054-48D8-AB35-102CD7A469AC}" type="pres">
      <dgm:prSet presAssocID="{26AF985C-2587-4756-A0B9-8196059DBFC3}" presName="horzFour" presStyleCnt="0"/>
      <dgm:spPr/>
    </dgm:pt>
    <dgm:pt modelId="{C8AEEBF6-57CD-4722-AABA-97D12DC95661}" type="pres">
      <dgm:prSet presAssocID="{A73B7C91-D648-4FE2-A952-D203A3C091AF}" presName="sibSpaceTwo" presStyleCnt="0"/>
      <dgm:spPr/>
    </dgm:pt>
    <dgm:pt modelId="{5269E944-6AE7-4C69-9BFE-58F2902CFAA5}" type="pres">
      <dgm:prSet presAssocID="{55B7C072-60F0-4F5B-9732-F69938B4B4F5}" presName="vertTwo" presStyleCnt="0"/>
      <dgm:spPr/>
    </dgm:pt>
    <dgm:pt modelId="{16A0584B-9DD7-49F9-949A-16526E0AF782}" type="pres">
      <dgm:prSet presAssocID="{55B7C072-60F0-4F5B-9732-F69938B4B4F5}" presName="txTwo" presStyleLbl="node2" presStyleIdx="5" presStyleCnt="8" custScaleY="63320">
        <dgm:presLayoutVars>
          <dgm:chPref val="3"/>
        </dgm:presLayoutVars>
      </dgm:prSet>
      <dgm:spPr>
        <a:prstGeom prst="roundRect">
          <a:avLst>
            <a:gd name="adj" fmla="val 10000"/>
          </a:avLst>
        </a:prstGeom>
      </dgm:spPr>
      <dgm:t>
        <a:bodyPr/>
        <a:lstStyle/>
        <a:p>
          <a:endParaRPr lang="en-US"/>
        </a:p>
      </dgm:t>
    </dgm:pt>
    <dgm:pt modelId="{B57CB2E8-D5AD-473A-B627-4A20C8D837B4}" type="pres">
      <dgm:prSet presAssocID="{55B7C072-60F0-4F5B-9732-F69938B4B4F5}" presName="parTransTwo" presStyleCnt="0"/>
      <dgm:spPr/>
    </dgm:pt>
    <dgm:pt modelId="{B4CE0285-C5ED-45A6-9C71-58DCF2CA4C80}" type="pres">
      <dgm:prSet presAssocID="{55B7C072-60F0-4F5B-9732-F69938B4B4F5}" presName="horzTwo" presStyleCnt="0"/>
      <dgm:spPr/>
    </dgm:pt>
    <dgm:pt modelId="{6ADFB525-0E30-4C14-B39E-71970C36036C}" type="pres">
      <dgm:prSet presAssocID="{1841A21B-75BC-4F18-A91F-5A3C5EA2F9E1}" presName="vertThree" presStyleCnt="0"/>
      <dgm:spPr/>
    </dgm:pt>
    <dgm:pt modelId="{6013D8EE-2FF0-4A6E-A925-EE6A628E3DF9}" type="pres">
      <dgm:prSet presAssocID="{1841A21B-75BC-4F18-A91F-5A3C5EA2F9E1}" presName="txThree" presStyleLbl="node3" presStyleIdx="3" presStyleCnt="4">
        <dgm:presLayoutVars>
          <dgm:chPref val="3"/>
        </dgm:presLayoutVars>
      </dgm:prSet>
      <dgm:spPr>
        <a:prstGeom prst="roundRect">
          <a:avLst>
            <a:gd name="adj" fmla="val 10000"/>
          </a:avLst>
        </a:prstGeom>
      </dgm:spPr>
      <dgm:t>
        <a:bodyPr/>
        <a:lstStyle/>
        <a:p>
          <a:endParaRPr lang="en-GB"/>
        </a:p>
      </dgm:t>
    </dgm:pt>
    <dgm:pt modelId="{4E4C30BF-3823-434F-AFF4-38D1CEB5CA8F}" type="pres">
      <dgm:prSet presAssocID="{1841A21B-75BC-4F18-A91F-5A3C5EA2F9E1}" presName="parTransThree" presStyleCnt="0"/>
      <dgm:spPr/>
    </dgm:pt>
    <dgm:pt modelId="{C1F497E6-8F90-4C4B-8C71-1E3EFFE2CB72}" type="pres">
      <dgm:prSet presAssocID="{1841A21B-75BC-4F18-A91F-5A3C5EA2F9E1}" presName="horzThree" presStyleCnt="0"/>
      <dgm:spPr/>
    </dgm:pt>
    <dgm:pt modelId="{8C50A18D-EC6E-49BE-874A-20409D77B6C9}" type="pres">
      <dgm:prSet presAssocID="{3C64BA4D-493A-45A7-AD9F-5BBED1000122}" presName="vertFour" presStyleCnt="0">
        <dgm:presLayoutVars>
          <dgm:chPref val="3"/>
        </dgm:presLayoutVars>
      </dgm:prSet>
      <dgm:spPr/>
    </dgm:pt>
    <dgm:pt modelId="{D17E5F36-F47C-4FC2-897B-F481B16BB4E8}" type="pres">
      <dgm:prSet presAssocID="{3C64BA4D-493A-45A7-AD9F-5BBED1000122}" presName="txFour" presStyleLbl="node4" presStyleIdx="3" presStyleCnt="4" custScaleY="44373">
        <dgm:presLayoutVars>
          <dgm:chPref val="3"/>
        </dgm:presLayoutVars>
      </dgm:prSet>
      <dgm:spPr>
        <a:prstGeom prst="roundRect">
          <a:avLst>
            <a:gd name="adj" fmla="val 10000"/>
          </a:avLst>
        </a:prstGeom>
      </dgm:spPr>
      <dgm:t>
        <a:bodyPr/>
        <a:lstStyle/>
        <a:p>
          <a:endParaRPr lang="en-GB"/>
        </a:p>
      </dgm:t>
    </dgm:pt>
    <dgm:pt modelId="{2A1E0564-71F3-4D20-90C8-E85834FB49A3}" type="pres">
      <dgm:prSet presAssocID="{3C64BA4D-493A-45A7-AD9F-5BBED1000122}" presName="horzFour" presStyleCnt="0"/>
      <dgm:spPr/>
    </dgm:pt>
    <dgm:pt modelId="{74E203BC-F24A-491B-8D12-C43F94D99D68}" type="pres">
      <dgm:prSet presAssocID="{9CA66DE0-C1D8-47D2-B14F-DFFD7BD731D3}" presName="sibSpaceTwo" presStyleCnt="0"/>
      <dgm:spPr/>
    </dgm:pt>
    <dgm:pt modelId="{4D860E04-9971-4CFC-981A-50B99C108452}" type="pres">
      <dgm:prSet presAssocID="{24241E64-834A-43C8-9AD9-BDBBAB2E4791}" presName="vertTwo" presStyleCnt="0"/>
      <dgm:spPr/>
    </dgm:pt>
    <dgm:pt modelId="{16EFD9F7-492C-4582-8FC7-9EB2887C563F}" type="pres">
      <dgm:prSet presAssocID="{24241E64-834A-43C8-9AD9-BDBBAB2E4791}" presName="txTwo" presStyleLbl="node2" presStyleIdx="6" presStyleCnt="8" custScaleX="25336" custScaleY="226009">
        <dgm:presLayoutVars>
          <dgm:chPref val="3"/>
        </dgm:presLayoutVars>
      </dgm:prSet>
      <dgm:spPr>
        <a:prstGeom prst="roundRect">
          <a:avLst>
            <a:gd name="adj" fmla="val 10000"/>
          </a:avLst>
        </a:prstGeom>
      </dgm:spPr>
      <dgm:t>
        <a:bodyPr/>
        <a:lstStyle/>
        <a:p>
          <a:endParaRPr lang="en-GB"/>
        </a:p>
      </dgm:t>
    </dgm:pt>
    <dgm:pt modelId="{02CB46DC-CF32-480E-8218-4F4AE44F3638}" type="pres">
      <dgm:prSet presAssocID="{24241E64-834A-43C8-9AD9-BDBBAB2E4791}" presName="horzTwo" presStyleCnt="0"/>
      <dgm:spPr/>
    </dgm:pt>
    <dgm:pt modelId="{889EDCCD-CE83-475A-B79B-3F3342258574}" type="pres">
      <dgm:prSet presAssocID="{0DF4C24A-A5B9-47E5-B6EB-516F54C908F3}" presName="sibSpaceTwo" presStyleCnt="0"/>
      <dgm:spPr/>
    </dgm:pt>
    <dgm:pt modelId="{9207436A-6544-4B28-9748-862F6929493C}" type="pres">
      <dgm:prSet presAssocID="{7457E07B-ECD0-4F50-8657-8D7C8DF628CD}" presName="vertTwo" presStyleCnt="0"/>
      <dgm:spPr/>
    </dgm:pt>
    <dgm:pt modelId="{456412EE-6036-4902-B9C5-3B3B8359EEE4}" type="pres">
      <dgm:prSet presAssocID="{7457E07B-ECD0-4F50-8657-8D7C8DF628CD}" presName="txTwo" presStyleLbl="node2" presStyleIdx="7" presStyleCnt="8" custScaleX="53367" custScaleY="225391">
        <dgm:presLayoutVars>
          <dgm:chPref val="3"/>
        </dgm:presLayoutVars>
      </dgm:prSet>
      <dgm:spPr>
        <a:prstGeom prst="roundRect">
          <a:avLst>
            <a:gd name="adj" fmla="val 10000"/>
          </a:avLst>
        </a:prstGeom>
      </dgm:spPr>
      <dgm:t>
        <a:bodyPr/>
        <a:lstStyle/>
        <a:p>
          <a:endParaRPr lang="en-GB"/>
        </a:p>
      </dgm:t>
    </dgm:pt>
    <dgm:pt modelId="{3C7C3808-0BD7-4ADC-8048-3EAE5A515F83}" type="pres">
      <dgm:prSet presAssocID="{7457E07B-ECD0-4F50-8657-8D7C8DF628CD}" presName="horzTwo" presStyleCnt="0"/>
      <dgm:spPr/>
    </dgm:pt>
  </dgm:ptLst>
  <dgm:cxnLst>
    <dgm:cxn modelId="{0DD9868A-21E7-49D6-905D-590DB1150D3F}" type="presOf" srcId="{3C64BA4D-493A-45A7-AD9F-5BBED1000122}" destId="{D17E5F36-F47C-4FC2-897B-F481B16BB4E8}" srcOrd="0" destOrd="0" presId="urn:microsoft.com/office/officeart/2005/8/layout/hierarchy4"/>
    <dgm:cxn modelId="{9A1209D6-E407-4E97-883C-F7037D9B74C6}" srcId="{22DA214D-FA53-452A-8A18-CF8585C443A3}" destId="{24241E64-834A-43C8-9AD9-BDBBAB2E4791}" srcOrd="6" destOrd="0" parTransId="{23F7D9DE-7952-4239-AB63-6E89336EEBE8}" sibTransId="{0DF4C24A-A5B9-47E5-B6EB-516F54C908F3}"/>
    <dgm:cxn modelId="{3F53C082-1AF8-4CC2-A1ED-379ADBCC0C99}" type="presOf" srcId="{4BCFD6CD-2C41-4FFC-835C-46EFD1000490}" destId="{E5E5AE0C-F512-4C66-BC74-F02FA39DEE8F}" srcOrd="0" destOrd="0" presId="urn:microsoft.com/office/officeart/2005/8/layout/hierarchy4"/>
    <dgm:cxn modelId="{386D67AD-0CBF-40B7-831E-A58D37932F5D}" srcId="{1841A21B-75BC-4F18-A91F-5A3C5EA2F9E1}" destId="{3C64BA4D-493A-45A7-AD9F-5BBED1000122}" srcOrd="0" destOrd="0" parTransId="{96416C6B-5286-48E2-926B-BD40A819414F}" sibTransId="{D43079AF-1433-453E-8A66-02C5637DE371}"/>
    <dgm:cxn modelId="{0ADB1022-EA2D-4C51-9B15-1847AEE8EB45}" srcId="{F02BFD47-24D7-44DB-99A1-5ACA28E439FB}" destId="{26AF985C-2587-4756-A0B9-8196059DBFC3}" srcOrd="0" destOrd="0" parTransId="{66FBE2B1-21E0-483B-83F5-80837F5A06D6}" sibTransId="{249931A8-9156-4C09-8150-686A95735935}"/>
    <dgm:cxn modelId="{11B76748-76B8-4C28-B468-5A2405355986}" srcId="{22DA214D-FA53-452A-8A18-CF8585C443A3}" destId="{7457E07B-ECD0-4F50-8657-8D7C8DF628CD}" srcOrd="7" destOrd="0" parTransId="{69BE16DF-D493-41CA-A5BD-E70D0E5333D4}" sibTransId="{46E311F6-8A1B-4E57-9E5C-8366F2AA9274}"/>
    <dgm:cxn modelId="{0F91BBCC-6C80-41A8-8B01-E8E48703B225}" type="presOf" srcId="{361D1670-5BC3-4CA4-8CBD-8653ACA2511C}" destId="{656CB4AB-60C5-4F52-8BEC-DBB0AD2CEE15}" srcOrd="0" destOrd="0" presId="urn:microsoft.com/office/officeart/2005/8/layout/hierarchy4"/>
    <dgm:cxn modelId="{E710CC80-C350-4309-9FA2-6078CAB5ABF1}" srcId="{28B38E90-F516-45EB-8107-5AFFFDDD435F}" destId="{8545971A-13F9-46C7-8325-0DA944F23177}" srcOrd="0" destOrd="0" parTransId="{C4BD3061-BB88-43AF-9A00-FA07E5FE1E11}" sibTransId="{CB6F24D0-B9B6-4814-9AEA-2B8FED72B7FF}"/>
    <dgm:cxn modelId="{E7D1CF27-BE86-4041-A086-2827704C74BE}" type="presOf" srcId="{AB827AB2-1C73-48D2-A9C1-6B00493819A2}" destId="{999786FD-455D-4CDC-9EB6-1EBA677B744C}" srcOrd="0" destOrd="0" presId="urn:microsoft.com/office/officeart/2005/8/layout/hierarchy4"/>
    <dgm:cxn modelId="{A679ADE5-4894-40CC-B1D7-8780B12331C9}" type="presOf" srcId="{55B7C072-60F0-4F5B-9732-F69938B4B4F5}" destId="{16A0584B-9DD7-49F9-949A-16526E0AF782}" srcOrd="0" destOrd="0" presId="urn:microsoft.com/office/officeart/2005/8/layout/hierarchy4"/>
    <dgm:cxn modelId="{2DCED618-4E3D-42CB-AD49-E4AE05434122}" srcId="{8545971A-13F9-46C7-8325-0DA944F23177}" destId="{AB827AB2-1C73-48D2-A9C1-6B00493819A2}" srcOrd="0" destOrd="0" parTransId="{6AD861B2-E230-43FB-AAAF-F7F22C377B19}" sibTransId="{A7366D3B-D43E-414C-B022-CCCDB4CE6677}"/>
    <dgm:cxn modelId="{2CF9F8CA-3906-4F1F-9675-3800785F5460}" type="presOf" srcId="{26AF985C-2587-4756-A0B9-8196059DBFC3}" destId="{2BEE01D3-251F-410D-A5D1-8C2DAAAC09EA}" srcOrd="0" destOrd="0" presId="urn:microsoft.com/office/officeart/2005/8/layout/hierarchy4"/>
    <dgm:cxn modelId="{FAE3B573-1FF2-47E5-B974-5FDC17F4B308}" srcId="{55B7C072-60F0-4F5B-9732-F69938B4B4F5}" destId="{1841A21B-75BC-4F18-A91F-5A3C5EA2F9E1}" srcOrd="0" destOrd="0" parTransId="{819A1AE1-4B1B-48E6-8588-72BA3C942AD3}" sibTransId="{CBE5829E-B703-4A99-81D8-3C56F2B64F30}"/>
    <dgm:cxn modelId="{2D0FB69E-23E1-4123-97D5-9F2AE0CF52A6}" srcId="{22DA214D-FA53-452A-8A18-CF8585C443A3}" destId="{28B38E90-F516-45EB-8107-5AFFFDDD435F}" srcOrd="2" destOrd="0" parTransId="{23EC8C88-3EDC-4AEA-B3D9-58C7F4E3F100}" sibTransId="{B5D1FA53-E9AC-4B4A-B3D8-DE36358C0D72}"/>
    <dgm:cxn modelId="{32603315-D8A0-4747-8D09-9C525B10A827}" type="presOf" srcId="{6A20F7F1-812C-43F2-B204-6C1E7C97C806}" destId="{CADDDE55-E508-4068-B065-469801B48693}" srcOrd="0" destOrd="0" presId="urn:microsoft.com/office/officeart/2005/8/layout/hierarchy4"/>
    <dgm:cxn modelId="{4577BC19-2B6F-4A35-9E58-D05568F95D7A}" srcId="{22DA214D-FA53-452A-8A18-CF8585C443A3}" destId="{55B7C072-60F0-4F5B-9732-F69938B4B4F5}" srcOrd="5" destOrd="0" parTransId="{DAF690CD-CDBE-40ED-88F8-DC86C8061A8D}" sibTransId="{9CA66DE0-C1D8-47D2-B14F-DFFD7BD731D3}"/>
    <dgm:cxn modelId="{1FFB6A2C-18A0-4A57-BC3F-CCF2567D7215}" type="presOf" srcId="{22DA214D-FA53-452A-8A18-CF8585C443A3}" destId="{73E9A753-52CC-44E4-828B-1B412175BECE}" srcOrd="0" destOrd="0" presId="urn:microsoft.com/office/officeart/2005/8/layout/hierarchy4"/>
    <dgm:cxn modelId="{2D9C4C90-D3D4-41E4-A9ED-8A36345BC3A4}" srcId="{6A20F7F1-812C-43F2-B204-6C1E7C97C806}" destId="{22DA214D-FA53-452A-8A18-CF8585C443A3}" srcOrd="0" destOrd="0" parTransId="{34BD53AC-EAC8-47ED-82B8-2A73DD8A3019}" sibTransId="{4030F46A-E1FF-4358-A7AA-2696888566DB}"/>
    <dgm:cxn modelId="{0F3774BE-FFBD-480B-BC6E-22031605A0B1}" srcId="{22DA214D-FA53-452A-8A18-CF8585C443A3}" destId="{4BCFD6CD-2C41-4FFC-835C-46EFD1000490}" srcOrd="3" destOrd="0" parTransId="{CC7AF92D-8C44-477D-84E2-4D35A26BB8A4}" sibTransId="{CBD77FF5-C94F-4AC2-8DDE-C27C137F611D}"/>
    <dgm:cxn modelId="{F60F801D-F361-434C-8A1C-25B50D77FE5F}" type="presOf" srcId="{28B38E90-F516-45EB-8107-5AFFFDDD435F}" destId="{A7CA3FCE-D1A8-423F-9053-3961D0436523}" srcOrd="0" destOrd="0" presId="urn:microsoft.com/office/officeart/2005/8/layout/hierarchy4"/>
    <dgm:cxn modelId="{F2DF6901-D227-49D6-8563-8D3F1FC161AA}" type="presOf" srcId="{8545971A-13F9-46C7-8325-0DA944F23177}" destId="{A8778BA2-79AF-4D92-AC7C-E5C1399BFD29}" srcOrd="0" destOrd="0" presId="urn:microsoft.com/office/officeart/2005/8/layout/hierarchy4"/>
    <dgm:cxn modelId="{15775859-E88E-4891-881A-82C82BAEBF8F}" srcId="{22DA214D-FA53-452A-8A18-CF8585C443A3}" destId="{B5F9D3A6-69D4-4744-8535-D1BC34DE4E79}" srcOrd="0" destOrd="0" parTransId="{B84512F3-B98C-47E0-8994-29545CAED176}" sibTransId="{0848482F-90AC-4C37-81A9-06197A963244}"/>
    <dgm:cxn modelId="{B8D1EA22-CAC1-4008-A634-F94AD9B6D33E}" type="presOf" srcId="{B5F9D3A6-69D4-4744-8535-D1BC34DE4E79}" destId="{43F29486-ECA7-42A7-AE99-4E5F10961C3C}" srcOrd="0" destOrd="0" presId="urn:microsoft.com/office/officeart/2005/8/layout/hierarchy4"/>
    <dgm:cxn modelId="{A9884327-D270-4736-90F6-F5992932609A}" type="presOf" srcId="{F02BFD47-24D7-44DB-99A1-5ACA28E439FB}" destId="{9C796019-D3AC-45DA-8E42-85DFB78F83DF}" srcOrd="0" destOrd="0" presId="urn:microsoft.com/office/officeart/2005/8/layout/hierarchy4"/>
    <dgm:cxn modelId="{22924129-0E28-4083-84CE-5D7E544FB7D1}" type="presOf" srcId="{63B2584A-8FA6-48B6-9AF7-62D0DB294906}" destId="{21FC0D20-388F-41F5-9704-BD884F5DD4D4}" srcOrd="0" destOrd="0" presId="urn:microsoft.com/office/officeart/2005/8/layout/hierarchy4"/>
    <dgm:cxn modelId="{2D32ECCE-5B55-492C-B39F-58DA1DFF91AA}" type="presOf" srcId="{7457E07B-ECD0-4F50-8657-8D7C8DF628CD}" destId="{456412EE-6036-4902-B9C5-3B3B8359EEE4}" srcOrd="0" destOrd="0" presId="urn:microsoft.com/office/officeart/2005/8/layout/hierarchy4"/>
    <dgm:cxn modelId="{1C3E1C4A-8718-4B13-8C5A-64D9ED1876B9}" srcId="{4BCFD6CD-2C41-4FFC-835C-46EFD1000490}" destId="{361D1670-5BC3-4CA4-8CBD-8653ACA2511C}" srcOrd="0" destOrd="0" parTransId="{B8BADEA8-2D9E-4EFB-83E0-B08330DF3663}" sibTransId="{158108C0-62D8-4140-8F41-9F6F6EDFB3CE}"/>
    <dgm:cxn modelId="{BFC71B6E-3285-40A5-9CD9-88B2373090B2}" srcId="{63B2584A-8FA6-48B6-9AF7-62D0DB294906}" destId="{F02BFD47-24D7-44DB-99A1-5ACA28E439FB}" srcOrd="0" destOrd="0" parTransId="{D79A0543-DD94-48ED-AE9E-9A068108714F}" sibTransId="{4808B603-B304-414B-96FF-FAE5D86FDEF0}"/>
    <dgm:cxn modelId="{F24E629F-7F83-4CF3-90D0-BA5732AFA5A7}" type="presOf" srcId="{24241E64-834A-43C8-9AD9-BDBBAB2E4791}" destId="{16EFD9F7-492C-4582-8FC7-9EB2887C563F}" srcOrd="0" destOrd="0" presId="urn:microsoft.com/office/officeart/2005/8/layout/hierarchy4"/>
    <dgm:cxn modelId="{F646CEEA-9146-4E72-BAA7-E1F1C605A70D}" srcId="{22DA214D-FA53-452A-8A18-CF8585C443A3}" destId="{63B2584A-8FA6-48B6-9AF7-62D0DB294906}" srcOrd="4" destOrd="0" parTransId="{7369025B-A0D0-4554-ABD8-0D0E1B91ECBF}" sibTransId="{A73B7C91-D648-4FE2-A952-D203A3C091AF}"/>
    <dgm:cxn modelId="{4F11EE2E-4FF5-432A-929A-4B654CEABD66}" srcId="{22DA214D-FA53-452A-8A18-CF8585C443A3}" destId="{9632CE1E-773A-4C52-A581-787063123900}" srcOrd="1" destOrd="0" parTransId="{73EC80CA-B9E3-48DC-B6DB-C8452381BF52}" sibTransId="{BA9BF65C-D692-41E5-955B-236B5C40A6B4}"/>
    <dgm:cxn modelId="{C312C713-9148-4C32-A276-AE67A5F1EB2F}" type="presOf" srcId="{71A43988-37FA-4AE6-B36F-C4E52FF16A6D}" destId="{58C39612-FA3D-410B-86E1-9BE398B7ACE0}" srcOrd="0" destOrd="0" presId="urn:microsoft.com/office/officeart/2005/8/layout/hierarchy4"/>
    <dgm:cxn modelId="{BD9AB48A-E662-49FD-855C-D5444CAEDC20}" type="presOf" srcId="{1841A21B-75BC-4F18-A91F-5A3C5EA2F9E1}" destId="{6013D8EE-2FF0-4A6E-A925-EE6A628E3DF9}" srcOrd="0" destOrd="0" presId="urn:microsoft.com/office/officeart/2005/8/layout/hierarchy4"/>
    <dgm:cxn modelId="{192B2AD9-44F5-49EC-AB53-9000EF7D2FC7}" srcId="{361D1670-5BC3-4CA4-8CBD-8653ACA2511C}" destId="{71A43988-37FA-4AE6-B36F-C4E52FF16A6D}" srcOrd="0" destOrd="0" parTransId="{475E91D1-A505-4B09-84D0-528BDE916683}" sibTransId="{9EE4D95E-F057-4DBA-9D52-99631CFDB6F4}"/>
    <dgm:cxn modelId="{38888B63-1B50-4FE6-AE8D-4111322B6B77}" type="presOf" srcId="{9632CE1E-773A-4C52-A581-787063123900}" destId="{7D1CA1D1-BEBB-46EA-B46F-7B7548D5BD9A}" srcOrd="0" destOrd="0" presId="urn:microsoft.com/office/officeart/2005/8/layout/hierarchy4"/>
    <dgm:cxn modelId="{BE3873E8-B53C-4F25-AF62-3AA1B0BB7979}" type="presParOf" srcId="{CADDDE55-E508-4068-B065-469801B48693}" destId="{308FA360-B6D1-4C13-9312-D91BB5FE8133}" srcOrd="0" destOrd="0" presId="urn:microsoft.com/office/officeart/2005/8/layout/hierarchy4"/>
    <dgm:cxn modelId="{03EC0A70-8C7B-40D4-B18F-06B7BBDF2956}" type="presParOf" srcId="{308FA360-B6D1-4C13-9312-D91BB5FE8133}" destId="{73E9A753-52CC-44E4-828B-1B412175BECE}" srcOrd="0" destOrd="0" presId="urn:microsoft.com/office/officeart/2005/8/layout/hierarchy4"/>
    <dgm:cxn modelId="{DAB95862-BFD1-4F79-8A62-74F89C2D6610}" type="presParOf" srcId="{308FA360-B6D1-4C13-9312-D91BB5FE8133}" destId="{1CE85A2D-E3A1-41DB-8267-8396BD574D03}" srcOrd="1" destOrd="0" presId="urn:microsoft.com/office/officeart/2005/8/layout/hierarchy4"/>
    <dgm:cxn modelId="{002CB468-DB2C-47D7-B432-D870E86B4FF5}" type="presParOf" srcId="{308FA360-B6D1-4C13-9312-D91BB5FE8133}" destId="{9DB23F77-6E21-49F5-8EEF-312DDC04A1BD}" srcOrd="2" destOrd="0" presId="urn:microsoft.com/office/officeart/2005/8/layout/hierarchy4"/>
    <dgm:cxn modelId="{6F679D4C-AF2A-4BA2-853C-2EDAA9C06514}" type="presParOf" srcId="{9DB23F77-6E21-49F5-8EEF-312DDC04A1BD}" destId="{6CA64635-53AF-4E02-9F64-670B9019D2BE}" srcOrd="0" destOrd="0" presId="urn:microsoft.com/office/officeart/2005/8/layout/hierarchy4"/>
    <dgm:cxn modelId="{85C70262-379C-4078-B53E-A80BA296A971}" type="presParOf" srcId="{6CA64635-53AF-4E02-9F64-670B9019D2BE}" destId="{43F29486-ECA7-42A7-AE99-4E5F10961C3C}" srcOrd="0" destOrd="0" presId="urn:microsoft.com/office/officeart/2005/8/layout/hierarchy4"/>
    <dgm:cxn modelId="{E849DB8E-8478-421E-9070-A08B87C0D1C1}" type="presParOf" srcId="{6CA64635-53AF-4E02-9F64-670B9019D2BE}" destId="{C0D39FE0-3EB9-451D-B22F-E0773DC5FA3D}" srcOrd="1" destOrd="0" presId="urn:microsoft.com/office/officeart/2005/8/layout/hierarchy4"/>
    <dgm:cxn modelId="{E3D7B8C2-B171-4A0C-A181-C2CCA240C143}" type="presParOf" srcId="{9DB23F77-6E21-49F5-8EEF-312DDC04A1BD}" destId="{A775C55E-AE51-4D44-A7F0-C77F16DC1298}" srcOrd="1" destOrd="0" presId="urn:microsoft.com/office/officeart/2005/8/layout/hierarchy4"/>
    <dgm:cxn modelId="{52F71AC7-E2A6-42F6-8E1C-6B481610477E}" type="presParOf" srcId="{9DB23F77-6E21-49F5-8EEF-312DDC04A1BD}" destId="{B6D17919-5BA5-42C9-BB9B-C3D941807123}" srcOrd="2" destOrd="0" presId="urn:microsoft.com/office/officeart/2005/8/layout/hierarchy4"/>
    <dgm:cxn modelId="{59932A9D-4F6F-4F83-8635-F8E754AA7E2C}" type="presParOf" srcId="{B6D17919-5BA5-42C9-BB9B-C3D941807123}" destId="{7D1CA1D1-BEBB-46EA-B46F-7B7548D5BD9A}" srcOrd="0" destOrd="0" presId="urn:microsoft.com/office/officeart/2005/8/layout/hierarchy4"/>
    <dgm:cxn modelId="{7A41F5DF-538F-4892-9E6C-F69869995132}" type="presParOf" srcId="{B6D17919-5BA5-42C9-BB9B-C3D941807123}" destId="{8AA995AB-67C9-4502-A6AD-ABEF666C3074}" srcOrd="1" destOrd="0" presId="urn:microsoft.com/office/officeart/2005/8/layout/hierarchy4"/>
    <dgm:cxn modelId="{031E1CA9-03D2-4E70-B7E2-D6F886EEE8AB}" type="presParOf" srcId="{9DB23F77-6E21-49F5-8EEF-312DDC04A1BD}" destId="{3541A17C-1549-4115-81D7-D8FB11C64121}" srcOrd="3" destOrd="0" presId="urn:microsoft.com/office/officeart/2005/8/layout/hierarchy4"/>
    <dgm:cxn modelId="{4351305B-A77A-4FFE-874F-E57FCAC3DF67}" type="presParOf" srcId="{9DB23F77-6E21-49F5-8EEF-312DDC04A1BD}" destId="{62E45492-8459-44CC-A075-6C4F3842DBCB}" srcOrd="4" destOrd="0" presId="urn:microsoft.com/office/officeart/2005/8/layout/hierarchy4"/>
    <dgm:cxn modelId="{AE217555-BCE4-47B8-B2A3-7F884272B86D}" type="presParOf" srcId="{62E45492-8459-44CC-A075-6C4F3842DBCB}" destId="{A7CA3FCE-D1A8-423F-9053-3961D0436523}" srcOrd="0" destOrd="0" presId="urn:microsoft.com/office/officeart/2005/8/layout/hierarchy4"/>
    <dgm:cxn modelId="{8B7B544B-FCF1-45C7-8ACA-7718D35EF7C6}" type="presParOf" srcId="{62E45492-8459-44CC-A075-6C4F3842DBCB}" destId="{97E16189-2DAF-4C6D-BF49-67BC466CD312}" srcOrd="1" destOrd="0" presId="urn:microsoft.com/office/officeart/2005/8/layout/hierarchy4"/>
    <dgm:cxn modelId="{F10BE95F-D095-48AA-92FE-42574BF95E38}" type="presParOf" srcId="{62E45492-8459-44CC-A075-6C4F3842DBCB}" destId="{F8B9D596-A590-41ED-B887-D57CE8F0C7E3}" srcOrd="2" destOrd="0" presId="urn:microsoft.com/office/officeart/2005/8/layout/hierarchy4"/>
    <dgm:cxn modelId="{AA7AB88A-A31C-4E1E-B080-7DB7B7239C6C}" type="presParOf" srcId="{F8B9D596-A590-41ED-B887-D57CE8F0C7E3}" destId="{53130991-AD62-4340-B254-6ECDAB652916}" srcOrd="0" destOrd="0" presId="urn:microsoft.com/office/officeart/2005/8/layout/hierarchy4"/>
    <dgm:cxn modelId="{3DB21C83-4317-4722-9634-744C8AF6C5D0}" type="presParOf" srcId="{53130991-AD62-4340-B254-6ECDAB652916}" destId="{A8778BA2-79AF-4D92-AC7C-E5C1399BFD29}" srcOrd="0" destOrd="0" presId="urn:microsoft.com/office/officeart/2005/8/layout/hierarchy4"/>
    <dgm:cxn modelId="{869F2CC3-70A0-4B84-9CC1-D5F9872AE116}" type="presParOf" srcId="{53130991-AD62-4340-B254-6ECDAB652916}" destId="{D3C5BAAB-870C-4393-A8AE-D4D37149C05D}" srcOrd="1" destOrd="0" presId="urn:microsoft.com/office/officeart/2005/8/layout/hierarchy4"/>
    <dgm:cxn modelId="{32312F77-C436-4F0D-8660-7171C68570B8}" type="presParOf" srcId="{53130991-AD62-4340-B254-6ECDAB652916}" destId="{165B55A1-6E3A-42F7-8EDB-FD2C65407CC8}" srcOrd="2" destOrd="0" presId="urn:microsoft.com/office/officeart/2005/8/layout/hierarchy4"/>
    <dgm:cxn modelId="{64B2EB12-1989-4E75-A972-65B260C7A714}" type="presParOf" srcId="{165B55A1-6E3A-42F7-8EDB-FD2C65407CC8}" destId="{5489FC81-52AF-4242-987E-2B68C10394CC}" srcOrd="0" destOrd="0" presId="urn:microsoft.com/office/officeart/2005/8/layout/hierarchy4"/>
    <dgm:cxn modelId="{3EDF6400-74E0-4DDB-959E-7ED41B208D33}" type="presParOf" srcId="{5489FC81-52AF-4242-987E-2B68C10394CC}" destId="{999786FD-455D-4CDC-9EB6-1EBA677B744C}" srcOrd="0" destOrd="0" presId="urn:microsoft.com/office/officeart/2005/8/layout/hierarchy4"/>
    <dgm:cxn modelId="{F74EE9B7-BA30-4051-AB93-BA8B0AD69066}" type="presParOf" srcId="{5489FC81-52AF-4242-987E-2B68C10394CC}" destId="{4E67EE84-738A-4CBC-9904-61350382457B}" srcOrd="1" destOrd="0" presId="urn:microsoft.com/office/officeart/2005/8/layout/hierarchy4"/>
    <dgm:cxn modelId="{527FACB2-14CC-48FB-9C52-0208F879B3A4}" type="presParOf" srcId="{9DB23F77-6E21-49F5-8EEF-312DDC04A1BD}" destId="{A4B28DDB-5F83-47D9-817D-C863F20806CF}" srcOrd="5" destOrd="0" presId="urn:microsoft.com/office/officeart/2005/8/layout/hierarchy4"/>
    <dgm:cxn modelId="{35925324-AE6C-45D1-B9BB-89EF2A78BF92}" type="presParOf" srcId="{9DB23F77-6E21-49F5-8EEF-312DDC04A1BD}" destId="{31565011-BABF-4CBF-A9D2-6982BE908155}" srcOrd="6" destOrd="0" presId="urn:microsoft.com/office/officeart/2005/8/layout/hierarchy4"/>
    <dgm:cxn modelId="{CF950926-AFF6-489C-9DFD-D714115F245C}" type="presParOf" srcId="{31565011-BABF-4CBF-A9D2-6982BE908155}" destId="{E5E5AE0C-F512-4C66-BC74-F02FA39DEE8F}" srcOrd="0" destOrd="0" presId="urn:microsoft.com/office/officeart/2005/8/layout/hierarchy4"/>
    <dgm:cxn modelId="{244F7D9B-B160-4A23-8BCC-89AE04BAE187}" type="presParOf" srcId="{31565011-BABF-4CBF-A9D2-6982BE908155}" destId="{2D14ABBB-35E8-4B49-950F-2F0DC90CA502}" srcOrd="1" destOrd="0" presId="urn:microsoft.com/office/officeart/2005/8/layout/hierarchy4"/>
    <dgm:cxn modelId="{9EDDA27D-0ABA-41E4-A724-8A918AF62C00}" type="presParOf" srcId="{31565011-BABF-4CBF-A9D2-6982BE908155}" destId="{996CCB5F-8BF0-444D-8EDE-1AA69F84CA8A}" srcOrd="2" destOrd="0" presId="urn:microsoft.com/office/officeart/2005/8/layout/hierarchy4"/>
    <dgm:cxn modelId="{14BB3D16-7233-4839-AB76-AD61A3686161}" type="presParOf" srcId="{996CCB5F-8BF0-444D-8EDE-1AA69F84CA8A}" destId="{5C54D567-1178-43FD-A364-3A1717E26BCD}" srcOrd="0" destOrd="0" presId="urn:microsoft.com/office/officeart/2005/8/layout/hierarchy4"/>
    <dgm:cxn modelId="{2019FBA0-C93D-4596-B4ED-0DCB9FEC819C}" type="presParOf" srcId="{5C54D567-1178-43FD-A364-3A1717E26BCD}" destId="{656CB4AB-60C5-4F52-8BEC-DBB0AD2CEE15}" srcOrd="0" destOrd="0" presId="urn:microsoft.com/office/officeart/2005/8/layout/hierarchy4"/>
    <dgm:cxn modelId="{495CB2DF-6B4C-4B2C-8768-267CD16F0CAD}" type="presParOf" srcId="{5C54D567-1178-43FD-A364-3A1717E26BCD}" destId="{D41A6743-181E-4B66-9FC8-B1B3DA39DE29}" srcOrd="1" destOrd="0" presId="urn:microsoft.com/office/officeart/2005/8/layout/hierarchy4"/>
    <dgm:cxn modelId="{C7598C02-8996-4954-B5B2-A8AF3D1F7EA2}" type="presParOf" srcId="{5C54D567-1178-43FD-A364-3A1717E26BCD}" destId="{2BB2D80C-0081-4977-ADFE-266EC24C8728}" srcOrd="2" destOrd="0" presId="urn:microsoft.com/office/officeart/2005/8/layout/hierarchy4"/>
    <dgm:cxn modelId="{5E52A971-0846-49D9-957E-2236F026D0F0}" type="presParOf" srcId="{2BB2D80C-0081-4977-ADFE-266EC24C8728}" destId="{B5EC561E-67B1-45C4-AF49-4EDB278D613E}" srcOrd="0" destOrd="0" presId="urn:microsoft.com/office/officeart/2005/8/layout/hierarchy4"/>
    <dgm:cxn modelId="{0A169C93-D6C6-45F3-9586-C56D6B52A256}" type="presParOf" srcId="{B5EC561E-67B1-45C4-AF49-4EDB278D613E}" destId="{58C39612-FA3D-410B-86E1-9BE398B7ACE0}" srcOrd="0" destOrd="0" presId="urn:microsoft.com/office/officeart/2005/8/layout/hierarchy4"/>
    <dgm:cxn modelId="{EC2C4F36-3418-4805-BF5B-99E1E57B142B}" type="presParOf" srcId="{B5EC561E-67B1-45C4-AF49-4EDB278D613E}" destId="{2D3B693F-735E-45FB-B9F8-63BFCABC6ABA}" srcOrd="1" destOrd="0" presId="urn:microsoft.com/office/officeart/2005/8/layout/hierarchy4"/>
    <dgm:cxn modelId="{9781E5AE-A628-4567-8AAF-E3B01D987A8C}" type="presParOf" srcId="{9DB23F77-6E21-49F5-8EEF-312DDC04A1BD}" destId="{B86BB233-2C71-4A90-8932-8DFE4E3B9BE6}" srcOrd="7" destOrd="0" presId="urn:microsoft.com/office/officeart/2005/8/layout/hierarchy4"/>
    <dgm:cxn modelId="{751E82A7-1129-4819-8494-54773887561F}" type="presParOf" srcId="{9DB23F77-6E21-49F5-8EEF-312DDC04A1BD}" destId="{DFC1515B-9FF2-4BCC-8ED8-ABAFE80A8870}" srcOrd="8" destOrd="0" presId="urn:microsoft.com/office/officeart/2005/8/layout/hierarchy4"/>
    <dgm:cxn modelId="{3397E934-BF1A-4EF0-BBE9-160722EDFB22}" type="presParOf" srcId="{DFC1515B-9FF2-4BCC-8ED8-ABAFE80A8870}" destId="{21FC0D20-388F-41F5-9704-BD884F5DD4D4}" srcOrd="0" destOrd="0" presId="urn:microsoft.com/office/officeart/2005/8/layout/hierarchy4"/>
    <dgm:cxn modelId="{3854E686-7DEC-474C-9A03-91758FCD2813}" type="presParOf" srcId="{DFC1515B-9FF2-4BCC-8ED8-ABAFE80A8870}" destId="{99FC3676-4FFA-4E2E-BBE4-D0B344D22E86}" srcOrd="1" destOrd="0" presId="urn:microsoft.com/office/officeart/2005/8/layout/hierarchy4"/>
    <dgm:cxn modelId="{D34CAD04-0C23-4BFC-B76D-C8209EC0BDF9}" type="presParOf" srcId="{DFC1515B-9FF2-4BCC-8ED8-ABAFE80A8870}" destId="{BCBE06A7-9BF6-4D76-8500-71467A5DDBAC}" srcOrd="2" destOrd="0" presId="urn:microsoft.com/office/officeart/2005/8/layout/hierarchy4"/>
    <dgm:cxn modelId="{1B3C24ED-CD7D-43F4-BE37-8E4C91FA09DA}" type="presParOf" srcId="{BCBE06A7-9BF6-4D76-8500-71467A5DDBAC}" destId="{5DE83951-C3AF-455F-88D2-8637C3F9967C}" srcOrd="0" destOrd="0" presId="urn:microsoft.com/office/officeart/2005/8/layout/hierarchy4"/>
    <dgm:cxn modelId="{BD9C5271-EC5E-4280-95CA-96A7C7C41D5C}" type="presParOf" srcId="{5DE83951-C3AF-455F-88D2-8637C3F9967C}" destId="{9C796019-D3AC-45DA-8E42-85DFB78F83DF}" srcOrd="0" destOrd="0" presId="urn:microsoft.com/office/officeart/2005/8/layout/hierarchy4"/>
    <dgm:cxn modelId="{E7A84ED5-8C3E-453E-A943-00152526F5CF}" type="presParOf" srcId="{5DE83951-C3AF-455F-88D2-8637C3F9967C}" destId="{42303765-BA30-43FB-888D-11F456BD32DE}" srcOrd="1" destOrd="0" presId="urn:microsoft.com/office/officeart/2005/8/layout/hierarchy4"/>
    <dgm:cxn modelId="{F69CF759-E3ED-4B81-BAA1-8B92BF84AD7A}" type="presParOf" srcId="{5DE83951-C3AF-455F-88D2-8637C3F9967C}" destId="{EB8F939A-FE40-4F7A-99C8-E405970C8581}" srcOrd="2" destOrd="0" presId="urn:microsoft.com/office/officeart/2005/8/layout/hierarchy4"/>
    <dgm:cxn modelId="{2DB4BB79-9A8F-41B2-9544-7F65205DC994}" type="presParOf" srcId="{EB8F939A-FE40-4F7A-99C8-E405970C8581}" destId="{AF650006-8604-45FE-B32C-19F2458C6C86}" srcOrd="0" destOrd="0" presId="urn:microsoft.com/office/officeart/2005/8/layout/hierarchy4"/>
    <dgm:cxn modelId="{7F28BC7C-456A-482D-8618-2D4D380B564B}" type="presParOf" srcId="{AF650006-8604-45FE-B32C-19F2458C6C86}" destId="{2BEE01D3-251F-410D-A5D1-8C2DAAAC09EA}" srcOrd="0" destOrd="0" presId="urn:microsoft.com/office/officeart/2005/8/layout/hierarchy4"/>
    <dgm:cxn modelId="{EA86CD8E-AD5B-4A90-A7CB-9777B6595F9E}" type="presParOf" srcId="{AF650006-8604-45FE-B32C-19F2458C6C86}" destId="{FE345D01-1054-48D8-AB35-102CD7A469AC}" srcOrd="1" destOrd="0" presId="urn:microsoft.com/office/officeart/2005/8/layout/hierarchy4"/>
    <dgm:cxn modelId="{01046850-5618-428B-B305-B188714966E5}" type="presParOf" srcId="{9DB23F77-6E21-49F5-8EEF-312DDC04A1BD}" destId="{C8AEEBF6-57CD-4722-AABA-97D12DC95661}" srcOrd="9" destOrd="0" presId="urn:microsoft.com/office/officeart/2005/8/layout/hierarchy4"/>
    <dgm:cxn modelId="{8D47AE52-0547-43FC-9239-1624857B5769}" type="presParOf" srcId="{9DB23F77-6E21-49F5-8EEF-312DDC04A1BD}" destId="{5269E944-6AE7-4C69-9BFE-58F2902CFAA5}" srcOrd="10" destOrd="0" presId="urn:microsoft.com/office/officeart/2005/8/layout/hierarchy4"/>
    <dgm:cxn modelId="{1ED27582-9EF8-4B75-BE10-9883B235440C}" type="presParOf" srcId="{5269E944-6AE7-4C69-9BFE-58F2902CFAA5}" destId="{16A0584B-9DD7-49F9-949A-16526E0AF782}" srcOrd="0" destOrd="0" presId="urn:microsoft.com/office/officeart/2005/8/layout/hierarchy4"/>
    <dgm:cxn modelId="{0F2D8A70-49DE-434A-B259-607DDCF931FB}" type="presParOf" srcId="{5269E944-6AE7-4C69-9BFE-58F2902CFAA5}" destId="{B57CB2E8-D5AD-473A-B627-4A20C8D837B4}" srcOrd="1" destOrd="0" presId="urn:microsoft.com/office/officeart/2005/8/layout/hierarchy4"/>
    <dgm:cxn modelId="{C1B5028E-F387-47CB-92ED-0E9B14C6C21D}" type="presParOf" srcId="{5269E944-6AE7-4C69-9BFE-58F2902CFAA5}" destId="{B4CE0285-C5ED-45A6-9C71-58DCF2CA4C80}" srcOrd="2" destOrd="0" presId="urn:microsoft.com/office/officeart/2005/8/layout/hierarchy4"/>
    <dgm:cxn modelId="{486013F1-D18B-4000-979D-72657AD20A7F}" type="presParOf" srcId="{B4CE0285-C5ED-45A6-9C71-58DCF2CA4C80}" destId="{6ADFB525-0E30-4C14-B39E-71970C36036C}" srcOrd="0" destOrd="0" presId="urn:microsoft.com/office/officeart/2005/8/layout/hierarchy4"/>
    <dgm:cxn modelId="{A03AD80B-5A90-438A-BD50-47D9CDF2D690}" type="presParOf" srcId="{6ADFB525-0E30-4C14-B39E-71970C36036C}" destId="{6013D8EE-2FF0-4A6E-A925-EE6A628E3DF9}" srcOrd="0" destOrd="0" presId="urn:microsoft.com/office/officeart/2005/8/layout/hierarchy4"/>
    <dgm:cxn modelId="{B126C674-5C72-4E37-B3FE-7A72152F70DB}" type="presParOf" srcId="{6ADFB525-0E30-4C14-B39E-71970C36036C}" destId="{4E4C30BF-3823-434F-AFF4-38D1CEB5CA8F}" srcOrd="1" destOrd="0" presId="urn:microsoft.com/office/officeart/2005/8/layout/hierarchy4"/>
    <dgm:cxn modelId="{623721EA-0274-429C-95E3-828F234EC728}" type="presParOf" srcId="{6ADFB525-0E30-4C14-B39E-71970C36036C}" destId="{C1F497E6-8F90-4C4B-8C71-1E3EFFE2CB72}" srcOrd="2" destOrd="0" presId="urn:microsoft.com/office/officeart/2005/8/layout/hierarchy4"/>
    <dgm:cxn modelId="{2F0EE2F7-5B39-46A6-996C-D29C2F6AB34A}" type="presParOf" srcId="{C1F497E6-8F90-4C4B-8C71-1E3EFFE2CB72}" destId="{8C50A18D-EC6E-49BE-874A-20409D77B6C9}" srcOrd="0" destOrd="0" presId="urn:microsoft.com/office/officeart/2005/8/layout/hierarchy4"/>
    <dgm:cxn modelId="{E5724D37-166E-48B5-A38F-0DEADE90B44A}" type="presParOf" srcId="{8C50A18D-EC6E-49BE-874A-20409D77B6C9}" destId="{D17E5F36-F47C-4FC2-897B-F481B16BB4E8}" srcOrd="0" destOrd="0" presId="urn:microsoft.com/office/officeart/2005/8/layout/hierarchy4"/>
    <dgm:cxn modelId="{E3D77F03-A40D-4905-A8D9-31819E3414EF}" type="presParOf" srcId="{8C50A18D-EC6E-49BE-874A-20409D77B6C9}" destId="{2A1E0564-71F3-4D20-90C8-E85834FB49A3}" srcOrd="1" destOrd="0" presId="urn:microsoft.com/office/officeart/2005/8/layout/hierarchy4"/>
    <dgm:cxn modelId="{823108E2-1436-4DC9-AC94-5A3FB0F34C72}" type="presParOf" srcId="{9DB23F77-6E21-49F5-8EEF-312DDC04A1BD}" destId="{74E203BC-F24A-491B-8D12-C43F94D99D68}" srcOrd="11" destOrd="0" presId="urn:microsoft.com/office/officeart/2005/8/layout/hierarchy4"/>
    <dgm:cxn modelId="{8283319D-8DB4-4597-9F55-27B92A350EDF}" type="presParOf" srcId="{9DB23F77-6E21-49F5-8EEF-312DDC04A1BD}" destId="{4D860E04-9971-4CFC-981A-50B99C108452}" srcOrd="12" destOrd="0" presId="urn:microsoft.com/office/officeart/2005/8/layout/hierarchy4"/>
    <dgm:cxn modelId="{6C79AE2C-F305-4981-8D44-20D0A6F598A9}" type="presParOf" srcId="{4D860E04-9971-4CFC-981A-50B99C108452}" destId="{16EFD9F7-492C-4582-8FC7-9EB2887C563F}" srcOrd="0" destOrd="0" presId="urn:microsoft.com/office/officeart/2005/8/layout/hierarchy4"/>
    <dgm:cxn modelId="{9CD070D0-6529-4888-8BD0-EC2CD680315B}" type="presParOf" srcId="{4D860E04-9971-4CFC-981A-50B99C108452}" destId="{02CB46DC-CF32-480E-8218-4F4AE44F3638}" srcOrd="1" destOrd="0" presId="urn:microsoft.com/office/officeart/2005/8/layout/hierarchy4"/>
    <dgm:cxn modelId="{0BB33D0E-0E0C-4C66-BD74-6374260F48F2}" type="presParOf" srcId="{9DB23F77-6E21-49F5-8EEF-312DDC04A1BD}" destId="{889EDCCD-CE83-475A-B79B-3F3342258574}" srcOrd="13" destOrd="0" presId="urn:microsoft.com/office/officeart/2005/8/layout/hierarchy4"/>
    <dgm:cxn modelId="{7BAB5935-83CC-468C-BBCC-6CB1AE0D29BF}" type="presParOf" srcId="{9DB23F77-6E21-49F5-8EEF-312DDC04A1BD}" destId="{9207436A-6544-4B28-9748-862F6929493C}" srcOrd="14" destOrd="0" presId="urn:microsoft.com/office/officeart/2005/8/layout/hierarchy4"/>
    <dgm:cxn modelId="{9332ECE1-0F90-4821-BD99-05D6F1E4C5DB}" type="presParOf" srcId="{9207436A-6544-4B28-9748-862F6929493C}" destId="{456412EE-6036-4902-B9C5-3B3B8359EEE4}" srcOrd="0" destOrd="0" presId="urn:microsoft.com/office/officeart/2005/8/layout/hierarchy4"/>
    <dgm:cxn modelId="{704BDFB9-25A3-4DC3-B433-615F5DB6520D}" type="presParOf" srcId="{9207436A-6544-4B28-9748-862F6929493C}" destId="{3C7C3808-0BD7-4ADC-8048-3EAE5A515F8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93849D-98B1-4B41-9858-98786FCA3BC6}"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GB"/>
        </a:p>
      </dgm:t>
    </dgm:pt>
    <dgm:pt modelId="{2F805E52-7B63-4356-BF90-A7CBBE7E469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smtClean="0"/>
            <a:t>Consultation period</a:t>
          </a:r>
          <a:endParaRPr lang="en-GB" b="1" dirty="0" smtClean="0"/>
        </a:p>
      </dgm:t>
    </dgm:pt>
    <dgm:pt modelId="{D1FEBD78-F2E0-4A22-97C8-5789C986D7C0}" type="parTrans" cxnId="{D0E685CB-DCA4-48A5-8A01-C0D00AC3BA56}">
      <dgm:prSet/>
      <dgm:spPr/>
      <dgm:t>
        <a:bodyPr/>
        <a:lstStyle/>
        <a:p>
          <a:endParaRPr lang="en-GB"/>
        </a:p>
      </dgm:t>
    </dgm:pt>
    <dgm:pt modelId="{DAFE1CC5-5809-4735-AC47-CBACB851BF82}" type="sibTrans" cxnId="{D0E685CB-DCA4-48A5-8A01-C0D00AC3BA56}">
      <dgm:prSet/>
      <dgm:spPr/>
      <dgm:t>
        <a:bodyPr/>
        <a:lstStyle/>
        <a:p>
          <a:endParaRPr lang="en-GB"/>
        </a:p>
      </dgm:t>
    </dgm:pt>
    <dgm:pt modelId="{BF09C7B0-2138-4E79-B9DE-6B9F5004519F}">
      <dgm:prSet phldrT="[Text]" custT="1"/>
      <dgm:spPr/>
      <dgm:t>
        <a:bodyPr/>
        <a:lstStyle/>
        <a:p>
          <a:r>
            <a:rPr lang="en-GB" sz="2000" b="1" smtClean="0"/>
            <a:t>Feedback received</a:t>
          </a:r>
          <a:endParaRPr lang="en-GB" sz="2000" b="1" dirty="0" smtClean="0"/>
        </a:p>
      </dgm:t>
    </dgm:pt>
    <dgm:pt modelId="{4EDAE96F-29CC-4DEE-B055-3CFDD6C5A018}" type="parTrans" cxnId="{7176E18B-C985-41DD-91CF-F7555C9ED321}">
      <dgm:prSet/>
      <dgm:spPr/>
      <dgm:t>
        <a:bodyPr/>
        <a:lstStyle/>
        <a:p>
          <a:endParaRPr lang="en-GB"/>
        </a:p>
      </dgm:t>
    </dgm:pt>
    <dgm:pt modelId="{827B76FE-B905-41AF-B084-FA106EC5C0D1}" type="sibTrans" cxnId="{7176E18B-C985-41DD-91CF-F7555C9ED321}">
      <dgm:prSet/>
      <dgm:spPr/>
      <dgm:t>
        <a:bodyPr/>
        <a:lstStyle/>
        <a:p>
          <a:endParaRPr lang="en-GB"/>
        </a:p>
      </dgm:t>
    </dgm:pt>
    <dgm:pt modelId="{C6F9D514-A669-4A46-A56E-0FED72F308F6}">
      <dgm:prSet custT="1"/>
      <dgm:spPr/>
      <dgm:t>
        <a:bodyPr/>
        <a:lstStyle/>
        <a:p>
          <a:pPr algn="l"/>
          <a:r>
            <a:rPr lang="en-GB" sz="1800" dirty="0" smtClean="0"/>
            <a:t>Via website, networks, e-mails</a:t>
          </a:r>
          <a:endParaRPr lang="en-GB" sz="1800" dirty="0"/>
        </a:p>
      </dgm:t>
    </dgm:pt>
    <dgm:pt modelId="{3E6AA5A6-3E08-4464-9E11-FE9355B26F11}" type="parTrans" cxnId="{97BE892D-8B38-4077-BC26-CF0622AA51FA}">
      <dgm:prSet/>
      <dgm:spPr/>
      <dgm:t>
        <a:bodyPr/>
        <a:lstStyle/>
        <a:p>
          <a:endParaRPr lang="en-GB"/>
        </a:p>
      </dgm:t>
    </dgm:pt>
    <dgm:pt modelId="{54F0BB12-A1C4-4017-847D-DAECB6586A61}" type="sibTrans" cxnId="{97BE892D-8B38-4077-BC26-CF0622AA51FA}">
      <dgm:prSet/>
      <dgm:spPr/>
      <dgm:t>
        <a:bodyPr/>
        <a:lstStyle/>
        <a:p>
          <a:endParaRPr lang="en-GB"/>
        </a:p>
      </dgm:t>
    </dgm:pt>
    <dgm:pt modelId="{BF5B5531-A918-4045-85F9-C00D23AA25B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smtClean="0"/>
            <a:t>August – October 2016</a:t>
          </a:r>
          <a:endParaRPr lang="en-GB" sz="1800" dirty="0" smtClean="0"/>
        </a:p>
      </dgm:t>
    </dgm:pt>
    <dgm:pt modelId="{EC21DFBB-4CC1-4FB1-9DEB-BB4F3ADAC5A7}" type="parTrans" cxnId="{777ADD60-2E5D-4763-A6C5-359AEBBBDEA9}">
      <dgm:prSet/>
      <dgm:spPr/>
      <dgm:t>
        <a:bodyPr/>
        <a:lstStyle/>
        <a:p>
          <a:endParaRPr lang="en-GB"/>
        </a:p>
      </dgm:t>
    </dgm:pt>
    <dgm:pt modelId="{0A33A72A-35D7-45B5-9716-FA9B59E08478}" type="sibTrans" cxnId="{777ADD60-2E5D-4763-A6C5-359AEBBBDEA9}">
      <dgm:prSet/>
      <dgm:spPr/>
      <dgm:t>
        <a:bodyPr/>
        <a:lstStyle/>
        <a:p>
          <a:endParaRPr lang="en-GB"/>
        </a:p>
      </dgm:t>
    </dgm:pt>
    <dgm:pt modelId="{BB52721B-98B8-484A-8371-AE39BACA85D3}">
      <dgm:prSet custT="1"/>
      <dgm:spPr/>
      <dgm:t>
        <a:bodyPr/>
        <a:lstStyle/>
        <a:p>
          <a:pPr algn="l"/>
          <a:r>
            <a:rPr lang="en-US" sz="1800" dirty="0" smtClean="0"/>
            <a:t>Countries; IO’s, </a:t>
          </a:r>
          <a:r>
            <a:rPr lang="en-GB" sz="1800" dirty="0" smtClean="0"/>
            <a:t>OECD Committees; NGOs; Private sector; Individuals</a:t>
          </a:r>
        </a:p>
      </dgm:t>
    </dgm:pt>
    <dgm:pt modelId="{C68B747A-06CB-4E10-BDCE-B96F177D2FAD}" type="parTrans" cxnId="{94670B49-E151-4811-BB93-283802659BDA}">
      <dgm:prSet/>
      <dgm:spPr/>
      <dgm:t>
        <a:bodyPr/>
        <a:lstStyle/>
        <a:p>
          <a:endParaRPr lang="en-GB"/>
        </a:p>
      </dgm:t>
    </dgm:pt>
    <dgm:pt modelId="{B93B24BE-45AF-4D62-BA41-93FDD085EBFC}" type="sibTrans" cxnId="{94670B49-E151-4811-BB93-283802659BDA}">
      <dgm:prSet/>
      <dgm:spPr/>
      <dgm:t>
        <a:bodyPr/>
        <a:lstStyle/>
        <a:p>
          <a:endParaRPr lang="en-GB"/>
        </a:p>
      </dgm:t>
    </dgm:pt>
    <dgm:pt modelId="{0EC5834D-DEE7-4641-B03B-554CCA231118}">
      <dgm:prSet custT="1"/>
      <dgm:spPr/>
      <dgm:t>
        <a:bodyPr/>
        <a:lstStyle/>
        <a:p>
          <a:pPr algn="l"/>
          <a:r>
            <a:rPr lang="en-US" sz="1800" dirty="0" smtClean="0"/>
            <a:t>Constructive, focus on policy and application</a:t>
          </a:r>
          <a:endParaRPr lang="en-GB" sz="1800" dirty="0" smtClean="0"/>
        </a:p>
      </dgm:t>
    </dgm:pt>
    <dgm:pt modelId="{98BB5FF5-2D15-4EE5-8A87-E3AA43D4FED1}" type="parTrans" cxnId="{108134BE-0B2E-470C-9994-A4F58CB14B8B}">
      <dgm:prSet/>
      <dgm:spPr/>
      <dgm:t>
        <a:bodyPr/>
        <a:lstStyle/>
        <a:p>
          <a:endParaRPr lang="en-GB"/>
        </a:p>
      </dgm:t>
    </dgm:pt>
    <dgm:pt modelId="{C50BC436-9F18-4D29-9BB6-09B7E6D01918}" type="sibTrans" cxnId="{108134BE-0B2E-470C-9994-A4F58CB14B8B}">
      <dgm:prSet/>
      <dgm:spPr/>
      <dgm:t>
        <a:bodyPr/>
        <a:lstStyle/>
        <a:p>
          <a:endParaRPr lang="en-GB"/>
        </a:p>
      </dgm:t>
    </dgm:pt>
    <dgm:pt modelId="{E32B94C9-51F5-49E8-A059-749FE54AD75A}">
      <dgm:prSet custT="1"/>
      <dgm:spPr/>
      <dgm:t>
        <a:bodyPr/>
        <a:lstStyle/>
        <a:p>
          <a:r>
            <a:rPr lang="en-GB" sz="2000" b="1" dirty="0" smtClean="0"/>
            <a:t>Preliminary analysis</a:t>
          </a:r>
        </a:p>
      </dgm:t>
    </dgm:pt>
    <dgm:pt modelId="{FF7DDE70-2688-4D9B-AF06-F5489D1807DC}" type="parTrans" cxnId="{60F804BB-52ED-43AA-B2DE-0840C1EBA7CF}">
      <dgm:prSet/>
      <dgm:spPr/>
      <dgm:t>
        <a:bodyPr/>
        <a:lstStyle/>
        <a:p>
          <a:endParaRPr lang="en-GB"/>
        </a:p>
      </dgm:t>
    </dgm:pt>
    <dgm:pt modelId="{89AA7BEA-4C69-44CF-9AC2-BC3B5CF5F9F4}" type="sibTrans" cxnId="{60F804BB-52ED-43AA-B2DE-0840C1EBA7CF}">
      <dgm:prSet/>
      <dgm:spPr/>
      <dgm:t>
        <a:bodyPr/>
        <a:lstStyle/>
        <a:p>
          <a:endParaRPr lang="en-GB"/>
        </a:p>
      </dgm:t>
    </dgm:pt>
    <dgm:pt modelId="{E22D1D42-4825-47EF-8A8C-E5C835C91EDF}">
      <dgm:prSet custT="1"/>
      <dgm:spPr/>
      <dgm:t>
        <a:bodyPr/>
        <a:lstStyle/>
        <a:p>
          <a:pPr algn="l"/>
          <a:r>
            <a:rPr lang="en-US" sz="1800" dirty="0" smtClean="0"/>
            <a:t>Global reach, 5 continents</a:t>
          </a:r>
          <a:endParaRPr lang="en-GB" sz="1800" dirty="0" smtClean="0"/>
        </a:p>
      </dgm:t>
    </dgm:pt>
    <dgm:pt modelId="{89A3DD75-B654-4295-8FA4-09FF227B7C5D}" type="parTrans" cxnId="{225AD64E-36CC-4EDD-AE50-898780612CD9}">
      <dgm:prSet/>
      <dgm:spPr/>
      <dgm:t>
        <a:bodyPr/>
        <a:lstStyle/>
        <a:p>
          <a:endParaRPr lang="en-GB"/>
        </a:p>
      </dgm:t>
    </dgm:pt>
    <dgm:pt modelId="{6092ABA3-ABB8-49E6-AD4A-6249E31A3DAF}" type="sibTrans" cxnId="{225AD64E-36CC-4EDD-AE50-898780612CD9}">
      <dgm:prSet/>
      <dgm:spPr/>
      <dgm:t>
        <a:bodyPr/>
        <a:lstStyle/>
        <a:p>
          <a:endParaRPr lang="en-GB"/>
        </a:p>
      </dgm:t>
    </dgm:pt>
    <dgm:pt modelId="{48802E4A-D243-4780-992F-FA49D00194BC}" type="pres">
      <dgm:prSet presAssocID="{4193849D-98B1-4B41-9858-98786FCA3BC6}" presName="Name0" presStyleCnt="0">
        <dgm:presLayoutVars>
          <dgm:dir/>
          <dgm:animLvl val="lvl"/>
          <dgm:resizeHandles val="exact"/>
        </dgm:presLayoutVars>
      </dgm:prSet>
      <dgm:spPr/>
      <dgm:t>
        <a:bodyPr/>
        <a:lstStyle/>
        <a:p>
          <a:endParaRPr lang="en-GB"/>
        </a:p>
      </dgm:t>
    </dgm:pt>
    <dgm:pt modelId="{612E6616-AD5C-430F-96F9-D02F43F1AED3}" type="pres">
      <dgm:prSet presAssocID="{E32B94C9-51F5-49E8-A059-749FE54AD75A}" presName="boxAndChildren" presStyleCnt="0"/>
      <dgm:spPr/>
    </dgm:pt>
    <dgm:pt modelId="{A549295E-720E-489C-B2DF-2AC6D46D9B10}" type="pres">
      <dgm:prSet presAssocID="{E32B94C9-51F5-49E8-A059-749FE54AD75A}" presName="parentTextBox" presStyleLbl="node1" presStyleIdx="0" presStyleCnt="3" custScaleY="33296"/>
      <dgm:spPr/>
      <dgm:t>
        <a:bodyPr/>
        <a:lstStyle/>
        <a:p>
          <a:endParaRPr lang="en-GB"/>
        </a:p>
      </dgm:t>
    </dgm:pt>
    <dgm:pt modelId="{7B458519-2625-4A64-9A97-00D30DAD4969}" type="pres">
      <dgm:prSet presAssocID="{827B76FE-B905-41AF-B084-FA106EC5C0D1}" presName="sp" presStyleCnt="0"/>
      <dgm:spPr/>
    </dgm:pt>
    <dgm:pt modelId="{13372908-6AAA-49D4-85B9-D66A2E7A8C12}" type="pres">
      <dgm:prSet presAssocID="{BF09C7B0-2138-4E79-B9DE-6B9F5004519F}" presName="arrowAndChildren" presStyleCnt="0"/>
      <dgm:spPr/>
    </dgm:pt>
    <dgm:pt modelId="{B3122E06-5A52-4FA7-B20D-04FDF0A97FFC}" type="pres">
      <dgm:prSet presAssocID="{BF09C7B0-2138-4E79-B9DE-6B9F5004519F}" presName="parentTextArrow" presStyleLbl="node1" presStyleIdx="0" presStyleCnt="3"/>
      <dgm:spPr/>
      <dgm:t>
        <a:bodyPr/>
        <a:lstStyle/>
        <a:p>
          <a:endParaRPr lang="en-GB"/>
        </a:p>
      </dgm:t>
    </dgm:pt>
    <dgm:pt modelId="{975E0867-0ED9-4814-809A-95844009978E}" type="pres">
      <dgm:prSet presAssocID="{BF09C7B0-2138-4E79-B9DE-6B9F5004519F}" presName="arrow" presStyleLbl="node1" presStyleIdx="1" presStyleCnt="3"/>
      <dgm:spPr/>
      <dgm:t>
        <a:bodyPr/>
        <a:lstStyle/>
        <a:p>
          <a:endParaRPr lang="en-GB"/>
        </a:p>
      </dgm:t>
    </dgm:pt>
    <dgm:pt modelId="{1BB076BF-EEE3-48F6-85B7-FE3096203C49}" type="pres">
      <dgm:prSet presAssocID="{BF09C7B0-2138-4E79-B9DE-6B9F5004519F}" presName="descendantArrow" presStyleCnt="0"/>
      <dgm:spPr/>
    </dgm:pt>
    <dgm:pt modelId="{D73AFBEC-7AC0-4F16-BB6A-4ECCF5EEAD9B}" type="pres">
      <dgm:prSet presAssocID="{C6F9D514-A669-4A46-A56E-0FED72F308F6}" presName="childTextArrow" presStyleLbl="fgAccFollowNode1" presStyleIdx="0" presStyleCnt="5" custScaleX="72585" custScaleY="134179" custLinFactNeighborX="-39" custLinFactNeighborY="-15969">
        <dgm:presLayoutVars>
          <dgm:bulletEnabled val="1"/>
        </dgm:presLayoutVars>
      </dgm:prSet>
      <dgm:spPr/>
      <dgm:t>
        <a:bodyPr/>
        <a:lstStyle/>
        <a:p>
          <a:endParaRPr lang="en-GB"/>
        </a:p>
      </dgm:t>
    </dgm:pt>
    <dgm:pt modelId="{DC539FE7-D7D6-4A6A-AA21-5FE97B10A23F}" type="pres">
      <dgm:prSet presAssocID="{BB52721B-98B8-484A-8371-AE39BACA85D3}" presName="childTextArrow" presStyleLbl="fgAccFollowNode1" presStyleIdx="1" presStyleCnt="5" custScaleX="159400" custScaleY="134180" custLinFactNeighborX="-114" custLinFactNeighborY="-15969">
        <dgm:presLayoutVars>
          <dgm:bulletEnabled val="1"/>
        </dgm:presLayoutVars>
      </dgm:prSet>
      <dgm:spPr/>
      <dgm:t>
        <a:bodyPr/>
        <a:lstStyle/>
        <a:p>
          <a:endParaRPr lang="en-GB"/>
        </a:p>
      </dgm:t>
    </dgm:pt>
    <dgm:pt modelId="{F74CAB24-987A-40E6-850C-038BAF282947}" type="pres">
      <dgm:prSet presAssocID="{E22D1D42-4825-47EF-8A8C-E5C835C91EDF}" presName="childTextArrow" presStyleLbl="fgAccFollowNode1" presStyleIdx="2" presStyleCnt="5" custScaleX="82342" custScaleY="134180" custLinFactNeighborX="-684" custLinFactNeighborY="-15969">
        <dgm:presLayoutVars>
          <dgm:bulletEnabled val="1"/>
        </dgm:presLayoutVars>
      </dgm:prSet>
      <dgm:spPr/>
      <dgm:t>
        <a:bodyPr/>
        <a:lstStyle/>
        <a:p>
          <a:endParaRPr lang="en-GB"/>
        </a:p>
      </dgm:t>
    </dgm:pt>
    <dgm:pt modelId="{D385FB07-14A8-4EB5-9367-F709CF3938B1}" type="pres">
      <dgm:prSet presAssocID="{0EC5834D-DEE7-4641-B03B-554CCA231118}" presName="childTextArrow" presStyleLbl="fgAccFollowNode1" presStyleIdx="3" presStyleCnt="5" custScaleX="89614" custScaleY="134181" custLinFactNeighborX="-158" custLinFactNeighborY="-15968">
        <dgm:presLayoutVars>
          <dgm:bulletEnabled val="1"/>
        </dgm:presLayoutVars>
      </dgm:prSet>
      <dgm:spPr/>
      <dgm:t>
        <a:bodyPr/>
        <a:lstStyle/>
        <a:p>
          <a:endParaRPr lang="en-GB"/>
        </a:p>
      </dgm:t>
    </dgm:pt>
    <dgm:pt modelId="{0EB44B2C-3FC3-4B6B-9C33-4E16A2045333}" type="pres">
      <dgm:prSet presAssocID="{DAFE1CC5-5809-4735-AC47-CBACB851BF82}" presName="sp" presStyleCnt="0"/>
      <dgm:spPr/>
    </dgm:pt>
    <dgm:pt modelId="{9B41B9B1-22A4-44AC-BF61-C0D79DBD4267}" type="pres">
      <dgm:prSet presAssocID="{2F805E52-7B63-4356-BF90-A7CBBE7E469C}" presName="arrowAndChildren" presStyleCnt="0"/>
      <dgm:spPr/>
    </dgm:pt>
    <dgm:pt modelId="{7AC6FB5F-DAC4-446F-801D-DEEF577556FE}" type="pres">
      <dgm:prSet presAssocID="{2F805E52-7B63-4356-BF90-A7CBBE7E469C}" presName="parentTextArrow" presStyleLbl="node1" presStyleIdx="1" presStyleCnt="3"/>
      <dgm:spPr/>
      <dgm:t>
        <a:bodyPr/>
        <a:lstStyle/>
        <a:p>
          <a:endParaRPr lang="en-GB"/>
        </a:p>
      </dgm:t>
    </dgm:pt>
    <dgm:pt modelId="{27D970BE-50A0-46F2-80D4-3A19BFEF06B8}" type="pres">
      <dgm:prSet presAssocID="{2F805E52-7B63-4356-BF90-A7CBBE7E469C}" presName="arrow" presStyleLbl="node1" presStyleIdx="2" presStyleCnt="3" custScaleY="45853"/>
      <dgm:spPr/>
      <dgm:t>
        <a:bodyPr/>
        <a:lstStyle/>
        <a:p>
          <a:endParaRPr lang="en-GB"/>
        </a:p>
      </dgm:t>
    </dgm:pt>
    <dgm:pt modelId="{9328D71F-F01C-4DC4-923C-3EB6DD1801EB}" type="pres">
      <dgm:prSet presAssocID="{2F805E52-7B63-4356-BF90-A7CBBE7E469C}" presName="descendantArrow" presStyleCnt="0"/>
      <dgm:spPr/>
    </dgm:pt>
    <dgm:pt modelId="{79CC42BB-F682-49A9-9A06-5754C3D71660}" type="pres">
      <dgm:prSet presAssocID="{BF5B5531-A918-4045-85F9-C00D23AA25B1}" presName="childTextArrow" presStyleLbl="fgAccFollowNode1" presStyleIdx="4" presStyleCnt="5" custScaleY="49782" custLinFactNeighborX="-9" custLinFactNeighborY="-1170">
        <dgm:presLayoutVars>
          <dgm:bulletEnabled val="1"/>
        </dgm:presLayoutVars>
      </dgm:prSet>
      <dgm:spPr/>
      <dgm:t>
        <a:bodyPr/>
        <a:lstStyle/>
        <a:p>
          <a:endParaRPr lang="en-GB"/>
        </a:p>
      </dgm:t>
    </dgm:pt>
  </dgm:ptLst>
  <dgm:cxnLst>
    <dgm:cxn modelId="{108134BE-0B2E-470C-9994-A4F58CB14B8B}" srcId="{BF09C7B0-2138-4E79-B9DE-6B9F5004519F}" destId="{0EC5834D-DEE7-4641-B03B-554CCA231118}" srcOrd="3" destOrd="0" parTransId="{98BB5FF5-2D15-4EE5-8A87-E3AA43D4FED1}" sibTransId="{C50BC436-9F18-4D29-9BB6-09B7E6D01918}"/>
    <dgm:cxn modelId="{777ADD60-2E5D-4763-A6C5-359AEBBBDEA9}" srcId="{2F805E52-7B63-4356-BF90-A7CBBE7E469C}" destId="{BF5B5531-A918-4045-85F9-C00D23AA25B1}" srcOrd="0" destOrd="0" parTransId="{EC21DFBB-4CC1-4FB1-9DEB-BB4F3ADAC5A7}" sibTransId="{0A33A72A-35D7-45B5-9716-FA9B59E08478}"/>
    <dgm:cxn modelId="{94670B49-E151-4811-BB93-283802659BDA}" srcId="{BF09C7B0-2138-4E79-B9DE-6B9F5004519F}" destId="{BB52721B-98B8-484A-8371-AE39BACA85D3}" srcOrd="1" destOrd="0" parTransId="{C68B747A-06CB-4E10-BDCE-B96F177D2FAD}" sibTransId="{B93B24BE-45AF-4D62-BA41-93FDD085EBFC}"/>
    <dgm:cxn modelId="{D0E685CB-DCA4-48A5-8A01-C0D00AC3BA56}" srcId="{4193849D-98B1-4B41-9858-98786FCA3BC6}" destId="{2F805E52-7B63-4356-BF90-A7CBBE7E469C}" srcOrd="0" destOrd="0" parTransId="{D1FEBD78-F2E0-4A22-97C8-5789C986D7C0}" sibTransId="{DAFE1CC5-5809-4735-AC47-CBACB851BF82}"/>
    <dgm:cxn modelId="{97BE892D-8B38-4077-BC26-CF0622AA51FA}" srcId="{BF09C7B0-2138-4E79-B9DE-6B9F5004519F}" destId="{C6F9D514-A669-4A46-A56E-0FED72F308F6}" srcOrd="0" destOrd="0" parTransId="{3E6AA5A6-3E08-4464-9E11-FE9355B26F11}" sibTransId="{54F0BB12-A1C4-4017-847D-DAECB6586A61}"/>
    <dgm:cxn modelId="{B84A1216-CE9E-4F20-B980-4006802B9245}" type="presOf" srcId="{BB52721B-98B8-484A-8371-AE39BACA85D3}" destId="{DC539FE7-D7D6-4A6A-AA21-5FE97B10A23F}" srcOrd="0" destOrd="0" presId="urn:microsoft.com/office/officeart/2005/8/layout/process4"/>
    <dgm:cxn modelId="{60F804BB-52ED-43AA-B2DE-0840C1EBA7CF}" srcId="{4193849D-98B1-4B41-9858-98786FCA3BC6}" destId="{E32B94C9-51F5-49E8-A059-749FE54AD75A}" srcOrd="2" destOrd="0" parTransId="{FF7DDE70-2688-4D9B-AF06-F5489D1807DC}" sibTransId="{89AA7BEA-4C69-44CF-9AC2-BC3B5CF5F9F4}"/>
    <dgm:cxn modelId="{864E7494-E339-496D-96FE-BE23C3F9A4D5}" type="presOf" srcId="{BF09C7B0-2138-4E79-B9DE-6B9F5004519F}" destId="{B3122E06-5A52-4FA7-B20D-04FDF0A97FFC}" srcOrd="0" destOrd="0" presId="urn:microsoft.com/office/officeart/2005/8/layout/process4"/>
    <dgm:cxn modelId="{8AA25022-830C-45AD-987B-61DFFB71E417}" type="presOf" srcId="{C6F9D514-A669-4A46-A56E-0FED72F308F6}" destId="{D73AFBEC-7AC0-4F16-BB6A-4ECCF5EEAD9B}" srcOrd="0" destOrd="0" presId="urn:microsoft.com/office/officeart/2005/8/layout/process4"/>
    <dgm:cxn modelId="{DDE7D935-D1DA-4FFE-B737-C4037FD425A4}" type="presOf" srcId="{2F805E52-7B63-4356-BF90-A7CBBE7E469C}" destId="{7AC6FB5F-DAC4-446F-801D-DEEF577556FE}" srcOrd="0" destOrd="0" presId="urn:microsoft.com/office/officeart/2005/8/layout/process4"/>
    <dgm:cxn modelId="{BE20FB9A-EDC4-4AA5-B6EE-25F3FE6F0F64}" type="presOf" srcId="{0EC5834D-DEE7-4641-B03B-554CCA231118}" destId="{D385FB07-14A8-4EB5-9367-F709CF3938B1}" srcOrd="0" destOrd="0" presId="urn:microsoft.com/office/officeart/2005/8/layout/process4"/>
    <dgm:cxn modelId="{F61B6166-43EA-4787-8FCA-CEC42627E73A}" type="presOf" srcId="{4193849D-98B1-4B41-9858-98786FCA3BC6}" destId="{48802E4A-D243-4780-992F-FA49D00194BC}" srcOrd="0" destOrd="0" presId="urn:microsoft.com/office/officeart/2005/8/layout/process4"/>
    <dgm:cxn modelId="{B42FDE2E-8D59-4295-8A25-781EE1012733}" type="presOf" srcId="{BF5B5531-A918-4045-85F9-C00D23AA25B1}" destId="{79CC42BB-F682-49A9-9A06-5754C3D71660}" srcOrd="0" destOrd="0" presId="urn:microsoft.com/office/officeart/2005/8/layout/process4"/>
    <dgm:cxn modelId="{9E959CC1-A65D-4B34-90BA-0AAD9AA7AAA1}" type="presOf" srcId="{BF09C7B0-2138-4E79-B9DE-6B9F5004519F}" destId="{975E0867-0ED9-4814-809A-95844009978E}" srcOrd="1" destOrd="0" presId="urn:microsoft.com/office/officeart/2005/8/layout/process4"/>
    <dgm:cxn modelId="{D574A3DC-D3DA-4F2C-A5E2-D0D446E92FAB}" type="presOf" srcId="{E32B94C9-51F5-49E8-A059-749FE54AD75A}" destId="{A549295E-720E-489C-B2DF-2AC6D46D9B10}" srcOrd="0" destOrd="0" presId="urn:microsoft.com/office/officeart/2005/8/layout/process4"/>
    <dgm:cxn modelId="{7176E18B-C985-41DD-91CF-F7555C9ED321}" srcId="{4193849D-98B1-4B41-9858-98786FCA3BC6}" destId="{BF09C7B0-2138-4E79-B9DE-6B9F5004519F}" srcOrd="1" destOrd="0" parTransId="{4EDAE96F-29CC-4DEE-B055-3CFDD6C5A018}" sibTransId="{827B76FE-B905-41AF-B084-FA106EC5C0D1}"/>
    <dgm:cxn modelId="{5BBB6A09-5542-4513-8C6B-F9D4051D8BF0}" type="presOf" srcId="{2F805E52-7B63-4356-BF90-A7CBBE7E469C}" destId="{27D970BE-50A0-46F2-80D4-3A19BFEF06B8}" srcOrd="1" destOrd="0" presId="urn:microsoft.com/office/officeart/2005/8/layout/process4"/>
    <dgm:cxn modelId="{225AD64E-36CC-4EDD-AE50-898780612CD9}" srcId="{BF09C7B0-2138-4E79-B9DE-6B9F5004519F}" destId="{E22D1D42-4825-47EF-8A8C-E5C835C91EDF}" srcOrd="2" destOrd="0" parTransId="{89A3DD75-B654-4295-8FA4-09FF227B7C5D}" sibTransId="{6092ABA3-ABB8-49E6-AD4A-6249E31A3DAF}"/>
    <dgm:cxn modelId="{60EDA1B7-6922-4D69-A3FC-5EC4D1C5164E}" type="presOf" srcId="{E22D1D42-4825-47EF-8A8C-E5C835C91EDF}" destId="{F74CAB24-987A-40E6-850C-038BAF282947}" srcOrd="0" destOrd="0" presId="urn:microsoft.com/office/officeart/2005/8/layout/process4"/>
    <dgm:cxn modelId="{1FA60D1E-F875-4145-9A16-AC7AB11CFC8A}" type="presParOf" srcId="{48802E4A-D243-4780-992F-FA49D00194BC}" destId="{612E6616-AD5C-430F-96F9-D02F43F1AED3}" srcOrd="0" destOrd="0" presId="urn:microsoft.com/office/officeart/2005/8/layout/process4"/>
    <dgm:cxn modelId="{324E0DFC-5827-45DB-987B-52A9DE55BEB9}" type="presParOf" srcId="{612E6616-AD5C-430F-96F9-D02F43F1AED3}" destId="{A549295E-720E-489C-B2DF-2AC6D46D9B10}" srcOrd="0" destOrd="0" presId="urn:microsoft.com/office/officeart/2005/8/layout/process4"/>
    <dgm:cxn modelId="{7ADC1FF5-9E87-468B-901D-7783E321149D}" type="presParOf" srcId="{48802E4A-D243-4780-992F-FA49D00194BC}" destId="{7B458519-2625-4A64-9A97-00D30DAD4969}" srcOrd="1" destOrd="0" presId="urn:microsoft.com/office/officeart/2005/8/layout/process4"/>
    <dgm:cxn modelId="{CD493867-7673-4067-B326-F44075F88FA9}" type="presParOf" srcId="{48802E4A-D243-4780-992F-FA49D00194BC}" destId="{13372908-6AAA-49D4-85B9-D66A2E7A8C12}" srcOrd="2" destOrd="0" presId="urn:microsoft.com/office/officeart/2005/8/layout/process4"/>
    <dgm:cxn modelId="{5E713BC6-9BF2-4DB1-B569-3E8683267833}" type="presParOf" srcId="{13372908-6AAA-49D4-85B9-D66A2E7A8C12}" destId="{B3122E06-5A52-4FA7-B20D-04FDF0A97FFC}" srcOrd="0" destOrd="0" presId="urn:microsoft.com/office/officeart/2005/8/layout/process4"/>
    <dgm:cxn modelId="{314559E4-3B85-424F-8D43-94CDF824D81A}" type="presParOf" srcId="{13372908-6AAA-49D4-85B9-D66A2E7A8C12}" destId="{975E0867-0ED9-4814-809A-95844009978E}" srcOrd="1" destOrd="0" presId="urn:microsoft.com/office/officeart/2005/8/layout/process4"/>
    <dgm:cxn modelId="{36C2B220-B5C4-412A-9AF0-45A1157C24A2}" type="presParOf" srcId="{13372908-6AAA-49D4-85B9-D66A2E7A8C12}" destId="{1BB076BF-EEE3-48F6-85B7-FE3096203C49}" srcOrd="2" destOrd="0" presId="urn:microsoft.com/office/officeart/2005/8/layout/process4"/>
    <dgm:cxn modelId="{6268E4E6-ED6E-4399-9F87-52A707102052}" type="presParOf" srcId="{1BB076BF-EEE3-48F6-85B7-FE3096203C49}" destId="{D73AFBEC-7AC0-4F16-BB6A-4ECCF5EEAD9B}" srcOrd="0" destOrd="0" presId="urn:microsoft.com/office/officeart/2005/8/layout/process4"/>
    <dgm:cxn modelId="{8DE5D52C-8477-449E-B83F-F1267CA939D9}" type="presParOf" srcId="{1BB076BF-EEE3-48F6-85B7-FE3096203C49}" destId="{DC539FE7-D7D6-4A6A-AA21-5FE97B10A23F}" srcOrd="1" destOrd="0" presId="urn:microsoft.com/office/officeart/2005/8/layout/process4"/>
    <dgm:cxn modelId="{7551A61F-2349-465E-A08F-0D8B43CE7AAF}" type="presParOf" srcId="{1BB076BF-EEE3-48F6-85B7-FE3096203C49}" destId="{F74CAB24-987A-40E6-850C-038BAF282947}" srcOrd="2" destOrd="0" presId="urn:microsoft.com/office/officeart/2005/8/layout/process4"/>
    <dgm:cxn modelId="{6CED5003-E928-4481-9D37-C06153E72F0F}" type="presParOf" srcId="{1BB076BF-EEE3-48F6-85B7-FE3096203C49}" destId="{D385FB07-14A8-4EB5-9367-F709CF3938B1}" srcOrd="3" destOrd="0" presId="urn:microsoft.com/office/officeart/2005/8/layout/process4"/>
    <dgm:cxn modelId="{71357CFA-94A5-4A56-B1F3-57EA1609DFB2}" type="presParOf" srcId="{48802E4A-D243-4780-992F-FA49D00194BC}" destId="{0EB44B2C-3FC3-4B6B-9C33-4E16A2045333}" srcOrd="3" destOrd="0" presId="urn:microsoft.com/office/officeart/2005/8/layout/process4"/>
    <dgm:cxn modelId="{9DA9DFA0-1C9B-484C-8664-726B21D08116}" type="presParOf" srcId="{48802E4A-D243-4780-992F-FA49D00194BC}" destId="{9B41B9B1-22A4-44AC-BF61-C0D79DBD4267}" srcOrd="4" destOrd="0" presId="urn:microsoft.com/office/officeart/2005/8/layout/process4"/>
    <dgm:cxn modelId="{F7D04F1C-66DB-460B-9D8D-16F400233C0D}" type="presParOf" srcId="{9B41B9B1-22A4-44AC-BF61-C0D79DBD4267}" destId="{7AC6FB5F-DAC4-446F-801D-DEEF577556FE}" srcOrd="0" destOrd="0" presId="urn:microsoft.com/office/officeart/2005/8/layout/process4"/>
    <dgm:cxn modelId="{EB92DB70-C66E-44E8-87E0-7BE7C690AFFC}" type="presParOf" srcId="{9B41B9B1-22A4-44AC-BF61-C0D79DBD4267}" destId="{27D970BE-50A0-46F2-80D4-3A19BFEF06B8}" srcOrd="1" destOrd="0" presId="urn:microsoft.com/office/officeart/2005/8/layout/process4"/>
    <dgm:cxn modelId="{C22864BD-E033-4D7C-9825-BCB49ED389AB}" type="presParOf" srcId="{9B41B9B1-22A4-44AC-BF61-C0D79DBD4267}" destId="{9328D71F-F01C-4DC4-923C-3EB6DD1801EB}" srcOrd="2" destOrd="0" presId="urn:microsoft.com/office/officeart/2005/8/layout/process4"/>
    <dgm:cxn modelId="{F395EA54-992F-43C0-94F6-AE492B6E8681}" type="presParOf" srcId="{9328D71F-F01C-4DC4-923C-3EB6DD1801EB}" destId="{79CC42BB-F682-49A9-9A06-5754C3D7166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9A753-52CC-44E4-828B-1B412175BECE}">
      <dsp:nvSpPr>
        <dsp:cNvPr id="0" name=""/>
        <dsp:cNvSpPr/>
      </dsp:nvSpPr>
      <dsp:spPr>
        <a:xfrm>
          <a:off x="4202" y="2459"/>
          <a:ext cx="7768458" cy="1107458"/>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kern="1200">
              <a:solidFill>
                <a:sysClr val="windowText" lastClr="000000"/>
              </a:solidFill>
              <a:latin typeface="Times New Roman"/>
              <a:ea typeface="+mn-ea"/>
              <a:cs typeface="Times New Roman"/>
            </a:rPr>
            <a:t>MAPS</a:t>
          </a:r>
        </a:p>
      </dsp:txBody>
      <dsp:txXfrm>
        <a:off x="36638" y="34895"/>
        <a:ext cx="7703586" cy="1042586"/>
      </dsp:txXfrm>
    </dsp:sp>
    <dsp:sp modelId="{43F29486-ECA7-42A7-AE99-4E5F10961C3C}">
      <dsp:nvSpPr>
        <dsp:cNvPr id="0" name=""/>
        <dsp:cNvSpPr/>
      </dsp:nvSpPr>
      <dsp:spPr>
        <a:xfrm>
          <a:off x="11785" y="1254944"/>
          <a:ext cx="449548" cy="3850515"/>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GB" sz="1600" kern="1200">
            <a:solidFill>
              <a:sysClr val="windowText" lastClr="000000"/>
            </a:solidFill>
            <a:latin typeface="Cambria"/>
            <a:ea typeface="+mn-ea"/>
            <a:cs typeface="+mn-cs"/>
          </a:endParaRPr>
        </a:p>
      </dsp:txBody>
      <dsp:txXfrm>
        <a:off x="24952" y="1268111"/>
        <a:ext cx="423214" cy="3824181"/>
      </dsp:txXfrm>
    </dsp:sp>
    <dsp:sp modelId="{7D1CA1D1-BEBB-46EA-B46F-7B7548D5BD9A}">
      <dsp:nvSpPr>
        <dsp:cNvPr id="0" name=""/>
        <dsp:cNvSpPr/>
      </dsp:nvSpPr>
      <dsp:spPr>
        <a:xfrm>
          <a:off x="568299" y="1254944"/>
          <a:ext cx="459175" cy="3855163"/>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GB" sz="1200" kern="1200">
            <a:solidFill>
              <a:sysClr val="windowText" lastClr="000000"/>
            </a:solidFill>
            <a:latin typeface="Cambria"/>
            <a:ea typeface="+mn-ea"/>
            <a:cs typeface="+mn-cs"/>
          </a:endParaRPr>
        </a:p>
      </dsp:txBody>
      <dsp:txXfrm>
        <a:off x="581748" y="1268393"/>
        <a:ext cx="432277" cy="3828265"/>
      </dsp:txXfrm>
    </dsp:sp>
    <dsp:sp modelId="{A7CA3FCE-D1A8-423F-9053-3961D0436523}">
      <dsp:nvSpPr>
        <dsp:cNvPr id="0" name=""/>
        <dsp:cNvSpPr/>
      </dsp:nvSpPr>
      <dsp:spPr>
        <a:xfrm>
          <a:off x="1134441" y="1254944"/>
          <a:ext cx="1273400" cy="1078038"/>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solidFill>
                <a:sysClr val="windowText" lastClr="000000"/>
              </a:solidFill>
              <a:latin typeface="Cambria"/>
              <a:ea typeface="+mn-ea"/>
              <a:cs typeface="+mn-cs"/>
            </a:rPr>
            <a:t>Pillar  I</a:t>
          </a:r>
        </a:p>
      </dsp:txBody>
      <dsp:txXfrm>
        <a:off x="1166016" y="1286519"/>
        <a:ext cx="1210250" cy="1014888"/>
      </dsp:txXfrm>
    </dsp:sp>
    <dsp:sp modelId="{A8778BA2-79AF-4D92-AC7C-E5C1399BFD29}">
      <dsp:nvSpPr>
        <dsp:cNvPr id="0" name=""/>
        <dsp:cNvSpPr/>
      </dsp:nvSpPr>
      <dsp:spPr>
        <a:xfrm>
          <a:off x="1137544" y="2478009"/>
          <a:ext cx="1267195" cy="1702525"/>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a:solidFill>
                <a:sysClr val="windowText" lastClr="000000"/>
              </a:solidFill>
              <a:latin typeface="Cambria"/>
              <a:ea typeface="+mn-ea"/>
              <a:cs typeface="+mn-cs"/>
            </a:rPr>
            <a:t>Legal, Regulatory and Policy Framework</a:t>
          </a:r>
        </a:p>
      </dsp:txBody>
      <dsp:txXfrm>
        <a:off x="1174659" y="2515124"/>
        <a:ext cx="1192965" cy="1628295"/>
      </dsp:txXfrm>
    </dsp:sp>
    <dsp:sp modelId="{999786FD-455D-4CDC-9EB6-1EBA677B744C}">
      <dsp:nvSpPr>
        <dsp:cNvPr id="0" name=""/>
        <dsp:cNvSpPr/>
      </dsp:nvSpPr>
      <dsp:spPr>
        <a:xfrm>
          <a:off x="1137544" y="4325561"/>
          <a:ext cx="1267195" cy="755461"/>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solidFill>
                <a:sysClr val="windowText" lastClr="000000"/>
              </a:solidFill>
              <a:latin typeface="Cambria"/>
              <a:ea typeface="+mn-ea"/>
              <a:cs typeface="+mn-cs"/>
            </a:rPr>
            <a:t>3 indicators, 18 sub-indicators</a:t>
          </a:r>
        </a:p>
      </dsp:txBody>
      <dsp:txXfrm>
        <a:off x="1159671" y="4347688"/>
        <a:ext cx="1222941" cy="711207"/>
      </dsp:txXfrm>
    </dsp:sp>
    <dsp:sp modelId="{E5E5AE0C-F512-4C66-BC74-F02FA39DEE8F}">
      <dsp:nvSpPr>
        <dsp:cNvPr id="0" name=""/>
        <dsp:cNvSpPr/>
      </dsp:nvSpPr>
      <dsp:spPr>
        <a:xfrm>
          <a:off x="2514807" y="1254944"/>
          <a:ext cx="1273400" cy="1078038"/>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solidFill>
                <a:sysClr val="windowText" lastClr="000000"/>
              </a:solidFill>
              <a:latin typeface="Cambria"/>
              <a:ea typeface="+mn-ea"/>
              <a:cs typeface="+mn-cs"/>
            </a:rPr>
            <a:t>Pillar II</a:t>
          </a:r>
        </a:p>
      </dsp:txBody>
      <dsp:txXfrm>
        <a:off x="2546382" y="1286519"/>
        <a:ext cx="1210250" cy="1014888"/>
      </dsp:txXfrm>
    </dsp:sp>
    <dsp:sp modelId="{656CB4AB-60C5-4F52-8BEC-DBB0AD2CEE15}">
      <dsp:nvSpPr>
        <dsp:cNvPr id="0" name=""/>
        <dsp:cNvSpPr/>
      </dsp:nvSpPr>
      <dsp:spPr>
        <a:xfrm>
          <a:off x="2517910" y="2478009"/>
          <a:ext cx="1267195" cy="1702525"/>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a:solidFill>
                <a:sysClr val="windowText" lastClr="000000"/>
              </a:solidFill>
              <a:latin typeface="Cambria"/>
              <a:ea typeface="+mn-ea"/>
              <a:cs typeface="+mn-cs"/>
            </a:rPr>
            <a:t>Institutional Framework and Management Capacity</a:t>
          </a:r>
        </a:p>
      </dsp:txBody>
      <dsp:txXfrm>
        <a:off x="2555025" y="2515124"/>
        <a:ext cx="1192965" cy="1628295"/>
      </dsp:txXfrm>
    </dsp:sp>
    <dsp:sp modelId="{58C39612-FA3D-410B-86E1-9BE398B7ACE0}">
      <dsp:nvSpPr>
        <dsp:cNvPr id="0" name=""/>
        <dsp:cNvSpPr/>
      </dsp:nvSpPr>
      <dsp:spPr>
        <a:xfrm>
          <a:off x="2517910" y="4325561"/>
          <a:ext cx="1267195" cy="755461"/>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solidFill>
                <a:sysClr val="windowText" lastClr="000000"/>
              </a:solidFill>
              <a:latin typeface="Cambria"/>
              <a:ea typeface="+mn-ea"/>
              <a:cs typeface="+mn-cs"/>
            </a:rPr>
            <a:t>5 indicators, 14 sub-indicators </a:t>
          </a:r>
        </a:p>
      </dsp:txBody>
      <dsp:txXfrm>
        <a:off x="2540037" y="4347688"/>
        <a:ext cx="1222941" cy="711207"/>
      </dsp:txXfrm>
    </dsp:sp>
    <dsp:sp modelId="{21FC0D20-388F-41F5-9704-BD884F5DD4D4}">
      <dsp:nvSpPr>
        <dsp:cNvPr id="0" name=""/>
        <dsp:cNvSpPr/>
      </dsp:nvSpPr>
      <dsp:spPr>
        <a:xfrm>
          <a:off x="3895174" y="1254944"/>
          <a:ext cx="1273400" cy="1078038"/>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solidFill>
                <a:sysClr val="windowText" lastClr="000000"/>
              </a:solidFill>
              <a:latin typeface="Cambria"/>
              <a:ea typeface="+mn-ea"/>
              <a:cs typeface="+mn-cs"/>
            </a:rPr>
            <a:t>Pillar III</a:t>
          </a:r>
        </a:p>
      </dsp:txBody>
      <dsp:txXfrm>
        <a:off x="3926749" y="1286519"/>
        <a:ext cx="1210250" cy="1014888"/>
      </dsp:txXfrm>
    </dsp:sp>
    <dsp:sp modelId="{9C796019-D3AC-45DA-8E42-85DFB78F83DF}">
      <dsp:nvSpPr>
        <dsp:cNvPr id="0" name=""/>
        <dsp:cNvSpPr/>
      </dsp:nvSpPr>
      <dsp:spPr>
        <a:xfrm>
          <a:off x="3898277" y="2478009"/>
          <a:ext cx="1267195" cy="1702525"/>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a:solidFill>
                <a:sysClr val="windowText" lastClr="000000"/>
              </a:solidFill>
              <a:latin typeface="Cambria"/>
              <a:ea typeface="+mn-ea"/>
              <a:cs typeface="+mn-cs"/>
            </a:rPr>
            <a:t>Procurement Operations and Market Practices</a:t>
          </a:r>
        </a:p>
      </dsp:txBody>
      <dsp:txXfrm>
        <a:off x="3935392" y="2515124"/>
        <a:ext cx="1192965" cy="1628295"/>
      </dsp:txXfrm>
    </dsp:sp>
    <dsp:sp modelId="{2BEE01D3-251F-410D-A5D1-8C2DAAAC09EA}">
      <dsp:nvSpPr>
        <dsp:cNvPr id="0" name=""/>
        <dsp:cNvSpPr/>
      </dsp:nvSpPr>
      <dsp:spPr>
        <a:xfrm>
          <a:off x="3898277" y="4325561"/>
          <a:ext cx="1267195" cy="755461"/>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solidFill>
                <a:sysClr val="windowText" lastClr="000000"/>
              </a:solidFill>
              <a:latin typeface="Cambria"/>
              <a:ea typeface="+mn-ea"/>
              <a:cs typeface="+mn-cs"/>
            </a:rPr>
            <a:t>2 indicators, 6 sub-indicators</a:t>
          </a:r>
        </a:p>
      </dsp:txBody>
      <dsp:txXfrm>
        <a:off x="3920404" y="4347688"/>
        <a:ext cx="1222941" cy="711207"/>
      </dsp:txXfrm>
    </dsp:sp>
    <dsp:sp modelId="{16A0584B-9DD7-49F9-949A-16526E0AF782}">
      <dsp:nvSpPr>
        <dsp:cNvPr id="0" name=""/>
        <dsp:cNvSpPr/>
      </dsp:nvSpPr>
      <dsp:spPr>
        <a:xfrm>
          <a:off x="5275541" y="1254944"/>
          <a:ext cx="1273400" cy="1078038"/>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solidFill>
                <a:sysClr val="windowText" lastClr="000000"/>
              </a:solidFill>
              <a:latin typeface="Cambria"/>
              <a:ea typeface="+mn-ea"/>
              <a:cs typeface="+mn-cs"/>
            </a:rPr>
            <a:t>Pillar IV</a:t>
          </a:r>
        </a:p>
      </dsp:txBody>
      <dsp:txXfrm>
        <a:off x="5307116" y="1286519"/>
        <a:ext cx="1210250" cy="1014888"/>
      </dsp:txXfrm>
    </dsp:sp>
    <dsp:sp modelId="{6013D8EE-2FF0-4A6E-A925-EE6A628E3DF9}">
      <dsp:nvSpPr>
        <dsp:cNvPr id="0" name=""/>
        <dsp:cNvSpPr/>
      </dsp:nvSpPr>
      <dsp:spPr>
        <a:xfrm>
          <a:off x="5278024" y="2478009"/>
          <a:ext cx="1268434" cy="1702525"/>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a:solidFill>
                <a:sysClr val="windowText" lastClr="000000"/>
              </a:solidFill>
              <a:latin typeface="Cambria"/>
              <a:ea typeface="+mn-ea"/>
              <a:cs typeface="+mn-cs"/>
            </a:rPr>
            <a:t>Accountability, Integrity and Transparency</a:t>
          </a:r>
        </a:p>
      </dsp:txBody>
      <dsp:txXfrm>
        <a:off x="5315175" y="2515160"/>
        <a:ext cx="1194132" cy="1628223"/>
      </dsp:txXfrm>
    </dsp:sp>
    <dsp:sp modelId="{D17E5F36-F47C-4FC2-897B-F481B16BB4E8}">
      <dsp:nvSpPr>
        <dsp:cNvPr id="0" name=""/>
        <dsp:cNvSpPr/>
      </dsp:nvSpPr>
      <dsp:spPr>
        <a:xfrm>
          <a:off x="5278024" y="4325561"/>
          <a:ext cx="1268434" cy="755461"/>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solidFill>
                <a:sysClr val="windowText" lastClr="000000"/>
              </a:solidFill>
              <a:latin typeface="Cambria"/>
              <a:ea typeface="+mn-ea"/>
              <a:cs typeface="+mn-cs"/>
            </a:rPr>
            <a:t>4 indicators, 17 sub-indicators</a:t>
          </a:r>
        </a:p>
      </dsp:txBody>
      <dsp:txXfrm>
        <a:off x="5300151" y="4347688"/>
        <a:ext cx="1224180" cy="711207"/>
      </dsp:txXfrm>
    </dsp:sp>
    <dsp:sp modelId="{16EFD9F7-492C-4582-8FC7-9EB2887C563F}">
      <dsp:nvSpPr>
        <dsp:cNvPr id="0" name=""/>
        <dsp:cNvSpPr/>
      </dsp:nvSpPr>
      <dsp:spPr>
        <a:xfrm>
          <a:off x="6655908" y="1254944"/>
          <a:ext cx="322628" cy="3847859"/>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GB" sz="6200" kern="1200">
            <a:solidFill>
              <a:sysClr val="windowText" lastClr="000000"/>
            </a:solidFill>
            <a:latin typeface="Cambria"/>
            <a:ea typeface="+mn-ea"/>
            <a:cs typeface="+mn-cs"/>
          </a:endParaRPr>
        </a:p>
      </dsp:txBody>
      <dsp:txXfrm>
        <a:off x="6665357" y="1264393"/>
        <a:ext cx="303730" cy="3828961"/>
      </dsp:txXfrm>
    </dsp:sp>
    <dsp:sp modelId="{456412EE-6036-4902-B9C5-3B3B8359EEE4}">
      <dsp:nvSpPr>
        <dsp:cNvPr id="0" name=""/>
        <dsp:cNvSpPr/>
      </dsp:nvSpPr>
      <dsp:spPr>
        <a:xfrm>
          <a:off x="7085502" y="1254944"/>
          <a:ext cx="679575" cy="3837338"/>
        </a:xfrm>
        <a:prstGeom prst="roundRect">
          <a:avLst>
            <a:gd name="adj" fmla="val 10000"/>
          </a:avLst>
        </a:prstGeom>
        <a:solidFill>
          <a:sysClr val="window" lastClr="FFFFFF">
            <a:lumMod val="85000"/>
          </a:sys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GB" sz="6200" kern="1200">
            <a:solidFill>
              <a:sysClr val="windowText" lastClr="000000"/>
            </a:solidFill>
            <a:latin typeface="Cambria"/>
            <a:ea typeface="+mn-ea"/>
            <a:cs typeface="+mn-cs"/>
          </a:endParaRPr>
        </a:p>
      </dsp:txBody>
      <dsp:txXfrm>
        <a:off x="7105406" y="1274848"/>
        <a:ext cx="639767" cy="3797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295E-720E-489C-B2DF-2AC6D46D9B10}">
      <dsp:nvSpPr>
        <dsp:cNvPr id="0" name=""/>
        <dsp:cNvSpPr/>
      </dsp:nvSpPr>
      <dsp:spPr>
        <a:xfrm>
          <a:off x="0" y="4341516"/>
          <a:ext cx="8424167" cy="65298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Preliminary analysis</a:t>
          </a:r>
        </a:p>
      </dsp:txBody>
      <dsp:txXfrm>
        <a:off x="0" y="4341516"/>
        <a:ext cx="8424167" cy="652984"/>
      </dsp:txXfrm>
    </dsp:sp>
    <dsp:sp modelId="{975E0867-0ED9-4814-809A-95844009978E}">
      <dsp:nvSpPr>
        <dsp:cNvPr id="0" name=""/>
        <dsp:cNvSpPr/>
      </dsp:nvSpPr>
      <dsp:spPr>
        <a:xfrm rot="10800000">
          <a:off x="0" y="1354686"/>
          <a:ext cx="8424167" cy="3016247"/>
        </a:xfrm>
        <a:prstGeom prst="upArrowCallout">
          <a:avLst/>
        </a:prstGeom>
        <a:solidFill>
          <a:schemeClr val="accent4">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smtClean="0"/>
            <a:t>Feedback received</a:t>
          </a:r>
          <a:endParaRPr lang="en-GB" sz="2000" b="1" kern="1200" dirty="0" smtClean="0"/>
        </a:p>
      </dsp:txBody>
      <dsp:txXfrm rot="-10800000">
        <a:off x="0" y="1354686"/>
        <a:ext cx="8424167" cy="1058702"/>
      </dsp:txXfrm>
    </dsp:sp>
    <dsp:sp modelId="{D73AFBEC-7AC0-4F16-BB6A-4ECCF5EEAD9B}">
      <dsp:nvSpPr>
        <dsp:cNvPr id="0" name=""/>
        <dsp:cNvSpPr/>
      </dsp:nvSpPr>
      <dsp:spPr>
        <a:xfrm>
          <a:off x="0" y="2115248"/>
          <a:ext cx="1513741" cy="1210104"/>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90000"/>
            </a:lnSpc>
            <a:spcBef>
              <a:spcPct val="0"/>
            </a:spcBef>
            <a:spcAft>
              <a:spcPct val="35000"/>
            </a:spcAft>
          </a:pPr>
          <a:r>
            <a:rPr lang="en-GB" sz="1800" kern="1200" dirty="0" smtClean="0"/>
            <a:t>Via website, networks, e-mails</a:t>
          </a:r>
          <a:endParaRPr lang="en-GB" sz="1800" kern="1200" dirty="0"/>
        </a:p>
      </dsp:txBody>
      <dsp:txXfrm>
        <a:off x="0" y="2115248"/>
        <a:ext cx="1513741" cy="1210104"/>
      </dsp:txXfrm>
    </dsp:sp>
    <dsp:sp modelId="{DC539FE7-D7D6-4A6A-AA21-5FE97B10A23F}">
      <dsp:nvSpPr>
        <dsp:cNvPr id="0" name=""/>
        <dsp:cNvSpPr/>
      </dsp:nvSpPr>
      <dsp:spPr>
        <a:xfrm>
          <a:off x="1511403" y="2115243"/>
          <a:ext cx="3324247" cy="1210113"/>
        </a:xfrm>
        <a:prstGeom prst="rect">
          <a:avLst/>
        </a:prstGeom>
        <a:solidFill>
          <a:schemeClr val="accent4">
            <a:tint val="40000"/>
            <a:alpha val="90000"/>
            <a:hueOff val="-986426"/>
            <a:satOff val="5539"/>
            <a:lumOff val="352"/>
            <a:alphaOff val="0"/>
          </a:schemeClr>
        </a:solidFill>
        <a:ln w="19050" cap="flat" cmpd="sng" algn="ctr">
          <a:solidFill>
            <a:schemeClr val="accent4">
              <a:tint val="40000"/>
              <a:alpha val="90000"/>
              <a:hueOff val="-986426"/>
              <a:satOff val="5539"/>
              <a:lumOff val="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90000"/>
            </a:lnSpc>
            <a:spcBef>
              <a:spcPct val="0"/>
            </a:spcBef>
            <a:spcAft>
              <a:spcPct val="35000"/>
            </a:spcAft>
          </a:pPr>
          <a:r>
            <a:rPr lang="en-US" sz="1800" kern="1200" dirty="0" smtClean="0"/>
            <a:t>Countries; IO’s, </a:t>
          </a:r>
          <a:r>
            <a:rPr lang="en-GB" sz="1800" kern="1200" dirty="0" smtClean="0"/>
            <a:t>OECD Committees; NGOs; Private sector; Individuals</a:t>
          </a:r>
        </a:p>
      </dsp:txBody>
      <dsp:txXfrm>
        <a:off x="1511403" y="2115243"/>
        <a:ext cx="3324247" cy="1210113"/>
      </dsp:txXfrm>
    </dsp:sp>
    <dsp:sp modelId="{F74CAB24-987A-40E6-850C-038BAF282947}">
      <dsp:nvSpPr>
        <dsp:cNvPr id="0" name=""/>
        <dsp:cNvSpPr/>
      </dsp:nvSpPr>
      <dsp:spPr>
        <a:xfrm>
          <a:off x="4823763" y="2115243"/>
          <a:ext cx="1717221" cy="1210113"/>
        </a:xfrm>
        <a:prstGeom prst="rect">
          <a:avLst/>
        </a:prstGeom>
        <a:solidFill>
          <a:schemeClr val="accent4">
            <a:tint val="40000"/>
            <a:alpha val="90000"/>
            <a:hueOff val="-1972853"/>
            <a:satOff val="11079"/>
            <a:lumOff val="704"/>
            <a:alphaOff val="0"/>
          </a:schemeClr>
        </a:solidFill>
        <a:ln w="1905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90000"/>
            </a:lnSpc>
            <a:spcBef>
              <a:spcPct val="0"/>
            </a:spcBef>
            <a:spcAft>
              <a:spcPct val="35000"/>
            </a:spcAft>
          </a:pPr>
          <a:r>
            <a:rPr lang="en-US" sz="1800" kern="1200" dirty="0" smtClean="0"/>
            <a:t>Global reach, 5 continents</a:t>
          </a:r>
          <a:endParaRPr lang="en-GB" sz="1800" kern="1200" dirty="0" smtClean="0"/>
        </a:p>
      </dsp:txBody>
      <dsp:txXfrm>
        <a:off x="4823763" y="2115243"/>
        <a:ext cx="1717221" cy="1210113"/>
      </dsp:txXfrm>
    </dsp:sp>
    <dsp:sp modelId="{D385FB07-14A8-4EB5-9367-F709CF3938B1}">
      <dsp:nvSpPr>
        <dsp:cNvPr id="0" name=""/>
        <dsp:cNvSpPr/>
      </dsp:nvSpPr>
      <dsp:spPr>
        <a:xfrm>
          <a:off x="6551955" y="2115248"/>
          <a:ext cx="1868877" cy="1210122"/>
        </a:xfrm>
        <a:prstGeom prst="rect">
          <a:avLst/>
        </a:prstGeom>
        <a:solidFill>
          <a:schemeClr val="accent4">
            <a:tint val="40000"/>
            <a:alpha val="90000"/>
            <a:hueOff val="-2959279"/>
            <a:satOff val="16618"/>
            <a:lumOff val="1056"/>
            <a:alphaOff val="0"/>
          </a:schemeClr>
        </a:solidFill>
        <a:ln w="19050" cap="flat" cmpd="sng" algn="ctr">
          <a:solidFill>
            <a:schemeClr val="accent4">
              <a:tint val="40000"/>
              <a:alpha val="90000"/>
              <a:hueOff val="-2959279"/>
              <a:satOff val="16618"/>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90000"/>
            </a:lnSpc>
            <a:spcBef>
              <a:spcPct val="0"/>
            </a:spcBef>
            <a:spcAft>
              <a:spcPct val="35000"/>
            </a:spcAft>
          </a:pPr>
          <a:r>
            <a:rPr lang="en-US" sz="1800" kern="1200" dirty="0" smtClean="0"/>
            <a:t>Constructive, focus on policy and application</a:t>
          </a:r>
          <a:endParaRPr lang="en-GB" sz="1800" kern="1200" dirty="0" smtClean="0"/>
        </a:p>
      </dsp:txBody>
      <dsp:txXfrm>
        <a:off x="6551955" y="2115248"/>
        <a:ext cx="1868877" cy="1210122"/>
      </dsp:txXfrm>
    </dsp:sp>
    <dsp:sp modelId="{27D970BE-50A0-46F2-80D4-3A19BFEF06B8}">
      <dsp:nvSpPr>
        <dsp:cNvPr id="0" name=""/>
        <dsp:cNvSpPr/>
      </dsp:nvSpPr>
      <dsp:spPr>
        <a:xfrm rot="10800000">
          <a:off x="0" y="1063"/>
          <a:ext cx="8424167" cy="1383039"/>
        </a:xfrm>
        <a:prstGeom prst="upArrowCallout">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smtClean="0"/>
            <a:t>Consultation period</a:t>
          </a:r>
          <a:endParaRPr lang="en-GB" sz="1600" b="1" kern="1200" dirty="0" smtClean="0"/>
        </a:p>
      </dsp:txBody>
      <dsp:txXfrm rot="-10800000">
        <a:off x="0" y="1063"/>
        <a:ext cx="8424167" cy="485447"/>
      </dsp:txXfrm>
    </dsp:sp>
    <dsp:sp modelId="{79CC42BB-F682-49A9-9A06-5754C3D71660}">
      <dsp:nvSpPr>
        <dsp:cNvPr id="0" name=""/>
        <dsp:cNvSpPr/>
      </dsp:nvSpPr>
      <dsp:spPr>
        <a:xfrm>
          <a:off x="0" y="459058"/>
          <a:ext cx="8424167" cy="448962"/>
        </a:xfrm>
        <a:prstGeom prst="rect">
          <a:avLst/>
        </a:prstGeom>
        <a:solidFill>
          <a:schemeClr val="accent4">
            <a:tint val="40000"/>
            <a:alpha val="90000"/>
            <a:hueOff val="-3945706"/>
            <a:satOff val="22157"/>
            <a:lumOff val="1408"/>
            <a:alphaOff val="0"/>
          </a:schemeClr>
        </a:solidFill>
        <a:ln w="1905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smtClean="0"/>
            <a:t>August – October 2016</a:t>
          </a:r>
          <a:endParaRPr lang="en-GB" sz="1800" kern="1200" dirty="0" smtClean="0"/>
        </a:p>
      </dsp:txBody>
      <dsp:txXfrm>
        <a:off x="0" y="459058"/>
        <a:ext cx="8424167" cy="4489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18135E98-A52A-7947-B59D-5610016657E3}" type="datetimeFigureOut">
              <a:rPr lang="en-US" smtClean="0"/>
              <a:pPr/>
              <a:t>29-Nov-2016</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239AF051-A91A-CF49-872D-9178A9E40AA2}" type="slidenum">
              <a:rPr lang="en-US" smtClean="0"/>
              <a:pPr/>
              <a:t>‹#›</a:t>
            </a:fld>
            <a:endParaRPr lang="en-US"/>
          </a:p>
        </p:txBody>
      </p:sp>
    </p:spTree>
    <p:extLst>
      <p:ext uri="{BB962C8B-B14F-4D97-AF65-F5344CB8AC3E}">
        <p14:creationId xmlns:p14="http://schemas.microsoft.com/office/powerpoint/2010/main" val="3374115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0BA160A-5FD9-9742-A95B-1CB388F2183B}" type="datetimeFigureOut">
              <a:rPr lang="en-US" smtClean="0"/>
              <a:pPr/>
              <a:t>29-Nov-2016</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9C4473B-D599-AC4E-A401-0393393BCBCD}" type="slidenum">
              <a:rPr lang="en-US" smtClean="0"/>
              <a:pPr/>
              <a:t>‹#›</a:t>
            </a:fld>
            <a:endParaRPr lang="en-US"/>
          </a:p>
        </p:txBody>
      </p:sp>
    </p:spTree>
    <p:extLst>
      <p:ext uri="{BB962C8B-B14F-4D97-AF65-F5344CB8AC3E}">
        <p14:creationId xmlns:p14="http://schemas.microsoft.com/office/powerpoint/2010/main" val="37084009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C4473B-D599-AC4E-A401-0393393BCBCD}" type="slidenum">
              <a:rPr lang="en-US" smtClean="0"/>
              <a:pPr/>
              <a:t>1</a:t>
            </a:fld>
            <a:endParaRPr lang="en-US"/>
          </a:p>
        </p:txBody>
      </p:sp>
    </p:spTree>
    <p:extLst>
      <p:ext uri="{BB962C8B-B14F-4D97-AF65-F5344CB8AC3E}">
        <p14:creationId xmlns:p14="http://schemas.microsoft.com/office/powerpoint/2010/main" val="355718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1" baseline="0" dirty="0" smtClean="0"/>
              <a:t>Indicators/Sub-indicators: </a:t>
            </a:r>
            <a:r>
              <a:rPr lang="en-US" baseline="0" dirty="0" smtClean="0"/>
              <a:t>Revised; Some new indicators/sub-indicators added</a:t>
            </a:r>
          </a:p>
          <a:p>
            <a:pPr>
              <a:buFontTx/>
              <a:buNone/>
            </a:pPr>
            <a:r>
              <a:rPr lang="en-US" b="1" baseline="0" dirty="0" smtClean="0"/>
              <a:t>Assessment criteria:</a:t>
            </a:r>
            <a:r>
              <a:rPr lang="en-US" baseline="0" dirty="0" smtClean="0"/>
              <a:t> Expressed in qualitative terms and quantitative terms.</a:t>
            </a:r>
          </a:p>
          <a:p>
            <a:pPr>
              <a:buFontTx/>
              <a:buNone/>
            </a:pPr>
            <a:r>
              <a:rPr lang="en-US" b="1" baseline="0" dirty="0" smtClean="0"/>
              <a:t>Set of 15 quantitative indicators:</a:t>
            </a:r>
            <a:r>
              <a:rPr lang="en-US" baseline="0" dirty="0" smtClean="0"/>
              <a:t> To be applied as a minimum. Additional quantitative indicators are recommended for optional use. They are closely related to procurement practices (e.g. based on the analysis of a sample of procurement transactions) and therefore often referred to as performance indicator.</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Pillars:</a:t>
            </a:r>
            <a:r>
              <a:rPr lang="en-US" baseline="0" dirty="0" smtClean="0"/>
              <a:t> MAPS continues to rest on four pillars. – Next slides: detailed look at the four pillars</a:t>
            </a:r>
          </a:p>
        </p:txBody>
      </p:sp>
      <p:sp>
        <p:nvSpPr>
          <p:cNvPr id="4" name="Slide Number Placeholder 3"/>
          <p:cNvSpPr>
            <a:spLocks noGrp="1"/>
          </p:cNvSpPr>
          <p:nvPr>
            <p:ph type="sldNum" sz="quarter" idx="10"/>
          </p:nvPr>
        </p:nvSpPr>
        <p:spPr/>
        <p:txBody>
          <a:bodyPr/>
          <a:lstStyle/>
          <a:p>
            <a:fld id="{F9C4473B-D599-AC4E-A401-0393393BCBCD}" type="slidenum">
              <a:rPr lang="en-US" smtClean="0"/>
              <a:pPr/>
              <a:t>10</a:t>
            </a:fld>
            <a:endParaRPr lang="en-US"/>
          </a:p>
        </p:txBody>
      </p:sp>
    </p:spTree>
    <p:extLst>
      <p:ext uri="{BB962C8B-B14F-4D97-AF65-F5344CB8AC3E}">
        <p14:creationId xmlns:p14="http://schemas.microsoft.com/office/powerpoint/2010/main" val="108830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Indicator 1</a:t>
            </a:r>
            <a:r>
              <a:rPr lang="en-US" dirty="0" smtClean="0"/>
              <a:t>: </a:t>
            </a:r>
          </a:p>
          <a:p>
            <a:pPr marL="171450" indent="-171450">
              <a:buFont typeface="Arial" panose="020B0604020202020204" pitchFamily="34" charset="0"/>
              <a:buChar char="•"/>
            </a:pPr>
            <a:r>
              <a:rPr lang="en-US" b="1" dirty="0" smtClean="0"/>
              <a:t>Ther</a:t>
            </a:r>
            <a:r>
              <a:rPr lang="en-US" b="1" baseline="0" dirty="0" smtClean="0"/>
              <a:t>e are many more changes to reflect the modern understanding of PP (Innovations since 2003 when MAPS was initially developed). Just some examples! </a:t>
            </a:r>
            <a:r>
              <a:rPr lang="en-US" baseline="0" dirty="0" smtClean="0"/>
              <a:t>Link to MAPS Module on PPP.</a:t>
            </a:r>
          </a:p>
          <a:p>
            <a:endParaRPr lang="en-US" b="1" baseline="0" dirty="0" smtClean="0"/>
          </a:p>
          <a:p>
            <a:r>
              <a:rPr lang="en-US" b="1" baseline="0" dirty="0" smtClean="0"/>
              <a:t>Indicator 2:</a:t>
            </a:r>
            <a:r>
              <a:rPr lang="en-US" baseline="0" dirty="0" smtClean="0"/>
              <a:t> </a:t>
            </a:r>
          </a:p>
          <a:p>
            <a:pPr marL="171450" indent="-171450">
              <a:buFont typeface="Arial" panose="020B0604020202020204" pitchFamily="34" charset="0"/>
              <a:buChar char="•"/>
            </a:pPr>
            <a:r>
              <a:rPr lang="en-US" baseline="0" dirty="0" smtClean="0"/>
              <a:t>Minor changes</a:t>
            </a:r>
          </a:p>
          <a:p>
            <a:endParaRPr lang="en-US" b="1" baseline="0" dirty="0" smtClean="0"/>
          </a:p>
          <a:p>
            <a:r>
              <a:rPr lang="en-US" b="1" baseline="0" dirty="0" smtClean="0"/>
              <a:t>Indicator 3:</a:t>
            </a:r>
          </a:p>
          <a:p>
            <a:pPr marL="171450" indent="-171450">
              <a:buFont typeface="Arial" panose="020B0604020202020204" pitchFamily="34" charset="0"/>
              <a:buChar char="•"/>
            </a:pPr>
            <a:r>
              <a:rPr lang="en-US" b="1" baseline="0" dirty="0" smtClean="0"/>
              <a:t> New</a:t>
            </a:r>
            <a:r>
              <a:rPr lang="en-US" baseline="0" dirty="0" smtClean="0"/>
              <a:t>! </a:t>
            </a:r>
          </a:p>
          <a:p>
            <a:pPr marL="171450" indent="-171450">
              <a:buFont typeface="Arial" panose="020B0604020202020204" pitchFamily="34" charset="0"/>
              <a:buChar char="•"/>
            </a:pPr>
            <a:r>
              <a:rPr lang="en-US" baseline="0" dirty="0" smtClean="0"/>
              <a:t>SPP: looks at some basic aspects of SPP (e.g. whether the country has adopted a policy to implement SPP in support of broader national policy objectives, and whether the legal framework permits the consideration of sustainability criteria (economic, environmental, social criteria) in public procurement. </a:t>
            </a:r>
          </a:p>
          <a:p>
            <a:pPr marL="171450" indent="-171450">
              <a:buFont typeface="Arial" panose="020B0604020202020204" pitchFamily="34" charset="0"/>
              <a:buChar char="•"/>
            </a:pPr>
            <a:r>
              <a:rPr lang="en-US" baseline="0" dirty="0" smtClean="0"/>
              <a:t>Link to MAPS Module on SPP.</a:t>
            </a:r>
          </a:p>
          <a:p>
            <a:pPr marL="171450" indent="-171450">
              <a:buFont typeface="Arial" panose="020B0604020202020204" pitchFamily="34" charset="0"/>
              <a:buChar char="•"/>
            </a:pPr>
            <a:r>
              <a:rPr lang="en-US" baseline="0" dirty="0" smtClean="0"/>
              <a:t>International obligations: Looks at legal obligations relating to PP that originate from membership in international and/or regional associations or other binding agreements, e.g. consistent reflection in PP laws and regulations.</a:t>
            </a:r>
            <a:endParaRPr lang="en-US" dirty="0"/>
          </a:p>
        </p:txBody>
      </p:sp>
      <p:sp>
        <p:nvSpPr>
          <p:cNvPr id="4" name="Slide Number Placeholder 3"/>
          <p:cNvSpPr>
            <a:spLocks noGrp="1"/>
          </p:cNvSpPr>
          <p:nvPr>
            <p:ph type="sldNum" sz="quarter" idx="10"/>
          </p:nvPr>
        </p:nvSpPr>
        <p:spPr/>
        <p:txBody>
          <a:bodyPr/>
          <a:lstStyle/>
          <a:p>
            <a:fld id="{F9C4473B-D599-AC4E-A401-0393393BCBCD}" type="slidenum">
              <a:rPr lang="en-US" smtClean="0"/>
              <a:pPr/>
              <a:t>11</a:t>
            </a:fld>
            <a:endParaRPr lang="en-US"/>
          </a:p>
        </p:txBody>
      </p:sp>
    </p:spTree>
    <p:extLst>
      <p:ext uri="{BB962C8B-B14F-4D97-AF65-F5344CB8AC3E}">
        <p14:creationId xmlns:p14="http://schemas.microsoft.com/office/powerpoint/2010/main" val="226986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Indicator 4: </a:t>
            </a:r>
          </a:p>
          <a:p>
            <a:pPr marL="171450" indent="-171450">
              <a:buFont typeface="Arial" panose="020B0604020202020204" pitchFamily="34" charset="0"/>
              <a:buChar char="•"/>
            </a:pPr>
            <a:r>
              <a:rPr lang="en-US" b="0" dirty="0" smtClean="0"/>
              <a:t>Streamlined</a:t>
            </a:r>
          </a:p>
          <a:p>
            <a:pPr marL="0" indent="0">
              <a:buFont typeface="Arial" panose="020B0604020202020204" pitchFamily="34" charset="0"/>
              <a:buNone/>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Indicator 5: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Functions</a:t>
            </a:r>
            <a:r>
              <a:rPr lang="en-US" b="0" baseline="0" dirty="0" smtClean="0"/>
              <a:t> to be assigned without gaps or overlaps.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Authority need to be in line with responsibilities assigned.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To be free from possible conflicts of interest.</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Indicator</a:t>
            </a:r>
            <a:r>
              <a:rPr lang="en-US" b="1" baseline="0" dirty="0" smtClean="0"/>
              <a:t> 6</a:t>
            </a:r>
            <a:r>
              <a:rPr lang="en-US" b="1" dirty="0" smtClean="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Clearly define which institutions (or set</a:t>
            </a:r>
            <a:r>
              <a:rPr lang="en-US" b="0" baseline="0" dirty="0" smtClean="0"/>
              <a:t> of institutions)</a:t>
            </a:r>
            <a:r>
              <a:rPr lang="en-US" b="0" dirty="0" smtClean="0"/>
              <a:t> are procuring entities;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Also: </a:t>
            </a:r>
            <a:r>
              <a:rPr lang="en-US" b="0" baseline="0" dirty="0" smtClean="0"/>
              <a:t>responsibilities, delegation of authority.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Consideration of the benefits of a centralized procurement body, e.g. consolidated procurement, framework agreements, very complex procurement. </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Indicator 7: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E-</a:t>
            </a:r>
            <a:r>
              <a:rPr lang="en-US" b="0" dirty="0" err="1" smtClean="0"/>
              <a:t>proc</a:t>
            </a:r>
            <a:r>
              <a:rPr lang="en-US" b="0" dirty="0" smtClean="0"/>
              <a:t>:</a:t>
            </a:r>
            <a:r>
              <a:rPr lang="en-US" b="0" baseline="0" dirty="0" smtClean="0"/>
              <a:t> Extent to which e-Procurement is currently used and what the capacity and strategic plans are.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Link to MAPS Module</a:t>
            </a:r>
            <a:r>
              <a:rPr lang="en-US" b="0" baseline="0" dirty="0" smtClean="0"/>
              <a:t> on e-procurement;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Disclosure of information in support of concept of Open Contracting  (IT to support the publication of information, e.g. centralized online portal)</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Indicator 8</a:t>
            </a:r>
            <a:r>
              <a:rPr lang="en-US" b="0" dirty="0" smtClean="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Bundle: Training</a:t>
            </a:r>
            <a:r>
              <a:rPr lang="en-US" b="0" baseline="0" dirty="0" smtClean="0"/>
              <a:t>, advice and assistance/Recognition of procurement as a profession/Performance Measurement System that focuses on outcomes vs. set targets, development impact, and strategic plans to improve the system.</a:t>
            </a:r>
            <a:r>
              <a:rPr lang="en-US" b="0" dirty="0" smtClean="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Link</a:t>
            </a:r>
            <a:r>
              <a:rPr lang="en-US" b="0" baseline="0" dirty="0" smtClean="0"/>
              <a:t> to MAPS Module on Professionalization.</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endParaRPr lang="en-US" b="1" dirty="0"/>
          </a:p>
        </p:txBody>
      </p:sp>
      <p:sp>
        <p:nvSpPr>
          <p:cNvPr id="4" name="Slide Number Placeholder 3"/>
          <p:cNvSpPr>
            <a:spLocks noGrp="1"/>
          </p:cNvSpPr>
          <p:nvPr>
            <p:ph type="sldNum" sz="quarter" idx="10"/>
          </p:nvPr>
        </p:nvSpPr>
        <p:spPr/>
        <p:txBody>
          <a:bodyPr/>
          <a:lstStyle/>
          <a:p>
            <a:fld id="{F9C4473B-D599-AC4E-A401-0393393BCBCD}" type="slidenum">
              <a:rPr lang="en-US" smtClean="0"/>
              <a:pPr/>
              <a:t>12</a:t>
            </a:fld>
            <a:endParaRPr lang="en-US"/>
          </a:p>
        </p:txBody>
      </p:sp>
    </p:spTree>
    <p:extLst>
      <p:ext uri="{BB962C8B-B14F-4D97-AF65-F5344CB8AC3E}">
        <p14:creationId xmlns:p14="http://schemas.microsoft.com/office/powerpoint/2010/main" val="3902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Indicator 9:</a:t>
            </a:r>
          </a:p>
          <a:p>
            <a:pPr marL="171450" indent="-171450">
              <a:buFont typeface="Arial" panose="020B0604020202020204" pitchFamily="34" charset="0"/>
              <a:buChar char="•"/>
            </a:pPr>
            <a:r>
              <a:rPr lang="en-US" b="0" dirty="0" smtClean="0"/>
              <a:t>Objective:</a:t>
            </a:r>
            <a:r>
              <a:rPr lang="en-US" b="0" baseline="0" dirty="0" smtClean="0"/>
              <a:t> collect </a:t>
            </a:r>
            <a:r>
              <a:rPr lang="en-US" b="0" i="1" baseline="0" dirty="0" smtClean="0"/>
              <a:t>empirical</a:t>
            </a:r>
            <a:r>
              <a:rPr lang="en-US" b="0" baseline="0" dirty="0" smtClean="0"/>
              <a:t> evidence on how the procurement system works in practice. </a:t>
            </a:r>
          </a:p>
          <a:p>
            <a:pPr marL="171450" indent="-171450">
              <a:buFont typeface="Arial" panose="020B0604020202020204" pitchFamily="34" charset="0"/>
              <a:buChar char="•"/>
            </a:pPr>
            <a:r>
              <a:rPr lang="en-US" b="0" baseline="0" dirty="0" smtClean="0"/>
              <a:t>That means: looking at the practical implementation of procurement principles, rules, procedures formulated in the legal and policy framework</a:t>
            </a:r>
          </a:p>
          <a:p>
            <a:pPr marL="171450" indent="-171450">
              <a:buFont typeface="Arial" panose="020B0604020202020204" pitchFamily="34" charset="0"/>
              <a:buChar char="•"/>
            </a:pPr>
            <a:r>
              <a:rPr lang="en-US" b="0" baseline="0" dirty="0" smtClean="0"/>
              <a:t>Focuses: results of procurement, but specifically those that have a development impact: VFM, improved service delivery, trust in government and secondary policy objectives. </a:t>
            </a:r>
          </a:p>
          <a:p>
            <a:pPr marL="171450" indent="-171450">
              <a:buFont typeface="Arial" panose="020B0604020202020204" pitchFamily="34" charset="0"/>
              <a:buChar char="•"/>
            </a:pPr>
            <a:r>
              <a:rPr lang="en-US" b="0" baseline="0" dirty="0" smtClean="0"/>
              <a:t>Requires selection and review of a (representative) sample of actual procurement cases. To substantiate the assessment, use of additional quantitative indicators recommended. </a:t>
            </a:r>
          </a:p>
          <a:p>
            <a:pPr marL="171450" indent="-171450">
              <a:buFont typeface="Arial" panose="020B0604020202020204" pitchFamily="34" charset="0"/>
              <a:buChar char="•"/>
            </a:pPr>
            <a:r>
              <a:rPr lang="en-US" b="0" dirty="0" smtClean="0"/>
              <a:t>Link to MAPS</a:t>
            </a:r>
            <a:r>
              <a:rPr lang="en-US" b="0" baseline="0" dirty="0" smtClean="0"/>
              <a:t> Module on Agency Assessment.</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Indicator 10: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Contains</a:t>
            </a:r>
            <a:r>
              <a:rPr lang="en-US" b="0" baseline="0" dirty="0" smtClean="0"/>
              <a:t> aspects related to the interaction with the market. E</a:t>
            </a:r>
            <a:r>
              <a:rPr lang="en-US" b="0" dirty="0" smtClean="0"/>
              <a:t>.g. consultative process when formulating changes</a:t>
            </a:r>
            <a:r>
              <a:rPr lang="en-US" b="0" baseline="0" dirty="0" smtClean="0"/>
              <a:t> to the PP system; measures that can improve access to the government marketplace by the private sector.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Identification of key sectors associated with PP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Link to MAPS Module on Sector</a:t>
            </a:r>
            <a:r>
              <a:rPr lang="en-US" b="0" baseline="0" dirty="0" smtClean="0"/>
              <a:t> Market Analysis</a:t>
            </a:r>
            <a:endParaRPr lang="en-US" b="0" dirty="0" smtClean="0"/>
          </a:p>
        </p:txBody>
      </p:sp>
      <p:sp>
        <p:nvSpPr>
          <p:cNvPr id="4" name="Slide Number Placeholder 3"/>
          <p:cNvSpPr>
            <a:spLocks noGrp="1"/>
          </p:cNvSpPr>
          <p:nvPr>
            <p:ph type="sldNum" sz="quarter" idx="10"/>
          </p:nvPr>
        </p:nvSpPr>
        <p:spPr/>
        <p:txBody>
          <a:bodyPr/>
          <a:lstStyle/>
          <a:p>
            <a:fld id="{F9C4473B-D599-AC4E-A401-0393393BCBCD}" type="slidenum">
              <a:rPr lang="en-US" smtClean="0"/>
              <a:pPr/>
              <a:t>13</a:t>
            </a:fld>
            <a:endParaRPr lang="en-US"/>
          </a:p>
        </p:txBody>
      </p:sp>
    </p:spTree>
    <p:extLst>
      <p:ext uri="{BB962C8B-B14F-4D97-AF65-F5344CB8AC3E}">
        <p14:creationId xmlns:p14="http://schemas.microsoft.com/office/powerpoint/2010/main" val="42857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Indicator 11: </a:t>
            </a:r>
          </a:p>
          <a:p>
            <a:pPr marL="171450" indent="-171450">
              <a:buFont typeface="Arial" panose="020B0604020202020204" pitchFamily="34" charset="0"/>
              <a:buChar char="•"/>
            </a:pPr>
            <a:r>
              <a:rPr lang="en-US" b="0" dirty="0" smtClean="0"/>
              <a:t>Recognizes the role civil society can play</a:t>
            </a:r>
            <a:r>
              <a:rPr lang="en-US" b="0" baseline="0" dirty="0" smtClean="0"/>
              <a:t> as a safeguard against inefficient and ineffective use of public resources. That includes among others a focus on making PP more competitive and fair or improving contract performance</a:t>
            </a:r>
          </a:p>
          <a:p>
            <a:pPr marL="171450" indent="-171450">
              <a:buFont typeface="Arial" panose="020B0604020202020204" pitchFamily="34" charset="0"/>
              <a:buChar char="•"/>
            </a:pPr>
            <a:r>
              <a:rPr lang="en-US" b="0" baseline="0" dirty="0" smtClean="0"/>
              <a:t>For example, covers preconditions for effective participation: such as programs to build the capacities of stakeholders. </a:t>
            </a:r>
          </a:p>
          <a:p>
            <a:pPr marL="171450" indent="-171450">
              <a:buFont typeface="Arial" panose="020B0604020202020204" pitchFamily="34" charset="0"/>
              <a:buChar char="•"/>
            </a:pPr>
            <a:r>
              <a:rPr lang="en-US" b="0" baseline="0" dirty="0" smtClean="0"/>
              <a:t>Also analyses whether there are opportunities for direct participation in procurement processes (e.g. monitoring)</a:t>
            </a:r>
          </a:p>
          <a:p>
            <a:pPr marL="171450" indent="-171450">
              <a:buFont typeface="Arial" panose="020B0604020202020204" pitchFamily="34" charset="0"/>
              <a:buChar char="•"/>
            </a:pPr>
            <a:r>
              <a:rPr lang="en-US" b="0" baseline="0" dirty="0" smtClean="0"/>
              <a:t>Effectiveness of feedback redress mechanisms in support of Open Contracting principles.</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Indicator 12: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Looks at</a:t>
            </a:r>
            <a:r>
              <a:rPr lang="en-US" b="0" baseline="0" dirty="0" smtClean="0"/>
              <a:t> key elements of a functioning control framework: e.g. checks and balances for processing procurement transactions, adequate feedback to management through internal audit function, high quality external audits, and review and actions by legal bodies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Aligned with recently upgraded PEFA framework.</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Indicator</a:t>
            </a:r>
            <a:r>
              <a:rPr lang="en-US" b="1" baseline="0" dirty="0" smtClean="0"/>
              <a:t> 13</a:t>
            </a:r>
            <a:r>
              <a:rPr lang="en-US" b="1" dirty="0" smtClean="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Clearly structured in: processes, independence and capacity</a:t>
            </a:r>
            <a:r>
              <a:rPr lang="en-US" b="0" baseline="0" dirty="0" smtClean="0"/>
              <a:t> of appeals body, decisions of appeals body.</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Indicator 14: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Indicator covers a wide array of measures to prevent, detect and penalize corruption in PP</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Ranges from legal definitions to sanctions, education or awareness raising about the issue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Several quantitative indicators are recommended to substantiate the assessment of indicator 14. </a:t>
            </a:r>
            <a:endParaRPr lang="en-US" dirty="0"/>
          </a:p>
        </p:txBody>
      </p:sp>
      <p:sp>
        <p:nvSpPr>
          <p:cNvPr id="4" name="Slide Number Placeholder 3"/>
          <p:cNvSpPr>
            <a:spLocks noGrp="1"/>
          </p:cNvSpPr>
          <p:nvPr>
            <p:ph type="sldNum" sz="quarter" idx="10"/>
          </p:nvPr>
        </p:nvSpPr>
        <p:spPr/>
        <p:txBody>
          <a:bodyPr/>
          <a:lstStyle/>
          <a:p>
            <a:fld id="{F9C4473B-D599-AC4E-A401-0393393BCBCD}" type="slidenum">
              <a:rPr lang="en-US" smtClean="0"/>
              <a:pPr/>
              <a:t>14</a:t>
            </a:fld>
            <a:endParaRPr lang="en-US"/>
          </a:p>
        </p:txBody>
      </p:sp>
    </p:spTree>
    <p:extLst>
      <p:ext uri="{BB962C8B-B14F-4D97-AF65-F5344CB8AC3E}">
        <p14:creationId xmlns:p14="http://schemas.microsoft.com/office/powerpoint/2010/main" val="335154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Walk through slide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For stakeholders: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Official (Government agencies; Procurement regulatory bodies; DAC, etc.):  Austria, Canada, Germany, Mexico, Nicaragua, New Zealand, Paraguay, Spain and European Commission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NGOs/Partnerships: International Institute for Sustainable Development (IISD), Open Contracting Partnership/Transparency International, Trade Union Advisory Committee to OECD (TUAC)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Private sector: Mainly consulting firms and experts</a:t>
            </a:r>
          </a:p>
          <a:p>
            <a:endParaRPr lang="en-GB" dirty="0"/>
          </a:p>
        </p:txBody>
      </p:sp>
      <p:sp>
        <p:nvSpPr>
          <p:cNvPr id="4" name="Slide Number Placeholder 3"/>
          <p:cNvSpPr>
            <a:spLocks noGrp="1"/>
          </p:cNvSpPr>
          <p:nvPr>
            <p:ph type="sldNum" sz="quarter" idx="10"/>
          </p:nvPr>
        </p:nvSpPr>
        <p:spPr/>
        <p:txBody>
          <a:bodyPr/>
          <a:lstStyle/>
          <a:p>
            <a:fld id="{F9C4473B-D599-AC4E-A401-0393393BCBC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58336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smtClean="0"/>
              <a:t>Walk through slide</a:t>
            </a:r>
            <a:endParaRPr lang="en-GB" dirty="0"/>
          </a:p>
        </p:txBody>
      </p:sp>
      <p:sp>
        <p:nvSpPr>
          <p:cNvPr id="4" name="Slide Number Placeholder 3"/>
          <p:cNvSpPr>
            <a:spLocks noGrp="1"/>
          </p:cNvSpPr>
          <p:nvPr>
            <p:ph type="sldNum" sz="quarter" idx="10"/>
          </p:nvPr>
        </p:nvSpPr>
        <p:spPr/>
        <p:txBody>
          <a:bodyPr/>
          <a:lstStyle/>
          <a:p>
            <a:fld id="{F9C4473B-D599-AC4E-A401-0393393BCBC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0888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9C4473B-D599-AC4E-A401-0393393BCBCD}" type="slidenum">
              <a:rPr lang="en-US" smtClean="0"/>
              <a:pPr/>
              <a:t>2</a:t>
            </a:fld>
            <a:endParaRPr lang="en-US"/>
          </a:p>
        </p:txBody>
      </p:sp>
    </p:spTree>
    <p:extLst>
      <p:ext uri="{BB962C8B-B14F-4D97-AF65-F5344CB8AC3E}">
        <p14:creationId xmlns:p14="http://schemas.microsoft.com/office/powerpoint/2010/main" val="187993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In</a:t>
            </a:r>
            <a:r>
              <a:rPr lang="en-US" b="1" baseline="0" dirty="0" smtClean="0"/>
              <a:t> the past decade, public procurement has changed. The objective of the ongoing MAPS revision is: make MAPS fit for the new challenges.</a:t>
            </a:r>
            <a:endParaRPr lang="en-US" b="1" dirty="0" smtClean="0"/>
          </a:p>
          <a:p>
            <a:endParaRPr lang="en-US" b="1" dirty="0" smtClean="0"/>
          </a:p>
          <a:p>
            <a:r>
              <a:rPr lang="en-US" b="1" dirty="0" smtClean="0"/>
              <a:t>Overarching goal:</a:t>
            </a:r>
            <a:r>
              <a:rPr lang="en-US" b="1" baseline="0" dirty="0" smtClean="0"/>
              <a:t> </a:t>
            </a:r>
            <a:r>
              <a:rPr lang="en-US" b="1" dirty="0" smtClean="0"/>
              <a:t>To live up to the strategic importance of PP.</a:t>
            </a:r>
            <a:r>
              <a:rPr lang="en-US" b="1" baseline="0" dirty="0" smtClean="0"/>
              <a:t> </a:t>
            </a:r>
          </a:p>
          <a:p>
            <a:r>
              <a:rPr lang="en-GB" dirty="0" smtClean="0"/>
              <a:t>Procurement is a crucial component of public service delivery, good governance,</a:t>
            </a:r>
            <a:r>
              <a:rPr lang="en-GB" baseline="0" dirty="0" smtClean="0"/>
              <a:t> </a:t>
            </a:r>
            <a:r>
              <a:rPr lang="en-GB" dirty="0" smtClean="0"/>
              <a:t>sustainable economies,</a:t>
            </a:r>
            <a:r>
              <a:rPr lang="en-GB" baseline="0" dirty="0" smtClean="0"/>
              <a:t> </a:t>
            </a:r>
            <a:r>
              <a:rPr lang="en-GB" dirty="0" smtClean="0"/>
              <a:t>inclusive growth.</a:t>
            </a:r>
          </a:p>
          <a:p>
            <a:r>
              <a:rPr lang="en-US" b="0" baseline="0" dirty="0" smtClean="0"/>
              <a:t>Globally, on average, PP constitutes around 12%-20% of a country’s GDP. Strengthening PP systems is therefore central to achieve concrete and sustainable results and to build effective institutions. </a:t>
            </a:r>
          </a:p>
          <a:p>
            <a:endParaRPr lang="en-US" b="0" baseline="0" dirty="0" smtClean="0"/>
          </a:p>
          <a:p>
            <a:r>
              <a:rPr lang="en-US" b="1" dirty="0" smtClean="0"/>
              <a:t>Objectives </a:t>
            </a:r>
            <a:r>
              <a:rPr lang="en-US" b="0" dirty="0" smtClean="0"/>
              <a:t>– agreed to at </a:t>
            </a:r>
            <a:r>
              <a:rPr lang="en-US" b="0" baseline="0" dirty="0" smtClean="0"/>
              <a:t>M</a:t>
            </a:r>
            <a:r>
              <a:rPr lang="en-US" b="0" dirty="0" smtClean="0"/>
              <a:t>anila conference: From procurement to results: Value for money, Accountability, Participation (April 2015)</a:t>
            </a:r>
          </a:p>
          <a:p>
            <a:endParaRPr lang="en-US" b="0" dirty="0" smtClean="0"/>
          </a:p>
          <a:p>
            <a:r>
              <a:rPr lang="en-US" b="1" dirty="0" smtClean="0"/>
              <a:t>Harmonized tool: </a:t>
            </a:r>
            <a:r>
              <a:rPr lang="en-US" b="0" dirty="0" smtClean="0"/>
              <a:t>To enable a</a:t>
            </a:r>
            <a:r>
              <a:rPr lang="en-US" b="0" baseline="0" dirty="0" smtClean="0"/>
              <a:t> country to assess a pp system – determine strengths and weaknesses; External partners are provided with information that helps them determine risks to the funds they provide to partner countries.</a:t>
            </a:r>
            <a:endParaRPr lang="en-US" b="0" dirty="0" smtClean="0"/>
          </a:p>
          <a:p>
            <a:r>
              <a:rPr lang="en-US" b="1" dirty="0" smtClean="0"/>
              <a:t>Universal tool: </a:t>
            </a:r>
          </a:p>
          <a:p>
            <a:r>
              <a:rPr lang="en-US" b="1" baseline="0" dirty="0" smtClean="0"/>
              <a:t>- </a:t>
            </a:r>
            <a:r>
              <a:rPr lang="en-US" baseline="0" dirty="0" smtClean="0"/>
              <a:t>To catalyze and accelerate the implementation of modern, efficient, sustainable and more inclusive procurement systems in ALL countries </a:t>
            </a:r>
          </a:p>
          <a:p>
            <a:r>
              <a:rPr lang="en-US" dirty="0" smtClean="0"/>
              <a:t>- Irrespective of national</a:t>
            </a:r>
            <a:r>
              <a:rPr lang="en-US" baseline="0" dirty="0" smtClean="0"/>
              <a:t> income level or development status (more flexible to support LIC, MIC and HIC countries including OECD countries)</a:t>
            </a:r>
          </a:p>
          <a:p>
            <a:r>
              <a:rPr lang="en-US" baseline="0" dirty="0" smtClean="0"/>
              <a:t>- Reflects modern understanding of PP, mechanisms, technologies. </a:t>
            </a:r>
          </a:p>
          <a:p>
            <a:r>
              <a:rPr lang="en-US" baseline="0" dirty="0" smtClean="0"/>
              <a:t>- “No single model” &gt;&gt; specific development needs and national objectives</a:t>
            </a:r>
          </a:p>
          <a:p>
            <a:r>
              <a:rPr lang="en-US" b="1" baseline="0" dirty="0" smtClean="0"/>
              <a:t>Reform tool:</a:t>
            </a:r>
          </a:p>
          <a:p>
            <a:pPr>
              <a:buFontTx/>
              <a:buChar char="-"/>
            </a:pPr>
            <a:r>
              <a:rPr lang="en-US" baseline="0" dirty="0" smtClean="0"/>
              <a:t> PP is a critical element of the public sector and good governance &gt;&gt; reforms are political and need to be integrated into wider public sector reforms</a:t>
            </a:r>
          </a:p>
          <a:p>
            <a:pPr>
              <a:buFontTx/>
              <a:buChar char="-"/>
            </a:pPr>
            <a:r>
              <a:rPr lang="en-US" baseline="0" dirty="0" smtClean="0"/>
              <a:t> Assess the set-up of the system as well as the performance of the system (backed up by evidence and reliable data): Does it achieve the desired results?</a:t>
            </a:r>
          </a:p>
          <a:p>
            <a:pPr>
              <a:buFontTx/>
              <a:buChar char="-"/>
            </a:pPr>
            <a:r>
              <a:rPr lang="en-US" baseline="0" dirty="0" smtClean="0"/>
              <a:t> Foster dialogue in country with broad set of stakeholders (incl. CSO, development partners)</a:t>
            </a:r>
          </a:p>
          <a:p>
            <a:pPr>
              <a:buFontTx/>
              <a:buChar char="-"/>
            </a:pPr>
            <a:r>
              <a:rPr lang="en-US" baseline="0" dirty="0" smtClean="0"/>
              <a:t> Offer concrete recommendations to achieve and monitor progress</a:t>
            </a:r>
          </a:p>
          <a:p>
            <a:pPr>
              <a:buFontTx/>
              <a:buChar char="-"/>
            </a:pPr>
            <a:r>
              <a:rPr lang="en-US" b="0" dirty="0" smtClean="0"/>
              <a:t> Facilitate cooperation,</a:t>
            </a:r>
            <a:r>
              <a:rPr lang="en-US" b="0" baseline="0" dirty="0" smtClean="0"/>
              <a:t> e.g. through q</a:t>
            </a:r>
            <a:r>
              <a:rPr lang="en-US" dirty="0" smtClean="0"/>
              <a:t>uality assurance and publication of results to</a:t>
            </a:r>
            <a:r>
              <a:rPr lang="en-US" baseline="0" dirty="0" smtClean="0"/>
              <a:t> allow for mutual reliability and reduction/duplication of efforts</a:t>
            </a:r>
            <a:endParaRPr lang="en-US" dirty="0"/>
          </a:p>
        </p:txBody>
      </p:sp>
      <p:sp>
        <p:nvSpPr>
          <p:cNvPr id="4" name="Slide Number Placeholder 3"/>
          <p:cNvSpPr>
            <a:spLocks noGrp="1"/>
          </p:cNvSpPr>
          <p:nvPr>
            <p:ph type="sldNum" sz="quarter" idx="10"/>
          </p:nvPr>
        </p:nvSpPr>
        <p:spPr/>
        <p:txBody>
          <a:bodyPr/>
          <a:lstStyle/>
          <a:p>
            <a:fld id="{F9C4473B-D599-AC4E-A401-0393393BCBCD}" type="slidenum">
              <a:rPr lang="en-US" smtClean="0"/>
              <a:pPr/>
              <a:t>3</a:t>
            </a:fld>
            <a:endParaRPr lang="en-US"/>
          </a:p>
        </p:txBody>
      </p:sp>
    </p:spTree>
    <p:extLst>
      <p:ext uri="{BB962C8B-B14F-4D97-AF65-F5344CB8AC3E}">
        <p14:creationId xmlns:p14="http://schemas.microsoft.com/office/powerpoint/2010/main" val="114714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MAPS has been widely used, large a group of stakeholders – development banks, bilateral development agencies from OECD countries, and by the partner countries themselves.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Over 90 countries used MAPS to assess their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Used to discover promising areas for reform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Some of them graduated to higher income levels. The needs for assessments stayed the same. In addition, countries beyond the developing category discovered how useful an assessment can be. Reforms can be planned and targeted much better. This is something that all countries – no matter from what income level – look for.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So, in a sense, MAPS evolved very much in the spirit of the sustainable development goals: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SDGs = universal agenda for countries from all income- and development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All countries, all parts of society equally responsible for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smtClean="0">
                <a:ln>
                  <a:noFill/>
                </a:ln>
                <a:solidFill>
                  <a:schemeClr val="tx1"/>
                </a:solidFill>
                <a:effectLst/>
                <a:uLnTx/>
                <a:uFillTx/>
                <a:latin typeface="+mn-lt"/>
                <a:ea typeface="+mn-ea"/>
                <a:cs typeface="+mn-cs"/>
              </a:rPr>
              <a:t>MAPS is one development tool in this context: </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helps to strengthen procurement systems – whether it is in a low income country or in an OECD member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This is in line with sustainable development goals 12 and 16 – as we will see in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rPr>
              <a:t>Target 12.7: “Promote public procurement practices that are sustainable, in accordance with national policies and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MAPS as a whole speaks to this point. However, as we see later, we have a specific indicator in the revised MAPS: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New MAPS Indicator 3(a): Sustainable Public Procurement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Assessment criteria: look at whether the procurement system allows for sustainability criteria, e.g.. Legal framework – and how it is done in practice.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Supplementary Module on SPP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rPr>
              <a:t>Target 16.6: “Develop effective, accountable and transparent institutions at all levels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Again: MAPS as a whole is meant to improve institutions – procurement institutions. Specifically, we will see links in the following indicators: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Revised MAPS Indicator 5: Institution in charge of normative/regulatory function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New MAPS Indicator 6: Procuring entities (definition, responsibilities, powers)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New MAPS Indicator 8: Capacity to develop and improve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Revised MAPS Indicator 12: Effective control and audit systems/institutions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Revised MAPS Indicator 13: Procurement appeals mechanisms (appeals body)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u="sng" dirty="0" smtClean="0"/>
          </a:p>
        </p:txBody>
      </p:sp>
      <p:sp>
        <p:nvSpPr>
          <p:cNvPr id="4" name="Slide Number Placeholder 3"/>
          <p:cNvSpPr>
            <a:spLocks noGrp="1"/>
          </p:cNvSpPr>
          <p:nvPr>
            <p:ph type="sldNum" sz="quarter" idx="10"/>
          </p:nvPr>
        </p:nvSpPr>
        <p:spPr/>
        <p:txBody>
          <a:bodyPr/>
          <a:lstStyle/>
          <a:p>
            <a:fld id="{819AFF72-BFCA-411F-95CC-7741676F9A8A}"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17871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rPr>
              <a:t>Target 12.7: “Promote public procurement practices that are sustainable, in accordance with national policies and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MAPS as a whole speaks to this point. However, as we see later, we have a specific indicator in the revised MAPS: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New MAPS Indicator 3(a): Sustainable Public Procurement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Assessment criteria: look at whether the procurement system allows for sustainability criteria, e.g.. Legal framework – and how it is done in practice.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Supplementary Module on SPP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rPr>
              <a:t>Target 16.6: “Develop effective, accountable and transparent institutions at all levels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Again: MAPS as a whole is meant to improve institutions – procurement institutions. Specifically, we will see links in the following indicators: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Revised MAPS Indicator 5: Institution in charge of normative/regulatory function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New MAPS Indicator 6: Procuring entities (definition, responsibilities, powers)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New MAPS Indicator 8: Capacity to develop and improve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Revised MAPS Indicator 12: Effective control and audit systems/institutions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Revised MAPS Indicator 13: Procurement appeals mechanisms (appeals body)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u="sng" dirty="0" smtClean="0"/>
          </a:p>
        </p:txBody>
      </p:sp>
      <p:sp>
        <p:nvSpPr>
          <p:cNvPr id="4" name="Slide Number Placeholder 3"/>
          <p:cNvSpPr>
            <a:spLocks noGrp="1"/>
          </p:cNvSpPr>
          <p:nvPr>
            <p:ph type="sldNum" sz="quarter" idx="10"/>
          </p:nvPr>
        </p:nvSpPr>
        <p:spPr/>
        <p:txBody>
          <a:bodyPr/>
          <a:lstStyle/>
          <a:p>
            <a:fld id="{819AFF72-BFCA-411F-95CC-7741676F9A8A}"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17871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Walk through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Working group: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Representatives from a variety of countries, multilateral development banks, bilateral development agencies; WG supported by time bound secretariat (OECD);  (June 2015)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Analytical work: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Analysis of past experiences and expectations, mapping of current initiatives on pp assessments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Principal considerations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VFM, Transparency, Fairness, Good governance and contextual elements (e.g. national policy objectives incl. targets on sustainability, factors that create an enabling environment)  to ensure that the application of MAPS contributes to achieving effectiveness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System development and draft: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First half of 2016. Draft for consultations (core tool) of July 2016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Vetting and further input: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Public consultations; conference in Dakar (discussions, workshops); testing (Nov 2016 – January 2017)</a:t>
            </a:r>
          </a:p>
          <a:p>
            <a:endParaRPr lang="en-US" dirty="0"/>
          </a:p>
        </p:txBody>
      </p:sp>
      <p:sp>
        <p:nvSpPr>
          <p:cNvPr id="4" name="Slide Number Placeholder 3"/>
          <p:cNvSpPr>
            <a:spLocks noGrp="1"/>
          </p:cNvSpPr>
          <p:nvPr>
            <p:ph type="sldNum" sz="quarter" idx="10"/>
          </p:nvPr>
        </p:nvSpPr>
        <p:spPr/>
        <p:txBody>
          <a:bodyPr/>
          <a:lstStyle/>
          <a:p>
            <a:fld id="{F9C4473B-D599-AC4E-A401-0393393BCBCD}" type="slidenum">
              <a:rPr lang="en-US" smtClean="0"/>
              <a:pPr/>
              <a:t>6</a:t>
            </a:fld>
            <a:endParaRPr lang="en-US"/>
          </a:p>
        </p:txBody>
      </p:sp>
    </p:spTree>
    <p:extLst>
      <p:ext uri="{BB962C8B-B14F-4D97-AF65-F5344CB8AC3E}">
        <p14:creationId xmlns:p14="http://schemas.microsoft.com/office/powerpoint/2010/main" val="82957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Walk through slide / to provide an overview of the new structure of the MAPS – going into detail in the next slides</a:t>
            </a:r>
          </a:p>
          <a:p>
            <a:r>
              <a:rPr lang="en-US" b="1" baseline="0" dirty="0" smtClean="0"/>
              <a:t>Core assessment tool:</a:t>
            </a:r>
          </a:p>
          <a:p>
            <a:pPr>
              <a:buFontTx/>
              <a:buChar char="-"/>
            </a:pPr>
            <a:r>
              <a:rPr lang="en-US" baseline="0" dirty="0" smtClean="0"/>
              <a:t> Section I – User’s Guide</a:t>
            </a:r>
          </a:p>
          <a:p>
            <a:pPr>
              <a:buFontTx/>
              <a:buChar char="-"/>
            </a:pPr>
            <a:r>
              <a:rPr lang="en-US" baseline="0" dirty="0" smtClean="0"/>
              <a:t> Section II – Analysis of Country Context</a:t>
            </a:r>
          </a:p>
          <a:p>
            <a:pPr>
              <a:buFontTx/>
              <a:buChar char="-"/>
            </a:pPr>
            <a:r>
              <a:rPr lang="en-US" baseline="0" dirty="0" smtClean="0"/>
              <a:t> Section III- Assessment of Public Procurement Systems: 4 Pillars, 14 indicators, 55 sub-indicators; indicators are expressed in qualitative and/or quantitative terms (assessment criteria)</a:t>
            </a:r>
          </a:p>
          <a:p>
            <a:pPr>
              <a:buFontTx/>
              <a:buNone/>
            </a:pPr>
            <a:r>
              <a:rPr lang="en-US" b="1" baseline="0" dirty="0" smtClean="0"/>
              <a:t>Supplementary Modules: </a:t>
            </a:r>
            <a:r>
              <a:rPr lang="en-US" baseline="0" dirty="0" smtClean="0"/>
              <a:t>Will be developed to complement core assessment tool; will focus on specific policy areas and can be used by countries depending on their particular needs, e.g.:</a:t>
            </a:r>
          </a:p>
          <a:p>
            <a:pPr>
              <a:buFontTx/>
              <a:buNone/>
            </a:pPr>
            <a:r>
              <a:rPr lang="en-US" dirty="0" smtClean="0"/>
              <a:t>SPP</a:t>
            </a:r>
            <a:r>
              <a:rPr lang="en-US" baseline="0" dirty="0" smtClean="0"/>
              <a:t>, Electronic Procurement, Professionalization, PPP, Agency Assessments, Sector Market Analysis</a:t>
            </a:r>
            <a:endParaRPr lang="en-US" dirty="0"/>
          </a:p>
        </p:txBody>
      </p:sp>
      <p:sp>
        <p:nvSpPr>
          <p:cNvPr id="4" name="Slide Number Placeholder 3"/>
          <p:cNvSpPr>
            <a:spLocks noGrp="1"/>
          </p:cNvSpPr>
          <p:nvPr>
            <p:ph type="sldNum" sz="quarter" idx="10"/>
          </p:nvPr>
        </p:nvSpPr>
        <p:spPr/>
        <p:txBody>
          <a:bodyPr/>
          <a:lstStyle/>
          <a:p>
            <a:fld id="{F9C4473B-D599-AC4E-A401-0393393BCBCD}" type="slidenum">
              <a:rPr lang="en-US" smtClean="0"/>
              <a:pPr/>
              <a:t>7</a:t>
            </a:fld>
            <a:endParaRPr lang="en-US"/>
          </a:p>
        </p:txBody>
      </p:sp>
    </p:spTree>
    <p:extLst>
      <p:ext uri="{BB962C8B-B14F-4D97-AF65-F5344CB8AC3E}">
        <p14:creationId xmlns:p14="http://schemas.microsoft.com/office/powerpoint/2010/main" val="105120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First: let’s look at the user’s guide and the analysis of country context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We updated the User’s Guide. What’s new?</a:t>
            </a:r>
          </a:p>
          <a:p>
            <a:endParaRPr lang="en-US" b="1" dirty="0" smtClean="0"/>
          </a:p>
          <a:p>
            <a:r>
              <a:rPr lang="en-US" b="1" dirty="0" smtClean="0"/>
              <a:t>Some highlights: </a:t>
            </a:r>
          </a:p>
          <a:p>
            <a:r>
              <a:rPr lang="en-US" b="1" dirty="0" smtClean="0"/>
              <a:t>Analytical</a:t>
            </a:r>
            <a:r>
              <a:rPr lang="en-US" b="1" baseline="0" dirty="0" smtClean="0"/>
              <a:t> Framework:</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Main difference: we now have not only core indicators, but also supplementary modules – yet to be developed, and require and analysis of the country context</a:t>
            </a:r>
          </a:p>
          <a:p>
            <a:r>
              <a:rPr lang="en-US" b="0" baseline="0" dirty="0" smtClean="0"/>
              <a:t>- Core/Modules</a:t>
            </a:r>
          </a:p>
          <a:p>
            <a:pPr marL="0" indent="0">
              <a:buFontTx/>
              <a:buNone/>
            </a:pPr>
            <a:r>
              <a:rPr lang="en-US" b="0" baseline="0" dirty="0" smtClean="0"/>
              <a:t>- Introduction to Analysis of Country Context</a:t>
            </a:r>
          </a:p>
          <a:p>
            <a:pPr marL="0" indent="0">
              <a:buFontTx/>
              <a:buNone/>
            </a:pPr>
            <a:endParaRPr lang="en-US" b="0" dirty="0" smtClean="0"/>
          </a:p>
          <a:p>
            <a:pPr>
              <a:buFontTx/>
              <a:buChar char="-"/>
            </a:pPr>
            <a:r>
              <a:rPr lang="en-US" b="1" dirty="0" smtClean="0"/>
              <a:t>Indicator system and its</a:t>
            </a:r>
            <a:r>
              <a:rPr lang="en-US" b="1" baseline="0" dirty="0" smtClean="0"/>
              <a:t> a</a:t>
            </a:r>
            <a:r>
              <a:rPr lang="en-US" b="1" dirty="0" smtClean="0"/>
              <a:t>pplication: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Enhanced indicator system (details later)</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No more scoring </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former scoring system had merits but turned out to be counterproductive).</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Instead: Focus on determining substantive or material gaps </a:t>
            </a: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assigning red flags (if necessary)</a:t>
            </a:r>
          </a:p>
          <a:p>
            <a:pPr>
              <a:buFontTx/>
              <a:buNone/>
            </a:pPr>
            <a:r>
              <a:rPr lang="en-US" baseline="0" dirty="0" smtClean="0"/>
              <a:t>3-step approach:</a:t>
            </a:r>
          </a:p>
          <a:p>
            <a:pPr lvl="1">
              <a:buFontTx/>
              <a:buChar char="-"/>
            </a:pPr>
            <a:r>
              <a:rPr lang="en-US" baseline="0" dirty="0" smtClean="0"/>
              <a:t>Step 1: Review of the system applying assessment criteria expressed in qualitative terms</a:t>
            </a:r>
          </a:p>
          <a:p>
            <a:pPr lvl="1">
              <a:buFontTx/>
              <a:buChar char="-"/>
            </a:pPr>
            <a:r>
              <a:rPr lang="en-US" baseline="0" dirty="0" smtClean="0"/>
              <a:t>Step 2: Review of the system applying assessment criteria expressed in quantitative terms</a:t>
            </a:r>
          </a:p>
          <a:p>
            <a:pPr lvl="1">
              <a:buFontTx/>
              <a:buChar char="-"/>
            </a:pPr>
            <a:r>
              <a:rPr lang="en-US" baseline="0" dirty="0" smtClean="0"/>
              <a:t>Step 3: Analysis and determination of substantive or material gaps (gap analysis) &gt;&gt;&gt; to illustrate need for developing adequate actions to improve the quality and performance of the system.</a:t>
            </a:r>
          </a:p>
          <a:p>
            <a:pPr>
              <a:buFontTx/>
              <a:buChar char="-"/>
            </a:pPr>
            <a:r>
              <a:rPr lang="en-US" baseline="0" dirty="0" smtClean="0"/>
              <a:t>Red flags: Should the assessor identify reasons that are likely to prevent adequate actions “red flags” should be assigned (e.g. disagreement on assessment results; national laws /international agreements impose contrary obligations; other reasons preventing appropriate improvements)</a:t>
            </a:r>
          </a:p>
          <a:p>
            <a:pPr>
              <a:buFontTx/>
              <a:buNone/>
            </a:pPr>
            <a:endParaRPr lang="en-US" b="1" baseline="0" dirty="0" smtClean="0"/>
          </a:p>
          <a:p>
            <a:pPr>
              <a:buFontTx/>
              <a:buNone/>
            </a:pPr>
            <a:r>
              <a:rPr lang="en-US" b="1" baseline="0" dirty="0" smtClean="0"/>
              <a:t>Assessment Process:</a:t>
            </a:r>
          </a:p>
          <a:p>
            <a:pPr>
              <a:buFontTx/>
              <a:buChar char="-"/>
            </a:pPr>
            <a:r>
              <a:rPr lang="en-US" b="0" baseline="0" dirty="0" smtClean="0"/>
              <a:t> </a:t>
            </a:r>
            <a:r>
              <a:rPr lang="en-US" baseline="0" dirty="0" smtClean="0"/>
              <a:t>“Customized planning”, recommended: Concept Note; Ownership: Leadership arrangements demonstrating high-level political commitment (e.g. MAPS Steering Committee) and engagement of stakeholders</a:t>
            </a:r>
          </a:p>
          <a:p>
            <a:pPr>
              <a:buFontTx/>
              <a:buChar char="-"/>
            </a:pPr>
            <a:r>
              <a:rPr lang="en-US" baseline="0" dirty="0" smtClean="0"/>
              <a:t> Assessment: Data collection analysis of findings to determine strengths and weaknesses</a:t>
            </a:r>
          </a:p>
          <a:p>
            <a:pPr>
              <a:buFontTx/>
              <a:buChar char="-"/>
            </a:pPr>
            <a:r>
              <a:rPr lang="en-US" baseline="0" dirty="0" smtClean="0"/>
              <a:t> Recommendations: Developing recommendations for a prioritized reform strategy to address identified weaknesses</a:t>
            </a:r>
          </a:p>
          <a:p>
            <a:pPr>
              <a:buFontTx/>
              <a:buChar char="-"/>
            </a:pPr>
            <a:r>
              <a:rPr lang="en-US" baseline="0" dirty="0" smtClean="0"/>
              <a:t> Validation of assessment results: e.g. validation workshop,  peer reviews (TBD)</a:t>
            </a:r>
          </a:p>
          <a:p>
            <a:pPr>
              <a:buFontTx/>
              <a:buChar char="-"/>
            </a:pPr>
            <a:r>
              <a:rPr lang="en-US" baseline="0" dirty="0" smtClean="0"/>
              <a:t> Strategic Planning and Monitoring to Prepare Reforms: Strategy to be well linked to other reform initiatives; strategic plan; results framework (goals, indicators with baselines and targets for measuring progress).</a:t>
            </a:r>
          </a:p>
          <a:p>
            <a:pPr>
              <a:buFontTx/>
              <a:buNone/>
            </a:pPr>
            <a:endParaRPr lang="en-US" baseline="0" dirty="0" smtClean="0"/>
          </a:p>
          <a:p>
            <a:pPr>
              <a:buFontTx/>
              <a:buNone/>
            </a:pPr>
            <a:r>
              <a:rPr lang="en-US" b="1" baseline="0" dirty="0" smtClean="0"/>
              <a:t>Support: </a:t>
            </a:r>
            <a:r>
              <a:rPr lang="en-US" b="0" baseline="0" dirty="0" smtClean="0"/>
              <a:t>Goal: Permanent MAPS Secretariat</a:t>
            </a:r>
            <a:r>
              <a:rPr lang="en-US" b="1" baseline="0" dirty="0" smtClean="0"/>
              <a:t>. </a:t>
            </a:r>
            <a:r>
              <a:rPr lang="en-US" b="0" baseline="0" dirty="0" smtClean="0"/>
              <a:t>Role, functions, governance structure: TBD</a:t>
            </a:r>
          </a:p>
        </p:txBody>
      </p:sp>
      <p:sp>
        <p:nvSpPr>
          <p:cNvPr id="4" name="Slide Number Placeholder 3"/>
          <p:cNvSpPr>
            <a:spLocks noGrp="1"/>
          </p:cNvSpPr>
          <p:nvPr>
            <p:ph type="sldNum" sz="quarter" idx="10"/>
          </p:nvPr>
        </p:nvSpPr>
        <p:spPr/>
        <p:txBody>
          <a:bodyPr/>
          <a:lstStyle/>
          <a:p>
            <a:fld id="{F9C4473B-D599-AC4E-A401-0393393BCBC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7199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Analysis of country context: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New. Integral element of MAPS. Brief macro level analysis, no assessment (no judgment)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Why? </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Better understand country context and needs to ensure that assessment and potential reforms are anchored in countries’ needs</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Mapping of key stakeholders that are formally or informally linked to the pp structures to engage them, understand their interests, values and incentives, and gain their support to achieve tangible results</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Helps scoping the MAPS assessment (e.g. which supplementary modules to apply)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Structure: </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Focuses on a number of potentially important factors for procurement reform (brief presentation)</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Draws on easily accessible information and focuses on a number of potentially important factors for procurement reform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9C4473B-D599-AC4E-A401-0393393BCBC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01506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E045AE44-6F3F-9A4B-B95D-87753268E454}" type="datetime1">
              <a:rPr lang="en-US" smtClean="0"/>
              <a:pPr/>
              <a:t>29-Nov-2016</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97A9290-E146-9A46-9D74-5EF7C941B51A}" type="datetime1">
              <a:rPr lang="en-US" smtClean="0"/>
              <a:pPr/>
              <a:t>29-Nov-2016</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1E681368-5DB2-430E-B874-50F1755FF72D}" type="slidenum">
              <a:rPr lang="en-GB" smtClean="0"/>
              <a:pPr/>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9E06851-532A-7A42-A388-9478FDA733D2}" type="datetime1">
              <a:rPr lang="en-US" smtClean="0"/>
              <a:pPr/>
              <a:t>29-Nov-2016</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1E681368-5DB2-430E-B874-50F1755FF72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D8BD707-D9CF-40AE-B4C6-C98DA3205C09}" type="datetimeFigureOut">
              <a:rPr lang="en-US" smtClean="0">
                <a:solidFill>
                  <a:prstClr val="white"/>
                </a:solidFill>
              </a:rPr>
              <a:pPr/>
              <a:t>29-Nov-2016</a:t>
            </a:fld>
            <a:endParaRPr lang="en-US"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dirty="0">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extLst>
      <p:ext uri="{BB962C8B-B14F-4D97-AF65-F5344CB8AC3E}">
        <p14:creationId xmlns:p14="http://schemas.microsoft.com/office/powerpoint/2010/main" val="308764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D8BD707-D9CF-40AE-B4C6-C98DA3205C09}" type="datetimeFigureOut">
              <a:rPr lang="en-US" smtClean="0"/>
              <a:pPr/>
              <a:t>29-Nov-2016</a:t>
            </a:fld>
            <a:endParaRPr lang="en-US"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6F15528-21DE-4FAA-801E-634DDDAF4B2B}" type="slidenum">
              <a:rPr lang="en-US" smtClean="0">
                <a:solidFill>
                  <a:prstClr val="white"/>
                </a:solidFill>
              </a:rPr>
              <a:pPr/>
              <a:t>‹#›</a:t>
            </a:fld>
            <a:endParaRPr lang="en-US"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80969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D8BD707-D9CF-40AE-B4C6-C98DA3205C09}" type="datetimeFigureOut">
              <a:rPr lang="en-US" smtClean="0">
                <a:solidFill>
                  <a:prstClr val="white"/>
                </a:solidFill>
              </a:rPr>
              <a:pPr/>
              <a:t>29-Nov-2016</a:t>
            </a:fld>
            <a:endParaRPr lang="en-US"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B6F15528-21DE-4FAA-801E-634DDDAF4B2B}" type="slidenum">
              <a:rPr lang="en-US" smtClean="0">
                <a:solidFill>
                  <a:srgbClr val="006299"/>
                </a:solidFill>
              </a:rPr>
              <a:pPr/>
              <a:t>‹#›</a:t>
            </a:fld>
            <a:endParaRPr lang="en-US" dirty="0">
              <a:solidFill>
                <a:srgbClr val="006299"/>
              </a:solidFill>
            </a:endParaRPr>
          </a:p>
        </p:txBody>
      </p:sp>
    </p:spTree>
    <p:extLst>
      <p:ext uri="{BB962C8B-B14F-4D97-AF65-F5344CB8AC3E}">
        <p14:creationId xmlns:p14="http://schemas.microsoft.com/office/powerpoint/2010/main" val="2285247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EC034F3C-26CA-D748-A3AA-59FBD1FF0E98}" type="datetime1">
              <a:rPr lang="en-US" smtClean="0"/>
              <a:pPr/>
              <a:t>29-Nov-2016</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1E681368-5DB2-430E-B874-50F1755FF7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smtClean="0">
              <a:solidFill>
                <a:srgbClr val="393939"/>
              </a:solidFill>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D8BD707-D9CF-40AE-B4C6-C98DA3205C09}" type="datetimeFigureOut">
              <a:rPr lang="en-US" smtClean="0"/>
              <a:pPr/>
              <a:t>29-Nov-2016</a:t>
            </a:fld>
            <a:endParaRPr lang="en-US"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6F15528-21DE-4FAA-801E-634DDDAF4B2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15095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endParaRPr lang="en-GB"/>
          </a:p>
        </p:txBody>
      </p:sp>
      <p:pic>
        <p:nvPicPr>
          <p:cNvPr id="5" name="Picture 4" descr="MAPS Picture with text2.jpg"/>
          <p:cNvPicPr>
            <a:picLocks noChangeAspect="1"/>
          </p:cNvPicPr>
          <p:nvPr/>
        </p:nvPicPr>
        <p:blipFill>
          <a:blip r:embed="rId3"/>
          <a:srcRect t="10031" b="12538"/>
          <a:stretch>
            <a:fillRect/>
          </a:stretch>
        </p:blipFill>
        <p:spPr>
          <a:xfrm>
            <a:off x="0" y="1"/>
            <a:ext cx="9144000" cy="4437052"/>
          </a:xfrm>
          <a:prstGeom prst="rect">
            <a:avLst/>
          </a:prstGeom>
        </p:spPr>
      </p:pic>
      <p:sp>
        <p:nvSpPr>
          <p:cNvPr id="6" name="TextBox 5"/>
          <p:cNvSpPr txBox="1"/>
          <p:nvPr/>
        </p:nvSpPr>
        <p:spPr>
          <a:xfrm>
            <a:off x="467544" y="4458663"/>
            <a:ext cx="8208912" cy="1877437"/>
          </a:xfrm>
          <a:prstGeom prst="rect">
            <a:avLst/>
          </a:prstGeom>
          <a:noFill/>
        </p:spPr>
        <p:txBody>
          <a:bodyPr wrap="square" rtlCol="0">
            <a:spAutoFit/>
          </a:bodyPr>
          <a:lstStyle/>
          <a:p>
            <a:pPr algn="ctr"/>
            <a:r>
              <a:rPr lang="en-GB" sz="2800" b="1" dirty="0" smtClean="0">
                <a:latin typeface="Arial"/>
                <a:cs typeface="Arial"/>
              </a:rPr>
              <a:t>The </a:t>
            </a:r>
            <a:r>
              <a:rPr lang="en-GB" sz="2800" b="1" dirty="0">
                <a:latin typeface="Arial"/>
                <a:cs typeface="Arial"/>
              </a:rPr>
              <a:t>MAPS Revision </a:t>
            </a:r>
          </a:p>
          <a:p>
            <a:endParaRPr lang="en-GB" dirty="0" smtClean="0">
              <a:latin typeface="Arial"/>
              <a:cs typeface="Arial"/>
            </a:endParaRPr>
          </a:p>
          <a:p>
            <a:r>
              <a:rPr lang="en-US" sz="1400" dirty="0" smtClean="0">
                <a:latin typeface="Arial"/>
                <a:cs typeface="Arial"/>
              </a:rPr>
              <a:t>Paulo </a:t>
            </a:r>
            <a:r>
              <a:rPr lang="en-US" sz="1400" dirty="0" err="1" smtClean="0">
                <a:latin typeface="Arial"/>
                <a:cs typeface="Arial"/>
              </a:rPr>
              <a:t>Magina</a:t>
            </a:r>
            <a:r>
              <a:rPr lang="en-US" sz="1400" dirty="0">
                <a:latin typeface="Arial"/>
                <a:cs typeface="Arial"/>
              </a:rPr>
              <a:t>, Head of the Public Procurement </a:t>
            </a:r>
            <a:r>
              <a:rPr lang="en-US" sz="1400" dirty="0" smtClean="0">
                <a:latin typeface="Arial"/>
                <a:cs typeface="Arial"/>
              </a:rPr>
              <a:t>Unit, OECD</a:t>
            </a:r>
          </a:p>
          <a:p>
            <a:r>
              <a:rPr lang="en-US" sz="1400" dirty="0" smtClean="0">
                <a:latin typeface="Arial"/>
                <a:cs typeface="Arial"/>
              </a:rPr>
              <a:t>Lena Diesing, Policy Analyst, </a:t>
            </a:r>
            <a:r>
              <a:rPr lang="en-US" sz="1400" dirty="0">
                <a:latin typeface="Arial"/>
                <a:cs typeface="Arial"/>
              </a:rPr>
              <a:t>Public Procurement Unit, </a:t>
            </a:r>
            <a:r>
              <a:rPr lang="en-US" sz="1400" dirty="0" smtClean="0">
                <a:latin typeface="Arial"/>
                <a:cs typeface="Arial"/>
              </a:rPr>
              <a:t>OECD</a:t>
            </a:r>
          </a:p>
          <a:p>
            <a:endParaRPr lang="en-US" sz="1400" dirty="0">
              <a:latin typeface="Arial"/>
              <a:cs typeface="Arial"/>
            </a:endParaRPr>
          </a:p>
          <a:p>
            <a:r>
              <a:rPr lang="en-US" sz="1400" dirty="0" smtClean="0">
                <a:latin typeface="Arial"/>
                <a:cs typeface="Arial"/>
              </a:rPr>
              <a:t>XII </a:t>
            </a:r>
            <a:r>
              <a:rPr lang="en-US" sz="1400" dirty="0">
                <a:latin typeface="Arial"/>
                <a:cs typeface="Arial"/>
              </a:rPr>
              <a:t>Annual Conference on Government Procurement in the </a:t>
            </a:r>
            <a:r>
              <a:rPr lang="en-US" sz="1400" dirty="0" smtClean="0">
                <a:latin typeface="Arial"/>
                <a:cs typeface="Arial"/>
              </a:rPr>
              <a:t>Americas</a:t>
            </a:r>
          </a:p>
          <a:p>
            <a:r>
              <a:rPr lang="en-US" sz="1400" dirty="0" smtClean="0">
                <a:latin typeface="Arial"/>
                <a:cs typeface="Arial"/>
              </a:rPr>
              <a:t>November 2016</a:t>
            </a:r>
            <a:endParaRPr lang="en-GB" sz="1400" dirty="0" smtClean="0">
              <a:latin typeface="Arial"/>
              <a:cs typeface="Arial"/>
            </a:endParaRPr>
          </a:p>
        </p:txBody>
      </p:sp>
    </p:spTree>
    <p:extLst>
      <p:ext uri="{BB962C8B-B14F-4D97-AF65-F5344CB8AC3E}">
        <p14:creationId xmlns:p14="http://schemas.microsoft.com/office/powerpoint/2010/main" val="300509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79003932"/>
              </p:ext>
            </p:extLst>
          </p:nvPr>
        </p:nvGraphicFramePr>
        <p:xfrm>
          <a:off x="488106" y="4293096"/>
          <a:ext cx="8218488" cy="2118360"/>
        </p:xfrm>
        <a:graphic>
          <a:graphicData uri="http://schemas.openxmlformats.org/drawingml/2006/table">
            <a:tbl>
              <a:tblPr firstRow="1" bandRow="1">
                <a:tableStyleId>{5940675A-B579-460E-94D1-54222C63F5DA}</a:tableStyleId>
              </a:tblPr>
              <a:tblGrid>
                <a:gridCol w="598487"/>
                <a:gridCol w="7620001"/>
              </a:tblGrid>
              <a:tr h="132184">
                <a:tc gridSpan="2">
                  <a:txBody>
                    <a:bodyPr/>
                    <a:lstStyle/>
                    <a:p>
                      <a:r>
                        <a:rPr lang="en-US" b="1" dirty="0" smtClean="0"/>
                        <a:t>Pillars</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370840">
                <a:tc>
                  <a:txBody>
                    <a:bodyPr/>
                    <a:lstStyle/>
                    <a:p>
                      <a:r>
                        <a:rPr lang="en-US" b="1" dirty="0" smtClean="0"/>
                        <a:t>I</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dirty="0" smtClean="0"/>
                        <a:t>Legal, Regulatory, and Policy</a:t>
                      </a:r>
                      <a:r>
                        <a:rPr lang="en-US" baseline="0" dirty="0" smtClean="0"/>
                        <a:t> Framework</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70840">
                <a:tc>
                  <a:txBody>
                    <a:bodyPr/>
                    <a:lstStyle/>
                    <a:p>
                      <a:r>
                        <a:rPr lang="en-US" b="1" dirty="0" smtClean="0"/>
                        <a:t>II</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Institutional Framework and Management Capacity</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b="1" dirty="0" smtClean="0"/>
                        <a:t>III</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dirty="0" smtClean="0"/>
                        <a:t>Public</a:t>
                      </a:r>
                      <a:r>
                        <a:rPr lang="en-US" baseline="0" dirty="0" smtClean="0"/>
                        <a:t> Procurement Operations and Market Practices</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572452">
                <a:tc>
                  <a:txBody>
                    <a:bodyPr/>
                    <a:lstStyle/>
                    <a:p>
                      <a:r>
                        <a:rPr lang="en-US" b="1" dirty="0" smtClean="0"/>
                        <a:t>IV</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Accountability, Integrity and Transparency</a:t>
                      </a:r>
                      <a:r>
                        <a:rPr lang="en-US" baseline="0" dirty="0" smtClean="0"/>
                        <a:t> of the Public Procurement System</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Title 2"/>
          <p:cNvSpPr>
            <a:spLocks noGrp="1"/>
          </p:cNvSpPr>
          <p:nvPr>
            <p:ph type="title"/>
          </p:nvPr>
        </p:nvSpPr>
        <p:spPr/>
        <p:txBody>
          <a:bodyPr/>
          <a:lstStyle/>
          <a:p>
            <a:r>
              <a:rPr lang="en-US" b="1" dirty="0"/>
              <a:t>Section III: N</a:t>
            </a:r>
            <a:r>
              <a:rPr lang="en-US" b="1" dirty="0" smtClean="0"/>
              <a:t>ew Indicators</a:t>
            </a:r>
            <a:endParaRPr lang="en-US" b="1" dirty="0"/>
          </a:p>
        </p:txBody>
      </p:sp>
      <p:sp>
        <p:nvSpPr>
          <p:cNvPr id="5" name="Slide Number Placeholder 4"/>
          <p:cNvSpPr>
            <a:spLocks noGrp="1"/>
          </p:cNvSpPr>
          <p:nvPr>
            <p:ph type="sldNum" sz="quarter" idx="4"/>
          </p:nvPr>
        </p:nvSpPr>
        <p:spPr/>
        <p:txBody>
          <a:bodyPr/>
          <a:lstStyle/>
          <a:p>
            <a:fld id="{1E681368-5DB2-430E-B874-50F1755FF72D}" type="slidenum">
              <a:rPr lang="en-GB" smtClean="0"/>
              <a:pPr/>
              <a:t>10</a:t>
            </a:fld>
            <a:endParaRPr lang="en-GB"/>
          </a:p>
        </p:txBody>
      </p:sp>
      <p:graphicFrame>
        <p:nvGraphicFramePr>
          <p:cNvPr id="6" name="Content Placeholder 3"/>
          <p:cNvGraphicFramePr>
            <a:graphicFrameLocks/>
          </p:cNvGraphicFramePr>
          <p:nvPr>
            <p:extLst>
              <p:ext uri="{D42A27DB-BD31-4B8C-83A1-F6EECF244321}">
                <p14:modId xmlns:p14="http://schemas.microsoft.com/office/powerpoint/2010/main" val="2071765017"/>
              </p:ext>
            </p:extLst>
          </p:nvPr>
        </p:nvGraphicFramePr>
        <p:xfrm>
          <a:off x="444971" y="1633344"/>
          <a:ext cx="8229600" cy="2011680"/>
        </p:xfrm>
        <a:graphic>
          <a:graphicData uri="http://schemas.openxmlformats.org/drawingml/2006/table">
            <a:tbl>
              <a:tblPr firstRow="1" bandRow="1">
                <a:tableStyleId>{5940675A-B579-460E-94D1-54222C63F5DA}</a:tableStyleId>
              </a:tblPr>
              <a:tblGrid>
                <a:gridCol w="8229600"/>
              </a:tblGrid>
              <a:tr h="0">
                <a:tc>
                  <a:txBody>
                    <a:bodyPr/>
                    <a:lstStyle/>
                    <a:p>
                      <a:pPr algn="l"/>
                      <a:r>
                        <a:rPr lang="en-US" b="1" dirty="0" smtClean="0">
                          <a:solidFill>
                            <a:srgbClr val="FF0000"/>
                          </a:solidFill>
                        </a:rPr>
                        <a:t>Summary of novelties:</a:t>
                      </a:r>
                      <a:endParaRPr lang="en-US"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indent="0">
                        <a:buFont typeface="Arial" panose="020B0604020202020204" pitchFamily="34" charset="0"/>
                        <a:buNone/>
                      </a:pPr>
                      <a:r>
                        <a:rPr lang="en-US" dirty="0" smtClean="0"/>
                        <a:t>All 14 indicators, 55</a:t>
                      </a:r>
                      <a:r>
                        <a:rPr lang="en-US" baseline="0" dirty="0" smtClean="0"/>
                        <a:t> sub-indicators, and assessment criteria revised to reflect the MAPS revision objectives, principal considerations, and modern procurement practices</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0">
                <a:tc>
                  <a:txBody>
                    <a:bodyPr/>
                    <a:lstStyle/>
                    <a:p>
                      <a:pPr marL="0" indent="0">
                        <a:buFont typeface="Arial" panose="020B0604020202020204" pitchFamily="34" charset="0"/>
                        <a:buNone/>
                      </a:pPr>
                      <a:r>
                        <a:rPr lang="en-US" dirty="0" smtClean="0"/>
                        <a:t>Assessment criteria are</a:t>
                      </a:r>
                      <a:r>
                        <a:rPr lang="en-US" baseline="0" dirty="0" smtClean="0"/>
                        <a:t> </a:t>
                      </a:r>
                      <a:r>
                        <a:rPr lang="en-US" dirty="0" smtClean="0"/>
                        <a:t>expressed in qualitative and/or  quantitative</a:t>
                      </a:r>
                      <a:r>
                        <a:rPr lang="en-US" baseline="0" dirty="0" smtClean="0"/>
                        <a:t> terms</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indent="0">
                        <a:buFont typeface="Arial" panose="020B0604020202020204" pitchFamily="34" charset="0"/>
                        <a:buNone/>
                      </a:pPr>
                      <a:r>
                        <a:rPr lang="en-US" dirty="0" smtClean="0"/>
                        <a:t>Set of 15 quantitative indicators</a:t>
                      </a:r>
                      <a:r>
                        <a:rPr lang="en-US" baseline="0" dirty="0" smtClean="0"/>
                        <a:t> (minimum) to demonstrate results</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7" name="TextBox 6"/>
          <p:cNvSpPr txBox="1"/>
          <p:nvPr/>
        </p:nvSpPr>
        <p:spPr>
          <a:xfrm>
            <a:off x="7668344" y="1196752"/>
            <a:ext cx="1296144" cy="523220"/>
          </a:xfrm>
          <a:prstGeom prst="rect">
            <a:avLst/>
          </a:prstGeom>
          <a:solidFill>
            <a:schemeClr val="bg1"/>
          </a:solidFill>
          <a:ln w="38100">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b="1" i="1" dirty="0" smtClean="0">
                <a:solidFill>
                  <a:srgbClr val="C00000"/>
                </a:solidFill>
              </a:rPr>
              <a:t>*</a:t>
            </a:r>
            <a:r>
              <a:rPr lang="en-GB" sz="2800" i="1" dirty="0" smtClean="0">
                <a:solidFill>
                  <a:srgbClr val="C00000"/>
                </a:solidFill>
              </a:rPr>
              <a:t>NEW</a:t>
            </a:r>
            <a:endParaRPr lang="en-GB" sz="2800" i="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6255219"/>
              </p:ext>
            </p:extLst>
          </p:nvPr>
        </p:nvGraphicFramePr>
        <p:xfrm>
          <a:off x="468313" y="1405518"/>
          <a:ext cx="8218489" cy="5263842"/>
        </p:xfrm>
        <a:graphic>
          <a:graphicData uri="http://schemas.openxmlformats.org/drawingml/2006/table">
            <a:tbl>
              <a:tblPr firstRow="1" bandRow="1">
                <a:tableStyleId>{5940675A-B579-460E-94D1-54222C63F5DA}</a:tableStyleId>
              </a:tblPr>
              <a:tblGrid>
                <a:gridCol w="369887"/>
                <a:gridCol w="2293640"/>
                <a:gridCol w="5554962"/>
              </a:tblGrid>
              <a:tr h="457366">
                <a:tc gridSpan="2">
                  <a:txBody>
                    <a:bodyPr/>
                    <a:lstStyle/>
                    <a:p>
                      <a:pPr algn="ctr"/>
                      <a:r>
                        <a:rPr lang="en-US" b="1" dirty="0" smtClean="0"/>
                        <a:t>Indicators</a:t>
                      </a:r>
                      <a:endParaRPr lang="en-US"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b="1" baseline="0" dirty="0" smtClean="0">
                          <a:solidFill>
                            <a:srgbClr val="FF0000"/>
                          </a:solidFill>
                        </a:rPr>
                        <a:t>R</a:t>
                      </a:r>
                      <a:r>
                        <a:rPr lang="en-US" b="1" dirty="0" smtClean="0">
                          <a:solidFill>
                            <a:srgbClr val="FF0000"/>
                          </a:solidFill>
                        </a:rPr>
                        <a:t>evision highlights</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296526">
                <a:tc>
                  <a:txBody>
                    <a:bodyPr/>
                    <a:lstStyle/>
                    <a:p>
                      <a:r>
                        <a:rPr lang="en-US" sz="1800" b="1" dirty="0" smtClean="0"/>
                        <a:t>1</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Legal </a:t>
                      </a:r>
                      <a:r>
                        <a:rPr lang="en-US" sz="1800" b="1" baseline="0" dirty="0" smtClean="0"/>
                        <a:t>framework achieves principles; complies with obligations.</a:t>
                      </a:r>
                      <a:endParaRPr lang="en-US" sz="1800" b="1" dirty="0" smtClean="0"/>
                    </a:p>
                    <a:p>
                      <a:endParaRPr lang="en-US" sz="18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285750" indent="-285750">
                        <a:buFont typeface="Arial" panose="020B0604020202020204" pitchFamily="34" charset="0"/>
                        <a:buChar char="•"/>
                      </a:pPr>
                      <a:r>
                        <a:rPr lang="en-US" sz="2000" baseline="0" dirty="0" smtClean="0"/>
                        <a:t>Procurement methods and processes to be proportionate to value and risks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Award criteria to ensure VFM decisions</a:t>
                      </a:r>
                      <a:endParaRPr lang="en-US" sz="2000" b="0" baseline="0" dirty="0" smtClean="0">
                        <a:solidFill>
                          <a:schemeClr val="tx1"/>
                        </a:solidFill>
                      </a:endParaRPr>
                    </a:p>
                    <a:p>
                      <a:pPr marL="285750" indent="-285750">
                        <a:buFont typeface="Arial" panose="020B0604020202020204" pitchFamily="34" charset="0"/>
                        <a:buChar char="•"/>
                      </a:pPr>
                      <a:r>
                        <a:rPr lang="en-US" sz="2000" dirty="0" smtClean="0"/>
                        <a:t>New sub-indicators:</a:t>
                      </a:r>
                    </a:p>
                    <a:p>
                      <a:pPr marL="742950" lvl="1" indent="-285750">
                        <a:buFont typeface="Arial" panose="020B0604020202020204" pitchFamily="34" charset="0"/>
                        <a:buChar char="•"/>
                      </a:pPr>
                      <a:r>
                        <a:rPr lang="en-US" sz="2000" baseline="0" dirty="0" smtClean="0"/>
                        <a:t>Contract management</a:t>
                      </a:r>
                    </a:p>
                    <a:p>
                      <a:pPr marL="742950" lvl="1" indent="-285750">
                        <a:buFont typeface="Arial" panose="020B0604020202020204" pitchFamily="34" charset="0"/>
                        <a:buChar char="•"/>
                      </a:pPr>
                      <a:r>
                        <a:rPr lang="en-US" sz="2000" baseline="0" dirty="0" smtClean="0"/>
                        <a:t>Electronic procurement</a:t>
                      </a:r>
                    </a:p>
                    <a:p>
                      <a:pPr marL="742950" lvl="1" indent="-285750">
                        <a:buFont typeface="Arial" panose="020B0604020202020204" pitchFamily="34" charset="0"/>
                        <a:buChar char="•"/>
                      </a:pPr>
                      <a:r>
                        <a:rPr lang="en-US" sz="2000" baseline="0" dirty="0" smtClean="0"/>
                        <a:t>PP principles in specialized legislation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043875">
                <a:tc>
                  <a:txBody>
                    <a:bodyPr/>
                    <a:lstStyle/>
                    <a:p>
                      <a:pPr>
                        <a:buFontTx/>
                        <a:buNone/>
                      </a:pPr>
                      <a:r>
                        <a:rPr lang="en-US" sz="1800" b="1" dirty="0" smtClean="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t>Supporting regulations and tools</a:t>
                      </a:r>
                      <a:endParaRPr lang="en-US" sz="1800" b="1"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buFontTx/>
                        <a:buNone/>
                      </a:pPr>
                      <a:r>
                        <a:rPr lang="en-US" sz="2000" dirty="0" smtClean="0"/>
                        <a:t>Clarifications (e.g. terms)</a:t>
                      </a:r>
                      <a:endParaRPr lang="en-US" sz="2000" b="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466075">
                <a:tc>
                  <a:txBody>
                    <a:bodyPr/>
                    <a:lstStyle/>
                    <a:p>
                      <a:r>
                        <a:rPr lang="en-US" sz="1800" b="1" dirty="0" smtClean="0"/>
                        <a:t>3</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800" b="1" dirty="0" smtClean="0"/>
                        <a:t>Secondary </a:t>
                      </a:r>
                      <a:r>
                        <a:rPr lang="en-US" sz="1800" b="1" baseline="0" dirty="0" smtClean="0"/>
                        <a:t>policy objectives, international obligations</a:t>
                      </a:r>
                      <a:r>
                        <a:rPr kumimoji="0" lang="en-GB" sz="1800" b="1" kern="1200" dirty="0" smtClean="0"/>
                        <a:t>*</a:t>
                      </a:r>
                      <a:r>
                        <a:rPr lang="en-US" sz="1800" b="1" dirty="0" smtClean="0"/>
                        <a:t> </a:t>
                      </a:r>
                      <a:endParaRPr lang="en-US" sz="18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New sub-indicators: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Sustainable Public Procurement (SPP)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Obligations deriving from international agreements</a:t>
                      </a:r>
                      <a:endParaRPr lang="en-US" sz="2000" b="0" baseline="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3" name="Title 2"/>
          <p:cNvSpPr>
            <a:spLocks noGrp="1"/>
          </p:cNvSpPr>
          <p:nvPr>
            <p:ph type="title"/>
          </p:nvPr>
        </p:nvSpPr>
        <p:spPr/>
        <p:txBody>
          <a:bodyPr/>
          <a:lstStyle/>
          <a:p>
            <a:r>
              <a:rPr lang="en-US" b="1" dirty="0"/>
              <a:t>Pillar I – Legal, Regulatory and Policy Framework</a:t>
            </a:r>
          </a:p>
        </p:txBody>
      </p:sp>
      <p:sp>
        <p:nvSpPr>
          <p:cNvPr id="5" name="Slide Number Placeholder 4"/>
          <p:cNvSpPr>
            <a:spLocks noGrp="1"/>
          </p:cNvSpPr>
          <p:nvPr>
            <p:ph type="sldNum" sz="quarter" idx="4"/>
          </p:nvPr>
        </p:nvSpPr>
        <p:spPr/>
        <p:txBody>
          <a:bodyPr/>
          <a:lstStyle/>
          <a:p>
            <a:fld id="{1E681368-5DB2-430E-B874-50F1755FF72D}" type="slidenum">
              <a:rPr lang="en-GB" smtClean="0"/>
              <a:pPr/>
              <a:t>11</a:t>
            </a:fld>
            <a:endParaRPr lang="en-GB"/>
          </a:p>
        </p:txBody>
      </p:sp>
      <p:sp>
        <p:nvSpPr>
          <p:cNvPr id="6" name="TextBox 5"/>
          <p:cNvSpPr txBox="1"/>
          <p:nvPr/>
        </p:nvSpPr>
        <p:spPr>
          <a:xfrm>
            <a:off x="7380312" y="882298"/>
            <a:ext cx="1296144" cy="523220"/>
          </a:xfrm>
          <a:prstGeom prst="rect">
            <a:avLst/>
          </a:prstGeom>
          <a:solidFill>
            <a:schemeClr val="bg1"/>
          </a:solidFill>
          <a:ln w="38100">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b="1" i="1" dirty="0" smtClean="0">
                <a:solidFill>
                  <a:srgbClr val="C00000"/>
                </a:solidFill>
              </a:rPr>
              <a:t>*</a:t>
            </a:r>
            <a:r>
              <a:rPr lang="en-GB" sz="2800" i="1" dirty="0" smtClean="0">
                <a:solidFill>
                  <a:srgbClr val="C00000"/>
                </a:solidFill>
              </a:rPr>
              <a:t>NEW</a:t>
            </a:r>
            <a:endParaRPr lang="en-GB" sz="2800" i="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4110292"/>
              </p:ext>
            </p:extLst>
          </p:nvPr>
        </p:nvGraphicFramePr>
        <p:xfrm>
          <a:off x="467544" y="1405517"/>
          <a:ext cx="8218488" cy="5061196"/>
        </p:xfrm>
        <a:graphic>
          <a:graphicData uri="http://schemas.openxmlformats.org/drawingml/2006/table">
            <a:tbl>
              <a:tblPr firstRow="1" bandRow="1">
                <a:tableStyleId>{5940675A-B579-460E-94D1-54222C63F5DA}</a:tableStyleId>
              </a:tblPr>
              <a:tblGrid>
                <a:gridCol w="369887"/>
                <a:gridCol w="2510433"/>
                <a:gridCol w="5338168"/>
              </a:tblGrid>
              <a:tr h="351665">
                <a:tc gridSpan="2">
                  <a:txBody>
                    <a:bodyPr/>
                    <a:lstStyle/>
                    <a:p>
                      <a:pPr algn="ctr"/>
                      <a:r>
                        <a:rPr lang="en-US" b="1" dirty="0" smtClean="0"/>
                        <a:t>Indicators</a:t>
                      </a:r>
                      <a:endParaRPr lang="en-US"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R</a:t>
                      </a:r>
                      <a:r>
                        <a:rPr lang="en-US" b="1" dirty="0" smtClean="0">
                          <a:solidFill>
                            <a:srgbClr val="FF0000"/>
                          </a:solidFill>
                        </a:rPr>
                        <a:t>evisions highlights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67079">
                <a:tc>
                  <a:txBody>
                    <a:bodyPr/>
                    <a:lstStyle/>
                    <a:p>
                      <a:r>
                        <a:rPr lang="en-US" b="1" dirty="0" smtClean="0"/>
                        <a:t>4</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t>M</a:t>
                      </a:r>
                      <a:r>
                        <a:rPr lang="en-US" sz="1700" b="1" baseline="0" dirty="0" smtClean="0"/>
                        <a:t>ainstreaming and integration with the PFM system</a:t>
                      </a:r>
                      <a:endParaRPr lang="en-US" sz="1700" b="1"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Regrouped:</a:t>
                      </a:r>
                      <a:r>
                        <a:rPr lang="en-US" sz="2000" baseline="0" dirty="0" smtClean="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Procurement planning and budget cycle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Financial procedures &amp; procurement cycle</a:t>
                      </a:r>
                      <a:endParaRPr lang="en-US" sz="2000" b="0" baseline="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967079">
                <a:tc>
                  <a:txBody>
                    <a:bodyPr/>
                    <a:lstStyle/>
                    <a:p>
                      <a:pPr>
                        <a:buFontTx/>
                        <a:buNone/>
                      </a:pPr>
                      <a:r>
                        <a:rPr lang="en-US" b="1" dirty="0" smtClean="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baseline="0" dirty="0" smtClean="0"/>
                        <a:t>Institution in charge of the normative / regulatory function</a:t>
                      </a:r>
                      <a:endParaRPr lang="en-US" sz="1700" b="1"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buFontTx/>
                        <a:buNone/>
                      </a:pPr>
                      <a:r>
                        <a:rPr lang="en-US" sz="2000" dirty="0" smtClean="0"/>
                        <a:t>Focus on existence, independence, and effectiveness of </a:t>
                      </a:r>
                      <a:r>
                        <a:rPr lang="en-US" sz="2000" baseline="0" dirty="0" smtClean="0"/>
                        <a:t>function. Adequate funding to ensure proper staffing and resources.</a:t>
                      </a:r>
                      <a:endParaRPr lang="en-US" sz="2000" b="0" dirty="0" smtClean="0">
                        <a:solidFill>
                          <a:srgbClr val="FF0000"/>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67079">
                <a:tc>
                  <a:txBody>
                    <a:bodyPr/>
                    <a:lstStyle/>
                    <a:p>
                      <a:r>
                        <a:rPr lang="en-US" b="1" dirty="0" smtClean="0"/>
                        <a:t>6</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700" b="1" dirty="0" smtClean="0"/>
                        <a:t>Procuring</a:t>
                      </a:r>
                      <a:r>
                        <a:rPr lang="en-US" sz="1700" b="1" baseline="0" dirty="0" smtClean="0"/>
                        <a:t> entities and their mandates</a:t>
                      </a:r>
                      <a:r>
                        <a:rPr kumimoji="0" lang="en-GB" sz="1700" b="1" kern="1200" dirty="0" smtClean="0">
                          <a:solidFill>
                            <a:srgbClr val="C00000"/>
                          </a:solidFill>
                        </a:rPr>
                        <a:t>*</a:t>
                      </a:r>
                      <a:r>
                        <a:rPr lang="en-US" sz="1700" b="1" dirty="0" smtClean="0"/>
                        <a:t> </a:t>
                      </a:r>
                      <a:endParaRPr lang="en-US" sz="17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2000" baseline="0" dirty="0" smtClean="0"/>
                        <a:t>New sub-indicators: </a:t>
                      </a:r>
                    </a:p>
                    <a:p>
                      <a:pPr marL="285750" indent="-285750">
                        <a:buFont typeface="Arial" panose="020B0604020202020204" pitchFamily="34" charset="0"/>
                        <a:buChar char="•"/>
                      </a:pPr>
                      <a:r>
                        <a:rPr lang="en-US" sz="2000" baseline="0" dirty="0" smtClean="0"/>
                        <a:t>Def., responsibilities of procuring entities</a:t>
                      </a:r>
                    </a:p>
                    <a:p>
                      <a:pPr marL="285750" indent="-285750">
                        <a:buFont typeface="Arial" panose="020B0604020202020204" pitchFamily="34" charset="0"/>
                        <a:buChar char="•"/>
                      </a:pPr>
                      <a:r>
                        <a:rPr lang="en-US" sz="2000" baseline="0" dirty="0" smtClean="0"/>
                        <a:t>Centralized procurement body</a:t>
                      </a:r>
                      <a:endParaRPr lang="en-US" sz="2000" b="0" baseline="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674025">
                <a:tc>
                  <a:txBody>
                    <a:bodyPr/>
                    <a:lstStyle/>
                    <a:p>
                      <a:r>
                        <a:rPr lang="en-US" b="1" dirty="0" smtClean="0"/>
                        <a:t>7</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t>Information systems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000" baseline="0" dirty="0" smtClean="0"/>
                        <a:t>New sub-indicator: Use of e-procurement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IT to support the publication of information</a:t>
                      </a:r>
                      <a:endParaRPr lang="en-US" sz="2000" b="0" dirty="0" smtClean="0">
                        <a:solidFill>
                          <a:schemeClr val="accent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76876">
                <a:tc>
                  <a:txBody>
                    <a:bodyPr/>
                    <a:lstStyle/>
                    <a:p>
                      <a:pPr>
                        <a:buFontTx/>
                        <a:buNone/>
                      </a:pPr>
                      <a:r>
                        <a:rPr lang="en-US" b="1" baseline="0" dirty="0" smtClean="0"/>
                        <a:t>8</a:t>
                      </a:r>
                      <a:endParaRPr lang="en-US"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buFontTx/>
                        <a:buNone/>
                      </a:pPr>
                      <a:r>
                        <a:rPr lang="en-US" sz="1700" b="1" baseline="0" dirty="0" smtClean="0"/>
                        <a:t>System’s capacity to develop and improve</a:t>
                      </a:r>
                      <a:endParaRPr lang="en-US" sz="1700" b="1"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buFontTx/>
                        <a:buNone/>
                      </a:pPr>
                      <a:r>
                        <a:rPr lang="en-US" sz="1800" dirty="0" smtClean="0"/>
                        <a:t>New sub-indicators:</a:t>
                      </a:r>
                      <a:endParaRPr lang="en-US" sz="1800" baseline="0" dirty="0" smtClean="0"/>
                    </a:p>
                    <a:p>
                      <a:pPr marL="285750" indent="-285750">
                        <a:buFont typeface="Arial" panose="020B0604020202020204" pitchFamily="34" charset="0"/>
                        <a:buChar char="•"/>
                      </a:pPr>
                      <a:r>
                        <a:rPr lang="en-US" sz="1800" baseline="0" dirty="0" smtClean="0"/>
                        <a:t>Recognition of procurement as a profession</a:t>
                      </a:r>
                    </a:p>
                    <a:p>
                      <a:pPr marL="285750" indent="-285750">
                        <a:buFont typeface="Arial" panose="020B0604020202020204" pitchFamily="34" charset="0"/>
                        <a:buChar char="•"/>
                      </a:pPr>
                      <a:r>
                        <a:rPr lang="en-US" sz="1800" baseline="0" dirty="0" smtClean="0"/>
                        <a:t>Monitoring performance to improve system</a:t>
                      </a:r>
                      <a:endParaRPr lang="en-US" sz="1800" b="0" baseline="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3" name="Title 2"/>
          <p:cNvSpPr>
            <a:spLocks noGrp="1"/>
          </p:cNvSpPr>
          <p:nvPr>
            <p:ph type="title"/>
          </p:nvPr>
        </p:nvSpPr>
        <p:spPr/>
        <p:txBody>
          <a:bodyPr/>
          <a:lstStyle/>
          <a:p>
            <a:r>
              <a:rPr lang="en-US" b="1" dirty="0"/>
              <a:t>Pillar II – Institutional Framework and Management Capacity</a:t>
            </a:r>
          </a:p>
        </p:txBody>
      </p:sp>
      <p:sp>
        <p:nvSpPr>
          <p:cNvPr id="5" name="Slide Number Placeholder 4"/>
          <p:cNvSpPr>
            <a:spLocks noGrp="1"/>
          </p:cNvSpPr>
          <p:nvPr>
            <p:ph type="sldNum" sz="quarter" idx="4"/>
          </p:nvPr>
        </p:nvSpPr>
        <p:spPr/>
        <p:txBody>
          <a:bodyPr/>
          <a:lstStyle/>
          <a:p>
            <a:fld id="{1E681368-5DB2-430E-B874-50F1755FF72D}" type="slidenum">
              <a:rPr lang="en-GB" smtClean="0"/>
              <a:pPr/>
              <a:t>12</a:t>
            </a:fld>
            <a:endParaRPr lang="en-GB"/>
          </a:p>
        </p:txBody>
      </p:sp>
      <p:sp>
        <p:nvSpPr>
          <p:cNvPr id="6" name="TextBox 5"/>
          <p:cNvSpPr txBox="1"/>
          <p:nvPr/>
        </p:nvSpPr>
        <p:spPr>
          <a:xfrm>
            <a:off x="7380312" y="882298"/>
            <a:ext cx="1296144" cy="523220"/>
          </a:xfrm>
          <a:prstGeom prst="rect">
            <a:avLst/>
          </a:prstGeom>
          <a:solidFill>
            <a:schemeClr val="bg1"/>
          </a:solidFill>
          <a:ln w="38100">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b="1" i="1" dirty="0" smtClean="0">
                <a:solidFill>
                  <a:srgbClr val="C00000"/>
                </a:solidFill>
              </a:rPr>
              <a:t>*</a:t>
            </a:r>
            <a:r>
              <a:rPr lang="en-GB" sz="2800" i="1" dirty="0" smtClean="0">
                <a:solidFill>
                  <a:srgbClr val="C00000"/>
                </a:solidFill>
              </a:rPr>
              <a:t>NEW</a:t>
            </a:r>
            <a:endParaRPr lang="en-GB" sz="2800" i="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3852072"/>
              </p:ext>
            </p:extLst>
          </p:nvPr>
        </p:nvGraphicFramePr>
        <p:xfrm>
          <a:off x="468313" y="1484784"/>
          <a:ext cx="8225885" cy="4602479"/>
        </p:xfrm>
        <a:graphic>
          <a:graphicData uri="http://schemas.openxmlformats.org/drawingml/2006/table">
            <a:tbl>
              <a:tblPr firstRow="1" bandRow="1">
                <a:tableStyleId>{5940675A-B579-460E-94D1-54222C63F5DA}</a:tableStyleId>
              </a:tblPr>
              <a:tblGrid>
                <a:gridCol w="705208"/>
                <a:gridCol w="2174343"/>
                <a:gridCol w="5346334"/>
              </a:tblGrid>
              <a:tr h="457199">
                <a:tc gridSpan="2">
                  <a:txBody>
                    <a:bodyPr/>
                    <a:lstStyle/>
                    <a:p>
                      <a:pPr algn="ctr"/>
                      <a:r>
                        <a:rPr lang="en-US" b="1" dirty="0" smtClean="0"/>
                        <a:t>Indicators</a:t>
                      </a:r>
                      <a:endParaRPr lang="en-US"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R</a:t>
                      </a:r>
                      <a:r>
                        <a:rPr lang="en-US" b="1" dirty="0" smtClean="0">
                          <a:solidFill>
                            <a:srgbClr val="FF0000"/>
                          </a:solidFill>
                        </a:rPr>
                        <a:t>evision highlights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585620">
                <a:tc>
                  <a:txBody>
                    <a:bodyPr/>
                    <a:lstStyle/>
                    <a:p>
                      <a:r>
                        <a:rPr lang="en-US" b="1" dirty="0" smtClean="0"/>
                        <a:t>9</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Public procurement</a:t>
                      </a:r>
                      <a:r>
                        <a:rPr lang="en-US" sz="2000" b="1" baseline="0" dirty="0" smtClean="0"/>
                        <a:t> practices</a:t>
                      </a:r>
                      <a:r>
                        <a:rPr kumimoji="0" lang="en-GB" sz="2000" b="1" kern="1200" dirty="0" smtClean="0">
                          <a:solidFill>
                            <a:srgbClr val="C00000"/>
                          </a:solidFill>
                        </a:rPr>
                        <a:t>*</a:t>
                      </a:r>
                      <a:r>
                        <a:rPr lang="en-US" sz="2000" b="1" dirty="0" smtClean="0"/>
                        <a:t> </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2000" baseline="0" dirty="0" smtClean="0"/>
                        <a:t>New sub-indicators focus on how the procurement system operates and performs in practice:</a:t>
                      </a:r>
                    </a:p>
                    <a:p>
                      <a:pPr marL="285750" indent="-285750">
                        <a:buFont typeface="Arial" panose="020B0604020202020204" pitchFamily="34" charset="0"/>
                        <a:buChar char="•"/>
                      </a:pPr>
                      <a:r>
                        <a:rPr lang="en-US" sz="2000" baseline="0" dirty="0" smtClean="0"/>
                        <a:t>Planning</a:t>
                      </a:r>
                    </a:p>
                    <a:p>
                      <a:pPr marL="285750" indent="-285750">
                        <a:buFont typeface="Arial" panose="020B0604020202020204" pitchFamily="34" charset="0"/>
                        <a:buChar char="•"/>
                      </a:pPr>
                      <a:r>
                        <a:rPr lang="en-US" sz="2000" baseline="0" dirty="0" smtClean="0"/>
                        <a:t>Selection and contracting</a:t>
                      </a:r>
                    </a:p>
                    <a:p>
                      <a:pPr marL="285750" indent="-285750">
                        <a:buFont typeface="Arial" panose="020B0604020202020204" pitchFamily="34" charset="0"/>
                        <a:buChar char="•"/>
                      </a:pPr>
                      <a:r>
                        <a:rPr lang="en-US" sz="2000" baseline="0" dirty="0" smtClean="0"/>
                        <a:t>Contract management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Recommended quantitative indicators; Link to Agency Module</a:t>
                      </a:r>
                      <a:endParaRPr lang="en-US" sz="2000" b="0" baseline="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594360">
                <a:tc>
                  <a:txBody>
                    <a:bodyPr/>
                    <a:lstStyle/>
                    <a:p>
                      <a:pPr>
                        <a:buFontTx/>
                        <a:buNone/>
                      </a:pPr>
                      <a:r>
                        <a:rPr lang="en-US" b="1" dirty="0" smtClean="0"/>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smtClean="0"/>
                        <a:t>Public procurement market</a:t>
                      </a:r>
                      <a:endParaRPr lang="en-US" sz="2000" b="1" dirty="0" smtClean="0"/>
                    </a:p>
                    <a:p>
                      <a:pPr>
                        <a:buFontTx/>
                        <a:buNone/>
                      </a:pPr>
                      <a:endParaRPr lang="en-US" sz="2000" b="1"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baseline="0" dirty="0" smtClean="0"/>
                        <a:t>Strengthened dialogue with private  sector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Measures to improve access to the marketplace (incl. SMEs)</a:t>
                      </a:r>
                      <a:endParaRPr lang="en-US" sz="2000" b="0" i="0"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New sub-indicator: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Key sectors and sector strategies</a:t>
                      </a:r>
                      <a:endParaRPr lang="en-US" sz="2000" b="0" i="0" baseline="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Title 2"/>
          <p:cNvSpPr>
            <a:spLocks noGrp="1"/>
          </p:cNvSpPr>
          <p:nvPr>
            <p:ph type="title"/>
          </p:nvPr>
        </p:nvSpPr>
        <p:spPr>
          <a:xfrm>
            <a:off x="1143000" y="228600"/>
            <a:ext cx="7416000" cy="1022400"/>
          </a:xfrm>
        </p:spPr>
        <p:txBody>
          <a:bodyPr/>
          <a:lstStyle/>
          <a:p>
            <a:r>
              <a:rPr lang="en-US" b="1" dirty="0"/>
              <a:t>Pillar III – Procurement Operations and Market Practices</a:t>
            </a:r>
          </a:p>
        </p:txBody>
      </p:sp>
      <p:sp>
        <p:nvSpPr>
          <p:cNvPr id="5" name="Slide Number Placeholder 4"/>
          <p:cNvSpPr>
            <a:spLocks noGrp="1"/>
          </p:cNvSpPr>
          <p:nvPr>
            <p:ph type="sldNum" sz="quarter" idx="4"/>
          </p:nvPr>
        </p:nvSpPr>
        <p:spPr/>
        <p:txBody>
          <a:bodyPr/>
          <a:lstStyle/>
          <a:p>
            <a:fld id="{1E681368-5DB2-430E-B874-50F1755FF72D}" type="slidenum">
              <a:rPr lang="en-GB" smtClean="0"/>
              <a:pPr/>
              <a:t>13</a:t>
            </a:fld>
            <a:endParaRPr lang="en-GB"/>
          </a:p>
        </p:txBody>
      </p:sp>
      <p:sp>
        <p:nvSpPr>
          <p:cNvPr id="6" name="TextBox 5"/>
          <p:cNvSpPr txBox="1"/>
          <p:nvPr/>
        </p:nvSpPr>
        <p:spPr>
          <a:xfrm>
            <a:off x="7408022" y="908720"/>
            <a:ext cx="1296144" cy="523220"/>
          </a:xfrm>
          <a:prstGeom prst="rect">
            <a:avLst/>
          </a:prstGeom>
          <a:solidFill>
            <a:schemeClr val="bg1"/>
          </a:solidFill>
          <a:ln w="38100">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b="1" i="1" dirty="0" smtClean="0">
                <a:solidFill>
                  <a:srgbClr val="C00000"/>
                </a:solidFill>
              </a:rPr>
              <a:t>*</a:t>
            </a:r>
            <a:r>
              <a:rPr lang="en-GB" sz="2800" i="1" dirty="0" smtClean="0">
                <a:solidFill>
                  <a:srgbClr val="C00000"/>
                </a:solidFill>
              </a:rPr>
              <a:t>NEW</a:t>
            </a:r>
            <a:endParaRPr lang="en-GB" sz="2800" i="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2836449"/>
              </p:ext>
            </p:extLst>
          </p:nvPr>
        </p:nvGraphicFramePr>
        <p:xfrm>
          <a:off x="457200" y="1447800"/>
          <a:ext cx="8218488" cy="5135879"/>
        </p:xfrm>
        <a:graphic>
          <a:graphicData uri="http://schemas.openxmlformats.org/drawingml/2006/table">
            <a:tbl>
              <a:tblPr firstRow="1" bandRow="1">
                <a:tableStyleId>{5940675A-B579-460E-94D1-54222C63F5DA}</a:tableStyleId>
              </a:tblPr>
              <a:tblGrid>
                <a:gridCol w="457200"/>
                <a:gridCol w="2145432"/>
                <a:gridCol w="5615856"/>
              </a:tblGrid>
              <a:tr h="380999">
                <a:tc gridSpan="2">
                  <a:txBody>
                    <a:bodyPr/>
                    <a:lstStyle/>
                    <a:p>
                      <a:pPr algn="ctr"/>
                      <a:r>
                        <a:rPr lang="en-US" b="1" dirty="0" smtClean="0"/>
                        <a:t>Indicators</a:t>
                      </a:r>
                      <a:endParaRPr lang="en-US"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R</a:t>
                      </a:r>
                      <a:r>
                        <a:rPr lang="en-US" b="1" dirty="0" smtClean="0">
                          <a:solidFill>
                            <a:srgbClr val="FF0000"/>
                          </a:solidFill>
                        </a:rPr>
                        <a:t>evision highlights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14400">
                <a:tc>
                  <a:txBody>
                    <a:bodyPr/>
                    <a:lstStyle/>
                    <a:p>
                      <a:pPr>
                        <a:buFontTx/>
                        <a:buNone/>
                      </a:pPr>
                      <a:r>
                        <a:rPr lang="en-US" sz="1600" b="1" baseline="0" dirty="0" smtClean="0"/>
                        <a:t>11</a:t>
                      </a:r>
                      <a:endParaRPr lang="en-US" sz="16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buFontTx/>
                        <a:buNone/>
                      </a:pPr>
                      <a:r>
                        <a:rPr lang="en-US" sz="1800" b="1" baseline="0" dirty="0" smtClean="0"/>
                        <a:t>Transparency and civil society engagement</a:t>
                      </a:r>
                      <a:r>
                        <a:rPr kumimoji="0" lang="en-GB" sz="1800" b="1" kern="1200" dirty="0" smtClean="0">
                          <a:solidFill>
                            <a:srgbClr val="C00000"/>
                          </a:solidFill>
                        </a:rPr>
                        <a:t>*</a:t>
                      </a:r>
                      <a:r>
                        <a:rPr lang="en-US" sz="1800" b="1" dirty="0" smtClean="0"/>
                        <a:t> </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800" baseline="0" dirty="0" smtClean="0"/>
                        <a:t>New sub-indicators:</a:t>
                      </a:r>
                    </a:p>
                    <a:p>
                      <a:pPr marL="285750" indent="-285750">
                        <a:buFont typeface="Arial" panose="020B0604020202020204" pitchFamily="34" charset="0"/>
                        <a:buChar char="•"/>
                      </a:pPr>
                      <a:r>
                        <a:rPr lang="en-US" sz="1800" baseline="0" dirty="0" smtClean="0"/>
                        <a:t>Enabling environment for public consultation and monitoring</a:t>
                      </a:r>
                    </a:p>
                    <a:p>
                      <a:pPr marL="285750" indent="-285750">
                        <a:buFont typeface="Arial" panose="020B0604020202020204" pitchFamily="34" charset="0"/>
                        <a:buChar char="•"/>
                      </a:pPr>
                      <a:r>
                        <a:rPr lang="en-US" sz="1800" baseline="0" dirty="0" smtClean="0"/>
                        <a:t>Adequate and timely access to information </a:t>
                      </a:r>
                    </a:p>
                    <a:p>
                      <a:pPr marL="285750" indent="-285750">
                        <a:buFont typeface="Arial" panose="020B0604020202020204" pitchFamily="34" charset="0"/>
                        <a:buChar char="•"/>
                      </a:pPr>
                      <a:r>
                        <a:rPr lang="en-US" sz="1800" baseline="0" dirty="0" smtClean="0"/>
                        <a:t>Direct engagement of civil society</a:t>
                      </a:r>
                      <a:endParaRPr lang="en-US" sz="1800" b="0" i="0" baseline="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464821">
                <a:tc>
                  <a:txBody>
                    <a:bodyPr/>
                    <a:lstStyle/>
                    <a:p>
                      <a:pPr>
                        <a:buFontTx/>
                        <a:buNone/>
                      </a:pPr>
                      <a:r>
                        <a:rPr lang="en-US" sz="1600" b="1" dirty="0" smtClean="0"/>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Effective control</a:t>
                      </a:r>
                      <a:r>
                        <a:rPr lang="en-US" sz="1800" b="1" baseline="0" dirty="0" smtClean="0"/>
                        <a:t> and audit systems</a:t>
                      </a:r>
                      <a:endParaRPr lang="en-US" sz="1800" b="1" dirty="0" smtClean="0"/>
                    </a:p>
                    <a:p>
                      <a:pPr>
                        <a:buFontTx/>
                        <a:buNone/>
                      </a:pPr>
                      <a:endParaRPr lang="en-US" sz="1800" b="1"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Control framework for PP, coordination, enforcement, </a:t>
                      </a:r>
                      <a:r>
                        <a:rPr lang="en-US" sz="1800" baseline="0" dirty="0" smtClean="0"/>
                        <a:t>qualification and training to conduct procurement audits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Aligned with new PEFA framework</a:t>
                      </a:r>
                      <a:endParaRPr lang="en-US" sz="1800" b="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838200">
                <a:tc>
                  <a:txBody>
                    <a:bodyPr/>
                    <a:lstStyle/>
                    <a:p>
                      <a:pPr>
                        <a:buFontTx/>
                        <a:buNone/>
                      </a:pPr>
                      <a:r>
                        <a:rPr lang="en-US" sz="1600" b="1" baseline="0" dirty="0" smtClean="0"/>
                        <a:t>13 </a:t>
                      </a:r>
                      <a:endParaRPr lang="en-US" sz="16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buFontTx/>
                        <a:buNone/>
                      </a:pPr>
                      <a:r>
                        <a:rPr lang="en-US" sz="1800" b="1" baseline="0" dirty="0" smtClean="0"/>
                        <a:t>Appeals mechanisms</a:t>
                      </a:r>
                      <a:endParaRPr lang="en-US" sz="1800" b="1"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285750" indent="-285750">
                        <a:buFont typeface="Arial" panose="020B0604020202020204" pitchFamily="34" charset="0"/>
                        <a:buChar char="•"/>
                      </a:pPr>
                      <a:r>
                        <a:rPr lang="en-US" sz="1800" dirty="0" smtClean="0"/>
                        <a:t>Focus on the process for challenges</a:t>
                      </a:r>
                      <a:r>
                        <a:rPr lang="en-US" sz="1800" baseline="0" dirty="0" smtClean="0"/>
                        <a:t> and appeals</a:t>
                      </a:r>
                    </a:p>
                    <a:p>
                      <a:pPr marL="285750" indent="-285750">
                        <a:buFont typeface="Arial" panose="020B0604020202020204" pitchFamily="34" charset="0"/>
                        <a:buChar char="•"/>
                      </a:pPr>
                      <a:r>
                        <a:rPr lang="en-US" sz="1800" baseline="0" dirty="0" smtClean="0"/>
                        <a:t>Independence, capacity, and authority of the appeals body</a:t>
                      </a:r>
                    </a:p>
                    <a:p>
                      <a:pPr marL="285750" indent="-285750">
                        <a:buFont typeface="Arial" panose="020B0604020202020204" pitchFamily="34" charset="0"/>
                        <a:buChar char="•"/>
                      </a:pPr>
                      <a:r>
                        <a:rPr lang="en-US" sz="1800" baseline="0" dirty="0" smtClean="0"/>
                        <a:t>Quantitative indicators to measure outcomes</a:t>
                      </a:r>
                      <a:endParaRPr lang="en-US" sz="1800" b="0" baseline="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457200">
                <a:tc>
                  <a:txBody>
                    <a:bodyPr/>
                    <a:lstStyle/>
                    <a:p>
                      <a:pPr>
                        <a:buFontTx/>
                        <a:buNone/>
                      </a:pPr>
                      <a:r>
                        <a:rPr lang="en-US" sz="1600" b="1" dirty="0" smtClean="0"/>
                        <a:t>14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FontTx/>
                        <a:buNone/>
                      </a:pPr>
                      <a:r>
                        <a:rPr lang="en-US" sz="1800" b="1" dirty="0" smtClean="0"/>
                        <a:t>Ethics and anticorruption</a:t>
                      </a:r>
                      <a:r>
                        <a:rPr lang="en-US" sz="1800" b="1" baseline="0" dirty="0" smtClean="0"/>
                        <a:t> measures</a:t>
                      </a:r>
                      <a:endParaRPr lang="en-US" sz="1800" b="1"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New: Anti-corruption framework and integrity training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Several recommended quantitative indicators</a:t>
                      </a:r>
                      <a:endParaRPr lang="en-US" sz="1800" b="0" i="0" baseline="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Title 2"/>
          <p:cNvSpPr>
            <a:spLocks noGrp="1"/>
          </p:cNvSpPr>
          <p:nvPr>
            <p:ph type="title"/>
          </p:nvPr>
        </p:nvSpPr>
        <p:spPr>
          <a:xfrm>
            <a:off x="1043608" y="228600"/>
            <a:ext cx="7667792" cy="1022400"/>
          </a:xfrm>
        </p:spPr>
        <p:txBody>
          <a:bodyPr/>
          <a:lstStyle/>
          <a:p>
            <a:r>
              <a:rPr lang="en-US" b="1" dirty="0"/>
              <a:t>Pillar IV – Accountability, Integrity and Transparency of the PP System</a:t>
            </a:r>
          </a:p>
        </p:txBody>
      </p:sp>
      <p:sp>
        <p:nvSpPr>
          <p:cNvPr id="5" name="Slide Number Placeholder 4"/>
          <p:cNvSpPr>
            <a:spLocks noGrp="1"/>
          </p:cNvSpPr>
          <p:nvPr>
            <p:ph type="sldNum" sz="quarter" idx="4"/>
          </p:nvPr>
        </p:nvSpPr>
        <p:spPr/>
        <p:txBody>
          <a:bodyPr/>
          <a:lstStyle/>
          <a:p>
            <a:fld id="{1E681368-5DB2-430E-B874-50F1755FF72D}" type="slidenum">
              <a:rPr lang="en-GB" smtClean="0"/>
              <a:pPr/>
              <a:t>14</a:t>
            </a:fld>
            <a:endParaRPr lang="en-GB"/>
          </a:p>
        </p:txBody>
      </p:sp>
      <p:sp>
        <p:nvSpPr>
          <p:cNvPr id="6" name="TextBox 5"/>
          <p:cNvSpPr txBox="1"/>
          <p:nvPr/>
        </p:nvSpPr>
        <p:spPr>
          <a:xfrm>
            <a:off x="7452320" y="1010637"/>
            <a:ext cx="1296144" cy="523220"/>
          </a:xfrm>
          <a:prstGeom prst="rect">
            <a:avLst/>
          </a:prstGeom>
          <a:solidFill>
            <a:schemeClr val="bg1"/>
          </a:solidFill>
          <a:ln w="38100">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b="1" i="1" dirty="0" smtClean="0">
                <a:solidFill>
                  <a:srgbClr val="C00000"/>
                </a:solidFill>
              </a:rPr>
              <a:t>*</a:t>
            </a:r>
            <a:r>
              <a:rPr lang="en-GB" sz="2800" i="1" dirty="0" smtClean="0">
                <a:solidFill>
                  <a:srgbClr val="C00000"/>
                </a:solidFill>
              </a:rPr>
              <a:t>NEW</a:t>
            </a:r>
            <a:endParaRPr lang="en-GB" sz="2800" i="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65467126"/>
              </p:ext>
            </p:extLst>
          </p:nvPr>
        </p:nvGraphicFramePr>
        <p:xfrm>
          <a:off x="468313" y="1601788"/>
          <a:ext cx="8424167" cy="499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1E681368-5DB2-430E-B874-50F1755FF72D}" type="slidenum">
              <a:rPr lang="en-GB" smtClean="0">
                <a:solidFill>
                  <a:prstClr val="white"/>
                </a:solidFill>
              </a:rPr>
              <a:pPr/>
              <a:t>15</a:t>
            </a:fld>
            <a:endParaRPr lang="en-GB">
              <a:solidFill>
                <a:prstClr val="white"/>
              </a:solidFill>
            </a:endParaRPr>
          </a:p>
        </p:txBody>
      </p:sp>
      <p:sp>
        <p:nvSpPr>
          <p:cNvPr id="4" name="Title 3"/>
          <p:cNvSpPr>
            <a:spLocks noGrp="1"/>
          </p:cNvSpPr>
          <p:nvPr>
            <p:ph type="title"/>
          </p:nvPr>
        </p:nvSpPr>
        <p:spPr/>
        <p:txBody>
          <a:bodyPr/>
          <a:lstStyle/>
          <a:p>
            <a:r>
              <a:rPr lang="en-GB" b="1" dirty="0"/>
              <a:t>MAPS Public Consultations: Process</a:t>
            </a:r>
          </a:p>
        </p:txBody>
      </p:sp>
    </p:spTree>
    <p:extLst>
      <p:ext uri="{BB962C8B-B14F-4D97-AF65-F5344CB8AC3E}">
        <p14:creationId xmlns:p14="http://schemas.microsoft.com/office/powerpoint/2010/main" val="2856905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fontAlgn="t">
              <a:buNone/>
            </a:pPr>
            <a:r>
              <a:rPr lang="en-US" b="1" u="sng" dirty="0" smtClean="0"/>
              <a:t>Clarity: </a:t>
            </a:r>
            <a:r>
              <a:rPr lang="en-US" dirty="0" smtClean="0"/>
              <a:t>robust and clear methodology</a:t>
            </a:r>
          </a:p>
          <a:p>
            <a:pPr marL="628650" lvl="1" indent="-230188" fontAlgn="t"/>
            <a:r>
              <a:rPr lang="en-US" dirty="0" smtClean="0"/>
              <a:t>Suggestion </a:t>
            </a:r>
            <a:r>
              <a:rPr lang="en-US" dirty="0"/>
              <a:t>to provide a graphic tool to illustrate assessment results</a:t>
            </a:r>
            <a:endParaRPr lang="en-GB" dirty="0"/>
          </a:p>
          <a:p>
            <a:pPr marL="628650" lvl="1" indent="-230188" fontAlgn="t"/>
            <a:r>
              <a:rPr lang="en-US" sz="2900" dirty="0"/>
              <a:t>Suggestions to harmonize / clarify terms (incl. translation)</a:t>
            </a:r>
          </a:p>
          <a:p>
            <a:pPr marL="0" indent="0" fontAlgn="t">
              <a:buNone/>
            </a:pPr>
            <a:r>
              <a:rPr lang="en-US" b="1" u="sng" dirty="0" smtClean="0"/>
              <a:t>Impact:</a:t>
            </a:r>
            <a:r>
              <a:rPr lang="en-US" dirty="0" smtClean="0"/>
              <a:t> universal tool, PP as strategic tool</a:t>
            </a:r>
            <a:endParaRPr lang="en-GB" dirty="0"/>
          </a:p>
          <a:p>
            <a:pPr marL="628650" lvl="1" indent="-230188" fontAlgn="t"/>
            <a:r>
              <a:rPr lang="en-US" sz="2900" dirty="0"/>
              <a:t>Highly relevant innovations: supplements, MAPS secretariat, country context</a:t>
            </a:r>
            <a:endParaRPr lang="en-GB" sz="2900" dirty="0"/>
          </a:p>
          <a:p>
            <a:pPr marL="0" indent="0" fontAlgn="t">
              <a:buNone/>
            </a:pPr>
            <a:r>
              <a:rPr lang="en-US" b="1" u="sng" dirty="0" smtClean="0"/>
              <a:t>Policy:</a:t>
            </a:r>
            <a:r>
              <a:rPr lang="en-US" dirty="0" smtClean="0"/>
              <a:t> good links with similar assessments</a:t>
            </a:r>
          </a:p>
          <a:p>
            <a:pPr marL="628650" lvl="1" indent="-230188" fontAlgn="t"/>
            <a:r>
              <a:rPr lang="en-US" sz="2900" dirty="0"/>
              <a:t>Suggestion to make MAPS fit to be used in small, fragile, conflict-affected states</a:t>
            </a:r>
            <a:endParaRPr lang="en-GB" sz="2900" dirty="0"/>
          </a:p>
          <a:p>
            <a:pPr marL="628650" lvl="1" indent="-230188" fontAlgn="t"/>
            <a:r>
              <a:rPr lang="en-US" sz="2900" dirty="0"/>
              <a:t>Suggestion to address political economy questions (use of country systems)</a:t>
            </a:r>
            <a:endParaRPr lang="en-GB" sz="2900" dirty="0"/>
          </a:p>
          <a:p>
            <a:pPr marL="628650" lvl="1" indent="-230188" fontAlgn="t"/>
            <a:r>
              <a:rPr lang="en-US" sz="2900" dirty="0"/>
              <a:t>Suggestion to advocate for a problem-driven, iterative approach</a:t>
            </a:r>
            <a:endParaRPr lang="en-GB" sz="2900" dirty="0"/>
          </a:p>
          <a:p>
            <a:pPr marL="0" indent="0" fontAlgn="t">
              <a:buNone/>
            </a:pPr>
            <a:r>
              <a:rPr lang="en-GB" b="1" u="sng" dirty="0" smtClean="0"/>
              <a:t>Application: </a:t>
            </a:r>
            <a:r>
              <a:rPr lang="en-GB" dirty="0" smtClean="0"/>
              <a:t>generally comprehensive indicator system</a:t>
            </a:r>
          </a:p>
          <a:p>
            <a:pPr marL="628650" lvl="1" indent="-230188" fontAlgn="t"/>
            <a:r>
              <a:rPr lang="en-US" sz="2900" dirty="0"/>
              <a:t>Detailed suggestions to improve indicators, to develop supplements</a:t>
            </a:r>
          </a:p>
          <a:p>
            <a:pPr marL="628650" lvl="1" indent="-230188" fontAlgn="t"/>
            <a:r>
              <a:rPr lang="en-US" sz="2900" dirty="0"/>
              <a:t>Suggestions for additional quantitative assessment criteria</a:t>
            </a:r>
            <a:endParaRPr lang="en-GB" sz="2900" dirty="0"/>
          </a:p>
        </p:txBody>
      </p:sp>
      <p:sp>
        <p:nvSpPr>
          <p:cNvPr id="3" name="Slide Number Placeholder 2"/>
          <p:cNvSpPr>
            <a:spLocks noGrp="1"/>
          </p:cNvSpPr>
          <p:nvPr>
            <p:ph type="sldNum" sz="quarter" idx="4"/>
          </p:nvPr>
        </p:nvSpPr>
        <p:spPr/>
        <p:txBody>
          <a:bodyPr/>
          <a:lstStyle/>
          <a:p>
            <a:fld id="{1E681368-5DB2-430E-B874-50F1755FF72D}" type="slidenum">
              <a:rPr lang="en-GB" smtClean="0">
                <a:solidFill>
                  <a:prstClr val="white"/>
                </a:solidFill>
              </a:rPr>
              <a:pPr/>
              <a:t>16</a:t>
            </a:fld>
            <a:endParaRPr lang="en-GB">
              <a:solidFill>
                <a:prstClr val="white"/>
              </a:solidFill>
            </a:endParaRPr>
          </a:p>
        </p:txBody>
      </p:sp>
      <p:sp>
        <p:nvSpPr>
          <p:cNvPr id="4" name="Title 3"/>
          <p:cNvSpPr>
            <a:spLocks noGrp="1"/>
          </p:cNvSpPr>
          <p:nvPr>
            <p:ph type="title"/>
          </p:nvPr>
        </p:nvSpPr>
        <p:spPr/>
        <p:txBody>
          <a:bodyPr/>
          <a:lstStyle/>
          <a:p>
            <a:r>
              <a:rPr lang="en-US" b="1" dirty="0" smtClean="0"/>
              <a:t>Feedback</a:t>
            </a:r>
            <a:endParaRPr lang="en-GB" dirty="0"/>
          </a:p>
        </p:txBody>
      </p:sp>
    </p:spTree>
    <p:extLst>
      <p:ext uri="{BB962C8B-B14F-4D97-AF65-F5344CB8AC3E}">
        <p14:creationId xmlns:p14="http://schemas.microsoft.com/office/powerpoint/2010/main" val="382230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0000" y="2453656"/>
            <a:ext cx="6624000" cy="1990288"/>
          </a:xfrm>
        </p:spPr>
        <p:txBody>
          <a:bodyPr/>
          <a:lstStyle/>
          <a:p>
            <a:r>
              <a:rPr lang="en-GB" dirty="0" smtClean="0"/>
              <a:t>MAPS draft – download:</a:t>
            </a:r>
            <a:br>
              <a:rPr lang="en-GB" dirty="0" smtClean="0"/>
            </a:br>
            <a:r>
              <a:rPr lang="en-GB" cap="none" dirty="0"/>
              <a:t/>
            </a:r>
            <a:br>
              <a:rPr lang="en-GB" cap="none" dirty="0"/>
            </a:br>
            <a:r>
              <a:rPr lang="en-GB" cap="none" dirty="0" smtClean="0"/>
              <a:t>http://oe.cd/consultation-maps</a:t>
            </a:r>
            <a:r>
              <a:rPr lang="en-GB" dirty="0"/>
              <a:t/>
            </a:r>
            <a:br>
              <a:rPr lang="en-GB" dirty="0"/>
            </a:br>
            <a:endParaRPr lang="en-GB" dirty="0"/>
          </a:p>
        </p:txBody>
      </p:sp>
      <p:sp>
        <p:nvSpPr>
          <p:cNvPr id="3" name="Slide Number Placeholder 2"/>
          <p:cNvSpPr>
            <a:spLocks noGrp="1"/>
          </p:cNvSpPr>
          <p:nvPr>
            <p:ph type="sldNum" sz="quarter" idx="4"/>
          </p:nvPr>
        </p:nvSpPr>
        <p:spPr/>
        <p:txBody>
          <a:bodyPr/>
          <a:lstStyle/>
          <a:p>
            <a:fld id="{1E681368-5DB2-430E-B874-50F1755FF72D}" type="slidenum">
              <a:rPr lang="en-GB" smtClean="0"/>
              <a:pPr/>
              <a:t>17</a:t>
            </a:fld>
            <a:endParaRPr lang="en-GB"/>
          </a:p>
        </p:txBody>
      </p:sp>
    </p:spTree>
    <p:extLst>
      <p:ext uri="{BB962C8B-B14F-4D97-AF65-F5344CB8AC3E}">
        <p14:creationId xmlns:p14="http://schemas.microsoft.com/office/powerpoint/2010/main" val="133990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Objectives</a:t>
            </a:r>
            <a:endParaRPr lang="en-US" dirty="0" smtClean="0">
              <a:solidFill>
                <a:srgbClr val="FF0000"/>
              </a:solidFill>
            </a:endParaRPr>
          </a:p>
          <a:p>
            <a:r>
              <a:rPr lang="en-US" dirty="0" smtClean="0"/>
              <a:t>The MAPS revision process &amp; background</a:t>
            </a:r>
          </a:p>
          <a:p>
            <a:r>
              <a:rPr lang="en-US" dirty="0"/>
              <a:t>The new MAPS: Analytical framework and indicators</a:t>
            </a:r>
          </a:p>
          <a:p>
            <a:r>
              <a:rPr lang="en-US" dirty="0" smtClean="0"/>
              <a:t>Feedback from the public consultations</a:t>
            </a:r>
          </a:p>
          <a:p>
            <a:endParaRPr lang="en-US" dirty="0" smtClean="0"/>
          </a:p>
        </p:txBody>
      </p:sp>
      <p:sp>
        <p:nvSpPr>
          <p:cNvPr id="3" name="Slide Number Placeholder 2"/>
          <p:cNvSpPr>
            <a:spLocks noGrp="1"/>
          </p:cNvSpPr>
          <p:nvPr>
            <p:ph type="sldNum" sz="quarter" idx="4"/>
          </p:nvPr>
        </p:nvSpPr>
        <p:spPr/>
        <p:txBody>
          <a:bodyPr/>
          <a:lstStyle/>
          <a:p>
            <a:fld id="{1E681368-5DB2-430E-B874-50F1755FF72D}" type="slidenum">
              <a:rPr lang="en-GB" smtClean="0"/>
              <a:pPr/>
              <a:t>2</a:t>
            </a:fld>
            <a:endParaRPr lang="en-GB"/>
          </a:p>
        </p:txBody>
      </p:sp>
      <p:sp>
        <p:nvSpPr>
          <p:cNvPr id="4" name="Title 3"/>
          <p:cNvSpPr>
            <a:spLocks noGrp="1"/>
          </p:cNvSpPr>
          <p:nvPr>
            <p:ph type="title"/>
          </p:nvPr>
        </p:nvSpPr>
        <p:spPr/>
        <p:txBody>
          <a:bodyPr/>
          <a:lstStyle/>
          <a:p>
            <a:r>
              <a:rPr lang="en-US" b="1" dirty="0" smtClean="0"/>
              <a:t>Presentation Outline</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2" y="1628800"/>
            <a:ext cx="8136905" cy="4968552"/>
          </a:xfrm>
        </p:spPr>
        <p:txBody>
          <a:bodyPr>
            <a:normAutofit lnSpcReduction="10000"/>
          </a:bodyPr>
          <a:lstStyle/>
          <a:p>
            <a:r>
              <a:rPr lang="en-GB" sz="3636" dirty="0" smtClean="0"/>
              <a:t>Harmonized tool</a:t>
            </a:r>
          </a:p>
          <a:p>
            <a:pPr marL="457200" lvl="1" indent="0">
              <a:buNone/>
            </a:pPr>
            <a:r>
              <a:rPr lang="en-GB" sz="3236" i="1" dirty="0" smtClean="0"/>
              <a:t>…to conduct an </a:t>
            </a:r>
            <a:r>
              <a:rPr lang="en-GB" sz="3389" i="1" dirty="0" smtClean="0"/>
              <a:t>assessment</a:t>
            </a:r>
            <a:r>
              <a:rPr lang="en-GB" sz="3236" i="1" dirty="0" smtClean="0"/>
              <a:t> of PP systems</a:t>
            </a:r>
          </a:p>
          <a:p>
            <a:r>
              <a:rPr lang="en-GB" sz="3636" dirty="0" smtClean="0"/>
              <a:t>Universal t00l</a:t>
            </a:r>
          </a:p>
          <a:p>
            <a:pPr marL="457200" lvl="1" indent="0">
              <a:buNone/>
            </a:pPr>
            <a:r>
              <a:rPr lang="en-GB" sz="3236" i="1" dirty="0" smtClean="0"/>
              <a:t>…for all countries: </a:t>
            </a:r>
            <a:r>
              <a:rPr lang="en-GB" sz="3000" dirty="0" smtClean="0"/>
              <a:t>Consider </a:t>
            </a:r>
            <a:r>
              <a:rPr lang="en-GB" sz="3000" dirty="0"/>
              <a:t>country context and political environment</a:t>
            </a:r>
          </a:p>
          <a:p>
            <a:r>
              <a:rPr lang="en-GB" sz="3636" dirty="0" smtClean="0"/>
              <a:t>Reform tool</a:t>
            </a:r>
            <a:endParaRPr lang="en-GB" sz="3636" dirty="0" smtClean="0">
              <a:solidFill>
                <a:srgbClr val="FF0000"/>
              </a:solidFill>
            </a:endParaRPr>
          </a:p>
          <a:p>
            <a:pPr marL="457200" lvl="1" indent="0">
              <a:buNone/>
            </a:pPr>
            <a:r>
              <a:rPr lang="en-GB" sz="2909" i="1" dirty="0" smtClean="0"/>
              <a:t>…to develop systems: </a:t>
            </a:r>
            <a:r>
              <a:rPr lang="en-GB" sz="2909" dirty="0"/>
              <a:t>Initiate </a:t>
            </a:r>
            <a:r>
              <a:rPr lang="en-GB" sz="2909" dirty="0" smtClean="0"/>
              <a:t>improvements, foster dialogue, monitor progress</a:t>
            </a:r>
            <a:endParaRPr lang="en-GB" dirty="0" smtClean="0"/>
          </a:p>
          <a:p>
            <a:pPr>
              <a:buNone/>
            </a:pPr>
            <a:endParaRPr lang="en-GB" dirty="0" smtClean="0"/>
          </a:p>
          <a:p>
            <a:endParaRPr lang="en-GB" dirty="0" smtClean="0"/>
          </a:p>
          <a:p>
            <a:pPr lvl="1">
              <a:buNone/>
            </a:pPr>
            <a:endParaRPr lang="en-GB" dirty="0" smtClean="0"/>
          </a:p>
        </p:txBody>
      </p:sp>
      <p:sp>
        <p:nvSpPr>
          <p:cNvPr id="2" name="Title 1"/>
          <p:cNvSpPr>
            <a:spLocks noGrp="1"/>
          </p:cNvSpPr>
          <p:nvPr>
            <p:ph type="title"/>
          </p:nvPr>
        </p:nvSpPr>
        <p:spPr/>
        <p:txBody>
          <a:bodyPr/>
          <a:lstStyle/>
          <a:p>
            <a:r>
              <a:rPr lang="en-GB" b="1" dirty="0" smtClean="0"/>
              <a:t>Objectives of the Revised MAPS</a:t>
            </a:r>
            <a:endParaRPr lang="en-GB" b="1" dirty="0"/>
          </a:p>
        </p:txBody>
      </p:sp>
      <p:sp>
        <p:nvSpPr>
          <p:cNvPr id="4" name="Slide Number Placeholder 3"/>
          <p:cNvSpPr>
            <a:spLocks noGrp="1"/>
          </p:cNvSpPr>
          <p:nvPr>
            <p:ph type="sldNum" sz="quarter" idx="4"/>
          </p:nvPr>
        </p:nvSpPr>
        <p:spPr/>
        <p:txBody>
          <a:bodyPr/>
          <a:lstStyle/>
          <a:p>
            <a:fld id="{1E681368-5DB2-430E-B874-50F1755FF72D}" type="slidenum">
              <a:rPr lang="en-GB" smtClean="0"/>
              <a:pPr/>
              <a:t>3</a:t>
            </a:fld>
            <a:endParaRPr lang="en-GB"/>
          </a:p>
        </p:txBody>
      </p:sp>
    </p:spTree>
    <p:extLst>
      <p:ext uri="{BB962C8B-B14F-4D97-AF65-F5344CB8AC3E}">
        <p14:creationId xmlns:p14="http://schemas.microsoft.com/office/powerpoint/2010/main" val="2468328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buClr>
                <a:srgbClr val="727272"/>
              </a:buClr>
            </a:pPr>
            <a:r>
              <a:rPr lang="en-US" sz="3000" dirty="0"/>
              <a:t>Used by more than 90 </a:t>
            </a:r>
            <a:r>
              <a:rPr lang="en-US" sz="3000" dirty="0" smtClean="0"/>
              <a:t>countries and international financial institutions</a:t>
            </a:r>
          </a:p>
          <a:p>
            <a:pPr lvl="0">
              <a:buClr>
                <a:srgbClr val="727272"/>
              </a:buClr>
            </a:pPr>
            <a:r>
              <a:rPr lang="en-US" sz="3000" dirty="0" smtClean="0"/>
              <a:t>Linked to international standards, e.g. new OECD Public Procurement Recommendation</a:t>
            </a:r>
          </a:p>
          <a:p>
            <a:pPr lvl="0">
              <a:buClr>
                <a:srgbClr val="727272"/>
              </a:buClr>
            </a:pPr>
            <a:r>
              <a:rPr lang="en-US" sz="3000" dirty="0" smtClean="0"/>
              <a:t>Revived in the era of the Sustainable Development Goals</a:t>
            </a:r>
          </a:p>
        </p:txBody>
      </p:sp>
      <p:sp>
        <p:nvSpPr>
          <p:cNvPr id="3" name="Title 2"/>
          <p:cNvSpPr>
            <a:spLocks noGrp="1"/>
          </p:cNvSpPr>
          <p:nvPr>
            <p:ph type="title"/>
          </p:nvPr>
        </p:nvSpPr>
        <p:spPr/>
        <p:txBody>
          <a:bodyPr/>
          <a:lstStyle/>
          <a:p>
            <a:r>
              <a:rPr lang="en-GB" b="1" dirty="0"/>
              <a:t>Background for the MAPS Revision</a:t>
            </a:r>
          </a:p>
        </p:txBody>
      </p:sp>
      <p:sp>
        <p:nvSpPr>
          <p:cNvPr id="8" name="TextBox 7"/>
          <p:cNvSpPr txBox="1"/>
          <p:nvPr/>
        </p:nvSpPr>
        <p:spPr>
          <a:xfrm>
            <a:off x="827584" y="5157192"/>
            <a:ext cx="2664295" cy="954107"/>
          </a:xfrm>
          <a:prstGeom prst="rect">
            <a:avLst/>
          </a:prstGeom>
          <a:solidFill>
            <a:sysClr val="window" lastClr="FFFFFF">
              <a:lumMod val="95000"/>
            </a:sysClr>
          </a:solidFill>
          <a:ln>
            <a:solidFill>
              <a:srgbClr val="4F81BD">
                <a:lumMod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smtClean="0">
                <a:ln>
                  <a:noFill/>
                </a:ln>
                <a:solidFill>
                  <a:srgbClr val="4F81BD">
                    <a:lumMod val="50000"/>
                  </a:srgbClr>
                </a:solidFill>
                <a:effectLst/>
                <a:uLnTx/>
                <a:uFillTx/>
              </a:rPr>
              <a:t>Development finance tool</a:t>
            </a:r>
          </a:p>
        </p:txBody>
      </p:sp>
      <p:sp>
        <p:nvSpPr>
          <p:cNvPr id="9" name="&quot;No&quot; Symbol 8"/>
          <p:cNvSpPr/>
          <p:nvPr/>
        </p:nvSpPr>
        <p:spPr>
          <a:xfrm>
            <a:off x="1241452" y="4788655"/>
            <a:ext cx="1836557" cy="1691179"/>
          </a:xfrm>
          <a:prstGeom prst="noSmoking">
            <a:avLst/>
          </a:prstGeom>
          <a:solidFill>
            <a:srgbClr val="FF0000">
              <a:alpha val="40000"/>
            </a:srgbClr>
          </a:solid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393939"/>
              </a:solidFill>
              <a:effectLst/>
              <a:uLnTx/>
              <a:uFillTx/>
            </a:endParaRPr>
          </a:p>
        </p:txBody>
      </p:sp>
      <p:sp>
        <p:nvSpPr>
          <p:cNvPr id="10" name="Right Arrow 9"/>
          <p:cNvSpPr/>
          <p:nvPr/>
        </p:nvSpPr>
        <p:spPr>
          <a:xfrm>
            <a:off x="3779912" y="5405644"/>
            <a:ext cx="838200" cy="457200"/>
          </a:xfrm>
          <a:prstGeom prst="rightArrow">
            <a:avLst/>
          </a:prstGeom>
          <a:solidFill>
            <a:srgbClr val="4F81BD"/>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endParaRPr>
          </a:p>
        </p:txBody>
      </p:sp>
      <p:sp>
        <p:nvSpPr>
          <p:cNvPr id="11" name="TextBox 10"/>
          <p:cNvSpPr txBox="1"/>
          <p:nvPr/>
        </p:nvSpPr>
        <p:spPr>
          <a:xfrm>
            <a:off x="4788024" y="5157192"/>
            <a:ext cx="2401614" cy="954107"/>
          </a:xfrm>
          <a:prstGeom prst="rect">
            <a:avLst/>
          </a:prstGeom>
          <a:solidFill>
            <a:sysClr val="window" lastClr="FFFFFF">
              <a:lumMod val="95000"/>
            </a:sysClr>
          </a:solidFill>
          <a:ln>
            <a:solidFill>
              <a:srgbClr val="4F81BD">
                <a:lumMod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smtClean="0">
                <a:ln>
                  <a:noFill/>
                </a:ln>
                <a:solidFill>
                  <a:srgbClr val="4F81BD">
                    <a:lumMod val="50000"/>
                  </a:srgbClr>
                </a:solidFill>
                <a:effectLst/>
                <a:uLnTx/>
                <a:uFillTx/>
              </a:rPr>
              <a:t>Universal reform tool</a:t>
            </a:r>
          </a:p>
        </p:txBody>
      </p:sp>
    </p:spTree>
    <p:extLst>
      <p:ext uri="{BB962C8B-B14F-4D97-AF65-F5344CB8AC3E}">
        <p14:creationId xmlns:p14="http://schemas.microsoft.com/office/powerpoint/2010/main" val="3333227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Clr>
                <a:srgbClr val="727272"/>
              </a:buClr>
            </a:pPr>
            <a:r>
              <a:rPr lang="en-US" sz="2800" b="1" u="sng" dirty="0" smtClean="0"/>
              <a:t>SDG Target 12.7</a:t>
            </a:r>
            <a:r>
              <a:rPr lang="en-US" sz="2800" i="1" dirty="0" smtClean="0"/>
              <a:t> </a:t>
            </a:r>
          </a:p>
          <a:p>
            <a:pPr lvl="1">
              <a:buClr>
                <a:srgbClr val="727272"/>
              </a:buClr>
            </a:pPr>
            <a:r>
              <a:rPr lang="en-US" sz="2400" dirty="0" smtClean="0"/>
              <a:t>“Promote </a:t>
            </a:r>
            <a:r>
              <a:rPr lang="en-US" sz="2400" dirty="0"/>
              <a:t>public procurement practices that are </a:t>
            </a:r>
            <a:r>
              <a:rPr lang="en-US" sz="2400" dirty="0">
                <a:solidFill>
                  <a:srgbClr val="FF0000"/>
                </a:solidFill>
              </a:rPr>
              <a:t>sustainable</a:t>
            </a:r>
            <a:r>
              <a:rPr lang="en-US" sz="2400" dirty="0"/>
              <a:t>, in accordance with national policies and </a:t>
            </a:r>
            <a:r>
              <a:rPr lang="en-US" sz="2400" dirty="0" smtClean="0"/>
              <a:t>priorities”</a:t>
            </a:r>
          </a:p>
          <a:p>
            <a:pPr marL="57600" indent="0">
              <a:buClr>
                <a:srgbClr val="727272"/>
              </a:buClr>
              <a:buNone/>
            </a:pPr>
            <a:r>
              <a:rPr lang="en-US" sz="2400" i="1" dirty="0">
                <a:solidFill>
                  <a:srgbClr val="393939"/>
                </a:solidFill>
                <a:sym typeface="Wingdings" panose="05000000000000000000" pitchFamily="2" charset="2"/>
              </a:rPr>
              <a:t> </a:t>
            </a:r>
            <a:r>
              <a:rPr lang="en-US" sz="2400" i="1" dirty="0" smtClean="0"/>
              <a:t>MAPS Indicator </a:t>
            </a:r>
            <a:r>
              <a:rPr lang="en-US" sz="2400" i="1" dirty="0"/>
              <a:t>3(a): Sustainable Public </a:t>
            </a:r>
            <a:r>
              <a:rPr lang="en-US" sz="2400" i="1" dirty="0" smtClean="0"/>
              <a:t>Procurement</a:t>
            </a:r>
          </a:p>
          <a:p>
            <a:pPr marL="57600" indent="0">
              <a:buClr>
                <a:srgbClr val="727272"/>
              </a:buClr>
              <a:buNone/>
            </a:pPr>
            <a:r>
              <a:rPr lang="en-US" sz="2400" i="1" dirty="0"/>
              <a:t>+</a:t>
            </a:r>
            <a:r>
              <a:rPr lang="en-US" sz="2400" i="1" dirty="0" smtClean="0"/>
              <a:t> Optional Module</a:t>
            </a:r>
            <a:endParaRPr lang="en-US" sz="2400" i="1" dirty="0"/>
          </a:p>
          <a:p>
            <a:pPr>
              <a:buClr>
                <a:srgbClr val="727272"/>
              </a:buClr>
            </a:pPr>
            <a:r>
              <a:rPr lang="en-US" sz="2800" b="1" u="sng" dirty="0" smtClean="0"/>
              <a:t>SDG Target 16.6</a:t>
            </a:r>
            <a:r>
              <a:rPr lang="en-US" sz="2800" i="1" dirty="0" smtClean="0"/>
              <a:t> </a:t>
            </a:r>
          </a:p>
          <a:p>
            <a:pPr lvl="1">
              <a:buClr>
                <a:srgbClr val="727272"/>
              </a:buClr>
            </a:pPr>
            <a:r>
              <a:rPr lang="en-US" sz="2400" i="1" dirty="0" smtClean="0"/>
              <a:t>“Develop </a:t>
            </a:r>
            <a:r>
              <a:rPr lang="en-US" sz="2400" i="1" dirty="0"/>
              <a:t>effective, accountable and transparent </a:t>
            </a:r>
            <a:r>
              <a:rPr lang="en-US" sz="2400" i="1" dirty="0">
                <a:solidFill>
                  <a:srgbClr val="FF0000"/>
                </a:solidFill>
              </a:rPr>
              <a:t>institutions</a:t>
            </a:r>
            <a:r>
              <a:rPr lang="en-US" sz="2400" i="1" dirty="0"/>
              <a:t> at all </a:t>
            </a:r>
            <a:r>
              <a:rPr lang="en-US" sz="2400" i="1" dirty="0" smtClean="0"/>
              <a:t>levels”</a:t>
            </a:r>
          </a:p>
          <a:p>
            <a:pPr marL="57600" indent="0">
              <a:buClr>
                <a:srgbClr val="727272"/>
              </a:buClr>
              <a:buNone/>
            </a:pPr>
            <a:r>
              <a:rPr lang="en-US" sz="2400" i="1" dirty="0" smtClean="0">
                <a:sym typeface="Wingdings" panose="05000000000000000000" pitchFamily="2" charset="2"/>
              </a:rPr>
              <a:t>  MAPS Indicators 5, 6, 8, 12, 13</a:t>
            </a:r>
            <a:endParaRPr lang="en-US" sz="2400" i="1" dirty="0" smtClean="0"/>
          </a:p>
        </p:txBody>
      </p:sp>
      <p:sp>
        <p:nvSpPr>
          <p:cNvPr id="3" name="Title 2"/>
          <p:cNvSpPr>
            <a:spLocks noGrp="1"/>
          </p:cNvSpPr>
          <p:nvPr>
            <p:ph type="title"/>
          </p:nvPr>
        </p:nvSpPr>
        <p:spPr/>
        <p:txBody>
          <a:bodyPr/>
          <a:lstStyle/>
          <a:p>
            <a:r>
              <a:rPr lang="en-GB" b="1" dirty="0" smtClean="0"/>
              <a:t>MAPS and the SDGs</a:t>
            </a:r>
            <a:endParaRPr lang="en-GB" b="1" dirty="0"/>
          </a:p>
        </p:txBody>
      </p:sp>
    </p:spTree>
    <p:extLst>
      <p:ext uri="{BB962C8B-B14F-4D97-AF65-F5344CB8AC3E}">
        <p14:creationId xmlns:p14="http://schemas.microsoft.com/office/powerpoint/2010/main" val="35808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18800" cy="4525200"/>
          </a:xfrm>
        </p:spPr>
        <p:txBody>
          <a:bodyPr>
            <a:normAutofit/>
          </a:bodyPr>
          <a:lstStyle/>
          <a:p>
            <a:pPr marL="0" indent="0">
              <a:buNone/>
            </a:pPr>
            <a:endParaRPr lang="en-GB" dirty="0" smtClean="0"/>
          </a:p>
          <a:p>
            <a:pPr marL="0" indent="0">
              <a:buNone/>
            </a:pPr>
            <a:endParaRPr lang="en-GB" dirty="0" smtClean="0"/>
          </a:p>
          <a:p>
            <a:endParaRPr lang="en-GB" dirty="0" smtClean="0"/>
          </a:p>
          <a:p>
            <a:pPr>
              <a:buNone/>
            </a:pPr>
            <a:endParaRPr lang="en-GB" dirty="0" smtClean="0"/>
          </a:p>
          <a:p>
            <a:pPr>
              <a:buNone/>
            </a:pPr>
            <a:endParaRPr lang="en-GB" dirty="0" smtClean="0"/>
          </a:p>
          <a:p>
            <a:endParaRPr lang="en-GB" dirty="0" smtClean="0"/>
          </a:p>
          <a:p>
            <a:pPr lvl="1">
              <a:buNone/>
            </a:pPr>
            <a:endParaRPr lang="en-GB" dirty="0" smtClean="0"/>
          </a:p>
        </p:txBody>
      </p:sp>
      <p:sp>
        <p:nvSpPr>
          <p:cNvPr id="2" name="Title 1"/>
          <p:cNvSpPr>
            <a:spLocks noGrp="1"/>
          </p:cNvSpPr>
          <p:nvPr>
            <p:ph type="title"/>
          </p:nvPr>
        </p:nvSpPr>
        <p:spPr/>
        <p:txBody>
          <a:bodyPr/>
          <a:lstStyle/>
          <a:p>
            <a:r>
              <a:rPr lang="en-GB" b="1" dirty="0" smtClean="0"/>
              <a:t>The MAPS Revision Process</a:t>
            </a:r>
            <a:endParaRPr lang="en-GB" b="1" dirty="0"/>
          </a:p>
        </p:txBody>
      </p:sp>
      <p:sp>
        <p:nvSpPr>
          <p:cNvPr id="4" name="Slide Number Placeholder 3"/>
          <p:cNvSpPr>
            <a:spLocks noGrp="1"/>
          </p:cNvSpPr>
          <p:nvPr>
            <p:ph type="sldNum" sz="quarter" idx="4"/>
          </p:nvPr>
        </p:nvSpPr>
        <p:spPr/>
        <p:txBody>
          <a:bodyPr/>
          <a:lstStyle/>
          <a:p>
            <a:fld id="{1E681368-5DB2-430E-B874-50F1755FF72D}" type="slidenum">
              <a:rPr lang="en-GB" smtClean="0"/>
              <a:pPr/>
              <a:t>6</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776811375"/>
              </p:ext>
            </p:extLst>
          </p:nvPr>
        </p:nvGraphicFramePr>
        <p:xfrm>
          <a:off x="539552" y="1484785"/>
          <a:ext cx="8208912" cy="4937760"/>
        </p:xfrm>
        <a:graphic>
          <a:graphicData uri="http://schemas.openxmlformats.org/drawingml/2006/table">
            <a:tbl>
              <a:tblPr firstRow="1" bandRow="1">
                <a:tableStyleId>{5C22544A-7EE6-4342-B048-85BDC9FD1C3A}</a:tableStyleId>
              </a:tblPr>
              <a:tblGrid>
                <a:gridCol w="2736304"/>
                <a:gridCol w="5472608"/>
              </a:tblGrid>
              <a:tr h="302433">
                <a:tc>
                  <a:txBody>
                    <a:bodyPr/>
                    <a:lstStyle/>
                    <a:p>
                      <a:pPr algn="r"/>
                      <a:r>
                        <a:rPr lang="en-GB" sz="2400" b="1" dirty="0" smtClean="0">
                          <a:solidFill>
                            <a:schemeClr val="tx1"/>
                          </a:solidFill>
                        </a:rPr>
                        <a:t>July 2015</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2200" b="0" dirty="0" smtClean="0">
                          <a:solidFill>
                            <a:schemeClr val="tx1"/>
                          </a:solidFill>
                        </a:rPr>
                        <a:t>Working group</a:t>
                      </a:r>
                    </a:p>
                    <a:p>
                      <a:r>
                        <a:rPr lang="en-US" sz="2200" b="0" dirty="0" smtClean="0">
                          <a:solidFill>
                            <a:schemeClr val="tx1"/>
                          </a:solidFill>
                        </a:rPr>
                        <a:t>Time bound MAPS Secretariat established</a:t>
                      </a:r>
                    </a:p>
                    <a:p>
                      <a:r>
                        <a:rPr lang="en-US" sz="2200" b="0" dirty="0" smtClean="0">
                          <a:solidFill>
                            <a:schemeClr val="tx1"/>
                          </a:solidFill>
                        </a:rPr>
                        <a:t>Analytical work and structural discussions </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129614">
                <a:tc>
                  <a:txBody>
                    <a:bodyPr/>
                    <a:lstStyle/>
                    <a:p>
                      <a:pPr algn="r"/>
                      <a:r>
                        <a:rPr lang="en-GB" sz="2400" b="1" dirty="0" smtClean="0">
                          <a:solidFill>
                            <a:schemeClr val="tx1"/>
                          </a:solidFill>
                        </a:rPr>
                        <a:t>Early 2016</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r>
                        <a:rPr lang="en-US" sz="2400" b="0" dirty="0" smtClean="0">
                          <a:solidFill>
                            <a:schemeClr val="tx1"/>
                          </a:solidFill>
                        </a:rPr>
                        <a:t>Key elements, indicator system, assessment criteria</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r h="0">
                <a:tc>
                  <a:txBody>
                    <a:bodyPr/>
                    <a:lstStyle/>
                    <a:p>
                      <a:pPr algn="r"/>
                      <a:r>
                        <a:rPr lang="en-GB" sz="2400" b="1" dirty="0" smtClean="0">
                          <a:solidFill>
                            <a:schemeClr val="tx1"/>
                          </a:solidFill>
                        </a:rPr>
                        <a:t>July 2016</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smtClean="0">
                          <a:solidFill>
                            <a:schemeClr val="tx1"/>
                          </a:solidFill>
                        </a:rPr>
                        <a:t>Draft for public consultations </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129614">
                <a:tc>
                  <a:txBody>
                    <a:bodyPr/>
                    <a:lstStyle/>
                    <a:p>
                      <a:pPr algn="r"/>
                      <a:r>
                        <a:rPr lang="en-GB" sz="2400" b="1" dirty="0" smtClean="0">
                          <a:solidFill>
                            <a:schemeClr val="tx1"/>
                          </a:solidFill>
                        </a:rPr>
                        <a:t>Summer 2016</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r>
                        <a:rPr lang="en-GB" sz="2400" b="0" dirty="0" smtClean="0">
                          <a:solidFill>
                            <a:schemeClr val="tx1"/>
                          </a:solidFill>
                        </a:rPr>
                        <a:t>Public consultations </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r h="129614">
                <a:tc>
                  <a:txBody>
                    <a:bodyPr/>
                    <a:lstStyle/>
                    <a:p>
                      <a:pPr algn="r"/>
                      <a:r>
                        <a:rPr lang="en-GB" sz="2400" b="1" dirty="0" smtClean="0">
                          <a:solidFill>
                            <a:schemeClr val="tx1"/>
                          </a:solidFill>
                        </a:rPr>
                        <a:t>November 2016</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smtClean="0">
                          <a:solidFill>
                            <a:schemeClr val="tx1"/>
                          </a:solidFill>
                        </a:rPr>
                        <a:t>High-Level Meeting, Dakar </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129614">
                <a:tc>
                  <a:txBody>
                    <a:bodyPr/>
                    <a:lstStyle/>
                    <a:p>
                      <a:pPr algn="r"/>
                      <a:r>
                        <a:rPr lang="en-GB" sz="2400" b="1" dirty="0" smtClean="0">
                          <a:solidFill>
                            <a:schemeClr val="tx1"/>
                          </a:solidFill>
                        </a:rPr>
                        <a:t>November 2016 – January 2017 </a:t>
                      </a:r>
                      <a:endParaRPr lang="en-GB" sz="2400" b="1"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r>
                        <a:rPr lang="en-GB" sz="2400" b="0" dirty="0" smtClean="0">
                          <a:solidFill>
                            <a:schemeClr val="tx1"/>
                          </a:solidFill>
                        </a:rPr>
                        <a:t>Testing  of the revised MAPS in five countries</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r h="129614">
                <a:tc>
                  <a:txBody>
                    <a:bodyPr/>
                    <a:lstStyle/>
                    <a:p>
                      <a:pPr algn="r"/>
                      <a:r>
                        <a:rPr lang="en-GB" sz="2400" b="1" dirty="0" smtClean="0">
                          <a:solidFill>
                            <a:schemeClr val="tx1"/>
                          </a:solidFill>
                        </a:rPr>
                        <a:t>2017</a:t>
                      </a:r>
                      <a:endParaRPr lang="en-GB" sz="2400" b="1"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smtClean="0">
                          <a:solidFill>
                            <a:schemeClr val="tx1"/>
                          </a:solidFill>
                        </a:rPr>
                        <a:t>Global launch of the final tool</a:t>
                      </a:r>
                    </a:p>
                    <a:p>
                      <a:endParaRPr lang="en-US" sz="2400" b="0" dirty="0" smtClean="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6" name="Isosceles Triangle 5"/>
          <p:cNvSpPr/>
          <p:nvPr/>
        </p:nvSpPr>
        <p:spPr>
          <a:xfrm rot="10800000">
            <a:off x="2987824" y="6165304"/>
            <a:ext cx="576064" cy="50405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8328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18800" cy="4525200"/>
          </a:xfrm>
        </p:spPr>
        <p:txBody>
          <a:bodyPr>
            <a:normAutofit/>
          </a:bodyPr>
          <a:lstStyle/>
          <a:p>
            <a:pPr>
              <a:buNone/>
            </a:pPr>
            <a:endParaRPr lang="en-GB" dirty="0" smtClean="0"/>
          </a:p>
          <a:p>
            <a:pPr lvl="1"/>
            <a:endParaRPr lang="en-GB" dirty="0" smtClean="0"/>
          </a:p>
          <a:p>
            <a:endParaRPr lang="en-GB" dirty="0" smtClean="0"/>
          </a:p>
          <a:p>
            <a:endParaRPr lang="en-GB" dirty="0" smtClean="0"/>
          </a:p>
          <a:p>
            <a:endParaRPr lang="en-GB" dirty="0" smtClean="0"/>
          </a:p>
          <a:p>
            <a:endParaRPr lang="en-GB" dirty="0" smtClean="0"/>
          </a:p>
          <a:p>
            <a:pPr>
              <a:buNone/>
            </a:pPr>
            <a:endParaRPr lang="en-GB" dirty="0" smtClean="0"/>
          </a:p>
          <a:p>
            <a:pPr>
              <a:buNone/>
            </a:pPr>
            <a:endParaRPr lang="en-GB" dirty="0" smtClean="0"/>
          </a:p>
          <a:p>
            <a:endParaRPr lang="en-GB" dirty="0" smtClean="0"/>
          </a:p>
          <a:p>
            <a:pPr lvl="1">
              <a:buNone/>
            </a:pPr>
            <a:endParaRPr lang="en-GB" dirty="0" smtClean="0"/>
          </a:p>
        </p:txBody>
      </p:sp>
      <p:sp>
        <p:nvSpPr>
          <p:cNvPr id="2" name="Title 1"/>
          <p:cNvSpPr>
            <a:spLocks noGrp="1"/>
          </p:cNvSpPr>
          <p:nvPr>
            <p:ph type="title"/>
          </p:nvPr>
        </p:nvSpPr>
        <p:spPr/>
        <p:txBody>
          <a:bodyPr/>
          <a:lstStyle/>
          <a:p>
            <a:r>
              <a:rPr lang="en-GB" b="1" dirty="0" smtClean="0"/>
              <a:t>The MAPS Analytical Framework</a:t>
            </a:r>
            <a:endParaRPr lang="en-GB" b="1" dirty="0"/>
          </a:p>
        </p:txBody>
      </p:sp>
      <p:sp>
        <p:nvSpPr>
          <p:cNvPr id="4" name="Slide Number Placeholder 3"/>
          <p:cNvSpPr>
            <a:spLocks noGrp="1"/>
          </p:cNvSpPr>
          <p:nvPr>
            <p:ph type="sldNum" sz="quarter" idx="4"/>
          </p:nvPr>
        </p:nvSpPr>
        <p:spPr/>
        <p:txBody>
          <a:bodyPr/>
          <a:lstStyle/>
          <a:p>
            <a:fld id="{1E681368-5DB2-430E-B874-50F1755FF72D}" type="slidenum">
              <a:rPr lang="en-GB" smtClean="0"/>
              <a:pPr/>
              <a:t>7</a:t>
            </a:fld>
            <a:endParaRPr lang="en-GB"/>
          </a:p>
        </p:txBody>
      </p:sp>
      <p:graphicFrame>
        <p:nvGraphicFramePr>
          <p:cNvPr id="7" name="Diagram 6"/>
          <p:cNvGraphicFramePr/>
          <p:nvPr>
            <p:extLst>
              <p:ext uri="{D42A27DB-BD31-4B8C-83A1-F6EECF244321}">
                <p14:modId xmlns:p14="http://schemas.microsoft.com/office/powerpoint/2010/main" val="3562700734"/>
              </p:ext>
            </p:extLst>
          </p:nvPr>
        </p:nvGraphicFramePr>
        <p:xfrm>
          <a:off x="520974" y="1412776"/>
          <a:ext cx="77768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2"/>
          <p:cNvSpPr txBox="1">
            <a:spLocks noChangeArrowheads="1"/>
          </p:cNvSpPr>
          <p:nvPr/>
        </p:nvSpPr>
        <p:spPr bwMode="auto">
          <a:xfrm>
            <a:off x="1089447" y="3070870"/>
            <a:ext cx="530225"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400" b="1" i="0" u="none" strike="noStrike" cap="none" normalizeH="0" baseline="0" dirty="0" smtClean="0">
                <a:ln>
                  <a:noFill/>
                </a:ln>
                <a:solidFill>
                  <a:schemeClr val="tx1"/>
                </a:solidFill>
                <a:effectLst/>
                <a:latin typeface="Cambria" panose="02040503050406030204" pitchFamily="18" charset="0"/>
                <a:ea typeface="Arial" pitchFamily="34" charset="0"/>
                <a:cs typeface="Arial" pitchFamily="34" charset="0"/>
              </a:rPr>
              <a:t>Analysis of Country Context</a:t>
            </a:r>
            <a:endParaRPr kumimoji="0" lang="en-US" altLang="en-US" sz="2400" b="1"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8" name="Text Box 3"/>
          <p:cNvSpPr txBox="1">
            <a:spLocks noChangeArrowheads="1"/>
          </p:cNvSpPr>
          <p:nvPr/>
        </p:nvSpPr>
        <p:spPr bwMode="auto">
          <a:xfrm>
            <a:off x="539552" y="3613944"/>
            <a:ext cx="3873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GB" altLang="en-US" sz="1600" b="1" i="0" u="none" strike="noStrike" cap="none" normalizeH="0" baseline="0" dirty="0" smtClean="0">
                <a:ln>
                  <a:noFill/>
                </a:ln>
                <a:solidFill>
                  <a:schemeClr val="tx1"/>
                </a:solidFill>
                <a:effectLst/>
                <a:latin typeface="Cambria" panose="02040503050406030204" pitchFamily="18" charset="0"/>
                <a:ea typeface="Arial" pitchFamily="34" charset="0"/>
                <a:cs typeface="Arial" pitchFamily="34" charset="0"/>
              </a:rPr>
              <a:t>User's Guide</a:t>
            </a:r>
            <a:endParaRPr kumimoji="0" lang="en-US" altLang="en-US" sz="2800" b="1"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9" name="Text Box 4"/>
          <p:cNvSpPr txBox="1">
            <a:spLocks noChangeArrowheads="1"/>
          </p:cNvSpPr>
          <p:nvPr/>
        </p:nvSpPr>
        <p:spPr bwMode="auto">
          <a:xfrm>
            <a:off x="7164288" y="3519319"/>
            <a:ext cx="35083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400" b="1" i="0" u="none" strike="noStrike" cap="none" normalizeH="0" baseline="0" dirty="0" smtClean="0">
                <a:ln>
                  <a:noFill/>
                </a:ln>
                <a:solidFill>
                  <a:schemeClr val="tx1"/>
                </a:solidFill>
                <a:effectLst/>
                <a:latin typeface="Cambria" panose="02040503050406030204" pitchFamily="18" charset="0"/>
                <a:ea typeface="Arial" pitchFamily="34" charset="0"/>
                <a:cs typeface="Arial" pitchFamily="34" charset="0"/>
              </a:rPr>
              <a:t>Glossary</a:t>
            </a:r>
            <a:endParaRPr kumimoji="0" lang="en-US" altLang="en-US" sz="2400" b="1"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0" name="Text Box 5"/>
          <p:cNvSpPr txBox="1">
            <a:spLocks noChangeArrowheads="1"/>
          </p:cNvSpPr>
          <p:nvPr/>
        </p:nvSpPr>
        <p:spPr bwMode="auto">
          <a:xfrm>
            <a:off x="7719927" y="3147169"/>
            <a:ext cx="432048" cy="29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b="1" i="0" u="none" strike="noStrike" cap="none" normalizeH="0" baseline="0" dirty="0" smtClean="0">
                <a:ln>
                  <a:noFill/>
                </a:ln>
                <a:solidFill>
                  <a:schemeClr val="tx1"/>
                </a:solidFill>
                <a:effectLst/>
                <a:latin typeface="Cambria" panose="02040503050406030204" pitchFamily="18" charset="0"/>
                <a:ea typeface="Arial" pitchFamily="34" charset="0"/>
                <a:cs typeface="Arial" pitchFamily="34" charset="0"/>
              </a:rPr>
              <a:t>Supplementary Modules</a:t>
            </a:r>
            <a:endParaRPr kumimoji="0" lang="en-US" altLang="en-US" sz="3200" b="1"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Tree>
    <p:extLst>
      <p:ext uri="{BB962C8B-B14F-4D97-AF65-F5344CB8AC3E}">
        <p14:creationId xmlns:p14="http://schemas.microsoft.com/office/powerpoint/2010/main" val="246832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6124282"/>
              </p:ext>
            </p:extLst>
          </p:nvPr>
        </p:nvGraphicFramePr>
        <p:xfrm>
          <a:off x="532246" y="1412776"/>
          <a:ext cx="8218488" cy="5242560"/>
        </p:xfrm>
        <a:graphic>
          <a:graphicData uri="http://schemas.openxmlformats.org/drawingml/2006/table">
            <a:tbl>
              <a:tblPr firstRow="1" bandRow="1">
                <a:tableStyleId>{5940675A-B579-460E-94D1-54222C63F5DA}</a:tableStyleId>
              </a:tblPr>
              <a:tblGrid>
                <a:gridCol w="3455615"/>
                <a:gridCol w="4762873"/>
              </a:tblGrid>
              <a:tr h="370840">
                <a:tc>
                  <a:txBody>
                    <a:bodyPr/>
                    <a:lstStyle/>
                    <a:p>
                      <a:r>
                        <a:rPr lang="en-US" sz="2200" dirty="0" smtClean="0"/>
                        <a:t>Introduction</a:t>
                      </a:r>
                      <a:endParaRPr lang="en-US" sz="22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2200" dirty="0" smtClean="0"/>
                        <a:t>Objective, purpose, use of MAPS</a:t>
                      </a:r>
                      <a:endParaRPr lang="en-US" sz="2200" b="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70840">
                <a:tc>
                  <a:txBody>
                    <a:bodyPr/>
                    <a:lstStyle/>
                    <a:p>
                      <a:pPr>
                        <a:buFontTx/>
                        <a:buNone/>
                      </a:pPr>
                      <a:r>
                        <a:rPr lang="en-US" sz="2200" dirty="0" smtClean="0"/>
                        <a:t>Analytical</a:t>
                      </a:r>
                      <a:r>
                        <a:rPr lang="en-US" sz="2200" baseline="0" dirty="0" smtClean="0"/>
                        <a:t> framework</a:t>
                      </a:r>
                      <a:r>
                        <a:rPr kumimoji="0" lang="en-GB" sz="2200" kern="1200" dirty="0" smtClean="0">
                          <a:solidFill>
                            <a:srgbClr val="C00000"/>
                          </a:solidFill>
                        </a:rPr>
                        <a:t>*</a:t>
                      </a:r>
                      <a:r>
                        <a:rPr lang="en-US" sz="2200" dirty="0" smtClean="0"/>
                        <a:t> </a:t>
                      </a:r>
                      <a:endParaRPr lang="en-US" sz="22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buFontTx/>
                        <a:buNone/>
                      </a:pPr>
                      <a:r>
                        <a:rPr lang="en-US" sz="2200" baseline="0" dirty="0" smtClean="0"/>
                        <a:t>Core plus modules </a:t>
                      </a:r>
                    </a:p>
                    <a:p>
                      <a:pPr>
                        <a:buFontTx/>
                        <a:buNone/>
                      </a:pPr>
                      <a:r>
                        <a:rPr lang="en-US" sz="2200" baseline="0" dirty="0" smtClean="0"/>
                        <a:t>Analysis of country context</a:t>
                      </a:r>
                    </a:p>
                    <a:p>
                      <a:pPr>
                        <a:buFontTx/>
                        <a:buNone/>
                      </a:pPr>
                      <a:r>
                        <a:rPr lang="en-US" sz="2200" baseline="0" dirty="0" smtClean="0"/>
                        <a:t>Indicator system and its application</a:t>
                      </a:r>
                      <a:endParaRPr lang="en-US" sz="2200" b="0" baseline="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2200" dirty="0" smtClean="0"/>
                        <a:t>Assessment process</a:t>
                      </a:r>
                      <a:r>
                        <a:rPr kumimoji="0" lang="en-GB" sz="2200" kern="1200" dirty="0" smtClean="0">
                          <a:solidFill>
                            <a:srgbClr val="C00000"/>
                          </a:solidFill>
                        </a:rPr>
                        <a:t>*</a:t>
                      </a:r>
                      <a:r>
                        <a:rPr lang="en-US" sz="2200" dirty="0" smtClean="0"/>
                        <a:t> </a:t>
                      </a:r>
                      <a:endParaRPr lang="en-US" sz="22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342900" indent="-342900">
                        <a:buFont typeface="+mj-lt"/>
                        <a:buAutoNum type="arabicPeriod"/>
                      </a:pPr>
                      <a:r>
                        <a:rPr lang="en-US" sz="2200" dirty="0" smtClean="0"/>
                        <a:t>Planning</a:t>
                      </a:r>
                      <a:r>
                        <a:rPr lang="en-US" sz="2200" baseline="0" dirty="0" smtClean="0"/>
                        <a:t>: concept note, ownership</a:t>
                      </a:r>
                      <a:endParaRPr lang="en-US" sz="2200" dirty="0" smtClean="0"/>
                    </a:p>
                    <a:p>
                      <a:pPr marL="342900" indent="-342900">
                        <a:buFont typeface="+mj-lt"/>
                        <a:buAutoNum type="arabicPeriod"/>
                      </a:pPr>
                      <a:r>
                        <a:rPr lang="en-US" sz="2200" dirty="0" smtClean="0"/>
                        <a:t>Assessment: data collection, analysis</a:t>
                      </a:r>
                    </a:p>
                    <a:p>
                      <a:pPr marL="342900" indent="-342900">
                        <a:buFont typeface="+mj-lt"/>
                        <a:buAutoNum type="arabicPeriod"/>
                      </a:pPr>
                      <a:r>
                        <a:rPr lang="en-US" sz="2200" dirty="0" smtClean="0"/>
                        <a:t>Recommendations</a:t>
                      </a:r>
                    </a:p>
                    <a:p>
                      <a:pPr marL="342900" indent="-342900">
                        <a:buFont typeface="+mj-lt"/>
                        <a:buAutoNum type="arabicPeriod"/>
                      </a:pPr>
                      <a:r>
                        <a:rPr lang="en-US" sz="2200" dirty="0" smtClean="0"/>
                        <a:t>Validation</a:t>
                      </a:r>
                      <a:endParaRPr lang="en-US" sz="2200" b="0" i="0" dirty="0">
                        <a:solidFill>
                          <a:srgbClr val="393939"/>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70840">
                <a:tc>
                  <a:txBody>
                    <a:bodyPr/>
                    <a:lstStyle/>
                    <a:p>
                      <a:pPr>
                        <a:buFontTx/>
                        <a:buNone/>
                      </a:pPr>
                      <a:r>
                        <a:rPr lang="en-US" sz="2200" dirty="0" smtClean="0"/>
                        <a:t>Assessment</a:t>
                      </a:r>
                      <a:r>
                        <a:rPr lang="en-US" sz="2200" baseline="0" dirty="0" smtClean="0"/>
                        <a:t> report</a:t>
                      </a:r>
                      <a:endParaRPr lang="en-US" sz="22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buFontTx/>
                        <a:buNone/>
                      </a:pPr>
                      <a:r>
                        <a:rPr lang="en-US" sz="2200" dirty="0" smtClean="0"/>
                        <a:t>Outline of</a:t>
                      </a:r>
                      <a:r>
                        <a:rPr lang="en-US" sz="2200" baseline="0" dirty="0" smtClean="0"/>
                        <a:t> report</a:t>
                      </a:r>
                      <a:endParaRPr lang="en-US" sz="2200" b="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buFontTx/>
                        <a:buNone/>
                      </a:pPr>
                      <a:r>
                        <a:rPr lang="en-US" sz="2200" dirty="0" smtClean="0"/>
                        <a:t>Strategic</a:t>
                      </a:r>
                      <a:r>
                        <a:rPr lang="en-US" sz="2200" baseline="0" dirty="0" smtClean="0"/>
                        <a:t> planning, monitoring</a:t>
                      </a:r>
                      <a:r>
                        <a:rPr kumimoji="0" lang="en-GB" sz="2200" kern="1200" dirty="0" smtClean="0">
                          <a:solidFill>
                            <a:srgbClr val="C00000"/>
                          </a:solidFill>
                        </a:rPr>
                        <a:t>*</a:t>
                      </a:r>
                      <a:r>
                        <a:rPr lang="en-US" sz="2200" dirty="0" smtClean="0">
                          <a:solidFill>
                            <a:srgbClr val="C00000"/>
                          </a:solidFill>
                        </a:rPr>
                        <a:t> </a:t>
                      </a:r>
                      <a:endParaRPr lang="en-US" sz="2200" b="1" dirty="0">
                        <a:solidFill>
                          <a:srgbClr val="C0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buFontTx/>
                        <a:buNone/>
                      </a:pPr>
                      <a:r>
                        <a:rPr lang="en-US" sz="2200" dirty="0" smtClean="0"/>
                        <a:t>Prepare reforms: results</a:t>
                      </a:r>
                      <a:r>
                        <a:rPr lang="en-US" sz="2200" baseline="0" dirty="0" smtClean="0"/>
                        <a:t> f</a:t>
                      </a:r>
                      <a:r>
                        <a:rPr lang="en-US" sz="2200" dirty="0" smtClean="0"/>
                        <a:t>ramework</a:t>
                      </a:r>
                      <a:endParaRPr lang="en-US" sz="2200" b="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70840">
                <a:tc>
                  <a:txBody>
                    <a:bodyPr/>
                    <a:lstStyle/>
                    <a:p>
                      <a:pPr>
                        <a:buFontTx/>
                        <a:buNone/>
                      </a:pPr>
                      <a:r>
                        <a:rPr lang="en-US" sz="2200" dirty="0" smtClean="0"/>
                        <a:t>Support</a:t>
                      </a:r>
                      <a:r>
                        <a:rPr kumimoji="0" lang="en-GB" sz="2200" kern="1200" dirty="0" smtClean="0">
                          <a:solidFill>
                            <a:srgbClr val="C00000"/>
                          </a:solidFill>
                        </a:rPr>
                        <a:t>*</a:t>
                      </a:r>
                      <a:r>
                        <a:rPr lang="en-US" sz="2200" dirty="0" smtClean="0">
                          <a:solidFill>
                            <a:srgbClr val="C00000"/>
                          </a:solidFill>
                        </a:rPr>
                        <a:t> </a:t>
                      </a:r>
                      <a:endParaRPr lang="en-US" sz="2200" b="1" dirty="0">
                        <a:solidFill>
                          <a:srgbClr val="C0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buFontTx/>
                        <a:buNone/>
                      </a:pPr>
                      <a:r>
                        <a:rPr lang="en-US" sz="2200" dirty="0" smtClean="0"/>
                        <a:t>MAPS Secretariat (TBD)</a:t>
                      </a: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Title 2"/>
          <p:cNvSpPr>
            <a:spLocks noGrp="1"/>
          </p:cNvSpPr>
          <p:nvPr>
            <p:ph type="title"/>
          </p:nvPr>
        </p:nvSpPr>
        <p:spPr/>
        <p:txBody>
          <a:bodyPr/>
          <a:lstStyle/>
          <a:p>
            <a:r>
              <a:rPr lang="en-US" b="1" dirty="0"/>
              <a:t>Section I: </a:t>
            </a:r>
            <a:r>
              <a:rPr lang="en-US" b="1" dirty="0" smtClean="0"/>
              <a:t/>
            </a:r>
            <a:br>
              <a:rPr lang="en-US" b="1" dirty="0" smtClean="0"/>
            </a:br>
            <a:r>
              <a:rPr lang="en-US" b="1" dirty="0" smtClean="0"/>
              <a:t>User’s </a:t>
            </a:r>
            <a:r>
              <a:rPr lang="en-US" b="1" dirty="0"/>
              <a:t>Guide</a:t>
            </a:r>
          </a:p>
        </p:txBody>
      </p:sp>
      <p:sp>
        <p:nvSpPr>
          <p:cNvPr id="5" name="Slide Number Placeholder 4"/>
          <p:cNvSpPr>
            <a:spLocks noGrp="1"/>
          </p:cNvSpPr>
          <p:nvPr>
            <p:ph type="sldNum" sz="quarter" idx="4"/>
          </p:nvPr>
        </p:nvSpPr>
        <p:spPr/>
        <p:txBody>
          <a:bodyPr/>
          <a:lstStyle/>
          <a:p>
            <a:fld id="{1E681368-5DB2-430E-B874-50F1755FF72D}" type="slidenum">
              <a:rPr lang="en-GB" smtClean="0">
                <a:solidFill>
                  <a:prstClr val="white"/>
                </a:solidFill>
              </a:rPr>
              <a:pPr/>
              <a:t>8</a:t>
            </a:fld>
            <a:endParaRPr lang="en-GB">
              <a:solidFill>
                <a:prstClr val="white"/>
              </a:solidFill>
            </a:endParaRPr>
          </a:p>
        </p:txBody>
      </p:sp>
      <p:sp>
        <p:nvSpPr>
          <p:cNvPr id="2" name="TextBox 1"/>
          <p:cNvSpPr txBox="1"/>
          <p:nvPr/>
        </p:nvSpPr>
        <p:spPr>
          <a:xfrm>
            <a:off x="7454590" y="620688"/>
            <a:ext cx="1296144" cy="523220"/>
          </a:xfrm>
          <a:prstGeom prst="rect">
            <a:avLst/>
          </a:prstGeom>
          <a:solidFill>
            <a:schemeClr val="bg1"/>
          </a:solidFill>
          <a:ln w="38100">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b="1" i="1" dirty="0" smtClean="0">
                <a:solidFill>
                  <a:srgbClr val="C00000"/>
                </a:solidFill>
              </a:rPr>
              <a:t>*</a:t>
            </a:r>
            <a:r>
              <a:rPr lang="en-GB" sz="2800" i="1" dirty="0" smtClean="0">
                <a:solidFill>
                  <a:srgbClr val="C00000"/>
                </a:solidFill>
              </a:rPr>
              <a:t>NEW</a:t>
            </a:r>
            <a:endParaRPr lang="en-GB" sz="2800" i="1" dirty="0">
              <a:solidFill>
                <a:srgbClr val="C00000"/>
              </a:solidFill>
            </a:endParaRPr>
          </a:p>
        </p:txBody>
      </p:sp>
    </p:spTree>
    <p:extLst>
      <p:ext uri="{BB962C8B-B14F-4D97-AF65-F5344CB8AC3E}">
        <p14:creationId xmlns:p14="http://schemas.microsoft.com/office/powerpoint/2010/main" val="2690249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49942195"/>
              </p:ext>
            </p:extLst>
          </p:nvPr>
        </p:nvGraphicFramePr>
        <p:xfrm>
          <a:off x="467544" y="1412776"/>
          <a:ext cx="8280920" cy="5029200"/>
        </p:xfrm>
        <a:graphic>
          <a:graphicData uri="http://schemas.openxmlformats.org/drawingml/2006/table">
            <a:tbl>
              <a:tblPr firstRow="1" bandRow="1">
                <a:tableStyleId>{5940675A-B579-460E-94D1-54222C63F5DA}</a:tableStyleId>
              </a:tblPr>
              <a:tblGrid>
                <a:gridCol w="2016224"/>
                <a:gridCol w="6264696"/>
              </a:tblGrid>
              <a:tr h="1152128">
                <a:tc>
                  <a:txBody>
                    <a:bodyPr/>
                    <a:lstStyle/>
                    <a:p>
                      <a:r>
                        <a:rPr lang="en-US" sz="2400" b="1" dirty="0" smtClean="0"/>
                        <a:t>Objectives and scope</a:t>
                      </a:r>
                      <a:endParaRPr lang="en-U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285750" indent="-285750">
                        <a:buFont typeface="Arial" panose="020B0604020202020204" pitchFamily="34" charset="0"/>
                        <a:buChar char="•"/>
                      </a:pPr>
                      <a:r>
                        <a:rPr lang="en-US" sz="2400" dirty="0" smtClean="0"/>
                        <a:t>Understanding country context and needs</a:t>
                      </a:r>
                    </a:p>
                    <a:p>
                      <a:pPr marL="285750" indent="-285750">
                        <a:buFont typeface="Arial" panose="020B0604020202020204" pitchFamily="34" charset="0"/>
                        <a:buChar char="•"/>
                      </a:pPr>
                      <a:r>
                        <a:rPr lang="en-US" sz="2400" dirty="0" smtClean="0"/>
                        <a:t>Mapping</a:t>
                      </a:r>
                      <a:r>
                        <a:rPr lang="en-US" sz="2400" baseline="0" dirty="0" smtClean="0"/>
                        <a:t> of stakeholders</a:t>
                      </a:r>
                    </a:p>
                    <a:p>
                      <a:pPr marL="285750" indent="-285750">
                        <a:buFont typeface="Arial" panose="020B0604020202020204" pitchFamily="34" charset="0"/>
                        <a:buChar char="•"/>
                      </a:pPr>
                      <a:r>
                        <a:rPr lang="en-US" sz="2400" baseline="0" dirty="0" smtClean="0"/>
                        <a:t>Help scope the MAPS assessment</a:t>
                      </a:r>
                      <a:endParaRPr lang="en-US" sz="2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512168">
                <a:tc>
                  <a:txBody>
                    <a:bodyPr/>
                    <a:lstStyle/>
                    <a:p>
                      <a:r>
                        <a:rPr lang="en-US" sz="2400" b="1" dirty="0" smtClean="0"/>
                        <a:t>Structure</a:t>
                      </a:r>
                      <a:endParaRPr lang="en-U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400" dirty="0" smtClean="0"/>
                        <a:t>Political,</a:t>
                      </a:r>
                      <a:r>
                        <a:rPr lang="en-US" sz="2400" baseline="0" dirty="0" smtClean="0"/>
                        <a:t> economic, geostrategic situation</a:t>
                      </a:r>
                    </a:p>
                    <a:p>
                      <a:pPr marL="285750" indent="-285750">
                        <a:buFont typeface="Arial" panose="020B0604020202020204" pitchFamily="34" charset="0"/>
                        <a:buChar char="•"/>
                      </a:pPr>
                      <a:r>
                        <a:rPr lang="en-US" sz="2400" baseline="0" dirty="0" smtClean="0"/>
                        <a:t>Links with PFM and public governance</a:t>
                      </a:r>
                    </a:p>
                    <a:p>
                      <a:pPr marL="285750" indent="-285750">
                        <a:buFont typeface="Arial" panose="020B0604020202020204" pitchFamily="34" charset="0"/>
                        <a:buChar char="•"/>
                      </a:pPr>
                      <a:r>
                        <a:rPr lang="en-US" sz="2400" baseline="0" dirty="0" smtClean="0"/>
                        <a:t>National policy objectives and SDGs</a:t>
                      </a:r>
                    </a:p>
                    <a:p>
                      <a:pPr marL="285750" indent="-285750">
                        <a:buFont typeface="Arial" panose="020B0604020202020204" pitchFamily="34" charset="0"/>
                        <a:buChar char="•"/>
                      </a:pPr>
                      <a:r>
                        <a:rPr lang="en-US" sz="2400" baseline="0" dirty="0" smtClean="0"/>
                        <a:t>Public procurement reforms</a:t>
                      </a:r>
                      <a:endParaRPr lang="en-US" sz="2400" b="0" baseline="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000222">
                <a:tc>
                  <a:txBody>
                    <a:bodyPr/>
                    <a:lstStyle/>
                    <a:p>
                      <a:r>
                        <a:rPr lang="en-US" sz="2200" b="1" dirty="0" smtClean="0"/>
                        <a:t>Information Sources</a:t>
                      </a:r>
                      <a:endParaRPr lang="en-US" sz="2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285750" indent="-285750">
                        <a:buFont typeface="Arial" panose="020B0604020202020204" pitchFamily="34" charset="0"/>
                        <a:buChar char="•"/>
                      </a:pPr>
                      <a:r>
                        <a:rPr lang="en-US" sz="2400" dirty="0" smtClean="0"/>
                        <a:t>National statistics</a:t>
                      </a:r>
                    </a:p>
                    <a:p>
                      <a:pPr marL="285750" indent="-285750">
                        <a:buFont typeface="Arial" panose="020B0604020202020204" pitchFamily="34" charset="0"/>
                        <a:buChar char="•"/>
                      </a:pPr>
                      <a:r>
                        <a:rPr lang="en-US" sz="2400" dirty="0" smtClean="0"/>
                        <a:t>National development plans</a:t>
                      </a:r>
                    </a:p>
                    <a:p>
                      <a:pPr marL="285750" indent="-285750">
                        <a:buFont typeface="Arial" panose="020B0604020202020204" pitchFamily="34" charset="0"/>
                        <a:buChar char="•"/>
                      </a:pPr>
                      <a:r>
                        <a:rPr lang="en-US" sz="2400" dirty="0" smtClean="0"/>
                        <a:t>Studies, assessments</a:t>
                      </a:r>
                    </a:p>
                    <a:p>
                      <a:pPr marL="285750" indent="-285750">
                        <a:buFont typeface="Arial" panose="020B0604020202020204" pitchFamily="34" charset="0"/>
                        <a:buChar char="•"/>
                      </a:pPr>
                      <a:r>
                        <a:rPr lang="en-US" sz="2400" dirty="0" smtClean="0"/>
                        <a:t>Public</a:t>
                      </a:r>
                      <a:r>
                        <a:rPr lang="en-US" sz="2400" baseline="0" dirty="0" smtClean="0"/>
                        <a:t>ly accessible data and indices</a:t>
                      </a:r>
                    </a:p>
                    <a:p>
                      <a:pPr marL="285750" indent="-285750">
                        <a:buFont typeface="Arial" panose="020B0604020202020204" pitchFamily="34" charset="0"/>
                        <a:buChar char="•"/>
                      </a:pPr>
                      <a:r>
                        <a:rPr lang="en-US" sz="2400" baseline="0" dirty="0" smtClean="0"/>
                        <a:t>Interviews</a:t>
                      </a:r>
                    </a:p>
                    <a:p>
                      <a:pPr marL="285750" indent="-285750">
                        <a:buFont typeface="Arial" panose="020B0604020202020204" pitchFamily="34" charset="0"/>
                        <a:buChar char="•"/>
                      </a:pPr>
                      <a:r>
                        <a:rPr lang="en-US" sz="2400" baseline="0" dirty="0" smtClean="0"/>
                        <a:t>Critics in media</a:t>
                      </a:r>
                      <a:endParaRPr lang="en-US" sz="2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3" name="Title 2"/>
          <p:cNvSpPr>
            <a:spLocks noGrp="1"/>
          </p:cNvSpPr>
          <p:nvPr>
            <p:ph type="title"/>
          </p:nvPr>
        </p:nvSpPr>
        <p:spPr/>
        <p:txBody>
          <a:bodyPr/>
          <a:lstStyle/>
          <a:p>
            <a:r>
              <a:rPr lang="en-US" b="1" dirty="0"/>
              <a:t>Section II: </a:t>
            </a:r>
            <a:r>
              <a:rPr lang="en-US" b="1" dirty="0" smtClean="0"/>
              <a:t/>
            </a:r>
            <a:br>
              <a:rPr lang="en-US" b="1" dirty="0" smtClean="0"/>
            </a:br>
            <a:r>
              <a:rPr lang="en-US" b="1" dirty="0" smtClean="0"/>
              <a:t>Analysis </a:t>
            </a:r>
            <a:r>
              <a:rPr lang="en-US" b="1" dirty="0"/>
              <a:t>of Country </a:t>
            </a:r>
            <a:r>
              <a:rPr lang="en-US" b="1" dirty="0" smtClean="0"/>
              <a:t>Context</a:t>
            </a:r>
            <a:r>
              <a:rPr lang="en-GB" b="1" dirty="0" smtClean="0">
                <a:solidFill>
                  <a:srgbClr val="C00000"/>
                </a:solidFill>
              </a:rPr>
              <a:t>*</a:t>
            </a:r>
            <a:r>
              <a:rPr lang="en-US" dirty="0" smtClean="0"/>
              <a:t>      </a:t>
            </a:r>
            <a:r>
              <a:rPr lang="en-US" dirty="0" smtClean="0">
                <a:solidFill>
                  <a:srgbClr val="FF0000"/>
                </a:solidFill>
              </a:rPr>
              <a:t>  </a:t>
            </a:r>
            <a:endParaRPr lang="en-US" dirty="0">
              <a:solidFill>
                <a:srgbClr val="FF0000"/>
              </a:solidFill>
            </a:endParaRPr>
          </a:p>
        </p:txBody>
      </p:sp>
      <p:sp>
        <p:nvSpPr>
          <p:cNvPr id="5" name="Slide Number Placeholder 4"/>
          <p:cNvSpPr>
            <a:spLocks noGrp="1"/>
          </p:cNvSpPr>
          <p:nvPr>
            <p:ph type="sldNum" sz="quarter" idx="4"/>
          </p:nvPr>
        </p:nvSpPr>
        <p:spPr/>
        <p:txBody>
          <a:bodyPr/>
          <a:lstStyle/>
          <a:p>
            <a:fld id="{1E681368-5DB2-430E-B874-50F1755FF72D}" type="slidenum">
              <a:rPr lang="en-GB" smtClean="0">
                <a:solidFill>
                  <a:prstClr val="white"/>
                </a:solidFill>
              </a:rPr>
              <a:pPr/>
              <a:t>9</a:t>
            </a:fld>
            <a:endParaRPr lang="en-GB">
              <a:solidFill>
                <a:prstClr val="white"/>
              </a:solidFill>
            </a:endParaRPr>
          </a:p>
        </p:txBody>
      </p:sp>
      <p:sp>
        <p:nvSpPr>
          <p:cNvPr id="6" name="TextBox 5"/>
          <p:cNvSpPr txBox="1"/>
          <p:nvPr/>
        </p:nvSpPr>
        <p:spPr>
          <a:xfrm>
            <a:off x="7596336" y="351969"/>
            <a:ext cx="1296144" cy="523220"/>
          </a:xfrm>
          <a:prstGeom prst="rect">
            <a:avLst/>
          </a:prstGeom>
          <a:solidFill>
            <a:schemeClr val="bg1"/>
          </a:solidFill>
          <a:ln w="38100">
            <a:solidFill>
              <a:srgbClr val="FF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b="1" i="1" dirty="0" smtClean="0">
                <a:solidFill>
                  <a:srgbClr val="C00000"/>
                </a:solidFill>
              </a:rPr>
              <a:t>*</a:t>
            </a:r>
            <a:r>
              <a:rPr lang="en-GB" sz="2800" i="1" dirty="0" smtClean="0">
                <a:solidFill>
                  <a:srgbClr val="C00000"/>
                </a:solidFill>
              </a:rPr>
              <a:t>NEW</a:t>
            </a:r>
            <a:endParaRPr lang="en-GB" sz="2800" i="1" dirty="0">
              <a:solidFill>
                <a:srgbClr val="C00000"/>
              </a:solidFill>
            </a:endParaRPr>
          </a:p>
        </p:txBody>
      </p:sp>
    </p:spTree>
    <p:extLst>
      <p:ext uri="{BB962C8B-B14F-4D97-AF65-F5344CB8AC3E}">
        <p14:creationId xmlns:p14="http://schemas.microsoft.com/office/powerpoint/2010/main" val="25221086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Custom 2">
      <a:dk1>
        <a:srgbClr val="393939"/>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ECD_English_white">
  <a:themeElements>
    <a:clrScheme name="Custom 1">
      <a:dk1>
        <a:srgbClr val="393939"/>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3ADBD9B21B124B923AEDAF11DA15EE" ma:contentTypeVersion="0" ma:contentTypeDescription="Create a new document." ma:contentTypeScope="" ma:versionID="47b820f010fabfde3608ef8cb54ed7e7">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1B2D5E-9BAC-4E96-9EC0-970BA2EDAD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D8D606-9A31-4230-A65F-7335FEB88BAC}">
  <ds:schemaRefs>
    <ds:schemaRef ds:uri="http://schemas.microsoft.com/sharepoint/v3/contenttype/forms"/>
  </ds:schemaRefs>
</ds:datastoreItem>
</file>

<file path=customXml/itemProps3.xml><?xml version="1.0" encoding="utf-8"?>
<ds:datastoreItem xmlns:ds="http://schemas.openxmlformats.org/officeDocument/2006/customXml" ds:itemID="{84CDF534-8563-4F1B-9688-EB480207A5D7}">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OECD_English_white</Template>
  <TotalTime>4404</TotalTime>
  <Words>3625</Words>
  <Application>Microsoft Office PowerPoint</Application>
  <PresentationFormat>On-screen Show (4:3)</PresentationFormat>
  <Paragraphs>469</Paragraphs>
  <Slides>17</Slides>
  <Notes>16</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OECD_English_white</vt:lpstr>
      <vt:lpstr>1_OECD_English_white</vt:lpstr>
      <vt:lpstr>PowerPoint Presentation</vt:lpstr>
      <vt:lpstr>Presentation Outline</vt:lpstr>
      <vt:lpstr>Objectives of the Revised MAPS</vt:lpstr>
      <vt:lpstr>Background for the MAPS Revision</vt:lpstr>
      <vt:lpstr>MAPS and the SDGs</vt:lpstr>
      <vt:lpstr>The MAPS Revision Process</vt:lpstr>
      <vt:lpstr>The MAPS Analytical Framework</vt:lpstr>
      <vt:lpstr>Section I:  User’s Guide</vt:lpstr>
      <vt:lpstr>Section II:  Analysis of Country Context*        </vt:lpstr>
      <vt:lpstr>Section III: New Indicators</vt:lpstr>
      <vt:lpstr>Pillar I – Legal, Regulatory and Policy Framework</vt:lpstr>
      <vt:lpstr>Pillar II – Institutional Framework and Management Capacity</vt:lpstr>
      <vt:lpstr>Pillar III – Procurement Operations and Market Practices</vt:lpstr>
      <vt:lpstr>Pillar IV – Accountability, Integrity and Transparency of the PP System</vt:lpstr>
      <vt:lpstr>MAPS Public Consultations: Process</vt:lpstr>
      <vt:lpstr>Feedback</vt:lpstr>
      <vt:lpstr>MAPS draft – download:  http://oe.cd/consultation-maps </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DIESING Lena</dc:creator>
  <cp:lastModifiedBy>DIESING Lena</cp:lastModifiedBy>
  <cp:revision>584</cp:revision>
  <cp:lastPrinted>2016-11-22T10:41:19Z</cp:lastPrinted>
  <dcterms:created xsi:type="dcterms:W3CDTF">2016-11-03T19:04:54Z</dcterms:created>
  <dcterms:modified xsi:type="dcterms:W3CDTF">2016-11-29T17:37:57Z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0x010100A23ADBD9B21B124B923AEDAF11DA15EE</vt:lpwstr>
  </property>
</Properties>
</file>