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3"/>
  </p:notesMasterIdLst>
  <p:sldIdLst>
    <p:sldId id="257" r:id="rId2"/>
  </p:sldIdLst>
  <p:sldSz cx="21396325" cy="30267275"/>
  <p:notesSz cx="32918400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1pPr>
    <a:lvl2pPr marL="282575" indent="39688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2pPr>
    <a:lvl3pPr marL="566738" indent="79375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3pPr>
    <a:lvl4pPr marL="849313" indent="117475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4pPr>
    <a:lvl5pPr marL="1133475" indent="157163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Helvetica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66"/>
    <a:srgbClr val="191919"/>
    <a:srgbClr val="FFFFE1"/>
    <a:srgbClr val="FFF3F3"/>
    <a:srgbClr val="800040"/>
    <a:srgbClr val="004080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54" autoAdjust="0"/>
    <p:restoredTop sz="96068" autoAdjust="0"/>
  </p:normalViewPr>
  <p:slideViewPr>
    <p:cSldViewPr snapToObjects="1">
      <p:cViewPr varScale="1">
        <p:scale>
          <a:sx n="24" d="100"/>
          <a:sy n="24" d="100"/>
        </p:scale>
        <p:origin x="-3296" y="-144"/>
      </p:cViewPr>
      <p:guideLst>
        <p:guide orient="horz" pos="659"/>
        <p:guide orient="horz" pos="18051"/>
        <p:guide orient="horz" pos="4678"/>
        <p:guide orient="horz" pos="1453"/>
        <p:guide orient="horz" pos="17171"/>
        <p:guide pos="4723"/>
        <p:guide pos="5172"/>
        <p:guide pos="563"/>
        <p:guide pos="129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9DA3924-F259-F94C-AD2C-D90923B8B2FC}" type="datetime1">
              <a:rPr lang="en-US"/>
              <a:pPr/>
              <a:t>5/2/16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72638" y="3840163"/>
            <a:ext cx="13573125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FA4DB077-6BCC-894F-B9F2-A5CCF39B77A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8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82575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282575" algn="l" defTabSz="282575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566738" algn="l" defTabSz="282575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849313" algn="l" defTabSz="282575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133475" algn="l" defTabSz="282575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1419161" algn="l" defTabSz="28383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02994" algn="l" defTabSz="28383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986825" algn="l" defTabSz="28383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270658" algn="l" defTabSz="283833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725" y="9402475"/>
            <a:ext cx="18186876" cy="648784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9449" y="17151456"/>
            <a:ext cx="14977428" cy="77349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89E04-C6A8-1044-9C25-B2CADBE474D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EA27C-505B-0348-B528-5C9955DD256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5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5512336" y="1212097"/>
            <a:ext cx="4814173" cy="25825272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069816" y="1212097"/>
            <a:ext cx="14085914" cy="25825272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6E3CB-B406-9541-A7BD-DA6C9BA528C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2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63AE1-B664-094D-ABDF-3CEAA018AD3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7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0162" y="19449529"/>
            <a:ext cx="18186876" cy="6011417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90162" y="12828565"/>
            <a:ext cx="18186876" cy="6620964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E69E5-E102-6141-BA70-78C6390D734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4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69816" y="7062367"/>
            <a:ext cx="9450044" cy="19975002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76465" y="7062367"/>
            <a:ext cx="9450044" cy="19975002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7B092-58E5-D642-AE36-643FF7B4BE3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2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69816" y="6775108"/>
            <a:ext cx="9453759" cy="2823542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69816" y="9598650"/>
            <a:ext cx="9453759" cy="17438717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869037" y="6775108"/>
            <a:ext cx="9457473" cy="2823542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869037" y="9598650"/>
            <a:ext cx="9457473" cy="17438717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695F6-5B73-5D43-B227-7C915FABEF1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9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91F0A-A6D7-1245-A357-54F8F4C4329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4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B6E95-8536-4343-B921-9AC3452B6AF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2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17" y="1205086"/>
            <a:ext cx="7039244" cy="5128622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65369" y="1205088"/>
            <a:ext cx="11961140" cy="2583228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69817" y="6333710"/>
            <a:ext cx="7039244" cy="20703659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BA7B6-E371-8D48-B6FB-DBE5376BD16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5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3829" y="21187093"/>
            <a:ext cx="12837795" cy="250125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193829" y="2704437"/>
            <a:ext cx="12837795" cy="18160365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193829" y="23688349"/>
            <a:ext cx="12837795" cy="3552199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2614E-FCB9-D143-99A0-DA68C1BBE37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56375" cy="504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95214" tIns="147607" rIns="295214" bIns="1476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1069975" y="7062788"/>
            <a:ext cx="19256375" cy="1997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95214" tIns="147607" rIns="295214" bIns="1476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69975" y="28052713"/>
            <a:ext cx="4992688" cy="1611312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  <a:latin typeface="Helvetica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10438" y="28052713"/>
            <a:ext cx="6775450" cy="1611312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  <a:latin typeface="Helvetica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333663" y="28052713"/>
            <a:ext cx="4992687" cy="1611312"/>
          </a:xfrm>
          <a:prstGeom prst="rect">
            <a:avLst/>
          </a:prstGeom>
        </p:spPr>
        <p:txBody>
          <a:bodyPr vert="horz" wrap="square" lIns="295214" tIns="147607" rIns="295214" bIns="147607" numCol="1" anchor="ctr" anchorCtr="0" compatLnSpc="1">
            <a:prstTxWarp prst="textNoShape">
              <a:avLst/>
            </a:prstTxWarp>
          </a:bodyPr>
          <a:lstStyle>
            <a:lvl1pPr algn="r">
              <a:defRPr sz="3900">
                <a:solidFill>
                  <a:srgbClr val="898989"/>
                </a:solidFill>
              </a:defRPr>
            </a:lvl1pPr>
          </a:lstStyle>
          <a:p>
            <a:fld id="{E3E1C80E-29C2-5D4A-8700-36E7027FE4D6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1474788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1474788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MS PGothic" charset="0"/>
        </a:defRPr>
      </a:lvl2pPr>
      <a:lvl3pPr algn="ctr" defTabSz="1474788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MS PGothic" charset="0"/>
        </a:defRPr>
      </a:lvl3pPr>
      <a:lvl4pPr algn="ctr" defTabSz="1474788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MS PGothic" charset="0"/>
        </a:defRPr>
      </a:lvl4pPr>
      <a:lvl5pPr algn="ctr" defTabSz="1474788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MS PGothic" charset="0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MS PGothic" pitchFamily="34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MS PGothic" pitchFamily="34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MS PGothic" pitchFamily="34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anose="020F0502020204030204" pitchFamily="34" charset="0"/>
          <a:ea typeface="MS PGothic" pitchFamily="34" charset="-128"/>
        </a:defRPr>
      </a:lvl9pPr>
    </p:titleStyle>
    <p:bodyStyle>
      <a:lvl1pPr marL="1106488" indent="-1106488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3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2397125" indent="-922338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3689350" indent="-736600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7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5165725" indent="-736600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6642100" indent="-736600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923925" y="4846638"/>
            <a:ext cx="6604000" cy="6604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67664" bIns="567664"/>
          <a:lstStyle>
            <a:lvl1pPr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smtClean="0"/>
              <a:t>List of regulations/policies/plans that allow the development of SPP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smtClean="0"/>
              <a:t>Law 2051/03 "Public Procurement"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smtClean="0"/>
              <a:t>Art. 4: principle of economy and efficiency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smtClean="0"/>
              <a:t>Art. 7: promotion of MSMEs and national companies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smtClean="0"/>
              <a:t>DNEP resolution 1675/10 Whereby the Sustainable Public Procurement Policy is approved.</a:t>
            </a:r>
            <a:endParaRPr lang="en-US" sz="1800">
              <a:latin typeface="Times New Roman" charset="0"/>
            </a:endParaRPr>
          </a:p>
        </p:txBody>
      </p:sp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930275" y="27478038"/>
            <a:ext cx="6604000" cy="2057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67664" bIns="567664"/>
          <a:lstStyle>
            <a:lvl1pPr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en-US" sz="2400" b="1" smtClean="0"/>
              <a:t>Budget for SPP implementation:</a:t>
            </a:r>
          </a:p>
          <a:p>
            <a:pPr algn="just"/>
            <a:r>
              <a:rPr lang="en-US" sz="2200" smtClean="0"/>
              <a:t>There is no specific budget. The human resources envolved develop this project as an additioanl activity. </a:t>
            </a:r>
            <a:endParaRPr lang="en-US" sz="2200" b="1"/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8128000" y="11131550"/>
            <a:ext cx="12285663" cy="45180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67664" bIns="567664"/>
          <a:lstStyle>
            <a:lvl1pPr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en-US" sz="2400" b="1" smtClean="0"/>
              <a:t>Goods / Services to start implementing SPP</a:t>
            </a:r>
          </a:p>
          <a:p>
            <a:endParaRPr lang="en-US" sz="2400" smtClean="0"/>
          </a:p>
          <a:p>
            <a:pPr>
              <a:buFont typeface="Arial" charset="0"/>
              <a:buChar char="•"/>
            </a:pPr>
            <a:r>
              <a:rPr lang="en-US" sz="2400" smtClean="0"/>
              <a:t>Wood products (printing paper and furnitures)</a:t>
            </a:r>
          </a:p>
          <a:p>
            <a:endParaRPr lang="en-US" sz="2400" smtClean="0"/>
          </a:p>
          <a:p>
            <a:pPr>
              <a:buFont typeface="Arial" charset="0"/>
              <a:buChar char="•"/>
            </a:pPr>
            <a:r>
              <a:rPr lang="en-US" sz="2400" smtClean="0"/>
              <a:t>Cleaning products (substances or preparations for cleaning, washing, odorization, deodorization, sterilization, disinfection or disinfestation, for use in the home, and / or public collective environments and / or private)</a:t>
            </a:r>
          </a:p>
          <a:p>
            <a:pPr>
              <a:buFont typeface="Arial" charset="0"/>
              <a:buChar char="•"/>
            </a:pPr>
            <a:endParaRPr lang="en-US" sz="2400" smtClean="0"/>
          </a:p>
          <a:p>
            <a:pPr>
              <a:buFont typeface="Arial" charset="0"/>
              <a:buChar char="•"/>
            </a:pPr>
            <a:r>
              <a:rPr lang="en-US" sz="2400" smtClean="0"/>
              <a:t>Family agriculture products</a:t>
            </a:r>
          </a:p>
          <a:p>
            <a:pPr>
              <a:buFont typeface="Arial" charset="0"/>
              <a:buChar char="•"/>
            </a:pPr>
            <a:endParaRPr lang="en-US" sz="2400" smtClean="0"/>
          </a:p>
          <a:p>
            <a:pPr algn="just" eaLnBrk="1" hangingPunct="1"/>
            <a:endParaRPr lang="en-US" sz="2300" b="1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110538" y="23515638"/>
            <a:ext cx="12284075" cy="3581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81915" bIns="567664"/>
          <a:lstStyle>
            <a:lvl1pPr>
              <a:tabLst>
                <a:tab pos="635000" algn="l"/>
              </a:tabLst>
              <a:defRPr sz="103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1085850" indent="-342900">
              <a:tabLst>
                <a:tab pos="635000" algn="l"/>
              </a:tabLst>
              <a:defRPr sz="9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635000" algn="l"/>
              </a:tabLst>
              <a:defRPr sz="77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635000" algn="l"/>
              </a:tabLst>
              <a:defRPr sz="65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635000" algn="l"/>
              </a:tabLst>
              <a:defRPr sz="65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tabLst>
                <a:tab pos="635000" algn="l"/>
              </a:tabLst>
              <a:defRPr sz="65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tabLst>
                <a:tab pos="635000" algn="l"/>
              </a:tabLst>
              <a:defRPr sz="65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tabLst>
                <a:tab pos="635000" algn="l"/>
              </a:tabLst>
              <a:defRPr sz="65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tabLst>
                <a:tab pos="635000" algn="l"/>
              </a:tabLst>
              <a:defRPr sz="65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defRPr/>
            </a:pPr>
            <a:r>
              <a:rPr lang="en-US" sz="2400" b="1" smtClean="0"/>
              <a:t>Communication strategies and capacity building </a:t>
            </a:r>
          </a:p>
          <a:p>
            <a:pPr algn="just">
              <a:buFont typeface="Arial" charset="0"/>
              <a:buChar char="•"/>
            </a:pPr>
            <a:r>
              <a:rPr lang="en-US" sz="2400" smtClean="0">
                <a:latin typeface="Helvetica" charset="0"/>
              </a:rPr>
              <a:t>Create awereness:</a:t>
            </a:r>
          </a:p>
          <a:p>
            <a:pPr lvl="1" algn="just">
              <a:buFont typeface="Wingdings" charset="0"/>
              <a:buChar char="ü"/>
            </a:pPr>
            <a:r>
              <a:rPr lang="en-US" sz="2400" smtClean="0">
                <a:latin typeface="Helvetica" charset="0"/>
              </a:rPr>
              <a:t>Keep ISO 14001 certification on Enviromental Management</a:t>
            </a:r>
          </a:p>
          <a:p>
            <a:pPr lvl="1" algn="just">
              <a:buFont typeface="Wingdings" charset="0"/>
              <a:buChar char="ü"/>
            </a:pPr>
            <a:r>
              <a:rPr lang="en-US" sz="2400" smtClean="0">
                <a:latin typeface="Helvetica" charset="0"/>
              </a:rPr>
              <a:t>Forest in National Park sponsored by the DNCP</a:t>
            </a:r>
          </a:p>
          <a:p>
            <a:pPr>
              <a:buFont typeface="Arial" charset="0"/>
              <a:buChar char="•"/>
            </a:pPr>
            <a:r>
              <a:rPr lang="en-US" sz="2400" smtClean="0">
                <a:latin typeface="Helvetica" charset="0"/>
              </a:rPr>
              <a:t>Training to pilot entities and to key providers according to selected categories</a:t>
            </a:r>
          </a:p>
          <a:p>
            <a:pPr>
              <a:buFont typeface="Arial" charset="0"/>
              <a:buChar char="•"/>
            </a:pPr>
            <a:r>
              <a:rPr lang="en-US" sz="2400" smtClean="0">
                <a:latin typeface="Helvetica" charset="0"/>
              </a:rPr>
              <a:t>Public hearings and discussion sessions</a:t>
            </a:r>
          </a:p>
          <a:p>
            <a:pPr>
              <a:buFont typeface="Arial" charset="0"/>
              <a:buChar char="•"/>
            </a:pPr>
            <a:r>
              <a:rPr lang="en-US" sz="2400" smtClean="0">
                <a:latin typeface="Helvetica" charset="0"/>
              </a:rPr>
              <a:t>Promote in website</a:t>
            </a:r>
            <a:endParaRPr lang="en-US" sz="2000">
              <a:latin typeface="Helvetica" charset="0"/>
            </a:endParaRPr>
          </a:p>
        </p:txBody>
      </p:sp>
      <p:sp>
        <p:nvSpPr>
          <p:cNvPr id="3078" name="Text Box 15"/>
          <p:cNvSpPr txBox="1">
            <a:spLocks noChangeArrowheads="1"/>
          </p:cNvSpPr>
          <p:nvPr/>
        </p:nvSpPr>
        <p:spPr bwMode="auto">
          <a:xfrm>
            <a:off x="8129588" y="27478038"/>
            <a:ext cx="12265025" cy="2057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67664" bIns="567664"/>
          <a:lstStyle>
            <a:lvl1pPr marL="309563" indent="-309563"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1590675" indent="1571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047875" indent="1571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2505075" indent="1571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2962275" indent="1571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marL="310442" indent="-310442" eaLnBrk="1" hangingPunct="1">
              <a:spcBef>
                <a:spcPct val="50000"/>
              </a:spcBef>
              <a:defRPr/>
            </a:pPr>
            <a:r>
              <a:rPr lang="en-US" sz="2400" b="1" smtClean="0"/>
              <a:t>Measuring impact</a:t>
            </a:r>
            <a:endParaRPr lang="en-US" sz="2400" smtClean="0"/>
          </a:p>
          <a:p>
            <a:pPr marL="0" indent="0" eaLnBrk="1" hangingPunct="1">
              <a:spcBef>
                <a:spcPct val="50000"/>
              </a:spcBef>
            </a:pPr>
            <a:r>
              <a:rPr lang="en-US" sz="2800" smtClean="0">
                <a:solidFill>
                  <a:srgbClr val="000000"/>
                </a:solidFill>
                <a:latin typeface="Calibri" charset="0"/>
              </a:rPr>
              <a:t>Monitoring and reporting of the progress of the plan has been conducted quarterly.</a:t>
            </a:r>
          </a:p>
          <a:p>
            <a:pPr eaLnBrk="1" hangingPunct="1">
              <a:spcBef>
                <a:spcPts val="750"/>
              </a:spcBef>
            </a:pPr>
            <a:r>
              <a:rPr lang="en-US" sz="1800" smtClean="0">
                <a:latin typeface="Times New Roman" charset="0"/>
              </a:rPr>
              <a:t>.</a:t>
            </a:r>
            <a:endParaRPr lang="en-US" sz="1800">
              <a:latin typeface="Times New Roman" charset="0"/>
            </a:endParaRPr>
          </a:p>
        </p:txBody>
      </p:sp>
      <p:sp>
        <p:nvSpPr>
          <p:cNvPr id="3079" name="Text Box 14"/>
          <p:cNvSpPr txBox="1">
            <a:spLocks noChangeArrowheads="1"/>
          </p:cNvSpPr>
          <p:nvPr/>
        </p:nvSpPr>
        <p:spPr bwMode="auto">
          <a:xfrm>
            <a:off x="863600" y="2332038"/>
            <a:ext cx="1958340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0299" tIns="170299" rIns="170299" bIns="170299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spcBef>
                <a:spcPts val="850"/>
              </a:spcBef>
            </a:pPr>
            <a:r>
              <a:rPr lang="es-ES_tradnl" sz="4400" b="1" dirty="0" smtClean="0"/>
              <a:t>Country</a:t>
            </a:r>
            <a:r>
              <a:rPr lang="es-ES_tradnl" sz="4400" b="1" dirty="0" smtClean="0"/>
              <a:t>: </a:t>
            </a:r>
            <a:r>
              <a:rPr lang="es-ES_tradnl" sz="4400" b="1" dirty="0"/>
              <a:t>Paraguay</a:t>
            </a:r>
            <a:endParaRPr lang="en-US" sz="4400" b="1" dirty="0"/>
          </a:p>
          <a:p>
            <a:pPr algn="ctr" eaLnBrk="1" hangingPunct="1">
              <a:spcBef>
                <a:spcPts val="850"/>
              </a:spcBef>
            </a:pPr>
            <a:r>
              <a:rPr lang="en-US" sz="3800" b="1" dirty="0" smtClean="0"/>
              <a:t>Participant’s name</a:t>
            </a:r>
            <a:r>
              <a:rPr lang="en-US" sz="3800" b="1" dirty="0" smtClean="0"/>
              <a:t>: </a:t>
            </a:r>
            <a:r>
              <a:rPr lang="en-US" sz="3800" b="1" dirty="0" err="1"/>
              <a:t>Melinna</a:t>
            </a:r>
            <a:r>
              <a:rPr lang="en-US" sz="3800" b="1" dirty="0"/>
              <a:t> </a:t>
            </a:r>
            <a:r>
              <a:rPr lang="en-US" sz="3800" b="1" dirty="0" err="1"/>
              <a:t>Vázquez</a:t>
            </a:r>
            <a:endParaRPr lang="en-US" sz="3100" dirty="0">
              <a:latin typeface="Calibri" charset="0"/>
            </a:endParaRPr>
          </a:p>
        </p:txBody>
      </p:sp>
      <p:sp>
        <p:nvSpPr>
          <p:cNvPr id="9" name="Rectangle 180"/>
          <p:cNvSpPr>
            <a:spLocks noChangeArrowheads="1"/>
          </p:cNvSpPr>
          <p:nvPr/>
        </p:nvSpPr>
        <p:spPr bwMode="auto">
          <a:xfrm>
            <a:off x="873304" y="1135920"/>
            <a:ext cx="19574439" cy="734429"/>
          </a:xfrm>
          <a:prstGeom prst="rect">
            <a:avLst/>
          </a:prstGeom>
          <a:noFill/>
          <a:ln>
            <a:noFill/>
          </a:ln>
          <a:extLst/>
        </p:spPr>
        <p:txBody>
          <a:bodyPr lIns="56766" tIns="28383" rIns="56766" bIns="28383" anchor="ctr">
            <a:spAutoFit/>
          </a:bodyPr>
          <a:lstStyle/>
          <a:p>
            <a:pPr algn="ctr" eaLnBrk="1" hangingPunct="1">
              <a:defRPr/>
            </a:pPr>
            <a:r>
              <a:rPr lang="en-US" sz="4400" b="1" dirty="0">
                <a:latin typeface="Helvetica" pitchFamily="124" charset="0"/>
                <a:ea typeface="MS PGothic" panose="020B0600070205080204" pitchFamily="34" charset="-128"/>
              </a:rPr>
              <a:t>Action Plan to Implement Sustainable Public Procurement (SPP)</a:t>
            </a:r>
            <a:endParaRPr lang="en-US" sz="4400" b="1" dirty="0">
              <a:ln>
                <a:solidFill>
                  <a:schemeClr val="bg1"/>
                </a:solidFill>
              </a:ln>
              <a:latin typeface="Calibri"/>
              <a:ea typeface="ＭＳ Ｐゴシック" charset="0"/>
              <a:cs typeface="ＭＳ Ｐゴシック" charset="0"/>
            </a:endParaRPr>
          </a:p>
        </p:txBody>
      </p:sp>
      <p:sp>
        <p:nvSpPr>
          <p:cNvPr id="3081" name="Text Box 15"/>
          <p:cNvSpPr txBox="1">
            <a:spLocks noChangeArrowheads="1"/>
          </p:cNvSpPr>
          <p:nvPr/>
        </p:nvSpPr>
        <p:spPr bwMode="auto">
          <a:xfrm>
            <a:off x="8129588" y="8950325"/>
            <a:ext cx="12263437" cy="191611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67664" bIns="567664"/>
          <a:lstStyle>
            <a:lvl1pPr marL="309563" indent="-309563"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1590675" indent="1571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047875" indent="1571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2505075" indent="1571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2962275" indent="1571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marL="310442" indent="-310442" eaLnBrk="1" hangingPunct="1">
              <a:spcBef>
                <a:spcPct val="50000"/>
              </a:spcBef>
              <a:defRPr/>
            </a:pPr>
            <a:r>
              <a:rPr lang="en-US" sz="2400" b="1" smtClean="0"/>
              <a:t>Goals / Timeframes</a:t>
            </a:r>
          </a:p>
          <a:p>
            <a:pPr marL="0" indent="0" eaLnBrk="1" hangingPunct="1">
              <a:spcBef>
                <a:spcPct val="50000"/>
              </a:spcBef>
            </a:pPr>
            <a:r>
              <a:rPr lang="en-US" sz="2400" smtClean="0"/>
              <a:t>Tenders with framework agreements with sustainable approaches, for products of at least 2 categories of goods or services to reach 10% of participation.</a:t>
            </a:r>
          </a:p>
          <a:p>
            <a:pPr eaLnBrk="1" hangingPunct="1">
              <a:spcBef>
                <a:spcPct val="50000"/>
              </a:spcBef>
            </a:pPr>
            <a:endParaRPr lang="en-US" sz="2800" b="1" smtClean="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spcBef>
                <a:spcPts val="750"/>
              </a:spcBef>
            </a:pPr>
            <a:r>
              <a:rPr lang="en-US" sz="1800" smtClean="0">
                <a:latin typeface="Times New Roman" charset="0"/>
              </a:rPr>
              <a:t>.</a:t>
            </a:r>
            <a:endParaRPr lang="en-US" sz="1800">
              <a:latin typeface="Times New Roman" charset="0"/>
            </a:endParaRP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930275" y="20683538"/>
            <a:ext cx="6604000" cy="64008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67664" bIns="567664"/>
          <a:lstStyle>
            <a:lvl1pPr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en-US" sz="2400" b="1" smtClean="0"/>
              <a:t>Entities that should be involved in SPP / Required Human Resources:</a:t>
            </a:r>
          </a:p>
          <a:p>
            <a:pPr algn="just"/>
            <a:endParaRPr lang="en-US" sz="1200" b="1" smtClean="0"/>
          </a:p>
          <a:p>
            <a:pPr algn="just"/>
            <a:r>
              <a:rPr lang="en-US" sz="2200" u="sng" smtClean="0"/>
              <a:t>Internal</a:t>
            </a:r>
            <a:r>
              <a:rPr lang="en-US" sz="2200" smtClean="0"/>
              <a:t>: Coordination of Communication, Control and Policies Direction,Finance and Administracion Direction and Trainng Direction.</a:t>
            </a:r>
          </a:p>
          <a:p>
            <a:pPr algn="just"/>
            <a:r>
              <a:rPr lang="en-US" sz="2200" u="sng" smtClean="0"/>
              <a:t>Public sector</a:t>
            </a:r>
            <a:r>
              <a:rPr lang="en-US" sz="2200" smtClean="0"/>
              <a:t>: Ministry of Industry, Ministry of Environment, Ministry of Labor, Ministry of Women, National Secretariat for Human Rights of Persons with Disabilities, National Council of Science and Technology.</a:t>
            </a:r>
          </a:p>
          <a:p>
            <a:pPr algn="just"/>
            <a:r>
              <a:rPr lang="en-US" sz="2200" u="sng" smtClean="0"/>
              <a:t>Private sector</a:t>
            </a:r>
            <a:r>
              <a:rPr lang="en-US" sz="2200" smtClean="0"/>
              <a:t>: </a:t>
            </a:r>
            <a:r>
              <a:rPr lang="en-US" sz="2400" smtClean="0"/>
              <a:t>Industrial Union of Paraguay, Unions, Eco-efficiency Center (CEFOEC) of the Paraguayan Association for Quality.</a:t>
            </a:r>
            <a:endParaRPr lang="en-US" sz="240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8107645" y="19477037"/>
            <a:ext cx="12284988" cy="3581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81915" bIns="567664" numCol="1" spcCol="323286"/>
          <a:lstStyle>
            <a:lvl1pPr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35000" algn="l"/>
              </a:tabLst>
              <a:defRPr sz="28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just">
              <a:defRPr/>
            </a:pPr>
            <a:r>
              <a:rPr lang="en-US" sz="2400" b="1" smtClean="0"/>
              <a:t>Strategies to reduce or control the cost of sustainable goods / services  </a:t>
            </a:r>
          </a:p>
          <a:p>
            <a:pPr>
              <a:defRPr/>
            </a:pPr>
            <a:endParaRPr lang="en-US" sz="2400" b="1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smtClean="0"/>
              <a:t>Framework agreements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smtClean="0"/>
              <a:t>Electronic reverse auction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smtClean="0"/>
              <a:t>Give time to providers: formal questions, public hearings.</a:t>
            </a:r>
          </a:p>
          <a:p>
            <a:pPr>
              <a:defRPr/>
            </a:pPr>
            <a:endParaRPr lang="en-US" sz="2400" smtClean="0"/>
          </a:p>
          <a:p>
            <a:pPr>
              <a:defRPr/>
            </a:pPr>
            <a:endParaRPr lang="en-US" sz="2000"/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8129588" y="16106775"/>
            <a:ext cx="12263437" cy="298926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67664" bIns="567664"/>
          <a:lstStyle>
            <a:lvl1pPr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en-US" sz="2400" b="1" smtClean="0"/>
              <a:t>Handbook/Guide on SPP for Public Procurers</a:t>
            </a:r>
          </a:p>
          <a:p>
            <a:pPr algn="just"/>
            <a:r>
              <a:rPr lang="en-US" sz="2400" smtClean="0"/>
              <a:t>With support from USAID we are developing the terms of reference for hiring a consultant to develop an Internal Management Manual for Purchasing Units, which will contain a chapter on SPP.</a:t>
            </a:r>
          </a:p>
          <a:p>
            <a:pPr algn="just"/>
            <a:r>
              <a:rPr lang="en-US" sz="2400" smtClean="0"/>
              <a:t>The Manual will be adapted to the operative reality of each </a:t>
            </a:r>
            <a:r>
              <a:rPr lang="en-US" sz="2400" smtClean="0"/>
              <a:t>Purchase </a:t>
            </a:r>
            <a:r>
              <a:rPr lang="en-US" sz="2400" smtClean="0"/>
              <a:t>Unit in size and complexity.</a:t>
            </a:r>
            <a:endParaRPr lang="en-US" sz="2400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8107363" y="4846638"/>
            <a:ext cx="12285662" cy="3962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67664" bIns="567664"/>
          <a:lstStyle>
            <a:lvl1pPr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242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en-US" sz="2400" b="1" smtClean="0"/>
              <a:t>Analysis of market preparation to offer sustainable goods / services:</a:t>
            </a:r>
          </a:p>
          <a:p>
            <a:pPr algn="just"/>
            <a:endParaRPr lang="en-US" sz="2400" b="1" smtClean="0"/>
          </a:p>
          <a:p>
            <a:pPr algn="just"/>
            <a:r>
              <a:rPr lang="en-US" sz="2400" smtClean="0"/>
              <a:t>With the support from Project SPPEl and PNUMA we are developing a national  and south cone market analysis for wood products (furniture and printing paper) and cleaning products.</a:t>
            </a:r>
          </a:p>
          <a:p>
            <a:pPr algn="just"/>
            <a:endParaRPr lang="en-US" sz="2400" b="1" smtClean="0"/>
          </a:p>
          <a:p>
            <a:endParaRPr lang="en-US" sz="2400" smtClean="0"/>
          </a:p>
          <a:p>
            <a:pPr algn="just" eaLnBrk="1" hangingPunct="1"/>
            <a:endParaRPr lang="en-US" sz="2300" b="1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086" name="Text Box 11"/>
          <p:cNvSpPr txBox="1">
            <a:spLocks noChangeArrowheads="1"/>
          </p:cNvSpPr>
          <p:nvPr/>
        </p:nvSpPr>
        <p:spPr bwMode="auto">
          <a:xfrm>
            <a:off x="923925" y="11857038"/>
            <a:ext cx="6604000" cy="83058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567664" tIns="283833" rIns="567664" bIns="567664"/>
          <a:lstStyle>
            <a:lvl1pPr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  <a:defRPr sz="20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en-US" sz="2400" b="1" smtClean="0"/>
              <a:t>List of initiatives or progress made on SPP</a:t>
            </a:r>
          </a:p>
          <a:p>
            <a:pPr algn="just"/>
            <a:endParaRPr lang="en-US" sz="1200" b="1" smtClean="0"/>
          </a:p>
          <a:p>
            <a:pPr marL="342900" indent="-342900" algn="just">
              <a:buFont typeface="Arial"/>
              <a:buChar char="•"/>
            </a:pPr>
            <a:r>
              <a:rPr lang="en-US" sz="2200" smtClean="0"/>
              <a:t>Training and workshops with buyers and sellers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smtClean="0"/>
              <a:t>Strategic alliances (Vice Ministry of MSMEs, Procura +, Itaipu Binacional)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smtClean="0"/>
              <a:t>EETT and shopping framework agreements for printing papers with environmental criteria. 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smtClean="0"/>
              <a:t>Benefits for micro, small and medium enterprises in the electronic auction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200" smtClean="0"/>
              <a:t>FINANPYME: Agreement between banks or private financial institutions and DNCP to provide </a:t>
            </a:r>
            <a:r>
              <a:rPr lang="en-US" sz="2200" smtClean="0"/>
              <a:t>access to credit </a:t>
            </a:r>
            <a:r>
              <a:rPr lang="en-US" sz="2200" smtClean="0"/>
              <a:t>to MSMEs that are state providers.</a:t>
            </a:r>
          </a:p>
          <a:p>
            <a:pPr marL="342900" indent="-342900">
              <a:buFont typeface="Arial"/>
              <a:buChar char="•"/>
            </a:pPr>
            <a:r>
              <a:rPr lang="en-US" sz="2200" smtClean="0"/>
              <a:t>Standards sheets </a:t>
            </a:r>
            <a:r>
              <a:rPr lang="en-US" sz="2200" smtClean="0"/>
              <a:t>and national policies that promote the integration of local family farmers to procurement processes of school diners in its various forms.</a:t>
            </a:r>
            <a:endParaRPr lang="en-US" sz="2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7355</TotalTime>
  <Words>561</Words>
  <Application>Microsoft Macintosh PowerPoint</Application>
  <PresentationFormat>Personalizado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Helvetica</vt:lpstr>
      <vt:lpstr>MS PGothic</vt:lpstr>
      <vt:lpstr>Arial</vt:lpstr>
      <vt:lpstr>Calibri</vt:lpstr>
      <vt:lpstr>Times New Roman</vt:lpstr>
      <vt:lpstr>Wingdings</vt:lpstr>
      <vt:lpstr>Tema de Office</vt:lpstr>
      <vt:lpstr>Presentación de PowerPoint</vt:lpstr>
    </vt:vector>
  </TitlesOfParts>
  <LinksUpToDate>false</LinksUpToDate>
  <SharedDoc>false</SharedDoc>
  <HyperlinkBase>http://colinpurrington.com/tips/academic/posterdesign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Daniela Garufi</cp:lastModifiedBy>
  <cp:revision>630</cp:revision>
  <cp:lastPrinted>2011-10-30T12:54:45Z</cp:lastPrinted>
  <dcterms:created xsi:type="dcterms:W3CDTF">2012-06-12T14:08:55Z</dcterms:created>
  <dcterms:modified xsi:type="dcterms:W3CDTF">2016-05-03T03:42:29Z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