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3"/>
  </p:notesMasterIdLst>
  <p:sldIdLst>
    <p:sldId id="257" r:id="rId2"/>
  </p:sldIdLst>
  <p:sldSz cx="21396325" cy="30267275"/>
  <p:notesSz cx="32918400" cy="5120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1pPr>
    <a:lvl2pPr marL="282575" indent="39688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2pPr>
    <a:lvl3pPr marL="566738" indent="79375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3pPr>
    <a:lvl4pPr marL="849313" indent="117475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4pPr>
    <a:lvl5pPr marL="1133475" indent="157163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66"/>
    <a:srgbClr val="191919"/>
    <a:srgbClr val="FFFFE1"/>
    <a:srgbClr val="FFF3F3"/>
    <a:srgbClr val="800040"/>
    <a:srgbClr val="004080"/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60" autoAdjust="0"/>
  </p:normalViewPr>
  <p:slideViewPr>
    <p:cSldViewPr snapToObjects="1">
      <p:cViewPr varScale="1">
        <p:scale>
          <a:sx n="24" d="100"/>
          <a:sy n="24" d="100"/>
        </p:scale>
        <p:origin x="-3296" y="-144"/>
      </p:cViewPr>
      <p:guideLst>
        <p:guide orient="horz" pos="659"/>
        <p:guide orient="horz" pos="18051"/>
        <p:guide orient="horz" pos="4678"/>
        <p:guide orient="horz" pos="1453"/>
        <p:guide orient="horz" pos="17171"/>
        <p:guide pos="4723"/>
        <p:guide pos="5172"/>
        <p:guide pos="563"/>
        <p:guide pos="129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4C522F34-E52E-D54A-AA0A-674C67098085}" type="datetime1">
              <a:rPr lang="en-US"/>
              <a:pPr/>
              <a:t>4/30/16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72638" y="3840163"/>
            <a:ext cx="13573125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EE27F44A-C253-6B49-9733-C1A1D145867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57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82575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282575" algn="l" defTabSz="282575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566738" algn="l" defTabSz="282575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849313" algn="l" defTabSz="282575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133475" algn="l" defTabSz="282575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1419161" algn="l" defTabSz="28383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02994" algn="l" defTabSz="28383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986825" algn="l" defTabSz="28383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270658" algn="l" defTabSz="28383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725" y="9402475"/>
            <a:ext cx="18186876" cy="648784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9449" y="17151456"/>
            <a:ext cx="14977428" cy="77349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6F115-E2BC-F646-A23A-A98197D7075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2D1CF-D9C6-6146-8C57-F910E08703C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9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5512336" y="1212097"/>
            <a:ext cx="4814173" cy="25825272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069816" y="1212097"/>
            <a:ext cx="14085914" cy="25825272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318F-5F44-9842-95A6-014C6DFC2CD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9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23FF2-1DD1-484A-954F-3C41E27F644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0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0162" y="19449529"/>
            <a:ext cx="18186876" cy="6011417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90162" y="12828565"/>
            <a:ext cx="18186876" cy="6620964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DB1DB-BE80-B044-90B3-A2B77953EE4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69816" y="7062367"/>
            <a:ext cx="9450044" cy="19975002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76465" y="7062367"/>
            <a:ext cx="9450044" cy="19975002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EE299-9CAD-4242-BD17-BC3510881FF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2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69816" y="6775108"/>
            <a:ext cx="9453759" cy="2823542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69816" y="9598650"/>
            <a:ext cx="9453759" cy="17438717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869037" y="6775108"/>
            <a:ext cx="9457473" cy="2823542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869037" y="9598650"/>
            <a:ext cx="9457473" cy="17438717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30D3D-71C3-E94E-8949-D472E784528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2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1A599-B1C1-5B4A-9B5A-5C689C3AA0A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8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7BAE-6240-CE4D-9BA0-34DC547FC47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8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17" y="1205086"/>
            <a:ext cx="7039244" cy="5128622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65369" y="1205088"/>
            <a:ext cx="11961140" cy="2583228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69817" y="6333710"/>
            <a:ext cx="7039244" cy="20703659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63A24-01E6-F544-A6AC-D48539F2D8A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3829" y="21187093"/>
            <a:ext cx="12837795" cy="250125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193829" y="2704437"/>
            <a:ext cx="12837795" cy="18160365"/>
          </a:xfrm>
        </p:spPr>
        <p:txBody>
          <a:bodyPr rtlCol="0">
            <a:normAutofit/>
          </a:bodyPr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193829" y="23688349"/>
            <a:ext cx="12837795" cy="3552199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2655-49FE-8847-8F8A-72166C4A5D9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6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56375" cy="504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95214" tIns="147607" rIns="295214" bIns="1476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s-ES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1069975" y="7062788"/>
            <a:ext cx="19256375" cy="1997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95214" tIns="147607" rIns="295214" bIns="1476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69975" y="28052713"/>
            <a:ext cx="4992688" cy="1611312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  <a:latin typeface="Helvetica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10438" y="28052713"/>
            <a:ext cx="6775450" cy="1611312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  <a:latin typeface="Helvetica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333663" y="28052713"/>
            <a:ext cx="4992687" cy="1611312"/>
          </a:xfrm>
          <a:prstGeom prst="rect">
            <a:avLst/>
          </a:prstGeom>
        </p:spPr>
        <p:txBody>
          <a:bodyPr vert="horz" wrap="square" lIns="295214" tIns="147607" rIns="295214" bIns="147607" numCol="1" anchor="ctr" anchorCtr="0" compatLnSpc="1">
            <a:prstTxWarp prst="textNoShape">
              <a:avLst/>
            </a:prstTxWarp>
          </a:bodyPr>
          <a:lstStyle>
            <a:lvl1pPr algn="r">
              <a:defRPr sz="3900">
                <a:solidFill>
                  <a:srgbClr val="898989"/>
                </a:solidFill>
              </a:defRPr>
            </a:lvl1pPr>
          </a:lstStyle>
          <a:p>
            <a:fld id="{6E3415FD-DF15-2740-8633-50844B7688FA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1474788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1474788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MS PGothic" charset="0"/>
        </a:defRPr>
      </a:lvl2pPr>
      <a:lvl3pPr algn="ctr" defTabSz="1474788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MS PGothic" charset="0"/>
        </a:defRPr>
      </a:lvl3pPr>
      <a:lvl4pPr algn="ctr" defTabSz="1474788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MS PGothic" charset="0"/>
        </a:defRPr>
      </a:lvl4pPr>
      <a:lvl5pPr algn="ctr" defTabSz="1474788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MS PGothic" charset="0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MS PGothic" pitchFamily="34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MS PGothic" pitchFamily="34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MS PGothic" pitchFamily="34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MS PGothic" pitchFamily="34" charset="-128"/>
        </a:defRPr>
      </a:lvl9pPr>
    </p:titleStyle>
    <p:bodyStyle>
      <a:lvl1pPr marL="1106488" indent="-1106488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3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2397125" indent="-922338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3689350" indent="-736600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7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5165725" indent="-736600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6642100" indent="-736600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923925" y="4846638"/>
            <a:ext cx="6604000" cy="6604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67664" bIns="567664"/>
          <a:lstStyle>
            <a:lvl1pPr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smtClean="0"/>
              <a:t>List of regulations/policies/plans that allow the development of SPP</a:t>
            </a:r>
          </a:p>
          <a:p>
            <a:endParaRPr lang="en-US" sz="2400" smtClean="0"/>
          </a:p>
          <a:p>
            <a:r>
              <a:rPr lang="en-US" sz="2200" smtClean="0"/>
              <a:t>Special Program for Sustainable Production and Consumption 2014-2018</a:t>
            </a:r>
          </a:p>
          <a:p>
            <a:endParaRPr lang="en-US" sz="2200" smtClean="0"/>
          </a:p>
          <a:p>
            <a:pPr marL="342900" indent="-342900">
              <a:buFont typeface="Arial"/>
              <a:buChar char="•"/>
            </a:pPr>
            <a:r>
              <a:rPr lang="en-US" sz="2200" smtClean="0"/>
              <a:t>Increase sustainable public procurement.</a:t>
            </a:r>
          </a:p>
          <a:p>
            <a:pPr marL="342900" indent="-342900">
              <a:buFont typeface="Arial"/>
              <a:buChar char="•"/>
            </a:pPr>
            <a:r>
              <a:rPr lang="en-US" sz="2200" smtClean="0"/>
              <a:t>Strengthen business productivity, especially MSMEs based on criteria of sustainable production and consumption.</a:t>
            </a:r>
          </a:p>
          <a:p>
            <a:pPr marL="342900" indent="-342900">
              <a:buFont typeface="Arial"/>
              <a:buChar char="•"/>
            </a:pPr>
            <a:r>
              <a:rPr lang="en-US" sz="2200" smtClean="0"/>
              <a:t>Promote innovation and sustainable technology development.</a:t>
            </a:r>
          </a:p>
          <a:p>
            <a:pPr marL="342900" indent="-342900">
              <a:buFont typeface="Arial"/>
              <a:buChar char="•"/>
            </a:pPr>
            <a:r>
              <a:rPr lang="en-US" sz="2200" smtClean="0"/>
              <a:t>Increase and ensure the efficient use of natural resources as part of sustainable production and consumption.</a:t>
            </a:r>
            <a:endParaRPr lang="en-US" sz="2400" b="1" smtClean="0"/>
          </a:p>
          <a:p>
            <a:pPr algn="just" eaLnBrk="1" hangingPunct="1">
              <a:spcBef>
                <a:spcPct val="50000"/>
              </a:spcBef>
            </a:pPr>
            <a:r>
              <a:rPr lang="en-US" sz="2400" smtClean="0"/>
              <a:t>	</a:t>
            </a:r>
          </a:p>
          <a:p>
            <a:pPr eaLnBrk="1" hangingPunct="1">
              <a:spcBef>
                <a:spcPct val="10000"/>
              </a:spcBef>
            </a:pPr>
            <a:endParaRPr lang="en-US" sz="1800">
              <a:latin typeface="Times New Roman" charset="0"/>
            </a:endParaRPr>
          </a:p>
        </p:txBody>
      </p:sp>
      <p:sp>
        <p:nvSpPr>
          <p:cNvPr id="2051" name="Text Box 11"/>
          <p:cNvSpPr txBox="1">
            <a:spLocks noChangeArrowheads="1"/>
          </p:cNvSpPr>
          <p:nvPr/>
        </p:nvSpPr>
        <p:spPr bwMode="auto">
          <a:xfrm>
            <a:off x="930275" y="27478038"/>
            <a:ext cx="6604000" cy="2057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67664" bIns="567664"/>
          <a:lstStyle>
            <a:lvl1pPr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en-US" sz="2400" b="1" smtClean="0"/>
              <a:t>Budget for SPP implementation:</a:t>
            </a:r>
          </a:p>
          <a:p>
            <a:pPr algn="just"/>
            <a:endParaRPr lang="en-US" sz="2400" b="1"/>
          </a:p>
          <a:p>
            <a:pPr algn="just"/>
            <a:r>
              <a:rPr lang="en-US" sz="2400" smtClean="0"/>
              <a:t>Does not apply</a:t>
            </a:r>
          </a:p>
          <a:p>
            <a:pPr algn="just"/>
            <a:endParaRPr lang="en-US" sz="2400" b="1"/>
          </a:p>
        </p:txBody>
      </p:sp>
      <p:sp>
        <p:nvSpPr>
          <p:cNvPr id="2052" name="Text Box 12"/>
          <p:cNvSpPr txBox="1">
            <a:spLocks noChangeArrowheads="1"/>
          </p:cNvSpPr>
          <p:nvPr/>
        </p:nvSpPr>
        <p:spPr bwMode="auto">
          <a:xfrm>
            <a:off x="8128000" y="11450638"/>
            <a:ext cx="12285663" cy="539115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67664" bIns="567664"/>
          <a:lstStyle>
            <a:lvl1pPr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en-US" sz="2400" b="1" smtClean="0"/>
              <a:t>Goods / Services to start implementing SPP</a:t>
            </a:r>
          </a:p>
          <a:p>
            <a:endParaRPr lang="en-US" sz="2400"/>
          </a:p>
          <a:p>
            <a:pPr marL="342900" indent="-342900" algn="just">
              <a:buFont typeface="Arial"/>
              <a:buChar char="•"/>
            </a:pPr>
            <a:r>
              <a:rPr lang="en-US" sz="2200" smtClean="0"/>
              <a:t>Products with energy saving recognition (</a:t>
            </a:r>
            <a:r>
              <a:rPr lang="en-US" sz="2200" smtClean="0"/>
              <a:t>Trust </a:t>
            </a:r>
            <a:r>
              <a:rPr lang="en-US" sz="2200" smtClean="0"/>
              <a:t>stamps for electric energy savings).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smtClean="0"/>
              <a:t>Paper with </a:t>
            </a:r>
            <a:r>
              <a:rPr lang="en-US" sz="2200" smtClean="0"/>
              <a:t>minimum content of </a:t>
            </a:r>
            <a:r>
              <a:rPr lang="en-US" sz="2200" smtClean="0"/>
              <a:t>recycled fiber for the manufacture of newsprint, paper for bags and envelopes, cardboard, boxes and boxes of solid fiber (Mexican Standard).</a:t>
            </a:r>
            <a:endParaRPr lang="en-US" sz="2200"/>
          </a:p>
          <a:p>
            <a:pPr marL="342900" indent="-342900" algn="just">
              <a:buFont typeface="Arial"/>
              <a:buChar char="•"/>
            </a:pPr>
            <a:r>
              <a:rPr lang="en-US" sz="2200" smtClean="0"/>
              <a:t>Wood products that meet the certification of sustainable forest management (Mexican Standard).</a:t>
            </a:r>
            <a:endParaRPr lang="en-US" sz="2300" b="1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109771" y="23515637"/>
            <a:ext cx="12284988" cy="3581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81915" bIns="567664" numCol="1" spcCol="323286"/>
          <a:lstStyle>
            <a:lvl1pPr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just">
              <a:defRPr/>
            </a:pPr>
            <a:r>
              <a:rPr lang="en-US" sz="2400" b="1" smtClean="0"/>
              <a:t>Communication strategies and capacity building </a:t>
            </a:r>
          </a:p>
          <a:p>
            <a:pPr algn="just">
              <a:defRPr/>
            </a:pPr>
            <a:endParaRPr lang="en-US" sz="2400" b="1" smtClean="0"/>
          </a:p>
          <a:p>
            <a:pPr algn="just">
              <a:defRPr/>
            </a:pPr>
            <a:endParaRPr lang="en-US" sz="2400" b="1" smtClean="0"/>
          </a:p>
          <a:p>
            <a:pPr algn="just">
              <a:defRPr/>
            </a:pPr>
            <a:r>
              <a:rPr lang="en-US" sz="2400" smtClean="0"/>
              <a:t>Guidelines, Acts, Circulars Crafts, etc.</a:t>
            </a:r>
          </a:p>
          <a:p>
            <a:pPr algn="just">
              <a:defRPr/>
            </a:pPr>
            <a:endParaRPr lang="en-US" sz="2400" smtClean="0"/>
          </a:p>
          <a:p>
            <a:pPr>
              <a:defRPr/>
            </a:pPr>
            <a:endParaRPr lang="en-US" sz="2400" smtClean="0"/>
          </a:p>
          <a:p>
            <a:pPr>
              <a:defRPr/>
            </a:pPr>
            <a:endParaRPr lang="en-US" sz="2000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8128849" y="27478037"/>
            <a:ext cx="12265910" cy="2057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67664" tIns="283833" rIns="567664" bIns="567664" numCol="1" spcCol="567664"/>
          <a:lstStyle/>
          <a:p>
            <a:pPr marL="310442" indent="-310442" eaLnBrk="1" hangingPunct="1">
              <a:spcBef>
                <a:spcPct val="50000"/>
              </a:spcBef>
              <a:defRPr/>
            </a:pPr>
            <a:r>
              <a:rPr lang="en-US" sz="2400" b="1"/>
              <a:t>Measuring impact</a:t>
            </a:r>
          </a:p>
          <a:p>
            <a:pPr marL="310442" indent="-310442" eaLnBrk="1" hangingPunct="1">
              <a:spcBef>
                <a:spcPct val="50000"/>
              </a:spcBef>
              <a:defRPr/>
            </a:pPr>
            <a:r>
              <a:rPr lang="en-US" sz="2400"/>
              <a:t>Percentage of budget </a:t>
            </a:r>
            <a:r>
              <a:rPr lang="en-US" sz="2400" smtClean="0"/>
              <a:t>used in </a:t>
            </a:r>
            <a:r>
              <a:rPr lang="en-US" sz="2400"/>
              <a:t>sustainable public procurement.</a:t>
            </a:r>
            <a:endParaRPr lang="en-US" sz="2800" b="1">
              <a:solidFill>
                <a:srgbClr val="000000"/>
              </a:solidFill>
              <a:latin typeface="Calibri"/>
              <a:ea typeface="ＭＳ Ｐゴシック" pitchFamily="-111" charset="-128"/>
              <a:cs typeface="ＭＳ Ｐゴシック" pitchFamily="-111" charset="-128"/>
            </a:endParaRPr>
          </a:p>
          <a:p>
            <a:pPr marL="310442" indent="-310442" eaLnBrk="1" hangingPunct="1">
              <a:spcBef>
                <a:spcPts val="745"/>
              </a:spcBef>
              <a:defRPr/>
            </a:pPr>
            <a:endParaRPr lang="en-US" sz="180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863600" y="2332038"/>
            <a:ext cx="1958340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0299" tIns="170299" rIns="170299" bIns="170299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Bef>
                <a:spcPts val="850"/>
              </a:spcBef>
            </a:pPr>
            <a:r>
              <a:rPr lang="es-ES_tradnl" sz="4400" b="1" dirty="0" smtClean="0"/>
              <a:t>Country</a:t>
            </a:r>
            <a:r>
              <a:rPr lang="es-ES_tradnl" sz="4400" b="1" dirty="0" smtClean="0"/>
              <a:t>: </a:t>
            </a:r>
            <a:r>
              <a:rPr lang="es-ES_tradnl" sz="4400" b="1" dirty="0"/>
              <a:t>MÉXICO</a:t>
            </a:r>
            <a:endParaRPr lang="en-US" sz="4400" b="1" dirty="0"/>
          </a:p>
          <a:p>
            <a:pPr algn="ctr" eaLnBrk="1" hangingPunct="1">
              <a:spcBef>
                <a:spcPts val="850"/>
              </a:spcBef>
            </a:pPr>
            <a:r>
              <a:rPr lang="en-US" sz="3800" b="1" dirty="0" smtClean="0"/>
              <a:t>Participant’s name</a:t>
            </a:r>
            <a:r>
              <a:rPr lang="en-US" sz="3800" b="1" dirty="0" smtClean="0"/>
              <a:t>: </a:t>
            </a:r>
            <a:r>
              <a:rPr lang="en-US" sz="3800" b="1" dirty="0"/>
              <a:t>ALEJANDRO BONILLA MUÑOZ (SFP)</a:t>
            </a:r>
            <a:endParaRPr lang="en-US" sz="3100" dirty="0">
              <a:latin typeface="Calibri" charset="0"/>
            </a:endParaRPr>
          </a:p>
        </p:txBody>
      </p:sp>
      <p:sp>
        <p:nvSpPr>
          <p:cNvPr id="9" name="Rectangle 180"/>
          <p:cNvSpPr>
            <a:spLocks noChangeArrowheads="1"/>
          </p:cNvSpPr>
          <p:nvPr/>
        </p:nvSpPr>
        <p:spPr bwMode="auto">
          <a:xfrm>
            <a:off x="873304" y="1135920"/>
            <a:ext cx="19574439" cy="734429"/>
          </a:xfrm>
          <a:prstGeom prst="rect">
            <a:avLst/>
          </a:prstGeom>
          <a:noFill/>
          <a:ln>
            <a:noFill/>
          </a:ln>
          <a:extLst/>
        </p:spPr>
        <p:txBody>
          <a:bodyPr lIns="56766" tIns="28383" rIns="56766" bIns="28383" anchor="ctr"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latin typeface="Helvetica" pitchFamily="124" charset="0"/>
                <a:ea typeface="MS PGothic" pitchFamily="34" charset="-128"/>
              </a:rPr>
              <a:t>Action Plan to Implement Sustainable Public Procurement (SPP)</a:t>
            </a:r>
            <a:endParaRPr lang="en-US" sz="4400" b="1" dirty="0">
              <a:ln>
                <a:solidFill>
                  <a:schemeClr val="bg1"/>
                </a:solidFill>
              </a:ln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8128849" y="8950959"/>
            <a:ext cx="12263784" cy="199167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67664" tIns="283833" rIns="567664" bIns="567664" numCol="1" spcCol="567664"/>
          <a:lstStyle/>
          <a:p>
            <a:pPr eaLnBrk="1" hangingPunct="1">
              <a:spcBef>
                <a:spcPct val="50000"/>
              </a:spcBef>
            </a:pPr>
            <a:r>
              <a:rPr lang="en-US" sz="2400" b="1" smtClean="0"/>
              <a:t>Goals / Timeframes</a:t>
            </a:r>
          </a:p>
          <a:p>
            <a:pPr eaLnBrk="1" hangingPunct="1">
              <a:spcBef>
                <a:spcPct val="50000"/>
              </a:spcBef>
            </a:pPr>
            <a:endParaRPr lang="en-US" sz="800" b="1" smtClean="0"/>
          </a:p>
          <a:p>
            <a:pPr>
              <a:tabLst>
                <a:tab pos="352425" algn="l"/>
              </a:tabLst>
              <a:defRPr/>
            </a:pPr>
            <a:r>
              <a:rPr lang="en-US" sz="2200" smtClean="0">
                <a:latin typeface="Helvetica" pitchFamily="1" charset="0"/>
                <a:ea typeface="MS PGothic" pitchFamily="34" charset="-128"/>
                <a:cs typeface="+mn-cs"/>
              </a:rPr>
              <a:t>Increase </a:t>
            </a:r>
            <a:r>
              <a:rPr lang="en-US" sz="2200">
                <a:latin typeface="Helvetica" pitchFamily="1" charset="0"/>
                <a:ea typeface="MS PGothic" pitchFamily="34" charset="-128"/>
                <a:cs typeface="+mn-cs"/>
              </a:rPr>
              <a:t>the percentage </a:t>
            </a:r>
            <a:r>
              <a:rPr lang="en-US" sz="2200" smtClean="0">
                <a:latin typeface="Helvetica" pitchFamily="1" charset="0"/>
                <a:ea typeface="MS PGothic" pitchFamily="34" charset="-128"/>
                <a:cs typeface="+mn-cs"/>
              </a:rPr>
              <a:t>of Public Administration Budget used </a:t>
            </a:r>
            <a:r>
              <a:rPr lang="en-US" sz="2200">
                <a:latin typeface="Helvetica" pitchFamily="1" charset="0"/>
                <a:ea typeface="MS PGothic" pitchFamily="34" charset="-128"/>
                <a:cs typeface="+mn-cs"/>
              </a:rPr>
              <a:t>in sustainable public </a:t>
            </a:r>
            <a:r>
              <a:rPr lang="en-US" sz="2200" smtClean="0">
                <a:latin typeface="Helvetica" pitchFamily="1" charset="0"/>
                <a:ea typeface="MS PGothic" pitchFamily="34" charset="-128"/>
                <a:cs typeface="+mn-cs"/>
              </a:rPr>
              <a:t>procurement.</a:t>
            </a:r>
            <a:endParaRPr lang="en-US" sz="2200">
              <a:latin typeface="Helvetica" pitchFamily="1" charset="0"/>
              <a:ea typeface="MS PGothic" pitchFamily="34" charset="-128"/>
              <a:cs typeface="+mn-cs"/>
            </a:endParaRP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930275" y="20683538"/>
            <a:ext cx="6604000" cy="64008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67664" bIns="567664"/>
          <a:lstStyle>
            <a:lvl1pPr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en-US" sz="2400" b="1" smtClean="0"/>
              <a:t>Entities that should be involved in SPP / Required Human Resources:</a:t>
            </a:r>
          </a:p>
          <a:p>
            <a:pPr algn="just"/>
            <a:endParaRPr lang="en-US" sz="2400" b="1"/>
          </a:p>
          <a:p>
            <a:pPr algn="just"/>
            <a:r>
              <a:rPr lang="en-US" sz="2400" smtClean="0"/>
              <a:t>Among others:</a:t>
            </a:r>
            <a:endParaRPr lang="en-US" sz="2400"/>
          </a:p>
          <a:p>
            <a:pPr marL="342900" indent="-342900">
              <a:buFont typeface="Arial"/>
              <a:buChar char="•"/>
              <a:tabLst/>
            </a:pPr>
            <a:r>
              <a:rPr lang="en-US" sz="2200" smtClean="0"/>
              <a:t>Ministry of Environment and Natural Resources</a:t>
            </a:r>
          </a:p>
          <a:p>
            <a:pPr marL="342900" indent="-342900">
              <a:buFont typeface="Arial"/>
              <a:buChar char="•"/>
              <a:tabLst/>
            </a:pPr>
            <a:r>
              <a:rPr lang="en-US" sz="2200" smtClean="0"/>
              <a:t>Ministry of Energy</a:t>
            </a:r>
          </a:p>
          <a:p>
            <a:pPr marL="342900" indent="-342900">
              <a:buFont typeface="Arial"/>
              <a:buChar char="•"/>
              <a:tabLst/>
            </a:pPr>
            <a:r>
              <a:rPr lang="en-US" sz="2200" smtClean="0"/>
              <a:t>Ministry of Economy</a:t>
            </a:r>
          </a:p>
          <a:p>
            <a:pPr marL="342900" indent="-342900">
              <a:buFont typeface="Arial"/>
              <a:buChar char="•"/>
              <a:tabLst/>
            </a:pPr>
            <a:r>
              <a:rPr lang="en-US" sz="2200" smtClean="0"/>
              <a:t>Ministry of Public Function</a:t>
            </a:r>
            <a:endParaRPr lang="en-US" sz="220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8107645" y="19477037"/>
            <a:ext cx="12284988" cy="3581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81915" bIns="567664" numCol="1" spcCol="323286"/>
          <a:lstStyle>
            <a:lvl1pPr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just">
              <a:defRPr/>
            </a:pPr>
            <a:r>
              <a:rPr lang="en-US" sz="2400" b="1"/>
              <a:t>Strategies to reduce or control the cost of sustainable goods / services </a:t>
            </a:r>
          </a:p>
          <a:p>
            <a:pPr>
              <a:defRPr/>
            </a:pPr>
            <a:endParaRPr lang="en-US" sz="2400" smtClean="0"/>
          </a:p>
          <a:p>
            <a:pPr>
              <a:defRPr/>
            </a:pPr>
            <a:r>
              <a:rPr lang="en-US" sz="2400" smtClean="0"/>
              <a:t>Using </a:t>
            </a:r>
            <a:r>
              <a:rPr lang="en-US" sz="2400"/>
              <a:t>Mexican Official Standards, Mexican standards or </a:t>
            </a:r>
            <a:r>
              <a:rPr lang="en-US" sz="2400" smtClean="0"/>
              <a:t>International </a:t>
            </a:r>
            <a:r>
              <a:rPr lang="en-US" sz="2400"/>
              <a:t>standards.</a:t>
            </a:r>
            <a:endParaRPr lang="en-US" sz="2000"/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8129588" y="17191038"/>
            <a:ext cx="12263437" cy="1905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67664" bIns="567664"/>
          <a:lstStyle>
            <a:lvl1pPr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en-US" sz="2400" b="1" smtClean="0"/>
              <a:t>Handbook/Guide on SPP for Public Procurers</a:t>
            </a:r>
          </a:p>
          <a:p>
            <a:pPr algn="just"/>
            <a:endParaRPr lang="en-US" sz="2400" b="1"/>
          </a:p>
          <a:p>
            <a:pPr algn="just"/>
            <a:r>
              <a:rPr lang="en-US" sz="2400" smtClean="0"/>
              <a:t>Special Program for Sustainable Production and Consumption 2014-2018</a:t>
            </a:r>
            <a:endParaRPr lang="en-US" sz="2400"/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8107363" y="4846638"/>
            <a:ext cx="12285662" cy="3962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67664" bIns="567664"/>
          <a:lstStyle>
            <a:lvl1pPr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en-US" sz="2400" b="1" smtClean="0"/>
              <a:t>Analysis of market preparation to offer sustainable goods / services</a:t>
            </a:r>
          </a:p>
          <a:p>
            <a:pPr algn="just"/>
            <a:endParaRPr lang="en-US" sz="2200" b="1" smtClean="0"/>
          </a:p>
          <a:p>
            <a:pPr algn="just"/>
            <a:r>
              <a:rPr lang="en-US" sz="2200" b="1" smtClean="0"/>
              <a:t>Requirements:</a:t>
            </a:r>
          </a:p>
          <a:p>
            <a:pPr algn="just"/>
            <a:endParaRPr lang="en-US" sz="2200" b="1"/>
          </a:p>
          <a:p>
            <a:pPr marL="342900" indent="-342900" algn="just">
              <a:buFont typeface="Arial"/>
              <a:buChar char="•"/>
            </a:pPr>
            <a:r>
              <a:rPr lang="en-US" sz="2200" smtClean="0"/>
              <a:t>Change public consumption patterns through criteria, standards and guidelines.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smtClean="0"/>
              <a:t>Contribute to the development of sustainable enterprises, through the strengthening of certification programs.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smtClean="0"/>
              <a:t>Involve public and private sector and civil society organizations to strengthen and promote innovation and sustainable technology development. </a:t>
            </a:r>
            <a:endParaRPr lang="en-US" sz="2200"/>
          </a:p>
          <a:p>
            <a:pPr marL="342900" indent="-342900">
              <a:buFont typeface="Arial"/>
              <a:buChar char="•"/>
            </a:pPr>
            <a:r>
              <a:rPr lang="en-US" sz="2200" smtClean="0"/>
              <a:t>Promote sustainable lifestyles.</a:t>
            </a:r>
            <a:endParaRPr lang="en-US" sz="2300" b="1" smtClean="0">
              <a:solidFill>
                <a:srgbClr val="000000"/>
              </a:solidFill>
              <a:latin typeface="Calibri" charset="0"/>
            </a:endParaRPr>
          </a:p>
          <a:p>
            <a:pPr algn="just" eaLnBrk="1" hangingPunct="1"/>
            <a:endParaRPr lang="en-US" sz="2300" b="1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062" name="Text Box 11"/>
          <p:cNvSpPr txBox="1">
            <a:spLocks noChangeArrowheads="1"/>
          </p:cNvSpPr>
          <p:nvPr/>
        </p:nvSpPr>
        <p:spPr bwMode="auto">
          <a:xfrm>
            <a:off x="923925" y="11857038"/>
            <a:ext cx="6604000" cy="83058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67664" bIns="567664"/>
          <a:lstStyle>
            <a:lvl1pPr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algn="just">
              <a:defRPr/>
            </a:pPr>
            <a:r>
              <a:rPr lang="en-US" sz="2400" b="1"/>
              <a:t>List of initiatives or progress made on SPP</a:t>
            </a:r>
            <a:endParaRPr lang="en-US" sz="2400"/>
          </a:p>
          <a:p>
            <a:pPr algn="just"/>
            <a:endParaRPr lang="en-US" sz="2400" b="1" smtClean="0"/>
          </a:p>
          <a:p>
            <a:pPr marL="342900" indent="-342900">
              <a:buFont typeface="Arial"/>
              <a:buChar char="•"/>
            </a:pPr>
            <a:r>
              <a:rPr lang="en-US" sz="2200" smtClean="0"/>
              <a:t>Incorporate criteria of sustainable production and consumption in the national regulatory framework.</a:t>
            </a:r>
          </a:p>
          <a:p>
            <a:pPr marL="342900" indent="-342900">
              <a:buFont typeface="Arial"/>
              <a:buChar char="•"/>
            </a:pPr>
            <a:endParaRPr lang="en-US" sz="2200" smtClean="0"/>
          </a:p>
          <a:p>
            <a:pPr marL="342900" indent="-342900">
              <a:buFont typeface="Arial"/>
              <a:buChar char="•"/>
            </a:pPr>
            <a:r>
              <a:rPr lang="en-US" sz="2200" smtClean="0"/>
              <a:t>Promote economic instruments that promote green and inclusive growth.</a:t>
            </a:r>
          </a:p>
          <a:p>
            <a:pPr marL="342900" indent="-342900">
              <a:buFont typeface="Arial"/>
              <a:buChar char="•"/>
            </a:pPr>
            <a:endParaRPr lang="en-US" sz="2200"/>
          </a:p>
          <a:p>
            <a:pPr marL="342900" indent="-342900">
              <a:buFont typeface="Arial"/>
              <a:buChar char="•"/>
            </a:pPr>
            <a:r>
              <a:rPr lang="en-US" sz="2200" smtClean="0"/>
              <a:t>Promote education and communication for sustainable production and consumption.</a:t>
            </a:r>
          </a:p>
          <a:p>
            <a:pPr marL="342900" indent="-342900">
              <a:buFont typeface="Arial"/>
              <a:buChar char="•"/>
            </a:pPr>
            <a:endParaRPr lang="en-US" sz="2200"/>
          </a:p>
          <a:p>
            <a:pPr marL="342900" indent="-342900">
              <a:buFont typeface="Arial"/>
              <a:buChar char="•"/>
            </a:pPr>
            <a:r>
              <a:rPr lang="en-US" sz="2200" smtClean="0"/>
              <a:t>Encourage intersectoral voluntary agreements to implement sustainable patterns of production and consumption.</a:t>
            </a:r>
            <a:endParaRPr lang="en-US" sz="2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7244</TotalTime>
  <Words>393</Words>
  <Application>Microsoft Macintosh PowerPoint</Application>
  <PresentationFormat>Personalizado</PresentationFormat>
  <Paragraphs>60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Helvetica</vt:lpstr>
      <vt:lpstr>MS PGothic</vt:lpstr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Base>http://colinpurrington.com/tips/academic/posterdesign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Daniela Garufi</cp:lastModifiedBy>
  <cp:revision>620</cp:revision>
  <cp:lastPrinted>2011-10-30T12:54:45Z</cp:lastPrinted>
  <dcterms:created xsi:type="dcterms:W3CDTF">2012-06-12T14:08:55Z</dcterms:created>
  <dcterms:modified xsi:type="dcterms:W3CDTF">2016-04-30T23:17:06Z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