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682" r:id="rId2"/>
    <p:sldMasterId id="2147483698" r:id="rId3"/>
  </p:sldMasterIdLst>
  <p:notesMasterIdLst>
    <p:notesMasterId r:id="rId31"/>
  </p:notesMasterIdLst>
  <p:handoutMasterIdLst>
    <p:handoutMasterId r:id="rId32"/>
  </p:handoutMasterIdLst>
  <p:sldIdLst>
    <p:sldId id="338" r:id="rId4"/>
    <p:sldId id="340" r:id="rId5"/>
    <p:sldId id="353" r:id="rId6"/>
    <p:sldId id="354" r:id="rId7"/>
    <p:sldId id="355" r:id="rId8"/>
    <p:sldId id="357" r:id="rId9"/>
    <p:sldId id="356" r:id="rId10"/>
    <p:sldId id="361" r:id="rId11"/>
    <p:sldId id="360" r:id="rId12"/>
    <p:sldId id="362" r:id="rId13"/>
    <p:sldId id="363" r:id="rId14"/>
    <p:sldId id="364" r:id="rId15"/>
    <p:sldId id="365" r:id="rId16"/>
    <p:sldId id="366" r:id="rId17"/>
    <p:sldId id="358" r:id="rId18"/>
    <p:sldId id="342" r:id="rId19"/>
    <p:sldId id="367" r:id="rId20"/>
    <p:sldId id="368" r:id="rId21"/>
    <p:sldId id="351" r:id="rId22"/>
    <p:sldId id="371" r:id="rId23"/>
    <p:sldId id="323" r:id="rId24"/>
    <p:sldId id="325" r:id="rId25"/>
    <p:sldId id="326" r:id="rId26"/>
    <p:sldId id="315" r:id="rId27"/>
    <p:sldId id="313" r:id="rId28"/>
    <p:sldId id="359" r:id="rId29"/>
    <p:sldId id="337" r:id="rId30"/>
  </p:sldIdLst>
  <p:sldSz cx="9144000" cy="6858000" type="screen4x3"/>
  <p:notesSz cx="6669088" cy="9872663"/>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B81"/>
    <a:srgbClr val="B7434A"/>
    <a:srgbClr val="3E2B55"/>
    <a:srgbClr val="DEAA14"/>
    <a:srgbClr val="96AF2F"/>
    <a:srgbClr val="544412"/>
    <a:srgbClr val="A4BEDF"/>
    <a:srgbClr val="BCBDBF"/>
    <a:srgbClr val="0039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4" autoAdjust="0"/>
    <p:restoredTop sz="96571" autoAdjust="0"/>
  </p:normalViewPr>
  <p:slideViewPr>
    <p:cSldViewPr snapToGrid="0" showGuides="1">
      <p:cViewPr>
        <p:scale>
          <a:sx n="90" d="100"/>
          <a:sy n="90" d="100"/>
        </p:scale>
        <p:origin x="-1112" y="64"/>
      </p:cViewPr>
      <p:guideLst>
        <p:guide orient="horz" pos="930"/>
        <p:guide pos="294"/>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9808"/>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56488-FA3C-491C-876D-4B8297A7D837}" type="doc">
      <dgm:prSet loTypeId="urn:microsoft.com/office/officeart/2011/layout/InterconnectedBlockProcess" loCatId="process" qsTypeId="urn:microsoft.com/office/officeart/2005/8/quickstyle/simple1" qsCatId="simple" csTypeId="urn:microsoft.com/office/officeart/2005/8/colors/accent1_2" csCatId="accent1" phldr="1"/>
      <dgm:spPr/>
    </dgm:pt>
    <dgm:pt modelId="{0275E684-31F1-44BB-A39E-E839408AC48D}">
      <dgm:prSet phldrT="[Text]"/>
      <dgm:spPr/>
      <dgm:t>
        <a:bodyPr/>
        <a:lstStyle/>
        <a:p>
          <a:r>
            <a:rPr lang="en-US" noProof="0" dirty="0" smtClean="0"/>
            <a:t>Diagnostic </a:t>
          </a:r>
          <a:endParaRPr lang="en-US" noProof="0" dirty="0"/>
        </a:p>
      </dgm:t>
    </dgm:pt>
    <dgm:pt modelId="{78F6B108-E20C-41F7-80B4-3C18443BBDE2}" type="parTrans" cxnId="{80D730B3-70D8-4508-A743-2CE75915B090}">
      <dgm:prSet/>
      <dgm:spPr/>
      <dgm:t>
        <a:bodyPr/>
        <a:lstStyle/>
        <a:p>
          <a:endParaRPr lang="de-DE"/>
        </a:p>
      </dgm:t>
    </dgm:pt>
    <dgm:pt modelId="{8302D23B-5269-444A-AD8F-1E7C0938E0AC}" type="sibTrans" cxnId="{80D730B3-70D8-4508-A743-2CE75915B090}">
      <dgm:prSet/>
      <dgm:spPr/>
      <dgm:t>
        <a:bodyPr/>
        <a:lstStyle/>
        <a:p>
          <a:endParaRPr lang="de-DE"/>
        </a:p>
      </dgm:t>
    </dgm:pt>
    <dgm:pt modelId="{A2A3F119-2EB4-40BA-B129-E5DBD730E60E}">
      <dgm:prSet phldrT="[Text]"/>
      <dgm:spPr/>
      <dgm:t>
        <a:bodyPr/>
        <a:lstStyle/>
        <a:p>
          <a:r>
            <a:rPr lang="en-US" noProof="0" dirty="0" smtClean="0"/>
            <a:t>Implementation </a:t>
          </a:r>
          <a:endParaRPr lang="en-US" noProof="0" dirty="0"/>
        </a:p>
      </dgm:t>
    </dgm:pt>
    <dgm:pt modelId="{7B739229-C249-4A9D-9365-B7510BC23594}" type="parTrans" cxnId="{683606A3-4194-4A77-B56C-FF29BAA2A784}">
      <dgm:prSet/>
      <dgm:spPr/>
      <dgm:t>
        <a:bodyPr/>
        <a:lstStyle/>
        <a:p>
          <a:endParaRPr lang="de-DE"/>
        </a:p>
      </dgm:t>
    </dgm:pt>
    <dgm:pt modelId="{161C78CA-C38D-45B7-BEFD-D3E79347ADBE}" type="sibTrans" cxnId="{683606A3-4194-4A77-B56C-FF29BAA2A784}">
      <dgm:prSet/>
      <dgm:spPr/>
      <dgm:t>
        <a:bodyPr/>
        <a:lstStyle/>
        <a:p>
          <a:endParaRPr lang="de-DE"/>
        </a:p>
      </dgm:t>
    </dgm:pt>
    <dgm:pt modelId="{38E75DA3-C056-44E9-88C0-28D251AE735A}">
      <dgm:prSet phldrT="[Text]"/>
      <dgm:spPr/>
      <dgm:t>
        <a:bodyPr/>
        <a:lstStyle/>
        <a:p>
          <a:r>
            <a:rPr lang="en-US" noProof="0" dirty="0" smtClean="0"/>
            <a:t>Monitor and update </a:t>
          </a:r>
          <a:endParaRPr lang="en-US" noProof="0" dirty="0"/>
        </a:p>
      </dgm:t>
    </dgm:pt>
    <dgm:pt modelId="{0B2F7E33-11AA-4047-ACBB-F20249C71502}" type="parTrans" cxnId="{0FD27FAA-885F-4D49-B424-9A52B901906C}">
      <dgm:prSet/>
      <dgm:spPr/>
      <dgm:t>
        <a:bodyPr/>
        <a:lstStyle/>
        <a:p>
          <a:endParaRPr lang="de-DE"/>
        </a:p>
      </dgm:t>
    </dgm:pt>
    <dgm:pt modelId="{22E3EBD9-9F8A-411F-BE1C-CFED1FCDF8EC}" type="sibTrans" cxnId="{0FD27FAA-885F-4D49-B424-9A52B901906C}">
      <dgm:prSet/>
      <dgm:spPr/>
      <dgm:t>
        <a:bodyPr/>
        <a:lstStyle/>
        <a:p>
          <a:endParaRPr lang="de-DE"/>
        </a:p>
      </dgm:t>
    </dgm:pt>
    <dgm:pt modelId="{105FBD6B-D6CC-4C8A-9B07-42D57A345EED}">
      <dgm:prSet phldrT="[Text]"/>
      <dgm:spPr/>
      <dgm:t>
        <a:bodyPr/>
        <a:lstStyle/>
        <a:p>
          <a:r>
            <a:rPr lang="en-US" noProof="0" dirty="0" smtClean="0"/>
            <a:t>Consensus </a:t>
          </a:r>
          <a:endParaRPr lang="en-US" noProof="0" dirty="0"/>
        </a:p>
      </dgm:t>
    </dgm:pt>
    <dgm:pt modelId="{123E77B0-1504-4EB4-9512-1393F41281C8}" type="parTrans" cxnId="{60ACA835-A3CA-492D-940D-BEC5C5F419B7}">
      <dgm:prSet/>
      <dgm:spPr/>
      <dgm:t>
        <a:bodyPr/>
        <a:lstStyle/>
        <a:p>
          <a:endParaRPr lang="de-DE"/>
        </a:p>
      </dgm:t>
    </dgm:pt>
    <dgm:pt modelId="{A94A0DE6-71A0-4224-9918-EAEB802A7E53}" type="sibTrans" cxnId="{60ACA835-A3CA-492D-940D-BEC5C5F419B7}">
      <dgm:prSet/>
      <dgm:spPr/>
      <dgm:t>
        <a:bodyPr/>
        <a:lstStyle/>
        <a:p>
          <a:endParaRPr lang="de-DE"/>
        </a:p>
      </dgm:t>
    </dgm:pt>
    <dgm:pt modelId="{61F8374D-15D5-483C-BA98-8585CB10BDEE}">
      <dgm:prSet phldrT="[Text]"/>
      <dgm:spPr/>
      <dgm:t>
        <a:bodyPr/>
        <a:lstStyle/>
        <a:p>
          <a:r>
            <a:rPr lang="en-US" noProof="0" dirty="0" smtClean="0"/>
            <a:t>Strategy</a:t>
          </a:r>
          <a:endParaRPr lang="en-US" noProof="0" dirty="0"/>
        </a:p>
      </dgm:t>
    </dgm:pt>
    <dgm:pt modelId="{9D46A7D4-E78A-4085-BAB0-50C752837170}" type="parTrans" cxnId="{9E85C039-C575-4188-AAA0-B57ECA49765B}">
      <dgm:prSet/>
      <dgm:spPr/>
      <dgm:t>
        <a:bodyPr/>
        <a:lstStyle/>
        <a:p>
          <a:endParaRPr lang="de-DE"/>
        </a:p>
      </dgm:t>
    </dgm:pt>
    <dgm:pt modelId="{5FB85327-84E6-4114-8D27-60ADB4994FFE}" type="sibTrans" cxnId="{9E85C039-C575-4188-AAA0-B57ECA49765B}">
      <dgm:prSet/>
      <dgm:spPr/>
      <dgm:t>
        <a:bodyPr/>
        <a:lstStyle/>
        <a:p>
          <a:endParaRPr lang="de-DE"/>
        </a:p>
      </dgm:t>
    </dgm:pt>
    <dgm:pt modelId="{4C3DC820-3FFC-4BAA-BE78-B8DE3BEE5C73}">
      <dgm:prSet/>
      <dgm:spPr/>
      <dgm:t>
        <a:bodyPr/>
        <a:lstStyle/>
        <a:p>
          <a:pPr algn="l"/>
          <a:r>
            <a:rPr lang="en-US" noProof="0" dirty="0" smtClean="0"/>
            <a:t>-Institutional </a:t>
          </a:r>
          <a:r>
            <a:rPr lang="en-US" noProof="0" dirty="0" smtClean="0"/>
            <a:t>framework</a:t>
          </a:r>
        </a:p>
        <a:p>
          <a:pPr algn="l"/>
          <a:endParaRPr lang="en-US" noProof="0" dirty="0" smtClean="0"/>
        </a:p>
        <a:p>
          <a:pPr algn="l"/>
          <a:r>
            <a:rPr lang="en-US" noProof="0" dirty="0" smtClean="0"/>
            <a:t>-Legal </a:t>
          </a:r>
          <a:r>
            <a:rPr lang="en-US" noProof="0" dirty="0" smtClean="0"/>
            <a:t>framework</a:t>
          </a:r>
        </a:p>
        <a:p>
          <a:pPr algn="l"/>
          <a:endParaRPr lang="en-US" noProof="0" dirty="0" smtClean="0"/>
        </a:p>
        <a:p>
          <a:pPr algn="l"/>
          <a:r>
            <a:rPr lang="en-US" noProof="0" dirty="0" smtClean="0"/>
            <a:t>-Stakeholders </a:t>
          </a:r>
          <a:endParaRPr lang="en-US" noProof="0" dirty="0" smtClean="0"/>
        </a:p>
        <a:p>
          <a:pPr algn="l"/>
          <a:endParaRPr lang="en-US" noProof="0" dirty="0" smtClean="0"/>
        </a:p>
        <a:p>
          <a:pPr algn="l"/>
          <a:r>
            <a:rPr lang="en-US" noProof="0" dirty="0" smtClean="0"/>
            <a:t>-Current practices </a:t>
          </a:r>
          <a:endParaRPr lang="en-US" noProof="0" dirty="0"/>
        </a:p>
      </dgm:t>
    </dgm:pt>
    <dgm:pt modelId="{AEFC97E4-480B-4E23-8660-5D8CD0454DC7}" type="parTrans" cxnId="{3E7DADD6-17C2-4504-A011-C7ED0E1E04B7}">
      <dgm:prSet/>
      <dgm:spPr/>
      <dgm:t>
        <a:bodyPr/>
        <a:lstStyle/>
        <a:p>
          <a:endParaRPr lang="de-DE"/>
        </a:p>
      </dgm:t>
    </dgm:pt>
    <dgm:pt modelId="{39252483-8AA2-4F1F-A4CD-9148CA4064CD}" type="sibTrans" cxnId="{3E7DADD6-17C2-4504-A011-C7ED0E1E04B7}">
      <dgm:prSet/>
      <dgm:spPr/>
      <dgm:t>
        <a:bodyPr/>
        <a:lstStyle/>
        <a:p>
          <a:endParaRPr lang="de-DE"/>
        </a:p>
      </dgm:t>
    </dgm:pt>
    <dgm:pt modelId="{02E8EC4C-8669-41E7-91A7-490CD269E4CF}">
      <dgm:prSet custT="1"/>
      <dgm:spPr/>
      <dgm:t>
        <a:bodyPr/>
        <a:lstStyle/>
        <a:p>
          <a:pPr algn="l">
            <a:lnSpc>
              <a:spcPct val="150000"/>
            </a:lnSpc>
          </a:pPr>
          <a:r>
            <a:rPr lang="de-DE" sz="1500" dirty="0" err="1" smtClean="0"/>
            <a:t>stakeholders</a:t>
          </a:r>
          <a:r>
            <a:rPr lang="de-DE" sz="1500" dirty="0" smtClean="0"/>
            <a:t>, </a:t>
          </a:r>
          <a:r>
            <a:rPr lang="de-DE" sz="1500" dirty="0" err="1" smtClean="0"/>
            <a:t>problems</a:t>
          </a:r>
          <a:r>
            <a:rPr lang="de-DE" sz="1500" dirty="0" smtClean="0"/>
            <a:t>, </a:t>
          </a:r>
          <a:r>
            <a:rPr lang="de-DE" sz="1500" dirty="0" err="1" smtClean="0"/>
            <a:t>sources</a:t>
          </a:r>
          <a:r>
            <a:rPr lang="de-DE" sz="1500" dirty="0" smtClean="0"/>
            <a:t>, </a:t>
          </a:r>
          <a:r>
            <a:rPr lang="en-AU" sz="1500" dirty="0" smtClean="0"/>
            <a:t>prioritization </a:t>
          </a:r>
          <a:r>
            <a:rPr lang="en-AU" sz="1500" dirty="0" smtClean="0"/>
            <a:t>and exploration of </a:t>
          </a:r>
          <a:r>
            <a:rPr lang="en-AU" sz="1500" dirty="0" smtClean="0"/>
            <a:t>solutions; steps </a:t>
          </a:r>
          <a:r>
            <a:rPr lang="en-AU" sz="1500" dirty="0" smtClean="0"/>
            <a:t>to be taken through inclusive and participatory approaches  </a:t>
          </a:r>
          <a:r>
            <a:rPr lang="de-DE" sz="1500" dirty="0" smtClean="0"/>
            <a:t> </a:t>
          </a:r>
        </a:p>
        <a:p>
          <a:pPr algn="l">
            <a:lnSpc>
              <a:spcPct val="90000"/>
            </a:lnSpc>
          </a:pPr>
          <a:endParaRPr lang="de-DE" sz="1400" dirty="0"/>
        </a:p>
      </dgm:t>
    </dgm:pt>
    <dgm:pt modelId="{2E0CACA6-CDDD-4BA5-AAD4-EAC0C8E63578}" type="parTrans" cxnId="{E7A0694A-D405-4B9F-A276-7E00BE56E5BD}">
      <dgm:prSet/>
      <dgm:spPr/>
      <dgm:t>
        <a:bodyPr/>
        <a:lstStyle/>
        <a:p>
          <a:endParaRPr lang="de-DE"/>
        </a:p>
      </dgm:t>
    </dgm:pt>
    <dgm:pt modelId="{9CDD4A2A-1D06-4817-B1FB-4CA3A690D9C3}" type="sibTrans" cxnId="{E7A0694A-D405-4B9F-A276-7E00BE56E5BD}">
      <dgm:prSet/>
      <dgm:spPr/>
      <dgm:t>
        <a:bodyPr/>
        <a:lstStyle/>
        <a:p>
          <a:endParaRPr lang="de-DE"/>
        </a:p>
      </dgm:t>
    </dgm:pt>
    <dgm:pt modelId="{08338EEA-7036-4D0F-AC20-35920F162C95}">
      <dgm:prSet custT="1"/>
      <dgm:spPr/>
      <dgm:t>
        <a:bodyPr/>
        <a:lstStyle/>
        <a:p>
          <a:pPr algn="l"/>
          <a:r>
            <a:rPr lang="de-DE" sz="1500" b="0" i="1" dirty="0" smtClean="0"/>
            <a:t>-</a:t>
          </a:r>
          <a:r>
            <a:rPr lang="de-DE" sz="1500" b="0" i="0" dirty="0" smtClean="0"/>
            <a:t> Collective </a:t>
          </a:r>
          <a:r>
            <a:rPr lang="de-DE" sz="1500" b="0" i="0" dirty="0" err="1" smtClean="0"/>
            <a:t>action</a:t>
          </a:r>
          <a:endParaRPr lang="de-DE" sz="1500" b="0" i="0" dirty="0" smtClean="0"/>
        </a:p>
        <a:p>
          <a:pPr algn="l"/>
          <a:r>
            <a:rPr lang="de-DE" sz="1500" b="0" i="0" dirty="0" smtClean="0"/>
            <a:t>-</a:t>
          </a:r>
          <a:r>
            <a:rPr lang="de-DE" sz="1500" b="0" i="0" dirty="0" err="1" smtClean="0"/>
            <a:t>prioritization</a:t>
          </a:r>
          <a:r>
            <a:rPr lang="de-DE" sz="1500" b="0" i="0" dirty="0" smtClean="0"/>
            <a:t> </a:t>
          </a:r>
          <a:r>
            <a:rPr lang="de-DE" sz="1500" b="0" i="0" dirty="0" err="1" smtClean="0"/>
            <a:t>and</a:t>
          </a:r>
          <a:r>
            <a:rPr lang="de-DE" sz="1500" b="0" i="0" dirty="0" smtClean="0"/>
            <a:t> </a:t>
          </a:r>
          <a:r>
            <a:rPr lang="de-DE" sz="1500" b="0" i="0" dirty="0" err="1" smtClean="0"/>
            <a:t>sequencing</a:t>
          </a:r>
          <a:endParaRPr lang="de-DE" sz="1500" b="0" i="0" dirty="0" smtClean="0"/>
        </a:p>
        <a:p>
          <a:pPr algn="l"/>
          <a:r>
            <a:rPr lang="de-DE" sz="1500" b="0" i="0" dirty="0" smtClean="0"/>
            <a:t>-</a:t>
          </a:r>
          <a:r>
            <a:rPr lang="de-DE" sz="1500" b="0" i="0" dirty="0" err="1" smtClean="0"/>
            <a:t>rationalization</a:t>
          </a:r>
          <a:r>
            <a:rPr lang="de-DE" sz="1500" b="0" i="0" dirty="0" smtClean="0"/>
            <a:t>, </a:t>
          </a:r>
          <a:r>
            <a:rPr lang="de-DE" sz="1500" b="0" i="0" dirty="0" err="1" smtClean="0"/>
            <a:t>simplification</a:t>
          </a:r>
          <a:endParaRPr lang="de-DE" sz="1500" b="0" i="0" dirty="0" smtClean="0"/>
        </a:p>
        <a:p>
          <a:pPr algn="l"/>
          <a:r>
            <a:rPr lang="de-DE" sz="1500" b="0" i="0" dirty="0" smtClean="0"/>
            <a:t>-AC </a:t>
          </a:r>
          <a:r>
            <a:rPr lang="de-DE" sz="1500" b="0" i="0" dirty="0" err="1" smtClean="0"/>
            <a:t>compliance</a:t>
          </a:r>
          <a:r>
            <a:rPr lang="de-DE" sz="1500" b="0" i="0" dirty="0" smtClean="0"/>
            <a:t> incl. </a:t>
          </a:r>
          <a:r>
            <a:rPr lang="de-DE" sz="1500" b="0" i="0" dirty="0" smtClean="0"/>
            <a:t>due </a:t>
          </a:r>
          <a:r>
            <a:rPr lang="de-DE" sz="1500" b="0" i="0" dirty="0" err="1" smtClean="0"/>
            <a:t>diligence</a:t>
          </a:r>
          <a:endParaRPr lang="de-DE" sz="1500" b="0" i="0" dirty="0" smtClean="0"/>
        </a:p>
        <a:p>
          <a:pPr algn="l"/>
          <a:r>
            <a:rPr lang="de-DE" sz="1500" b="0" i="0" dirty="0" smtClean="0"/>
            <a:t>- Corporate </a:t>
          </a:r>
          <a:r>
            <a:rPr lang="de-DE" sz="1500" b="0" i="0" dirty="0" err="1" smtClean="0"/>
            <a:t>governance</a:t>
          </a:r>
          <a:endParaRPr lang="de-DE" sz="1500" b="0" i="0" dirty="0" smtClean="0"/>
        </a:p>
        <a:p>
          <a:pPr algn="l"/>
          <a:r>
            <a:rPr lang="de-DE" sz="1500" b="0" i="0" dirty="0" smtClean="0"/>
            <a:t>-</a:t>
          </a:r>
          <a:r>
            <a:rPr lang="de-DE" sz="1500" b="0" i="0" dirty="0" err="1" smtClean="0"/>
            <a:t>linkage</a:t>
          </a:r>
          <a:r>
            <a:rPr lang="de-DE" sz="1500" b="0" i="0" dirty="0" smtClean="0"/>
            <a:t> </a:t>
          </a:r>
          <a:r>
            <a:rPr lang="de-DE" sz="1500" b="0" i="0" dirty="0" err="1" smtClean="0"/>
            <a:t>of</a:t>
          </a:r>
          <a:r>
            <a:rPr lang="de-DE" sz="1500" b="0" i="0" dirty="0" smtClean="0"/>
            <a:t> </a:t>
          </a:r>
          <a:r>
            <a:rPr lang="de-DE" sz="1500" b="0" i="0" dirty="0" err="1" smtClean="0"/>
            <a:t>projects</a:t>
          </a:r>
          <a:endParaRPr lang="de-DE" sz="1500" b="0" i="0" dirty="0" smtClean="0"/>
        </a:p>
        <a:p>
          <a:pPr algn="l"/>
          <a:r>
            <a:rPr lang="de-DE" sz="1500" b="0" i="0" dirty="0" smtClean="0"/>
            <a:t>-</a:t>
          </a:r>
          <a:r>
            <a:rPr lang="de-DE" sz="1500" b="0" i="0" dirty="0" err="1" smtClean="0"/>
            <a:t>participatory</a:t>
          </a:r>
          <a:r>
            <a:rPr lang="de-DE" sz="1500" b="0" i="0" dirty="0" smtClean="0"/>
            <a:t> </a:t>
          </a:r>
          <a:r>
            <a:rPr lang="de-DE" sz="1500" b="0" i="0" dirty="0" err="1" smtClean="0"/>
            <a:t>budgeting</a:t>
          </a:r>
          <a:endParaRPr lang="de-DE" sz="1500" b="0" i="0" dirty="0" smtClean="0"/>
        </a:p>
        <a:p>
          <a:pPr algn="l"/>
          <a:r>
            <a:rPr lang="de-DE" sz="1500" b="0" i="0" dirty="0" smtClean="0"/>
            <a:t>- Building </a:t>
          </a:r>
          <a:r>
            <a:rPr lang="de-DE" sz="1500" b="0" i="0" dirty="0" err="1" smtClean="0"/>
            <a:t>trust</a:t>
          </a:r>
          <a:endParaRPr lang="de-DE" sz="1500" i="0" dirty="0" smtClean="0"/>
        </a:p>
        <a:p>
          <a:pPr algn="l"/>
          <a:endParaRPr lang="de-DE" sz="1900" dirty="0" smtClean="0"/>
        </a:p>
        <a:p>
          <a:pPr algn="l"/>
          <a:r>
            <a:rPr lang="de-DE" sz="1900" dirty="0" smtClean="0"/>
            <a:t> </a:t>
          </a:r>
          <a:endParaRPr lang="de-DE" sz="1200" b="0" i="1" dirty="0" smtClean="0"/>
        </a:p>
      </dgm:t>
    </dgm:pt>
    <dgm:pt modelId="{CB8D88DB-A858-4963-96D2-89AC3899C436}" type="parTrans" cxnId="{7161D943-64CC-4405-8479-59AEA63657F5}">
      <dgm:prSet/>
      <dgm:spPr/>
      <dgm:t>
        <a:bodyPr/>
        <a:lstStyle/>
        <a:p>
          <a:endParaRPr lang="de-DE"/>
        </a:p>
      </dgm:t>
    </dgm:pt>
    <dgm:pt modelId="{1389420E-27CD-4E74-9198-22DC606859F1}" type="sibTrans" cxnId="{7161D943-64CC-4405-8479-59AEA63657F5}">
      <dgm:prSet/>
      <dgm:spPr/>
      <dgm:t>
        <a:bodyPr/>
        <a:lstStyle/>
        <a:p>
          <a:endParaRPr lang="de-DE"/>
        </a:p>
      </dgm:t>
    </dgm:pt>
    <dgm:pt modelId="{9D94DEE4-2061-4433-B1EA-050802AF98B6}">
      <dgm:prSet custT="1"/>
      <dgm:spPr/>
      <dgm:t>
        <a:bodyPr/>
        <a:lstStyle/>
        <a:p>
          <a:pPr algn="l"/>
          <a:r>
            <a:rPr lang="de-DE" sz="1600" b="1" dirty="0" err="1" smtClean="0"/>
            <a:t>Specific</a:t>
          </a:r>
          <a:r>
            <a:rPr lang="de-DE" sz="1600" b="1" dirty="0" smtClean="0"/>
            <a:t> </a:t>
          </a:r>
          <a:r>
            <a:rPr lang="de-DE" sz="1600" b="1" dirty="0" err="1" smtClean="0"/>
            <a:t>actions</a:t>
          </a:r>
          <a:r>
            <a:rPr lang="de-DE" sz="1600" dirty="0" smtClean="0"/>
            <a:t>:</a:t>
          </a:r>
          <a:endParaRPr lang="de-DE" sz="1600" dirty="0"/>
        </a:p>
      </dgm:t>
    </dgm:pt>
    <dgm:pt modelId="{326BF88E-FFA3-42D0-ABBE-59AABF589BB7}" type="parTrans" cxnId="{867BADCC-7147-42EB-A592-CE288BE2E1BF}">
      <dgm:prSet/>
      <dgm:spPr/>
      <dgm:t>
        <a:bodyPr/>
        <a:lstStyle/>
        <a:p>
          <a:endParaRPr lang="de-DE"/>
        </a:p>
      </dgm:t>
    </dgm:pt>
    <dgm:pt modelId="{0A44C3AF-C97F-4FEA-817C-364829138F3B}" type="sibTrans" cxnId="{867BADCC-7147-42EB-A592-CE288BE2E1BF}">
      <dgm:prSet/>
      <dgm:spPr/>
      <dgm:t>
        <a:bodyPr/>
        <a:lstStyle/>
        <a:p>
          <a:endParaRPr lang="de-DE"/>
        </a:p>
      </dgm:t>
    </dgm:pt>
    <dgm:pt modelId="{57D502FC-88B7-4DBE-9048-FF42DC42DDCB}">
      <dgm:prSet custT="1"/>
      <dgm:spPr/>
      <dgm:t>
        <a:bodyPr/>
        <a:lstStyle/>
        <a:p>
          <a:pPr algn="l"/>
          <a:r>
            <a:rPr lang="de-DE" sz="1600" dirty="0" smtClean="0"/>
            <a:t>- </a:t>
          </a:r>
          <a:r>
            <a:rPr lang="de-DE" sz="1600" dirty="0" smtClean="0"/>
            <a:t>Start </a:t>
          </a:r>
          <a:r>
            <a:rPr lang="de-DE" sz="1600" dirty="0" err="1" smtClean="0"/>
            <a:t>with</a:t>
          </a:r>
          <a:r>
            <a:rPr lang="de-DE" sz="1600" dirty="0" smtClean="0"/>
            <a:t> </a:t>
          </a:r>
          <a:r>
            <a:rPr lang="de-DE" sz="1600" dirty="0" err="1" smtClean="0"/>
            <a:t>easier</a:t>
          </a:r>
          <a:r>
            <a:rPr lang="de-DE" sz="1600" dirty="0" smtClean="0"/>
            <a:t> </a:t>
          </a:r>
          <a:r>
            <a:rPr lang="de-DE" sz="1600" dirty="0" err="1" smtClean="0"/>
            <a:t>targets</a:t>
          </a:r>
          <a:endParaRPr lang="de-DE" sz="1600" dirty="0" smtClean="0"/>
        </a:p>
        <a:p>
          <a:pPr algn="l"/>
          <a:r>
            <a:rPr lang="de-DE" sz="1600" dirty="0" smtClean="0"/>
            <a:t>-PPP</a:t>
          </a:r>
        </a:p>
        <a:p>
          <a:pPr algn="l"/>
          <a:r>
            <a:rPr lang="de-DE" sz="1600" dirty="0" smtClean="0"/>
            <a:t>-System </a:t>
          </a:r>
          <a:r>
            <a:rPr lang="de-DE" sz="1600" dirty="0" err="1" smtClean="0"/>
            <a:t>of</a:t>
          </a:r>
          <a:r>
            <a:rPr lang="de-DE" sz="1600" dirty="0" smtClean="0"/>
            <a:t> </a:t>
          </a:r>
          <a:r>
            <a:rPr lang="de-DE" sz="1600" dirty="0" err="1" smtClean="0"/>
            <a:t>trade</a:t>
          </a:r>
          <a:r>
            <a:rPr lang="de-DE" sz="1600" dirty="0" smtClean="0"/>
            <a:t> </a:t>
          </a:r>
          <a:r>
            <a:rPr lang="de-DE" sz="1600" dirty="0" err="1" smtClean="0"/>
            <a:t>transparency</a:t>
          </a:r>
          <a:r>
            <a:rPr lang="de-DE" sz="1600" dirty="0" smtClean="0"/>
            <a:t> </a:t>
          </a:r>
          <a:r>
            <a:rPr lang="de-DE" sz="1600" dirty="0" err="1" smtClean="0"/>
            <a:t>and</a:t>
          </a:r>
          <a:r>
            <a:rPr lang="de-DE" sz="1600" dirty="0" smtClean="0"/>
            <a:t> </a:t>
          </a:r>
          <a:r>
            <a:rPr lang="de-DE" sz="1600" dirty="0" err="1" smtClean="0"/>
            <a:t>control</a:t>
          </a:r>
          <a:endParaRPr lang="de-DE" sz="1600" dirty="0" smtClean="0"/>
        </a:p>
      </dgm:t>
    </dgm:pt>
    <dgm:pt modelId="{C06B3358-547E-491B-96B6-6CF25920C862}" type="parTrans" cxnId="{3901A841-E952-4C66-B6D2-6217A4187523}">
      <dgm:prSet/>
      <dgm:spPr/>
      <dgm:t>
        <a:bodyPr/>
        <a:lstStyle/>
        <a:p>
          <a:endParaRPr lang="de-DE"/>
        </a:p>
      </dgm:t>
    </dgm:pt>
    <dgm:pt modelId="{EE8D0445-0381-4F91-BAB0-C56FC7B70F70}" type="sibTrans" cxnId="{3901A841-E952-4C66-B6D2-6217A4187523}">
      <dgm:prSet/>
      <dgm:spPr/>
      <dgm:t>
        <a:bodyPr/>
        <a:lstStyle/>
        <a:p>
          <a:endParaRPr lang="de-DE"/>
        </a:p>
      </dgm:t>
    </dgm:pt>
    <dgm:pt modelId="{AD8E4A8D-5A89-4782-9CF6-A0B57FC48A20}">
      <dgm:prSet custT="1"/>
      <dgm:spPr/>
      <dgm:t>
        <a:bodyPr/>
        <a:lstStyle/>
        <a:p>
          <a:pPr algn="l"/>
          <a:r>
            <a:rPr lang="de-DE" sz="1600" dirty="0" smtClean="0"/>
            <a:t>- </a:t>
          </a:r>
          <a:r>
            <a:rPr lang="de-DE" sz="1600" dirty="0" err="1" smtClean="0"/>
            <a:t>tailor</a:t>
          </a:r>
          <a:r>
            <a:rPr lang="de-DE" sz="1600" dirty="0" smtClean="0"/>
            <a:t> </a:t>
          </a:r>
          <a:r>
            <a:rPr lang="de-DE" sz="1600" dirty="0" err="1" smtClean="0"/>
            <a:t>made</a:t>
          </a:r>
          <a:r>
            <a:rPr lang="de-DE" sz="1600" dirty="0" smtClean="0"/>
            <a:t> </a:t>
          </a:r>
          <a:r>
            <a:rPr lang="de-DE" sz="1600" dirty="0" err="1" smtClean="0"/>
            <a:t>systems</a:t>
          </a:r>
          <a:r>
            <a:rPr lang="de-DE" sz="1600" dirty="0" smtClean="0"/>
            <a:t> </a:t>
          </a:r>
          <a:r>
            <a:rPr lang="de-DE" sz="1600" dirty="0" err="1" smtClean="0"/>
            <a:t>of</a:t>
          </a:r>
          <a:r>
            <a:rPr lang="de-DE" sz="1600" dirty="0" smtClean="0"/>
            <a:t> </a:t>
          </a:r>
          <a:r>
            <a:rPr lang="de-DE" sz="1600" dirty="0" err="1" smtClean="0"/>
            <a:t>transparency</a:t>
          </a:r>
          <a:r>
            <a:rPr lang="de-DE" sz="1600" dirty="0" smtClean="0"/>
            <a:t> </a:t>
          </a:r>
          <a:r>
            <a:rPr lang="de-DE" sz="1600" dirty="0" err="1" smtClean="0"/>
            <a:t>and</a:t>
          </a:r>
          <a:r>
            <a:rPr lang="de-DE" sz="1600" dirty="0" smtClean="0"/>
            <a:t> </a:t>
          </a:r>
          <a:r>
            <a:rPr lang="de-DE" sz="1600" dirty="0" err="1" smtClean="0"/>
            <a:t>control</a:t>
          </a:r>
          <a:r>
            <a:rPr lang="de-DE" sz="1600" dirty="0" smtClean="0"/>
            <a:t> </a:t>
          </a:r>
        </a:p>
        <a:p>
          <a:pPr algn="l"/>
          <a:r>
            <a:rPr lang="de-DE" sz="1600" dirty="0" smtClean="0"/>
            <a:t>- </a:t>
          </a:r>
          <a:r>
            <a:rPr lang="de-DE" sz="1600" dirty="0" err="1" smtClean="0"/>
            <a:t>Tailor</a:t>
          </a:r>
          <a:r>
            <a:rPr lang="de-DE" sz="1600" dirty="0" smtClean="0"/>
            <a:t> </a:t>
          </a:r>
          <a:r>
            <a:rPr lang="de-DE" sz="1600" dirty="0" err="1" smtClean="0"/>
            <a:t>made</a:t>
          </a:r>
          <a:r>
            <a:rPr lang="de-DE" sz="1600" dirty="0" smtClean="0"/>
            <a:t> </a:t>
          </a:r>
          <a:r>
            <a:rPr lang="de-DE" sz="1600" dirty="0" err="1" smtClean="0"/>
            <a:t>trainings</a:t>
          </a:r>
          <a:r>
            <a:rPr lang="de-DE" sz="1600" dirty="0" smtClean="0"/>
            <a:t>  </a:t>
          </a:r>
          <a:endParaRPr lang="de-DE" sz="1600" dirty="0"/>
        </a:p>
      </dgm:t>
    </dgm:pt>
    <dgm:pt modelId="{F6BD83F1-9749-46C9-9AFC-2D359E12264E}" type="parTrans" cxnId="{594CFCA8-2544-4C6D-B470-3BD237D1F9D2}">
      <dgm:prSet/>
      <dgm:spPr/>
      <dgm:t>
        <a:bodyPr/>
        <a:lstStyle/>
        <a:p>
          <a:endParaRPr lang="de-DE"/>
        </a:p>
      </dgm:t>
    </dgm:pt>
    <dgm:pt modelId="{F6AEFC8C-C852-48F9-829D-21AD3BD29F6F}" type="sibTrans" cxnId="{594CFCA8-2544-4C6D-B470-3BD237D1F9D2}">
      <dgm:prSet/>
      <dgm:spPr/>
      <dgm:t>
        <a:bodyPr/>
        <a:lstStyle/>
        <a:p>
          <a:endParaRPr lang="de-DE"/>
        </a:p>
      </dgm:t>
    </dgm:pt>
    <dgm:pt modelId="{7D99DDBB-4DF7-4835-8A7D-318355B2030F}">
      <dgm:prSet custT="1"/>
      <dgm:spPr/>
      <dgm:t>
        <a:bodyPr/>
        <a:lstStyle/>
        <a:p>
          <a:pPr algn="l"/>
          <a:r>
            <a:rPr lang="de-DE" sz="1600" dirty="0" smtClean="0"/>
            <a:t>-Technical </a:t>
          </a:r>
          <a:r>
            <a:rPr lang="de-DE" sz="1600" dirty="0" err="1" smtClean="0"/>
            <a:t>cooperation</a:t>
          </a:r>
          <a:endParaRPr lang="de-DE" sz="1600" dirty="0" smtClean="0"/>
        </a:p>
      </dgm:t>
    </dgm:pt>
    <dgm:pt modelId="{8F9E3B4C-7AFE-4007-904A-2274047848B5}" type="parTrans" cxnId="{4FC4E9AB-36D4-4AA2-81E6-41CEE840115C}">
      <dgm:prSet/>
      <dgm:spPr/>
      <dgm:t>
        <a:bodyPr/>
        <a:lstStyle/>
        <a:p>
          <a:endParaRPr lang="de-DE"/>
        </a:p>
      </dgm:t>
    </dgm:pt>
    <dgm:pt modelId="{68B3F53C-3885-49DA-BA9C-C2DB2E8BBE32}" type="sibTrans" cxnId="{4FC4E9AB-36D4-4AA2-81E6-41CEE840115C}">
      <dgm:prSet/>
      <dgm:spPr/>
      <dgm:t>
        <a:bodyPr/>
        <a:lstStyle/>
        <a:p>
          <a:endParaRPr lang="de-DE"/>
        </a:p>
      </dgm:t>
    </dgm:pt>
    <dgm:pt modelId="{E0C8166B-7A17-4C60-A87E-B5E53AD41774}">
      <dgm:prSet custT="1"/>
      <dgm:spPr/>
      <dgm:t>
        <a:bodyPr/>
        <a:lstStyle/>
        <a:p>
          <a:pPr algn="l"/>
          <a:r>
            <a:rPr lang="de-DE" sz="1600" i="1" dirty="0" err="1" smtClean="0"/>
            <a:t>Continuous</a:t>
          </a:r>
          <a:r>
            <a:rPr lang="de-DE" sz="1600" i="1" dirty="0" smtClean="0"/>
            <a:t> </a:t>
          </a:r>
          <a:r>
            <a:rPr lang="de-DE" sz="1600" i="1" dirty="0" err="1" smtClean="0"/>
            <a:t>assessment</a:t>
          </a:r>
          <a:r>
            <a:rPr lang="de-DE" sz="1600" i="1" dirty="0" smtClean="0"/>
            <a:t> </a:t>
          </a:r>
          <a:r>
            <a:rPr lang="de-DE" sz="1600" i="1" dirty="0" err="1" smtClean="0"/>
            <a:t>and</a:t>
          </a:r>
          <a:r>
            <a:rPr lang="de-DE" sz="1600" i="1" dirty="0" smtClean="0"/>
            <a:t> </a:t>
          </a:r>
          <a:r>
            <a:rPr lang="de-DE" sz="1600" i="1" dirty="0" err="1" smtClean="0"/>
            <a:t>feedback</a:t>
          </a:r>
          <a:endParaRPr lang="de-DE" sz="1600" i="1" dirty="0" smtClean="0"/>
        </a:p>
        <a:p>
          <a:pPr algn="l"/>
          <a:r>
            <a:rPr lang="de-DE" sz="1600" b="1" i="1" dirty="0" smtClean="0"/>
            <a:t>Development </a:t>
          </a:r>
          <a:r>
            <a:rPr lang="de-DE" sz="1600" b="1" i="1" dirty="0" err="1" smtClean="0"/>
            <a:t>of</a:t>
          </a:r>
          <a:r>
            <a:rPr lang="de-DE" sz="1600" i="1" dirty="0" smtClean="0"/>
            <a:t>:</a:t>
          </a:r>
        </a:p>
        <a:p>
          <a:pPr algn="l"/>
          <a:r>
            <a:rPr lang="de-DE" sz="1800" b="0" dirty="0" smtClean="0"/>
            <a:t>- Monitoring </a:t>
          </a:r>
          <a:r>
            <a:rPr lang="de-DE" sz="1800" b="0" dirty="0" err="1" smtClean="0"/>
            <a:t>standards</a:t>
          </a:r>
          <a:endParaRPr lang="de-DE" sz="1800" b="0" dirty="0" smtClean="0"/>
        </a:p>
        <a:p>
          <a:pPr algn="l"/>
          <a:r>
            <a:rPr lang="de-DE" sz="1800" b="0" dirty="0" smtClean="0"/>
            <a:t>-Performance </a:t>
          </a:r>
          <a:r>
            <a:rPr lang="de-DE" sz="1800" b="0" dirty="0" err="1" smtClean="0"/>
            <a:t>indicators</a:t>
          </a:r>
          <a:endParaRPr lang="de-DE" sz="1800" b="0" dirty="0" smtClean="0"/>
        </a:p>
        <a:p>
          <a:pPr algn="l"/>
          <a:r>
            <a:rPr lang="de-DE" sz="1800" b="0" dirty="0" smtClean="0"/>
            <a:t>- Baseline </a:t>
          </a:r>
          <a:r>
            <a:rPr lang="de-DE" sz="1800" b="0" dirty="0" err="1" smtClean="0"/>
            <a:t>evaluation</a:t>
          </a:r>
          <a:endParaRPr lang="de-DE" sz="1800" b="0" dirty="0" smtClean="0"/>
        </a:p>
        <a:p>
          <a:pPr algn="l"/>
          <a:r>
            <a:rPr lang="de-DE" sz="1800" b="0" dirty="0" smtClean="0"/>
            <a:t>- Auditing</a:t>
          </a:r>
        </a:p>
        <a:p>
          <a:pPr algn="l"/>
          <a:r>
            <a:rPr lang="de-DE" sz="1800" b="0" dirty="0" smtClean="0"/>
            <a:t>- Peer </a:t>
          </a:r>
          <a:r>
            <a:rPr lang="de-DE" sz="1800" b="0" dirty="0" err="1" smtClean="0"/>
            <a:t>review</a:t>
          </a:r>
          <a:endParaRPr lang="de-DE" sz="1800" b="0" dirty="0" smtClean="0"/>
        </a:p>
        <a:p>
          <a:pPr algn="l"/>
          <a:r>
            <a:rPr lang="de-DE" sz="1800" b="0" dirty="0" smtClean="0"/>
            <a:t>- </a:t>
          </a:r>
          <a:r>
            <a:rPr lang="de-DE" sz="1800" b="0" dirty="0" err="1" smtClean="0"/>
            <a:t>Civil</a:t>
          </a:r>
          <a:r>
            <a:rPr lang="de-DE" sz="1800" b="0" dirty="0" smtClean="0"/>
            <a:t> </a:t>
          </a:r>
          <a:r>
            <a:rPr lang="de-DE" sz="1800" b="0" dirty="0" err="1" smtClean="0"/>
            <a:t>society</a:t>
          </a:r>
          <a:r>
            <a:rPr lang="de-DE" sz="1800" b="0" dirty="0" smtClean="0"/>
            <a:t> </a:t>
          </a:r>
          <a:r>
            <a:rPr lang="de-DE" sz="1800" b="0" dirty="0" err="1" smtClean="0"/>
            <a:t>participation</a:t>
          </a:r>
          <a:endParaRPr lang="de-DE" sz="1800" b="0" dirty="0" smtClean="0"/>
        </a:p>
        <a:p>
          <a:pPr algn="l"/>
          <a:r>
            <a:rPr lang="de-DE" sz="1800" b="0" dirty="0" smtClean="0"/>
            <a:t>-</a:t>
          </a:r>
          <a:r>
            <a:rPr lang="de-DE" sz="1800" b="0" dirty="0" err="1" smtClean="0"/>
            <a:t>credibility</a:t>
          </a:r>
          <a:r>
            <a:rPr lang="de-DE" sz="1800" b="0" dirty="0" smtClean="0"/>
            <a:t>, </a:t>
          </a:r>
          <a:r>
            <a:rPr lang="de-DE" sz="1800" b="0" dirty="0" err="1" smtClean="0"/>
            <a:t>momentum</a:t>
          </a:r>
          <a:endParaRPr lang="de-DE" sz="1800" b="0" dirty="0" smtClean="0"/>
        </a:p>
        <a:p>
          <a:pPr algn="l"/>
          <a:r>
            <a:rPr lang="de-DE" sz="1900" dirty="0" smtClean="0"/>
            <a:t> </a:t>
          </a:r>
          <a:endParaRPr lang="de-DE" sz="1900" dirty="0"/>
        </a:p>
      </dgm:t>
    </dgm:pt>
    <dgm:pt modelId="{D6F40782-8C30-439F-8EA5-43FED63B7C58}" type="parTrans" cxnId="{38069085-B9A2-4C1C-AE6E-50D7C764CDFC}">
      <dgm:prSet/>
      <dgm:spPr/>
      <dgm:t>
        <a:bodyPr/>
        <a:lstStyle/>
        <a:p>
          <a:endParaRPr lang="de-DE"/>
        </a:p>
      </dgm:t>
    </dgm:pt>
    <dgm:pt modelId="{722DB877-9BEC-46D3-B769-90EFFF378A29}" type="sibTrans" cxnId="{38069085-B9A2-4C1C-AE6E-50D7C764CDFC}">
      <dgm:prSet/>
      <dgm:spPr/>
      <dgm:t>
        <a:bodyPr/>
        <a:lstStyle/>
        <a:p>
          <a:endParaRPr lang="de-DE"/>
        </a:p>
      </dgm:t>
    </dgm:pt>
    <dgm:pt modelId="{983E0BD1-3F33-4C82-BE96-BB865D2748EE}" type="pres">
      <dgm:prSet presAssocID="{0DF56488-FA3C-491C-876D-4B8297A7D837}" presName="Name0" presStyleCnt="0">
        <dgm:presLayoutVars>
          <dgm:chMax val="7"/>
          <dgm:chPref val="5"/>
          <dgm:dir/>
          <dgm:animOne val="branch"/>
          <dgm:animLvl val="lvl"/>
        </dgm:presLayoutVars>
      </dgm:prSet>
      <dgm:spPr/>
    </dgm:pt>
    <dgm:pt modelId="{E05FE850-8130-4601-8B08-8C12FB1FEC6E}" type="pres">
      <dgm:prSet presAssocID="{38E75DA3-C056-44E9-88C0-28D251AE735A}" presName="ChildAccent5" presStyleCnt="0"/>
      <dgm:spPr/>
    </dgm:pt>
    <dgm:pt modelId="{6B89AE81-1CF9-44AC-867A-6002B37EA61B}" type="pres">
      <dgm:prSet presAssocID="{38E75DA3-C056-44E9-88C0-28D251AE735A}" presName="ChildAccent" presStyleLbl="alignImgPlace1" presStyleIdx="0" presStyleCnt="5" custScaleY="109340"/>
      <dgm:spPr/>
      <dgm:t>
        <a:bodyPr/>
        <a:lstStyle/>
        <a:p>
          <a:endParaRPr lang="de-DE"/>
        </a:p>
      </dgm:t>
    </dgm:pt>
    <dgm:pt modelId="{D29114BC-3006-4B62-8998-0E49A8595E8A}" type="pres">
      <dgm:prSet presAssocID="{38E75DA3-C056-44E9-88C0-28D251AE735A}" presName="Child5" presStyleLbl="revTx" presStyleIdx="0" presStyleCnt="0">
        <dgm:presLayoutVars>
          <dgm:chMax val="0"/>
          <dgm:chPref val="0"/>
          <dgm:bulletEnabled val="1"/>
        </dgm:presLayoutVars>
      </dgm:prSet>
      <dgm:spPr/>
      <dgm:t>
        <a:bodyPr/>
        <a:lstStyle/>
        <a:p>
          <a:endParaRPr lang="de-DE"/>
        </a:p>
      </dgm:t>
    </dgm:pt>
    <dgm:pt modelId="{1D45FBCA-D90E-44EF-8E9B-E8E9B3F181ED}" type="pres">
      <dgm:prSet presAssocID="{38E75DA3-C056-44E9-88C0-28D251AE735A}" presName="Parent5" presStyleLbl="node1" presStyleIdx="0" presStyleCnt="5">
        <dgm:presLayoutVars>
          <dgm:chMax val="2"/>
          <dgm:chPref val="1"/>
          <dgm:bulletEnabled val="1"/>
        </dgm:presLayoutVars>
      </dgm:prSet>
      <dgm:spPr/>
      <dgm:t>
        <a:bodyPr/>
        <a:lstStyle/>
        <a:p>
          <a:endParaRPr lang="de-DE"/>
        </a:p>
      </dgm:t>
    </dgm:pt>
    <dgm:pt modelId="{9ED274BF-186F-45A9-A1F8-AB2F8346AB98}" type="pres">
      <dgm:prSet presAssocID="{A2A3F119-2EB4-40BA-B129-E5DBD730E60E}" presName="ChildAccent4" presStyleCnt="0"/>
      <dgm:spPr/>
    </dgm:pt>
    <dgm:pt modelId="{B6FD8D90-4B36-4E69-AC3C-6F52D230D97B}" type="pres">
      <dgm:prSet presAssocID="{A2A3F119-2EB4-40BA-B129-E5DBD730E60E}" presName="ChildAccent" presStyleLbl="alignImgPlace1" presStyleIdx="1" presStyleCnt="5" custLinFactNeighborX="-1650" custLinFactNeighborY="-1404"/>
      <dgm:spPr/>
      <dgm:t>
        <a:bodyPr/>
        <a:lstStyle/>
        <a:p>
          <a:endParaRPr lang="de-DE"/>
        </a:p>
      </dgm:t>
    </dgm:pt>
    <dgm:pt modelId="{75698D6A-46AD-475D-82D0-5A7A3691E68A}" type="pres">
      <dgm:prSet presAssocID="{A2A3F119-2EB4-40BA-B129-E5DBD730E60E}" presName="Child4" presStyleLbl="revTx" presStyleIdx="0" presStyleCnt="0">
        <dgm:presLayoutVars>
          <dgm:chMax val="0"/>
          <dgm:chPref val="0"/>
          <dgm:bulletEnabled val="1"/>
        </dgm:presLayoutVars>
      </dgm:prSet>
      <dgm:spPr/>
      <dgm:t>
        <a:bodyPr/>
        <a:lstStyle/>
        <a:p>
          <a:endParaRPr lang="de-DE"/>
        </a:p>
      </dgm:t>
    </dgm:pt>
    <dgm:pt modelId="{0BC1D56B-A34E-41BE-80B3-E77299EEA278}" type="pres">
      <dgm:prSet presAssocID="{A2A3F119-2EB4-40BA-B129-E5DBD730E60E}" presName="Parent4" presStyleLbl="node1" presStyleIdx="1" presStyleCnt="5">
        <dgm:presLayoutVars>
          <dgm:chMax val="2"/>
          <dgm:chPref val="1"/>
          <dgm:bulletEnabled val="1"/>
        </dgm:presLayoutVars>
      </dgm:prSet>
      <dgm:spPr/>
      <dgm:t>
        <a:bodyPr/>
        <a:lstStyle/>
        <a:p>
          <a:endParaRPr lang="en-US"/>
        </a:p>
      </dgm:t>
    </dgm:pt>
    <dgm:pt modelId="{5FFD84AC-8870-4723-8BA1-03C818ACB6F2}" type="pres">
      <dgm:prSet presAssocID="{61F8374D-15D5-483C-BA98-8585CB10BDEE}" presName="ChildAccent3" presStyleCnt="0"/>
      <dgm:spPr/>
    </dgm:pt>
    <dgm:pt modelId="{E8FA5E40-BCE1-4BD8-9A17-D153CE748702}" type="pres">
      <dgm:prSet presAssocID="{61F8374D-15D5-483C-BA98-8585CB10BDEE}" presName="ChildAccent" presStyleLbl="alignImgPlace1" presStyleIdx="2" presStyleCnt="5" custLinFactNeighborX="1187" custLinFactNeighborY="645"/>
      <dgm:spPr/>
      <dgm:t>
        <a:bodyPr/>
        <a:lstStyle/>
        <a:p>
          <a:endParaRPr lang="de-DE"/>
        </a:p>
      </dgm:t>
    </dgm:pt>
    <dgm:pt modelId="{9DFA2765-B855-4D16-9440-CA7DE9FC20C7}" type="pres">
      <dgm:prSet presAssocID="{61F8374D-15D5-483C-BA98-8585CB10BDEE}" presName="Child3" presStyleLbl="revTx" presStyleIdx="0" presStyleCnt="0">
        <dgm:presLayoutVars>
          <dgm:chMax val="0"/>
          <dgm:chPref val="0"/>
          <dgm:bulletEnabled val="1"/>
        </dgm:presLayoutVars>
      </dgm:prSet>
      <dgm:spPr/>
      <dgm:t>
        <a:bodyPr/>
        <a:lstStyle/>
        <a:p>
          <a:endParaRPr lang="de-DE"/>
        </a:p>
      </dgm:t>
    </dgm:pt>
    <dgm:pt modelId="{ED6DAAA2-AAE8-4F0B-BEE9-756FF11B06AA}" type="pres">
      <dgm:prSet presAssocID="{61F8374D-15D5-483C-BA98-8585CB10BDEE}" presName="Parent3" presStyleLbl="node1" presStyleIdx="2" presStyleCnt="5">
        <dgm:presLayoutVars>
          <dgm:chMax val="2"/>
          <dgm:chPref val="1"/>
          <dgm:bulletEnabled val="1"/>
        </dgm:presLayoutVars>
      </dgm:prSet>
      <dgm:spPr/>
      <dgm:t>
        <a:bodyPr/>
        <a:lstStyle/>
        <a:p>
          <a:endParaRPr lang="en-US"/>
        </a:p>
      </dgm:t>
    </dgm:pt>
    <dgm:pt modelId="{653088F4-C62B-4569-A1C4-7A49CEBEAAB2}" type="pres">
      <dgm:prSet presAssocID="{105FBD6B-D6CC-4C8A-9B07-42D57A345EED}" presName="ChildAccent2" presStyleCnt="0"/>
      <dgm:spPr/>
    </dgm:pt>
    <dgm:pt modelId="{74F5D1F7-C266-424C-BAC0-DE81CB94B5F6}" type="pres">
      <dgm:prSet presAssocID="{105FBD6B-D6CC-4C8A-9B07-42D57A345EED}" presName="ChildAccent" presStyleLbl="alignImgPlace1" presStyleIdx="3" presStyleCnt="5" custScaleY="105592" custLinFactNeighborX="593" custLinFactNeighborY="-521"/>
      <dgm:spPr/>
      <dgm:t>
        <a:bodyPr/>
        <a:lstStyle/>
        <a:p>
          <a:endParaRPr lang="de-DE"/>
        </a:p>
      </dgm:t>
    </dgm:pt>
    <dgm:pt modelId="{A3B46DF6-A9F5-4FB9-863E-A25D31EFAAC3}" type="pres">
      <dgm:prSet presAssocID="{105FBD6B-D6CC-4C8A-9B07-42D57A345EED}" presName="Child2" presStyleLbl="revTx" presStyleIdx="0" presStyleCnt="0">
        <dgm:presLayoutVars>
          <dgm:chMax val="0"/>
          <dgm:chPref val="0"/>
          <dgm:bulletEnabled val="1"/>
        </dgm:presLayoutVars>
      </dgm:prSet>
      <dgm:spPr/>
      <dgm:t>
        <a:bodyPr/>
        <a:lstStyle/>
        <a:p>
          <a:endParaRPr lang="de-DE"/>
        </a:p>
      </dgm:t>
    </dgm:pt>
    <dgm:pt modelId="{02620BAD-1976-4250-9A0D-5E7FC96815DC}" type="pres">
      <dgm:prSet presAssocID="{105FBD6B-D6CC-4C8A-9B07-42D57A345EED}" presName="Parent2" presStyleLbl="node1" presStyleIdx="3" presStyleCnt="5">
        <dgm:presLayoutVars>
          <dgm:chMax val="2"/>
          <dgm:chPref val="1"/>
          <dgm:bulletEnabled val="1"/>
        </dgm:presLayoutVars>
      </dgm:prSet>
      <dgm:spPr/>
      <dgm:t>
        <a:bodyPr/>
        <a:lstStyle/>
        <a:p>
          <a:endParaRPr lang="en-US"/>
        </a:p>
      </dgm:t>
    </dgm:pt>
    <dgm:pt modelId="{03F3BC9E-9B09-4CC6-A826-E70117AB7782}" type="pres">
      <dgm:prSet presAssocID="{0275E684-31F1-44BB-A39E-E839408AC48D}" presName="ChildAccent1" presStyleCnt="0"/>
      <dgm:spPr/>
    </dgm:pt>
    <dgm:pt modelId="{BDFC35D3-03C9-45DE-940D-0EDFB0CB498E}" type="pres">
      <dgm:prSet presAssocID="{0275E684-31F1-44BB-A39E-E839408AC48D}" presName="ChildAccent" presStyleLbl="alignImgPlace1" presStyleIdx="4" presStyleCnt="5" custLinFactNeighborX="0" custLinFactNeighborY="564"/>
      <dgm:spPr/>
      <dgm:t>
        <a:bodyPr/>
        <a:lstStyle/>
        <a:p>
          <a:endParaRPr lang="de-DE"/>
        </a:p>
      </dgm:t>
    </dgm:pt>
    <dgm:pt modelId="{439ECBBB-8F93-4761-BF53-8C7FB64D9281}" type="pres">
      <dgm:prSet presAssocID="{0275E684-31F1-44BB-A39E-E839408AC48D}" presName="Child1" presStyleLbl="revTx" presStyleIdx="0" presStyleCnt="0">
        <dgm:presLayoutVars>
          <dgm:chMax val="0"/>
          <dgm:chPref val="0"/>
          <dgm:bulletEnabled val="1"/>
        </dgm:presLayoutVars>
      </dgm:prSet>
      <dgm:spPr/>
      <dgm:t>
        <a:bodyPr/>
        <a:lstStyle/>
        <a:p>
          <a:endParaRPr lang="de-DE"/>
        </a:p>
      </dgm:t>
    </dgm:pt>
    <dgm:pt modelId="{D144D7D8-27DF-4FFE-A8AC-FDD6CC24D514}" type="pres">
      <dgm:prSet presAssocID="{0275E684-31F1-44BB-A39E-E839408AC48D}" presName="Parent1" presStyleLbl="node1" presStyleIdx="4" presStyleCnt="5">
        <dgm:presLayoutVars>
          <dgm:chMax val="2"/>
          <dgm:chPref val="1"/>
          <dgm:bulletEnabled val="1"/>
        </dgm:presLayoutVars>
      </dgm:prSet>
      <dgm:spPr/>
      <dgm:t>
        <a:bodyPr/>
        <a:lstStyle/>
        <a:p>
          <a:endParaRPr lang="en-US"/>
        </a:p>
      </dgm:t>
    </dgm:pt>
  </dgm:ptLst>
  <dgm:cxnLst>
    <dgm:cxn modelId="{38069085-B9A2-4C1C-AE6E-50D7C764CDFC}" srcId="{38E75DA3-C056-44E9-88C0-28D251AE735A}" destId="{E0C8166B-7A17-4C60-A87E-B5E53AD41774}" srcOrd="0" destOrd="0" parTransId="{D6F40782-8C30-439F-8EA5-43FED63B7C58}" sibTransId="{722DB877-9BEC-46D3-B769-90EFFF378A29}"/>
    <dgm:cxn modelId="{E7A0694A-D405-4B9F-A276-7E00BE56E5BD}" srcId="{105FBD6B-D6CC-4C8A-9B07-42D57A345EED}" destId="{02E8EC4C-8669-41E7-91A7-490CD269E4CF}" srcOrd="0" destOrd="0" parTransId="{2E0CACA6-CDDD-4BA5-AAD4-EAC0C8E63578}" sibTransId="{9CDD4A2A-1D06-4817-B1FB-4CA3A690D9C3}"/>
    <dgm:cxn modelId="{EEA6A153-CE5E-5346-A805-BE5657F2FF36}" type="presOf" srcId="{02E8EC4C-8669-41E7-91A7-490CD269E4CF}" destId="{74F5D1F7-C266-424C-BAC0-DE81CB94B5F6}" srcOrd="0" destOrd="0" presId="urn:microsoft.com/office/officeart/2011/layout/InterconnectedBlockProcess"/>
    <dgm:cxn modelId="{683606A3-4194-4A77-B56C-FF29BAA2A784}" srcId="{0DF56488-FA3C-491C-876D-4B8297A7D837}" destId="{A2A3F119-2EB4-40BA-B129-E5DBD730E60E}" srcOrd="3" destOrd="0" parTransId="{7B739229-C249-4A9D-9365-B7510BC23594}" sibTransId="{161C78CA-C38D-45B7-BEFD-D3E79347ADBE}"/>
    <dgm:cxn modelId="{F5D16474-E860-274E-A110-C795FC04A8F1}" type="presOf" srcId="{57D502FC-88B7-4DBE-9048-FF42DC42DDCB}" destId="{75698D6A-46AD-475D-82D0-5A7A3691E68A}" srcOrd="1" destOrd="1" presId="urn:microsoft.com/office/officeart/2011/layout/InterconnectedBlockProcess"/>
    <dgm:cxn modelId="{60ACA835-A3CA-492D-940D-BEC5C5F419B7}" srcId="{0DF56488-FA3C-491C-876D-4B8297A7D837}" destId="{105FBD6B-D6CC-4C8A-9B07-42D57A345EED}" srcOrd="1" destOrd="0" parTransId="{123E77B0-1504-4EB4-9512-1393F41281C8}" sibTransId="{A94A0DE6-71A0-4224-9918-EAEB802A7E53}"/>
    <dgm:cxn modelId="{5C8FDEB6-BF86-034A-9D1B-C7DBDDCD8BD3}" type="presOf" srcId="{AD8E4A8D-5A89-4782-9CF6-A0B57FC48A20}" destId="{B6FD8D90-4B36-4E69-AC3C-6F52D230D97B}" srcOrd="0" destOrd="2" presId="urn:microsoft.com/office/officeart/2011/layout/InterconnectedBlockProcess"/>
    <dgm:cxn modelId="{80D730B3-70D8-4508-A743-2CE75915B090}" srcId="{0DF56488-FA3C-491C-876D-4B8297A7D837}" destId="{0275E684-31F1-44BB-A39E-E839408AC48D}" srcOrd="0" destOrd="0" parTransId="{78F6B108-E20C-41F7-80B4-3C18443BBDE2}" sibTransId="{8302D23B-5269-444A-AD8F-1E7C0938E0AC}"/>
    <dgm:cxn modelId="{C591911B-5D41-F34D-B511-707D7BAE102B}" type="presOf" srcId="{7D99DDBB-4DF7-4835-8A7D-318355B2030F}" destId="{B6FD8D90-4B36-4E69-AC3C-6F52D230D97B}" srcOrd="0" destOrd="3" presId="urn:microsoft.com/office/officeart/2011/layout/InterconnectedBlockProcess"/>
    <dgm:cxn modelId="{3901A841-E952-4C66-B6D2-6217A4187523}" srcId="{A2A3F119-2EB4-40BA-B129-E5DBD730E60E}" destId="{57D502FC-88B7-4DBE-9048-FF42DC42DDCB}" srcOrd="1" destOrd="0" parTransId="{C06B3358-547E-491B-96B6-6CF25920C862}" sibTransId="{EE8D0445-0381-4F91-BAB0-C56FC7B70F70}"/>
    <dgm:cxn modelId="{3D67F389-008C-5249-8938-E2876A9FFABB}" type="presOf" srcId="{02E8EC4C-8669-41E7-91A7-490CD269E4CF}" destId="{A3B46DF6-A9F5-4FB9-863E-A25D31EFAAC3}" srcOrd="1" destOrd="0" presId="urn:microsoft.com/office/officeart/2011/layout/InterconnectedBlockProcess"/>
    <dgm:cxn modelId="{EDB2A749-F8F0-E748-948D-51AF4A625148}" type="presOf" srcId="{A2A3F119-2EB4-40BA-B129-E5DBD730E60E}" destId="{0BC1D56B-A34E-41BE-80B3-E77299EEA278}" srcOrd="0" destOrd="0" presId="urn:microsoft.com/office/officeart/2011/layout/InterconnectedBlockProcess"/>
    <dgm:cxn modelId="{867BADCC-7147-42EB-A592-CE288BE2E1BF}" srcId="{A2A3F119-2EB4-40BA-B129-E5DBD730E60E}" destId="{9D94DEE4-2061-4433-B1EA-050802AF98B6}" srcOrd="0" destOrd="0" parTransId="{326BF88E-FFA3-42D0-ABBE-59AABF589BB7}" sibTransId="{0A44C3AF-C97F-4FEA-817C-364829138F3B}"/>
    <dgm:cxn modelId="{4FC4E9AB-36D4-4AA2-81E6-41CEE840115C}" srcId="{A2A3F119-2EB4-40BA-B129-E5DBD730E60E}" destId="{7D99DDBB-4DF7-4835-8A7D-318355B2030F}" srcOrd="3" destOrd="0" parTransId="{8F9E3B4C-7AFE-4007-904A-2274047848B5}" sibTransId="{68B3F53C-3885-49DA-BA9C-C2DB2E8BBE32}"/>
    <dgm:cxn modelId="{7D1F8FA4-7E21-BC4C-AB0D-832E7A954C71}" type="presOf" srcId="{08338EEA-7036-4D0F-AC20-35920F162C95}" destId="{E8FA5E40-BCE1-4BD8-9A17-D153CE748702}" srcOrd="0" destOrd="0" presId="urn:microsoft.com/office/officeart/2011/layout/InterconnectedBlockProcess"/>
    <dgm:cxn modelId="{857AB9FA-D11D-DC4E-A433-156ADE7D374A}" type="presOf" srcId="{9D94DEE4-2061-4433-B1EA-050802AF98B6}" destId="{B6FD8D90-4B36-4E69-AC3C-6F52D230D97B}" srcOrd="0" destOrd="0" presId="urn:microsoft.com/office/officeart/2011/layout/InterconnectedBlockProcess"/>
    <dgm:cxn modelId="{D32B009F-1DAD-8349-9AFD-A91A528664F2}" type="presOf" srcId="{E0C8166B-7A17-4C60-A87E-B5E53AD41774}" destId="{D29114BC-3006-4B62-8998-0E49A8595E8A}" srcOrd="1" destOrd="0" presId="urn:microsoft.com/office/officeart/2011/layout/InterconnectedBlockProcess"/>
    <dgm:cxn modelId="{0FD27FAA-885F-4D49-B424-9A52B901906C}" srcId="{0DF56488-FA3C-491C-876D-4B8297A7D837}" destId="{38E75DA3-C056-44E9-88C0-28D251AE735A}" srcOrd="4" destOrd="0" parTransId="{0B2F7E33-11AA-4047-ACBB-F20249C71502}" sibTransId="{22E3EBD9-9F8A-411F-BE1C-CFED1FCDF8EC}"/>
    <dgm:cxn modelId="{979A7B95-D97D-DC40-A8D4-79C30E9C3C23}" type="presOf" srcId="{0DF56488-FA3C-491C-876D-4B8297A7D837}" destId="{983E0BD1-3F33-4C82-BE96-BB865D2748EE}" srcOrd="0" destOrd="0" presId="urn:microsoft.com/office/officeart/2011/layout/InterconnectedBlockProcess"/>
    <dgm:cxn modelId="{4C3A945C-EE5C-304B-A64A-E6DD6D9F24FF}" type="presOf" srcId="{38E75DA3-C056-44E9-88C0-28D251AE735A}" destId="{1D45FBCA-D90E-44EF-8E9B-E8E9B3F181ED}" srcOrd="0" destOrd="0" presId="urn:microsoft.com/office/officeart/2011/layout/InterconnectedBlockProcess"/>
    <dgm:cxn modelId="{DB3F48EC-49EB-DD49-99D5-061144633435}" type="presOf" srcId="{08338EEA-7036-4D0F-AC20-35920F162C95}" destId="{9DFA2765-B855-4D16-9440-CA7DE9FC20C7}" srcOrd="1" destOrd="0" presId="urn:microsoft.com/office/officeart/2011/layout/InterconnectedBlockProcess"/>
    <dgm:cxn modelId="{33382741-E037-D04A-B113-5BF4A9D2ED34}" type="presOf" srcId="{0275E684-31F1-44BB-A39E-E839408AC48D}" destId="{D144D7D8-27DF-4FFE-A8AC-FDD6CC24D514}" srcOrd="0" destOrd="0" presId="urn:microsoft.com/office/officeart/2011/layout/InterconnectedBlockProcess"/>
    <dgm:cxn modelId="{4BE9F3A5-0432-D740-89A1-18C0E41F5228}" type="presOf" srcId="{105FBD6B-D6CC-4C8A-9B07-42D57A345EED}" destId="{02620BAD-1976-4250-9A0D-5E7FC96815DC}" srcOrd="0" destOrd="0" presId="urn:microsoft.com/office/officeart/2011/layout/InterconnectedBlockProcess"/>
    <dgm:cxn modelId="{2269449E-C1C1-544D-84E2-08E59B3A527D}" type="presOf" srcId="{4C3DC820-3FFC-4BAA-BE78-B8DE3BEE5C73}" destId="{439ECBBB-8F93-4761-BF53-8C7FB64D9281}" srcOrd="1" destOrd="0" presId="urn:microsoft.com/office/officeart/2011/layout/InterconnectedBlockProcess"/>
    <dgm:cxn modelId="{0A9D626A-DF4A-1D40-AA49-E3B00D130CE0}" type="presOf" srcId="{7D99DDBB-4DF7-4835-8A7D-318355B2030F}" destId="{75698D6A-46AD-475D-82D0-5A7A3691E68A}" srcOrd="1" destOrd="3" presId="urn:microsoft.com/office/officeart/2011/layout/InterconnectedBlockProcess"/>
    <dgm:cxn modelId="{E31F80F1-2C69-E54A-941E-9CDFEEADD03A}" type="presOf" srcId="{E0C8166B-7A17-4C60-A87E-B5E53AD41774}" destId="{6B89AE81-1CF9-44AC-867A-6002B37EA61B}" srcOrd="0" destOrd="0" presId="urn:microsoft.com/office/officeart/2011/layout/InterconnectedBlockProcess"/>
    <dgm:cxn modelId="{3E7DADD6-17C2-4504-A011-C7ED0E1E04B7}" srcId="{0275E684-31F1-44BB-A39E-E839408AC48D}" destId="{4C3DC820-3FFC-4BAA-BE78-B8DE3BEE5C73}" srcOrd="0" destOrd="0" parTransId="{AEFC97E4-480B-4E23-8660-5D8CD0454DC7}" sibTransId="{39252483-8AA2-4F1F-A4CD-9148CA4064CD}"/>
    <dgm:cxn modelId="{D745E830-BBC4-984A-B359-0E47AB70BB5C}" type="presOf" srcId="{4C3DC820-3FFC-4BAA-BE78-B8DE3BEE5C73}" destId="{BDFC35D3-03C9-45DE-940D-0EDFB0CB498E}" srcOrd="0" destOrd="0" presId="urn:microsoft.com/office/officeart/2011/layout/InterconnectedBlockProcess"/>
    <dgm:cxn modelId="{9E85C039-C575-4188-AAA0-B57ECA49765B}" srcId="{0DF56488-FA3C-491C-876D-4B8297A7D837}" destId="{61F8374D-15D5-483C-BA98-8585CB10BDEE}" srcOrd="2" destOrd="0" parTransId="{9D46A7D4-E78A-4085-BAB0-50C752837170}" sibTransId="{5FB85327-84E6-4114-8D27-60ADB4994FFE}"/>
    <dgm:cxn modelId="{7161D943-64CC-4405-8479-59AEA63657F5}" srcId="{61F8374D-15D5-483C-BA98-8585CB10BDEE}" destId="{08338EEA-7036-4D0F-AC20-35920F162C95}" srcOrd="0" destOrd="0" parTransId="{CB8D88DB-A858-4963-96D2-89AC3899C436}" sibTransId="{1389420E-27CD-4E74-9198-22DC606859F1}"/>
    <dgm:cxn modelId="{920B7AE0-1E62-1647-8C54-73828B8CB896}" type="presOf" srcId="{9D94DEE4-2061-4433-B1EA-050802AF98B6}" destId="{75698D6A-46AD-475D-82D0-5A7A3691E68A}" srcOrd="1" destOrd="0" presId="urn:microsoft.com/office/officeart/2011/layout/InterconnectedBlockProcess"/>
    <dgm:cxn modelId="{9D534FE7-EE33-8147-8BFF-7AEC00BF7EA2}" type="presOf" srcId="{57D502FC-88B7-4DBE-9048-FF42DC42DDCB}" destId="{B6FD8D90-4B36-4E69-AC3C-6F52D230D97B}" srcOrd="0" destOrd="1" presId="urn:microsoft.com/office/officeart/2011/layout/InterconnectedBlockProcess"/>
    <dgm:cxn modelId="{594CFCA8-2544-4C6D-B470-3BD237D1F9D2}" srcId="{A2A3F119-2EB4-40BA-B129-E5DBD730E60E}" destId="{AD8E4A8D-5A89-4782-9CF6-A0B57FC48A20}" srcOrd="2" destOrd="0" parTransId="{F6BD83F1-9749-46C9-9AFC-2D359E12264E}" sibTransId="{F6AEFC8C-C852-48F9-829D-21AD3BD29F6F}"/>
    <dgm:cxn modelId="{37CC4262-4539-404C-92EE-2F4D1F53BF34}" type="presOf" srcId="{AD8E4A8D-5A89-4782-9CF6-A0B57FC48A20}" destId="{75698D6A-46AD-475D-82D0-5A7A3691E68A}" srcOrd="1" destOrd="2" presId="urn:microsoft.com/office/officeart/2011/layout/InterconnectedBlockProcess"/>
    <dgm:cxn modelId="{DC53A8D4-1356-954D-B621-436A69B8A44B}" type="presOf" srcId="{61F8374D-15D5-483C-BA98-8585CB10BDEE}" destId="{ED6DAAA2-AAE8-4F0B-BEE9-756FF11B06AA}" srcOrd="0" destOrd="0" presId="urn:microsoft.com/office/officeart/2011/layout/InterconnectedBlockProcess"/>
    <dgm:cxn modelId="{E8F03ECD-5ECF-8A49-B309-43A0A92FE66D}" type="presParOf" srcId="{983E0BD1-3F33-4C82-BE96-BB865D2748EE}" destId="{E05FE850-8130-4601-8B08-8C12FB1FEC6E}" srcOrd="0" destOrd="0" presId="urn:microsoft.com/office/officeart/2011/layout/InterconnectedBlockProcess"/>
    <dgm:cxn modelId="{C51472FC-645E-4E45-8E55-30F29AECB610}" type="presParOf" srcId="{E05FE850-8130-4601-8B08-8C12FB1FEC6E}" destId="{6B89AE81-1CF9-44AC-867A-6002B37EA61B}" srcOrd="0" destOrd="0" presId="urn:microsoft.com/office/officeart/2011/layout/InterconnectedBlockProcess"/>
    <dgm:cxn modelId="{DD19526C-F051-1C43-AEFF-B1B4E3659EE0}" type="presParOf" srcId="{983E0BD1-3F33-4C82-BE96-BB865D2748EE}" destId="{D29114BC-3006-4B62-8998-0E49A8595E8A}" srcOrd="1" destOrd="0" presId="urn:microsoft.com/office/officeart/2011/layout/InterconnectedBlockProcess"/>
    <dgm:cxn modelId="{CC2D315B-7D61-4646-92A1-0EA5044300A5}" type="presParOf" srcId="{983E0BD1-3F33-4C82-BE96-BB865D2748EE}" destId="{1D45FBCA-D90E-44EF-8E9B-E8E9B3F181ED}" srcOrd="2" destOrd="0" presId="urn:microsoft.com/office/officeart/2011/layout/InterconnectedBlockProcess"/>
    <dgm:cxn modelId="{C7278C64-84CB-AE4A-B3A1-37FD2420FF47}" type="presParOf" srcId="{983E0BD1-3F33-4C82-BE96-BB865D2748EE}" destId="{9ED274BF-186F-45A9-A1F8-AB2F8346AB98}" srcOrd="3" destOrd="0" presId="urn:microsoft.com/office/officeart/2011/layout/InterconnectedBlockProcess"/>
    <dgm:cxn modelId="{7379B729-BEE8-EE40-B755-2509A5DF701A}" type="presParOf" srcId="{9ED274BF-186F-45A9-A1F8-AB2F8346AB98}" destId="{B6FD8D90-4B36-4E69-AC3C-6F52D230D97B}" srcOrd="0" destOrd="0" presId="urn:microsoft.com/office/officeart/2011/layout/InterconnectedBlockProcess"/>
    <dgm:cxn modelId="{6B2253A5-7CC0-7C48-AFE2-A459F5C46427}" type="presParOf" srcId="{983E0BD1-3F33-4C82-BE96-BB865D2748EE}" destId="{75698D6A-46AD-475D-82D0-5A7A3691E68A}" srcOrd="4" destOrd="0" presId="urn:microsoft.com/office/officeart/2011/layout/InterconnectedBlockProcess"/>
    <dgm:cxn modelId="{63116EE9-8657-3E4A-8908-B7433A906FF6}" type="presParOf" srcId="{983E0BD1-3F33-4C82-BE96-BB865D2748EE}" destId="{0BC1D56B-A34E-41BE-80B3-E77299EEA278}" srcOrd="5" destOrd="0" presId="urn:microsoft.com/office/officeart/2011/layout/InterconnectedBlockProcess"/>
    <dgm:cxn modelId="{1C6590CE-F75A-5F40-8F8A-2CBA0AA1EBA3}" type="presParOf" srcId="{983E0BD1-3F33-4C82-BE96-BB865D2748EE}" destId="{5FFD84AC-8870-4723-8BA1-03C818ACB6F2}" srcOrd="6" destOrd="0" presId="urn:microsoft.com/office/officeart/2011/layout/InterconnectedBlockProcess"/>
    <dgm:cxn modelId="{F8A71C60-93AF-B944-9629-0F874D43B4CA}" type="presParOf" srcId="{5FFD84AC-8870-4723-8BA1-03C818ACB6F2}" destId="{E8FA5E40-BCE1-4BD8-9A17-D153CE748702}" srcOrd="0" destOrd="0" presId="urn:microsoft.com/office/officeart/2011/layout/InterconnectedBlockProcess"/>
    <dgm:cxn modelId="{6D058AE4-AF4F-7F4E-B358-E47D7270A210}" type="presParOf" srcId="{983E0BD1-3F33-4C82-BE96-BB865D2748EE}" destId="{9DFA2765-B855-4D16-9440-CA7DE9FC20C7}" srcOrd="7" destOrd="0" presId="urn:microsoft.com/office/officeart/2011/layout/InterconnectedBlockProcess"/>
    <dgm:cxn modelId="{B3E9A9DB-F728-484D-87C4-90D2DDEAF985}" type="presParOf" srcId="{983E0BD1-3F33-4C82-BE96-BB865D2748EE}" destId="{ED6DAAA2-AAE8-4F0B-BEE9-756FF11B06AA}" srcOrd="8" destOrd="0" presId="urn:microsoft.com/office/officeart/2011/layout/InterconnectedBlockProcess"/>
    <dgm:cxn modelId="{409FB7A2-1DA4-D547-B2A8-395B9DE13570}" type="presParOf" srcId="{983E0BD1-3F33-4C82-BE96-BB865D2748EE}" destId="{653088F4-C62B-4569-A1C4-7A49CEBEAAB2}" srcOrd="9" destOrd="0" presId="urn:microsoft.com/office/officeart/2011/layout/InterconnectedBlockProcess"/>
    <dgm:cxn modelId="{4CA1F0C3-D6D0-A14C-ACA0-CBACA992FDA7}" type="presParOf" srcId="{653088F4-C62B-4569-A1C4-7A49CEBEAAB2}" destId="{74F5D1F7-C266-424C-BAC0-DE81CB94B5F6}" srcOrd="0" destOrd="0" presId="urn:microsoft.com/office/officeart/2011/layout/InterconnectedBlockProcess"/>
    <dgm:cxn modelId="{77513E96-0B97-DF4D-87BA-41CB559C0117}" type="presParOf" srcId="{983E0BD1-3F33-4C82-BE96-BB865D2748EE}" destId="{A3B46DF6-A9F5-4FB9-863E-A25D31EFAAC3}" srcOrd="10" destOrd="0" presId="urn:microsoft.com/office/officeart/2011/layout/InterconnectedBlockProcess"/>
    <dgm:cxn modelId="{4D96D837-E855-2E49-8089-9393C1218F3A}" type="presParOf" srcId="{983E0BD1-3F33-4C82-BE96-BB865D2748EE}" destId="{02620BAD-1976-4250-9A0D-5E7FC96815DC}" srcOrd="11" destOrd="0" presId="urn:microsoft.com/office/officeart/2011/layout/InterconnectedBlockProcess"/>
    <dgm:cxn modelId="{703DA997-56A9-C141-AE1F-3C697D6F1307}" type="presParOf" srcId="{983E0BD1-3F33-4C82-BE96-BB865D2748EE}" destId="{03F3BC9E-9B09-4CC6-A826-E70117AB7782}" srcOrd="12" destOrd="0" presId="urn:microsoft.com/office/officeart/2011/layout/InterconnectedBlockProcess"/>
    <dgm:cxn modelId="{30E19C5E-E875-C642-9DF6-CAA8D810E6E1}" type="presParOf" srcId="{03F3BC9E-9B09-4CC6-A826-E70117AB7782}" destId="{BDFC35D3-03C9-45DE-940D-0EDFB0CB498E}" srcOrd="0" destOrd="0" presId="urn:microsoft.com/office/officeart/2011/layout/InterconnectedBlockProcess"/>
    <dgm:cxn modelId="{7944137A-8880-A842-A82F-82C9715DD431}" type="presParOf" srcId="{983E0BD1-3F33-4C82-BE96-BB865D2748EE}" destId="{439ECBBB-8F93-4761-BF53-8C7FB64D9281}" srcOrd="13" destOrd="0" presId="urn:microsoft.com/office/officeart/2011/layout/InterconnectedBlockProcess"/>
    <dgm:cxn modelId="{AE770521-ACBC-FD44-9DFF-8C336304D33B}" type="presParOf" srcId="{983E0BD1-3F33-4C82-BE96-BB865D2748EE}" destId="{D144D7D8-27DF-4FFE-A8AC-FDD6CC24D514}" srcOrd="14"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9AE81-1CF9-44AC-867A-6002B37EA61B}">
      <dsp:nvSpPr>
        <dsp:cNvPr id="0" name=""/>
        <dsp:cNvSpPr/>
      </dsp:nvSpPr>
      <dsp:spPr>
        <a:xfrm>
          <a:off x="7153845" y="1037587"/>
          <a:ext cx="1789579" cy="4969503"/>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711200">
            <a:lnSpc>
              <a:spcPct val="90000"/>
            </a:lnSpc>
            <a:spcBef>
              <a:spcPct val="0"/>
            </a:spcBef>
            <a:spcAft>
              <a:spcPct val="35000"/>
            </a:spcAft>
          </a:pPr>
          <a:r>
            <a:rPr lang="de-DE" sz="1600" i="1" kern="1200" dirty="0" err="1" smtClean="0"/>
            <a:t>Continuous</a:t>
          </a:r>
          <a:r>
            <a:rPr lang="de-DE" sz="1600" i="1" kern="1200" dirty="0" smtClean="0"/>
            <a:t> </a:t>
          </a:r>
          <a:r>
            <a:rPr lang="de-DE" sz="1600" i="1" kern="1200" dirty="0" err="1" smtClean="0"/>
            <a:t>assessment</a:t>
          </a:r>
          <a:r>
            <a:rPr lang="de-DE" sz="1600" i="1" kern="1200" dirty="0" smtClean="0"/>
            <a:t> </a:t>
          </a:r>
          <a:r>
            <a:rPr lang="de-DE" sz="1600" i="1" kern="1200" dirty="0" err="1" smtClean="0"/>
            <a:t>and</a:t>
          </a:r>
          <a:r>
            <a:rPr lang="de-DE" sz="1600" i="1" kern="1200" dirty="0" smtClean="0"/>
            <a:t> </a:t>
          </a:r>
          <a:r>
            <a:rPr lang="de-DE" sz="1600" i="1" kern="1200" dirty="0" err="1" smtClean="0"/>
            <a:t>feedback</a:t>
          </a:r>
          <a:endParaRPr lang="de-DE" sz="1600" i="1" kern="1200" dirty="0" smtClean="0"/>
        </a:p>
        <a:p>
          <a:pPr lvl="0" algn="l" defTabSz="711200">
            <a:lnSpc>
              <a:spcPct val="90000"/>
            </a:lnSpc>
            <a:spcBef>
              <a:spcPct val="0"/>
            </a:spcBef>
            <a:spcAft>
              <a:spcPct val="35000"/>
            </a:spcAft>
          </a:pPr>
          <a:r>
            <a:rPr lang="de-DE" sz="1600" b="1" i="1" kern="1200" dirty="0" smtClean="0"/>
            <a:t>Development </a:t>
          </a:r>
          <a:r>
            <a:rPr lang="de-DE" sz="1600" b="1" i="1" kern="1200" dirty="0" err="1" smtClean="0"/>
            <a:t>of</a:t>
          </a:r>
          <a:r>
            <a:rPr lang="de-DE" sz="1600" i="1" kern="1200" dirty="0" smtClean="0"/>
            <a:t>:</a:t>
          </a:r>
        </a:p>
        <a:p>
          <a:pPr lvl="0" algn="l" defTabSz="711200">
            <a:lnSpc>
              <a:spcPct val="90000"/>
            </a:lnSpc>
            <a:spcBef>
              <a:spcPct val="0"/>
            </a:spcBef>
            <a:spcAft>
              <a:spcPct val="35000"/>
            </a:spcAft>
          </a:pPr>
          <a:r>
            <a:rPr lang="de-DE" sz="1800" b="0" kern="1200" dirty="0" smtClean="0"/>
            <a:t>- Monitoring </a:t>
          </a:r>
          <a:r>
            <a:rPr lang="de-DE" sz="1800" b="0" kern="1200" dirty="0" err="1" smtClean="0"/>
            <a:t>standards</a:t>
          </a:r>
          <a:endParaRPr lang="de-DE" sz="1800" b="0" kern="1200" dirty="0" smtClean="0"/>
        </a:p>
        <a:p>
          <a:pPr lvl="0" algn="l" defTabSz="711200">
            <a:lnSpc>
              <a:spcPct val="90000"/>
            </a:lnSpc>
            <a:spcBef>
              <a:spcPct val="0"/>
            </a:spcBef>
            <a:spcAft>
              <a:spcPct val="35000"/>
            </a:spcAft>
          </a:pPr>
          <a:r>
            <a:rPr lang="de-DE" sz="1800" b="0" kern="1200" dirty="0" smtClean="0"/>
            <a:t>-Performance </a:t>
          </a:r>
          <a:r>
            <a:rPr lang="de-DE" sz="1800" b="0" kern="1200" dirty="0" err="1" smtClean="0"/>
            <a:t>indicators</a:t>
          </a:r>
          <a:endParaRPr lang="de-DE" sz="1800" b="0" kern="1200" dirty="0" smtClean="0"/>
        </a:p>
        <a:p>
          <a:pPr lvl="0" algn="l" defTabSz="711200">
            <a:lnSpc>
              <a:spcPct val="90000"/>
            </a:lnSpc>
            <a:spcBef>
              <a:spcPct val="0"/>
            </a:spcBef>
            <a:spcAft>
              <a:spcPct val="35000"/>
            </a:spcAft>
          </a:pPr>
          <a:r>
            <a:rPr lang="de-DE" sz="1800" b="0" kern="1200" dirty="0" smtClean="0"/>
            <a:t>- Baseline </a:t>
          </a:r>
          <a:r>
            <a:rPr lang="de-DE" sz="1800" b="0" kern="1200" dirty="0" err="1" smtClean="0"/>
            <a:t>evaluation</a:t>
          </a:r>
          <a:endParaRPr lang="de-DE" sz="1800" b="0" kern="1200" dirty="0" smtClean="0"/>
        </a:p>
        <a:p>
          <a:pPr lvl="0" algn="l" defTabSz="711200">
            <a:lnSpc>
              <a:spcPct val="90000"/>
            </a:lnSpc>
            <a:spcBef>
              <a:spcPct val="0"/>
            </a:spcBef>
            <a:spcAft>
              <a:spcPct val="35000"/>
            </a:spcAft>
          </a:pPr>
          <a:r>
            <a:rPr lang="de-DE" sz="1800" b="0" kern="1200" dirty="0" smtClean="0"/>
            <a:t>- Auditing</a:t>
          </a:r>
        </a:p>
        <a:p>
          <a:pPr lvl="0" algn="l" defTabSz="711200">
            <a:lnSpc>
              <a:spcPct val="90000"/>
            </a:lnSpc>
            <a:spcBef>
              <a:spcPct val="0"/>
            </a:spcBef>
            <a:spcAft>
              <a:spcPct val="35000"/>
            </a:spcAft>
          </a:pPr>
          <a:r>
            <a:rPr lang="de-DE" sz="1800" b="0" kern="1200" dirty="0" smtClean="0"/>
            <a:t>- Peer </a:t>
          </a:r>
          <a:r>
            <a:rPr lang="de-DE" sz="1800" b="0" kern="1200" dirty="0" err="1" smtClean="0"/>
            <a:t>review</a:t>
          </a:r>
          <a:endParaRPr lang="de-DE" sz="1800" b="0" kern="1200" dirty="0" smtClean="0"/>
        </a:p>
        <a:p>
          <a:pPr lvl="0" algn="l" defTabSz="711200">
            <a:lnSpc>
              <a:spcPct val="90000"/>
            </a:lnSpc>
            <a:spcBef>
              <a:spcPct val="0"/>
            </a:spcBef>
            <a:spcAft>
              <a:spcPct val="35000"/>
            </a:spcAft>
          </a:pPr>
          <a:r>
            <a:rPr lang="de-DE" sz="1800" b="0" kern="1200" dirty="0" smtClean="0"/>
            <a:t>- </a:t>
          </a:r>
          <a:r>
            <a:rPr lang="de-DE" sz="1800" b="0" kern="1200" dirty="0" err="1" smtClean="0"/>
            <a:t>Civil</a:t>
          </a:r>
          <a:r>
            <a:rPr lang="de-DE" sz="1800" b="0" kern="1200" dirty="0" smtClean="0"/>
            <a:t> </a:t>
          </a:r>
          <a:r>
            <a:rPr lang="de-DE" sz="1800" b="0" kern="1200" dirty="0" err="1" smtClean="0"/>
            <a:t>society</a:t>
          </a:r>
          <a:r>
            <a:rPr lang="de-DE" sz="1800" b="0" kern="1200" dirty="0" smtClean="0"/>
            <a:t> </a:t>
          </a:r>
          <a:r>
            <a:rPr lang="de-DE" sz="1800" b="0" kern="1200" dirty="0" err="1" smtClean="0"/>
            <a:t>participation</a:t>
          </a:r>
          <a:endParaRPr lang="de-DE" sz="1800" b="0" kern="1200" dirty="0" smtClean="0"/>
        </a:p>
        <a:p>
          <a:pPr lvl="0" algn="l" defTabSz="711200">
            <a:lnSpc>
              <a:spcPct val="90000"/>
            </a:lnSpc>
            <a:spcBef>
              <a:spcPct val="0"/>
            </a:spcBef>
            <a:spcAft>
              <a:spcPct val="35000"/>
            </a:spcAft>
          </a:pPr>
          <a:r>
            <a:rPr lang="de-DE" sz="1800" b="0" kern="1200" dirty="0" smtClean="0"/>
            <a:t>-</a:t>
          </a:r>
          <a:r>
            <a:rPr lang="de-DE" sz="1800" b="0" kern="1200" dirty="0" err="1" smtClean="0"/>
            <a:t>credibility</a:t>
          </a:r>
          <a:r>
            <a:rPr lang="de-DE" sz="1800" b="0" kern="1200" dirty="0" smtClean="0"/>
            <a:t>, </a:t>
          </a:r>
          <a:r>
            <a:rPr lang="de-DE" sz="1800" b="0" kern="1200" dirty="0" err="1" smtClean="0"/>
            <a:t>momentum</a:t>
          </a:r>
          <a:endParaRPr lang="de-DE" sz="1800" b="0" kern="1200" dirty="0" smtClean="0"/>
        </a:p>
        <a:p>
          <a:pPr lvl="0" algn="l" defTabSz="711200">
            <a:lnSpc>
              <a:spcPct val="90000"/>
            </a:lnSpc>
            <a:spcBef>
              <a:spcPct val="0"/>
            </a:spcBef>
            <a:spcAft>
              <a:spcPct val="35000"/>
            </a:spcAft>
          </a:pPr>
          <a:r>
            <a:rPr lang="de-DE" sz="1900" kern="1200" dirty="0" smtClean="0"/>
            <a:t> </a:t>
          </a:r>
          <a:endParaRPr lang="de-DE" sz="1900" kern="1200" dirty="0"/>
        </a:p>
      </dsp:txBody>
      <dsp:txXfrm>
        <a:off x="7381008" y="1037587"/>
        <a:ext cx="1562416" cy="4969503"/>
      </dsp:txXfrm>
    </dsp:sp>
    <dsp:sp modelId="{1D45FBCA-D90E-44EF-8E9B-E8E9B3F181ED}">
      <dsp:nvSpPr>
        <dsp:cNvPr id="0" name=""/>
        <dsp:cNvSpPr/>
      </dsp:nvSpPr>
      <dsp:spPr>
        <a:xfrm>
          <a:off x="7153845" y="113588"/>
          <a:ext cx="1789579" cy="1136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lvl="0" algn="ctr" defTabSz="755650">
            <a:lnSpc>
              <a:spcPct val="90000"/>
            </a:lnSpc>
            <a:spcBef>
              <a:spcPct val="0"/>
            </a:spcBef>
            <a:spcAft>
              <a:spcPct val="35000"/>
            </a:spcAft>
          </a:pPr>
          <a:r>
            <a:rPr lang="en-US" sz="1700" kern="1200" noProof="0" dirty="0" smtClean="0"/>
            <a:t>Monitor and update </a:t>
          </a:r>
          <a:endParaRPr lang="en-US" sz="1700" kern="1200" noProof="0" dirty="0"/>
        </a:p>
      </dsp:txBody>
      <dsp:txXfrm>
        <a:off x="7153845" y="113588"/>
        <a:ext cx="1789579" cy="1136250"/>
      </dsp:txXfrm>
    </dsp:sp>
    <dsp:sp modelId="{B6FD8D90-4B36-4E69-AC3C-6F52D230D97B}">
      <dsp:nvSpPr>
        <dsp:cNvPr id="0" name=""/>
        <dsp:cNvSpPr/>
      </dsp:nvSpPr>
      <dsp:spPr>
        <a:xfrm>
          <a:off x="5339209" y="1190015"/>
          <a:ext cx="1789579" cy="4260938"/>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711200">
            <a:lnSpc>
              <a:spcPct val="90000"/>
            </a:lnSpc>
            <a:spcBef>
              <a:spcPct val="0"/>
            </a:spcBef>
            <a:spcAft>
              <a:spcPct val="35000"/>
            </a:spcAft>
          </a:pPr>
          <a:r>
            <a:rPr lang="de-DE" sz="1600" b="1" kern="1200" dirty="0" err="1" smtClean="0"/>
            <a:t>Specific</a:t>
          </a:r>
          <a:r>
            <a:rPr lang="de-DE" sz="1600" b="1" kern="1200" dirty="0" smtClean="0"/>
            <a:t> </a:t>
          </a:r>
          <a:r>
            <a:rPr lang="de-DE" sz="1600" b="1" kern="1200" dirty="0" err="1" smtClean="0"/>
            <a:t>actions</a:t>
          </a:r>
          <a:r>
            <a:rPr lang="de-DE" sz="1600" kern="1200" dirty="0" smtClean="0"/>
            <a:t>:</a:t>
          </a:r>
          <a:endParaRPr lang="de-DE" sz="1600" kern="1200" dirty="0"/>
        </a:p>
        <a:p>
          <a:pPr lvl="0" algn="l" defTabSz="711200">
            <a:lnSpc>
              <a:spcPct val="90000"/>
            </a:lnSpc>
            <a:spcBef>
              <a:spcPct val="0"/>
            </a:spcBef>
            <a:spcAft>
              <a:spcPct val="35000"/>
            </a:spcAft>
          </a:pPr>
          <a:r>
            <a:rPr lang="de-DE" sz="1600" kern="1200" dirty="0" smtClean="0"/>
            <a:t>- </a:t>
          </a:r>
          <a:r>
            <a:rPr lang="de-DE" sz="1600" kern="1200" dirty="0" smtClean="0"/>
            <a:t>Start </a:t>
          </a:r>
          <a:r>
            <a:rPr lang="de-DE" sz="1600" kern="1200" dirty="0" err="1" smtClean="0"/>
            <a:t>with</a:t>
          </a:r>
          <a:r>
            <a:rPr lang="de-DE" sz="1600" kern="1200" dirty="0" smtClean="0"/>
            <a:t> </a:t>
          </a:r>
          <a:r>
            <a:rPr lang="de-DE" sz="1600" kern="1200" dirty="0" err="1" smtClean="0"/>
            <a:t>easier</a:t>
          </a:r>
          <a:r>
            <a:rPr lang="de-DE" sz="1600" kern="1200" dirty="0" smtClean="0"/>
            <a:t> </a:t>
          </a:r>
          <a:r>
            <a:rPr lang="de-DE" sz="1600" kern="1200" dirty="0" err="1" smtClean="0"/>
            <a:t>targets</a:t>
          </a:r>
          <a:endParaRPr lang="de-DE" sz="1600" kern="1200" dirty="0" smtClean="0"/>
        </a:p>
        <a:p>
          <a:pPr lvl="0" algn="l" defTabSz="711200">
            <a:lnSpc>
              <a:spcPct val="90000"/>
            </a:lnSpc>
            <a:spcBef>
              <a:spcPct val="0"/>
            </a:spcBef>
            <a:spcAft>
              <a:spcPct val="35000"/>
            </a:spcAft>
          </a:pPr>
          <a:r>
            <a:rPr lang="de-DE" sz="1600" kern="1200" dirty="0" smtClean="0"/>
            <a:t>-PPP</a:t>
          </a:r>
        </a:p>
        <a:p>
          <a:pPr lvl="0" algn="l" defTabSz="711200">
            <a:lnSpc>
              <a:spcPct val="90000"/>
            </a:lnSpc>
            <a:spcBef>
              <a:spcPct val="0"/>
            </a:spcBef>
            <a:spcAft>
              <a:spcPct val="35000"/>
            </a:spcAft>
          </a:pPr>
          <a:r>
            <a:rPr lang="de-DE" sz="1600" kern="1200" dirty="0" smtClean="0"/>
            <a:t>-System </a:t>
          </a:r>
          <a:r>
            <a:rPr lang="de-DE" sz="1600" kern="1200" dirty="0" err="1" smtClean="0"/>
            <a:t>of</a:t>
          </a:r>
          <a:r>
            <a:rPr lang="de-DE" sz="1600" kern="1200" dirty="0" smtClean="0"/>
            <a:t> </a:t>
          </a:r>
          <a:r>
            <a:rPr lang="de-DE" sz="1600" kern="1200" dirty="0" err="1" smtClean="0"/>
            <a:t>trade</a:t>
          </a:r>
          <a:r>
            <a:rPr lang="de-DE" sz="1600" kern="1200" dirty="0" smtClean="0"/>
            <a:t> </a:t>
          </a:r>
          <a:r>
            <a:rPr lang="de-DE" sz="1600" kern="1200" dirty="0" err="1" smtClean="0"/>
            <a:t>transparency</a:t>
          </a:r>
          <a:r>
            <a:rPr lang="de-DE" sz="1600" kern="1200" dirty="0" smtClean="0"/>
            <a:t> </a:t>
          </a:r>
          <a:r>
            <a:rPr lang="de-DE" sz="1600" kern="1200" dirty="0" err="1" smtClean="0"/>
            <a:t>and</a:t>
          </a:r>
          <a:r>
            <a:rPr lang="de-DE" sz="1600" kern="1200" dirty="0" smtClean="0"/>
            <a:t> </a:t>
          </a:r>
          <a:r>
            <a:rPr lang="de-DE" sz="1600" kern="1200" dirty="0" err="1" smtClean="0"/>
            <a:t>control</a:t>
          </a:r>
          <a:endParaRPr lang="de-DE" sz="1600" kern="1200" dirty="0" smtClean="0"/>
        </a:p>
        <a:p>
          <a:pPr lvl="0" algn="l" defTabSz="711200">
            <a:lnSpc>
              <a:spcPct val="90000"/>
            </a:lnSpc>
            <a:spcBef>
              <a:spcPct val="0"/>
            </a:spcBef>
            <a:spcAft>
              <a:spcPct val="35000"/>
            </a:spcAft>
          </a:pPr>
          <a:r>
            <a:rPr lang="de-DE" sz="1600" kern="1200" dirty="0" smtClean="0"/>
            <a:t>- </a:t>
          </a:r>
          <a:r>
            <a:rPr lang="de-DE" sz="1600" kern="1200" dirty="0" err="1" smtClean="0"/>
            <a:t>tailor</a:t>
          </a:r>
          <a:r>
            <a:rPr lang="de-DE" sz="1600" kern="1200" dirty="0" smtClean="0"/>
            <a:t> </a:t>
          </a:r>
          <a:r>
            <a:rPr lang="de-DE" sz="1600" kern="1200" dirty="0" err="1" smtClean="0"/>
            <a:t>made</a:t>
          </a:r>
          <a:r>
            <a:rPr lang="de-DE" sz="1600" kern="1200" dirty="0" smtClean="0"/>
            <a:t> </a:t>
          </a:r>
          <a:r>
            <a:rPr lang="de-DE" sz="1600" kern="1200" dirty="0" err="1" smtClean="0"/>
            <a:t>systems</a:t>
          </a:r>
          <a:r>
            <a:rPr lang="de-DE" sz="1600" kern="1200" dirty="0" smtClean="0"/>
            <a:t> </a:t>
          </a:r>
          <a:r>
            <a:rPr lang="de-DE" sz="1600" kern="1200" dirty="0" err="1" smtClean="0"/>
            <a:t>of</a:t>
          </a:r>
          <a:r>
            <a:rPr lang="de-DE" sz="1600" kern="1200" dirty="0" smtClean="0"/>
            <a:t> </a:t>
          </a:r>
          <a:r>
            <a:rPr lang="de-DE" sz="1600" kern="1200" dirty="0" err="1" smtClean="0"/>
            <a:t>transparency</a:t>
          </a:r>
          <a:r>
            <a:rPr lang="de-DE" sz="1600" kern="1200" dirty="0" smtClean="0"/>
            <a:t> </a:t>
          </a:r>
          <a:r>
            <a:rPr lang="de-DE" sz="1600" kern="1200" dirty="0" err="1" smtClean="0"/>
            <a:t>and</a:t>
          </a:r>
          <a:r>
            <a:rPr lang="de-DE" sz="1600" kern="1200" dirty="0" smtClean="0"/>
            <a:t> </a:t>
          </a:r>
          <a:r>
            <a:rPr lang="de-DE" sz="1600" kern="1200" dirty="0" err="1" smtClean="0"/>
            <a:t>control</a:t>
          </a:r>
          <a:r>
            <a:rPr lang="de-DE" sz="1600" kern="1200" dirty="0" smtClean="0"/>
            <a:t> </a:t>
          </a:r>
        </a:p>
        <a:p>
          <a:pPr lvl="0" algn="l" defTabSz="711200">
            <a:lnSpc>
              <a:spcPct val="90000"/>
            </a:lnSpc>
            <a:spcBef>
              <a:spcPct val="0"/>
            </a:spcBef>
            <a:spcAft>
              <a:spcPct val="35000"/>
            </a:spcAft>
          </a:pPr>
          <a:r>
            <a:rPr lang="de-DE" sz="1600" kern="1200" dirty="0" smtClean="0"/>
            <a:t>- </a:t>
          </a:r>
          <a:r>
            <a:rPr lang="de-DE" sz="1600" kern="1200" dirty="0" err="1" smtClean="0"/>
            <a:t>Tailor</a:t>
          </a:r>
          <a:r>
            <a:rPr lang="de-DE" sz="1600" kern="1200" dirty="0" smtClean="0"/>
            <a:t> </a:t>
          </a:r>
          <a:r>
            <a:rPr lang="de-DE" sz="1600" kern="1200" dirty="0" err="1" smtClean="0"/>
            <a:t>made</a:t>
          </a:r>
          <a:r>
            <a:rPr lang="de-DE" sz="1600" kern="1200" dirty="0" smtClean="0"/>
            <a:t> </a:t>
          </a:r>
          <a:r>
            <a:rPr lang="de-DE" sz="1600" kern="1200" dirty="0" err="1" smtClean="0"/>
            <a:t>trainings</a:t>
          </a:r>
          <a:r>
            <a:rPr lang="de-DE" sz="1600" kern="1200" dirty="0" smtClean="0"/>
            <a:t>  </a:t>
          </a:r>
          <a:endParaRPr lang="de-DE" sz="1600" kern="1200" dirty="0"/>
        </a:p>
        <a:p>
          <a:pPr lvl="0" algn="l" defTabSz="711200">
            <a:lnSpc>
              <a:spcPct val="90000"/>
            </a:lnSpc>
            <a:spcBef>
              <a:spcPct val="0"/>
            </a:spcBef>
            <a:spcAft>
              <a:spcPct val="35000"/>
            </a:spcAft>
          </a:pPr>
          <a:r>
            <a:rPr lang="de-DE" sz="1600" kern="1200" dirty="0" smtClean="0"/>
            <a:t>-Technical </a:t>
          </a:r>
          <a:r>
            <a:rPr lang="de-DE" sz="1600" kern="1200" dirty="0" err="1" smtClean="0"/>
            <a:t>cooperation</a:t>
          </a:r>
          <a:endParaRPr lang="de-DE" sz="1600" kern="1200" dirty="0" smtClean="0"/>
        </a:p>
      </dsp:txBody>
      <dsp:txXfrm>
        <a:off x="5566372" y="1190015"/>
        <a:ext cx="1562416" cy="4260938"/>
      </dsp:txXfrm>
    </dsp:sp>
    <dsp:sp modelId="{0BC1D56B-A34E-41BE-80B3-E77299EEA278}">
      <dsp:nvSpPr>
        <dsp:cNvPr id="0" name=""/>
        <dsp:cNvSpPr/>
      </dsp:nvSpPr>
      <dsp:spPr>
        <a:xfrm>
          <a:off x="5368738" y="255620"/>
          <a:ext cx="1789579" cy="9942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lvl="0" algn="ctr" defTabSz="755650">
            <a:lnSpc>
              <a:spcPct val="90000"/>
            </a:lnSpc>
            <a:spcBef>
              <a:spcPct val="0"/>
            </a:spcBef>
            <a:spcAft>
              <a:spcPct val="35000"/>
            </a:spcAft>
          </a:pPr>
          <a:r>
            <a:rPr lang="en-US" sz="1700" kern="1200" noProof="0" dirty="0" smtClean="0"/>
            <a:t>Implementation </a:t>
          </a:r>
          <a:endParaRPr lang="en-US" sz="1700" kern="1200" noProof="0" dirty="0"/>
        </a:p>
      </dsp:txBody>
      <dsp:txXfrm>
        <a:off x="5368738" y="255620"/>
        <a:ext cx="1789579" cy="994218"/>
      </dsp:txXfrm>
    </dsp:sp>
    <dsp:sp modelId="{E8FA5E40-BCE1-4BD8-9A17-D153CE748702}">
      <dsp:nvSpPr>
        <dsp:cNvPr id="0" name=""/>
        <dsp:cNvSpPr/>
      </dsp:nvSpPr>
      <dsp:spPr>
        <a:xfrm>
          <a:off x="3600400" y="1275489"/>
          <a:ext cx="1789579" cy="3976875"/>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l" defTabSz="666750">
            <a:lnSpc>
              <a:spcPct val="90000"/>
            </a:lnSpc>
            <a:spcBef>
              <a:spcPct val="0"/>
            </a:spcBef>
            <a:spcAft>
              <a:spcPct val="35000"/>
            </a:spcAft>
          </a:pPr>
          <a:r>
            <a:rPr lang="de-DE" sz="1500" b="0" i="1" kern="1200" dirty="0" smtClean="0"/>
            <a:t>-</a:t>
          </a:r>
          <a:r>
            <a:rPr lang="de-DE" sz="1500" b="0" i="0" kern="1200" dirty="0" smtClean="0"/>
            <a:t> Collective </a:t>
          </a:r>
          <a:r>
            <a:rPr lang="de-DE" sz="1500" b="0" i="0" kern="1200" dirty="0" err="1" smtClean="0"/>
            <a:t>action</a:t>
          </a:r>
          <a:endParaRPr lang="de-DE" sz="1500" b="0" i="0" kern="1200" dirty="0" smtClean="0"/>
        </a:p>
        <a:p>
          <a:pPr lvl="0" algn="l" defTabSz="666750">
            <a:lnSpc>
              <a:spcPct val="90000"/>
            </a:lnSpc>
            <a:spcBef>
              <a:spcPct val="0"/>
            </a:spcBef>
            <a:spcAft>
              <a:spcPct val="35000"/>
            </a:spcAft>
          </a:pPr>
          <a:r>
            <a:rPr lang="de-DE" sz="1500" b="0" i="0" kern="1200" dirty="0" smtClean="0"/>
            <a:t>-</a:t>
          </a:r>
          <a:r>
            <a:rPr lang="de-DE" sz="1500" b="0" i="0" kern="1200" dirty="0" err="1" smtClean="0"/>
            <a:t>prioritization</a:t>
          </a:r>
          <a:r>
            <a:rPr lang="de-DE" sz="1500" b="0" i="0" kern="1200" dirty="0" smtClean="0"/>
            <a:t> </a:t>
          </a:r>
          <a:r>
            <a:rPr lang="de-DE" sz="1500" b="0" i="0" kern="1200" dirty="0" err="1" smtClean="0"/>
            <a:t>and</a:t>
          </a:r>
          <a:r>
            <a:rPr lang="de-DE" sz="1500" b="0" i="0" kern="1200" dirty="0" smtClean="0"/>
            <a:t> </a:t>
          </a:r>
          <a:r>
            <a:rPr lang="de-DE" sz="1500" b="0" i="0" kern="1200" dirty="0" err="1" smtClean="0"/>
            <a:t>sequencing</a:t>
          </a:r>
          <a:endParaRPr lang="de-DE" sz="1500" b="0" i="0" kern="1200" dirty="0" smtClean="0"/>
        </a:p>
        <a:p>
          <a:pPr lvl="0" algn="l" defTabSz="666750">
            <a:lnSpc>
              <a:spcPct val="90000"/>
            </a:lnSpc>
            <a:spcBef>
              <a:spcPct val="0"/>
            </a:spcBef>
            <a:spcAft>
              <a:spcPct val="35000"/>
            </a:spcAft>
          </a:pPr>
          <a:r>
            <a:rPr lang="de-DE" sz="1500" b="0" i="0" kern="1200" dirty="0" smtClean="0"/>
            <a:t>-</a:t>
          </a:r>
          <a:r>
            <a:rPr lang="de-DE" sz="1500" b="0" i="0" kern="1200" dirty="0" err="1" smtClean="0"/>
            <a:t>rationalization</a:t>
          </a:r>
          <a:r>
            <a:rPr lang="de-DE" sz="1500" b="0" i="0" kern="1200" dirty="0" smtClean="0"/>
            <a:t>, </a:t>
          </a:r>
          <a:r>
            <a:rPr lang="de-DE" sz="1500" b="0" i="0" kern="1200" dirty="0" err="1" smtClean="0"/>
            <a:t>simplification</a:t>
          </a:r>
          <a:endParaRPr lang="de-DE" sz="1500" b="0" i="0" kern="1200" dirty="0" smtClean="0"/>
        </a:p>
        <a:p>
          <a:pPr lvl="0" algn="l" defTabSz="666750">
            <a:lnSpc>
              <a:spcPct val="90000"/>
            </a:lnSpc>
            <a:spcBef>
              <a:spcPct val="0"/>
            </a:spcBef>
            <a:spcAft>
              <a:spcPct val="35000"/>
            </a:spcAft>
          </a:pPr>
          <a:r>
            <a:rPr lang="de-DE" sz="1500" b="0" i="0" kern="1200" dirty="0" smtClean="0"/>
            <a:t>-AC </a:t>
          </a:r>
          <a:r>
            <a:rPr lang="de-DE" sz="1500" b="0" i="0" kern="1200" dirty="0" err="1" smtClean="0"/>
            <a:t>compliance</a:t>
          </a:r>
          <a:r>
            <a:rPr lang="de-DE" sz="1500" b="0" i="0" kern="1200" dirty="0" smtClean="0"/>
            <a:t> incl. </a:t>
          </a:r>
          <a:r>
            <a:rPr lang="de-DE" sz="1500" b="0" i="0" kern="1200" dirty="0" smtClean="0"/>
            <a:t>due </a:t>
          </a:r>
          <a:r>
            <a:rPr lang="de-DE" sz="1500" b="0" i="0" kern="1200" dirty="0" err="1" smtClean="0"/>
            <a:t>diligence</a:t>
          </a:r>
          <a:endParaRPr lang="de-DE" sz="1500" b="0" i="0" kern="1200" dirty="0" smtClean="0"/>
        </a:p>
        <a:p>
          <a:pPr lvl="0" algn="l" defTabSz="666750">
            <a:lnSpc>
              <a:spcPct val="90000"/>
            </a:lnSpc>
            <a:spcBef>
              <a:spcPct val="0"/>
            </a:spcBef>
            <a:spcAft>
              <a:spcPct val="35000"/>
            </a:spcAft>
          </a:pPr>
          <a:r>
            <a:rPr lang="de-DE" sz="1500" b="0" i="0" kern="1200" dirty="0" smtClean="0"/>
            <a:t>- Corporate </a:t>
          </a:r>
          <a:r>
            <a:rPr lang="de-DE" sz="1500" b="0" i="0" kern="1200" dirty="0" err="1" smtClean="0"/>
            <a:t>governance</a:t>
          </a:r>
          <a:endParaRPr lang="de-DE" sz="1500" b="0" i="0" kern="1200" dirty="0" smtClean="0"/>
        </a:p>
        <a:p>
          <a:pPr lvl="0" algn="l" defTabSz="666750">
            <a:lnSpc>
              <a:spcPct val="90000"/>
            </a:lnSpc>
            <a:spcBef>
              <a:spcPct val="0"/>
            </a:spcBef>
            <a:spcAft>
              <a:spcPct val="35000"/>
            </a:spcAft>
          </a:pPr>
          <a:r>
            <a:rPr lang="de-DE" sz="1500" b="0" i="0" kern="1200" dirty="0" smtClean="0"/>
            <a:t>-</a:t>
          </a:r>
          <a:r>
            <a:rPr lang="de-DE" sz="1500" b="0" i="0" kern="1200" dirty="0" err="1" smtClean="0"/>
            <a:t>linkage</a:t>
          </a:r>
          <a:r>
            <a:rPr lang="de-DE" sz="1500" b="0" i="0" kern="1200" dirty="0" smtClean="0"/>
            <a:t> </a:t>
          </a:r>
          <a:r>
            <a:rPr lang="de-DE" sz="1500" b="0" i="0" kern="1200" dirty="0" err="1" smtClean="0"/>
            <a:t>of</a:t>
          </a:r>
          <a:r>
            <a:rPr lang="de-DE" sz="1500" b="0" i="0" kern="1200" dirty="0" smtClean="0"/>
            <a:t> </a:t>
          </a:r>
          <a:r>
            <a:rPr lang="de-DE" sz="1500" b="0" i="0" kern="1200" dirty="0" err="1" smtClean="0"/>
            <a:t>projects</a:t>
          </a:r>
          <a:endParaRPr lang="de-DE" sz="1500" b="0" i="0" kern="1200" dirty="0" smtClean="0"/>
        </a:p>
        <a:p>
          <a:pPr lvl="0" algn="l" defTabSz="666750">
            <a:lnSpc>
              <a:spcPct val="90000"/>
            </a:lnSpc>
            <a:spcBef>
              <a:spcPct val="0"/>
            </a:spcBef>
            <a:spcAft>
              <a:spcPct val="35000"/>
            </a:spcAft>
          </a:pPr>
          <a:r>
            <a:rPr lang="de-DE" sz="1500" b="0" i="0" kern="1200" dirty="0" smtClean="0"/>
            <a:t>-</a:t>
          </a:r>
          <a:r>
            <a:rPr lang="de-DE" sz="1500" b="0" i="0" kern="1200" dirty="0" err="1" smtClean="0"/>
            <a:t>participatory</a:t>
          </a:r>
          <a:r>
            <a:rPr lang="de-DE" sz="1500" b="0" i="0" kern="1200" dirty="0" smtClean="0"/>
            <a:t> </a:t>
          </a:r>
          <a:r>
            <a:rPr lang="de-DE" sz="1500" b="0" i="0" kern="1200" dirty="0" err="1" smtClean="0"/>
            <a:t>budgeting</a:t>
          </a:r>
          <a:endParaRPr lang="de-DE" sz="1500" b="0" i="0" kern="1200" dirty="0" smtClean="0"/>
        </a:p>
        <a:p>
          <a:pPr lvl="0" algn="l" defTabSz="666750">
            <a:lnSpc>
              <a:spcPct val="90000"/>
            </a:lnSpc>
            <a:spcBef>
              <a:spcPct val="0"/>
            </a:spcBef>
            <a:spcAft>
              <a:spcPct val="35000"/>
            </a:spcAft>
          </a:pPr>
          <a:r>
            <a:rPr lang="de-DE" sz="1500" b="0" i="0" kern="1200" dirty="0" smtClean="0"/>
            <a:t>- Building </a:t>
          </a:r>
          <a:r>
            <a:rPr lang="de-DE" sz="1500" b="0" i="0" kern="1200" dirty="0" err="1" smtClean="0"/>
            <a:t>trust</a:t>
          </a:r>
          <a:endParaRPr lang="de-DE" sz="1500" i="0" kern="1200" dirty="0" smtClean="0"/>
        </a:p>
        <a:p>
          <a:pPr lvl="0" algn="l" defTabSz="666750">
            <a:lnSpc>
              <a:spcPct val="90000"/>
            </a:lnSpc>
            <a:spcBef>
              <a:spcPct val="0"/>
            </a:spcBef>
            <a:spcAft>
              <a:spcPct val="35000"/>
            </a:spcAft>
          </a:pPr>
          <a:endParaRPr lang="de-DE" sz="1900" kern="1200" dirty="0" smtClean="0"/>
        </a:p>
        <a:p>
          <a:pPr lvl="0" algn="l" defTabSz="666750">
            <a:lnSpc>
              <a:spcPct val="90000"/>
            </a:lnSpc>
            <a:spcBef>
              <a:spcPct val="0"/>
            </a:spcBef>
            <a:spcAft>
              <a:spcPct val="35000"/>
            </a:spcAft>
          </a:pPr>
          <a:r>
            <a:rPr lang="de-DE" sz="1900" kern="1200" dirty="0" smtClean="0"/>
            <a:t> </a:t>
          </a:r>
          <a:endParaRPr lang="de-DE" sz="1200" b="0" i="1" kern="1200" dirty="0" smtClean="0"/>
        </a:p>
      </dsp:txBody>
      <dsp:txXfrm>
        <a:off x="3827563" y="1275489"/>
        <a:ext cx="1562416" cy="3976875"/>
      </dsp:txXfrm>
    </dsp:sp>
    <dsp:sp modelId="{ED6DAAA2-AAE8-4F0B-BEE9-756FF11B06AA}">
      <dsp:nvSpPr>
        <dsp:cNvPr id="0" name=""/>
        <dsp:cNvSpPr/>
      </dsp:nvSpPr>
      <dsp:spPr>
        <a:xfrm>
          <a:off x="3579158" y="402196"/>
          <a:ext cx="1789579" cy="852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lvl="0" algn="ctr" defTabSz="755650">
            <a:lnSpc>
              <a:spcPct val="90000"/>
            </a:lnSpc>
            <a:spcBef>
              <a:spcPct val="0"/>
            </a:spcBef>
            <a:spcAft>
              <a:spcPct val="35000"/>
            </a:spcAft>
          </a:pPr>
          <a:r>
            <a:rPr lang="en-US" sz="1700" kern="1200" noProof="0" dirty="0" smtClean="0"/>
            <a:t>Strategy</a:t>
          </a:r>
          <a:endParaRPr lang="en-US" sz="1700" kern="1200" noProof="0" dirty="0"/>
        </a:p>
      </dsp:txBody>
      <dsp:txXfrm>
        <a:off x="3579158" y="402196"/>
        <a:ext cx="1789579" cy="852187"/>
      </dsp:txXfrm>
    </dsp:sp>
    <dsp:sp modelId="{74F5D1F7-C266-424C-BAC0-DE81CB94B5F6}">
      <dsp:nvSpPr>
        <dsp:cNvPr id="0" name=""/>
        <dsp:cNvSpPr/>
      </dsp:nvSpPr>
      <dsp:spPr>
        <a:xfrm>
          <a:off x="1800191" y="1127348"/>
          <a:ext cx="1789579" cy="3899315"/>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l" defTabSz="666750">
            <a:lnSpc>
              <a:spcPct val="150000"/>
            </a:lnSpc>
            <a:spcBef>
              <a:spcPct val="0"/>
            </a:spcBef>
            <a:spcAft>
              <a:spcPct val="35000"/>
            </a:spcAft>
          </a:pPr>
          <a:r>
            <a:rPr lang="de-DE" sz="1500" kern="1200" dirty="0" err="1" smtClean="0"/>
            <a:t>stakeholders</a:t>
          </a:r>
          <a:r>
            <a:rPr lang="de-DE" sz="1500" kern="1200" dirty="0" smtClean="0"/>
            <a:t>, </a:t>
          </a:r>
          <a:r>
            <a:rPr lang="de-DE" sz="1500" kern="1200" dirty="0" err="1" smtClean="0"/>
            <a:t>problems</a:t>
          </a:r>
          <a:r>
            <a:rPr lang="de-DE" sz="1500" kern="1200" dirty="0" smtClean="0"/>
            <a:t>, </a:t>
          </a:r>
          <a:r>
            <a:rPr lang="de-DE" sz="1500" kern="1200" dirty="0" err="1" smtClean="0"/>
            <a:t>sources</a:t>
          </a:r>
          <a:r>
            <a:rPr lang="de-DE" sz="1500" kern="1200" dirty="0" smtClean="0"/>
            <a:t>, </a:t>
          </a:r>
          <a:r>
            <a:rPr lang="en-AU" sz="1500" kern="1200" dirty="0" smtClean="0"/>
            <a:t>prioritization </a:t>
          </a:r>
          <a:r>
            <a:rPr lang="en-AU" sz="1500" kern="1200" dirty="0" smtClean="0"/>
            <a:t>and exploration of </a:t>
          </a:r>
          <a:r>
            <a:rPr lang="en-AU" sz="1500" kern="1200" dirty="0" smtClean="0"/>
            <a:t>solutions; steps </a:t>
          </a:r>
          <a:r>
            <a:rPr lang="en-AU" sz="1500" kern="1200" dirty="0" smtClean="0"/>
            <a:t>to be taken through inclusive and participatory approaches  </a:t>
          </a:r>
          <a:r>
            <a:rPr lang="de-DE" sz="1500" kern="1200" dirty="0" smtClean="0"/>
            <a:t> </a:t>
          </a:r>
        </a:p>
        <a:p>
          <a:pPr lvl="0" algn="l" defTabSz="666750">
            <a:lnSpc>
              <a:spcPct val="90000"/>
            </a:lnSpc>
            <a:spcBef>
              <a:spcPct val="0"/>
            </a:spcBef>
            <a:spcAft>
              <a:spcPct val="35000"/>
            </a:spcAft>
          </a:pPr>
          <a:endParaRPr lang="de-DE" sz="1400" kern="1200" dirty="0"/>
        </a:p>
      </dsp:txBody>
      <dsp:txXfrm>
        <a:off x="2027354" y="1127348"/>
        <a:ext cx="1562416" cy="3899315"/>
      </dsp:txXfrm>
    </dsp:sp>
    <dsp:sp modelId="{02620BAD-1976-4250-9A0D-5E7FC96815DC}">
      <dsp:nvSpPr>
        <dsp:cNvPr id="0" name=""/>
        <dsp:cNvSpPr/>
      </dsp:nvSpPr>
      <dsp:spPr>
        <a:xfrm>
          <a:off x="1789579" y="539682"/>
          <a:ext cx="1789579" cy="710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lvl="0" algn="ctr" defTabSz="755650">
            <a:lnSpc>
              <a:spcPct val="90000"/>
            </a:lnSpc>
            <a:spcBef>
              <a:spcPct val="0"/>
            </a:spcBef>
            <a:spcAft>
              <a:spcPct val="35000"/>
            </a:spcAft>
          </a:pPr>
          <a:r>
            <a:rPr lang="en-US" sz="1700" kern="1200" noProof="0" dirty="0" smtClean="0"/>
            <a:t>Consensus </a:t>
          </a:r>
          <a:endParaRPr lang="en-US" sz="1700" kern="1200" noProof="0" dirty="0"/>
        </a:p>
      </dsp:txBody>
      <dsp:txXfrm>
        <a:off x="1789579" y="539682"/>
        <a:ext cx="1789579" cy="710156"/>
      </dsp:txXfrm>
    </dsp:sp>
    <dsp:sp modelId="{BDFC35D3-03C9-45DE-940D-0EDFB0CB498E}">
      <dsp:nvSpPr>
        <dsp:cNvPr id="0" name=""/>
        <dsp:cNvSpPr/>
      </dsp:nvSpPr>
      <dsp:spPr>
        <a:xfrm>
          <a:off x="0" y="1269064"/>
          <a:ext cx="1789579" cy="340875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l" defTabSz="755650">
            <a:lnSpc>
              <a:spcPct val="90000"/>
            </a:lnSpc>
            <a:spcBef>
              <a:spcPct val="0"/>
            </a:spcBef>
            <a:spcAft>
              <a:spcPct val="35000"/>
            </a:spcAft>
          </a:pPr>
          <a:r>
            <a:rPr lang="en-US" sz="1700" kern="1200" noProof="0" dirty="0" smtClean="0"/>
            <a:t>-Institutional </a:t>
          </a:r>
          <a:r>
            <a:rPr lang="en-US" sz="1700" kern="1200" noProof="0" dirty="0" smtClean="0"/>
            <a:t>framework</a:t>
          </a:r>
        </a:p>
        <a:p>
          <a:pPr lvl="0" algn="l" defTabSz="755650">
            <a:lnSpc>
              <a:spcPct val="90000"/>
            </a:lnSpc>
            <a:spcBef>
              <a:spcPct val="0"/>
            </a:spcBef>
            <a:spcAft>
              <a:spcPct val="35000"/>
            </a:spcAft>
          </a:pPr>
          <a:endParaRPr lang="en-US" sz="1700" kern="1200" noProof="0" dirty="0" smtClean="0"/>
        </a:p>
        <a:p>
          <a:pPr lvl="0" algn="l" defTabSz="755650">
            <a:lnSpc>
              <a:spcPct val="90000"/>
            </a:lnSpc>
            <a:spcBef>
              <a:spcPct val="0"/>
            </a:spcBef>
            <a:spcAft>
              <a:spcPct val="35000"/>
            </a:spcAft>
          </a:pPr>
          <a:r>
            <a:rPr lang="en-US" sz="1700" kern="1200" noProof="0" dirty="0" smtClean="0"/>
            <a:t>-Legal </a:t>
          </a:r>
          <a:r>
            <a:rPr lang="en-US" sz="1700" kern="1200" noProof="0" dirty="0" smtClean="0"/>
            <a:t>framework</a:t>
          </a:r>
        </a:p>
        <a:p>
          <a:pPr lvl="0" algn="l" defTabSz="755650">
            <a:lnSpc>
              <a:spcPct val="90000"/>
            </a:lnSpc>
            <a:spcBef>
              <a:spcPct val="0"/>
            </a:spcBef>
            <a:spcAft>
              <a:spcPct val="35000"/>
            </a:spcAft>
          </a:pPr>
          <a:endParaRPr lang="en-US" sz="1700" kern="1200" noProof="0" dirty="0" smtClean="0"/>
        </a:p>
        <a:p>
          <a:pPr lvl="0" algn="l" defTabSz="755650">
            <a:lnSpc>
              <a:spcPct val="90000"/>
            </a:lnSpc>
            <a:spcBef>
              <a:spcPct val="0"/>
            </a:spcBef>
            <a:spcAft>
              <a:spcPct val="35000"/>
            </a:spcAft>
          </a:pPr>
          <a:r>
            <a:rPr lang="en-US" sz="1700" kern="1200" noProof="0" dirty="0" smtClean="0"/>
            <a:t>-Stakeholders </a:t>
          </a:r>
          <a:endParaRPr lang="en-US" sz="1700" kern="1200" noProof="0" dirty="0" smtClean="0"/>
        </a:p>
        <a:p>
          <a:pPr lvl="0" algn="l" defTabSz="755650">
            <a:lnSpc>
              <a:spcPct val="90000"/>
            </a:lnSpc>
            <a:spcBef>
              <a:spcPct val="0"/>
            </a:spcBef>
            <a:spcAft>
              <a:spcPct val="35000"/>
            </a:spcAft>
          </a:pPr>
          <a:endParaRPr lang="en-US" sz="1700" kern="1200" noProof="0" dirty="0" smtClean="0"/>
        </a:p>
        <a:p>
          <a:pPr lvl="0" algn="l" defTabSz="755650">
            <a:lnSpc>
              <a:spcPct val="90000"/>
            </a:lnSpc>
            <a:spcBef>
              <a:spcPct val="0"/>
            </a:spcBef>
            <a:spcAft>
              <a:spcPct val="35000"/>
            </a:spcAft>
          </a:pPr>
          <a:r>
            <a:rPr lang="en-US" sz="1700" kern="1200" noProof="0" dirty="0" smtClean="0"/>
            <a:t>-Current practices </a:t>
          </a:r>
          <a:endParaRPr lang="en-US" sz="1700" kern="1200" noProof="0" dirty="0"/>
        </a:p>
      </dsp:txBody>
      <dsp:txXfrm>
        <a:off x="227162" y="1269064"/>
        <a:ext cx="1562416" cy="3408750"/>
      </dsp:txXfrm>
    </dsp:sp>
    <dsp:sp modelId="{D144D7D8-27DF-4FFE-A8AC-FDD6CC24D514}">
      <dsp:nvSpPr>
        <dsp:cNvPr id="0" name=""/>
        <dsp:cNvSpPr/>
      </dsp:nvSpPr>
      <dsp:spPr>
        <a:xfrm>
          <a:off x="0" y="681713"/>
          <a:ext cx="1789579" cy="5681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975" tIns="53975" rIns="53975" bIns="53975" numCol="1" spcCol="1270" anchor="ctr" anchorCtr="0">
          <a:noAutofit/>
        </a:bodyPr>
        <a:lstStyle/>
        <a:p>
          <a:pPr lvl="0" algn="ctr" defTabSz="755650">
            <a:lnSpc>
              <a:spcPct val="90000"/>
            </a:lnSpc>
            <a:spcBef>
              <a:spcPct val="0"/>
            </a:spcBef>
            <a:spcAft>
              <a:spcPct val="35000"/>
            </a:spcAft>
          </a:pPr>
          <a:r>
            <a:rPr lang="en-US" sz="1700" kern="1200" noProof="0" dirty="0" smtClean="0"/>
            <a:t>Diagnostic </a:t>
          </a:r>
          <a:endParaRPr lang="en-US" sz="1700" kern="1200" noProof="0" dirty="0"/>
        </a:p>
      </dsp:txBody>
      <dsp:txXfrm>
        <a:off x="0" y="681713"/>
        <a:ext cx="1789579" cy="568125"/>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89938" cy="493633"/>
          </a:xfrm>
          <a:prstGeom prst="rect">
            <a:avLst/>
          </a:prstGeom>
        </p:spPr>
        <p:txBody>
          <a:bodyPr vert="horz" lIns="91440" tIns="45720" rIns="91440" bIns="45720" rtlCol="0"/>
          <a:lstStyle>
            <a:lvl1pPr algn="l">
              <a:defRPr sz="1200">
                <a:latin typeface="Arial" charset="0"/>
                <a:cs typeface="+mn-cs"/>
              </a:defRPr>
            </a:lvl1pPr>
          </a:lstStyle>
          <a:p>
            <a:pPr>
              <a:defRPr/>
            </a:pPr>
            <a:endParaRPr lang="en-CA"/>
          </a:p>
        </p:txBody>
      </p:sp>
      <p:sp>
        <p:nvSpPr>
          <p:cNvPr id="3" name="Date Placeholder 2"/>
          <p:cNvSpPr>
            <a:spLocks noGrp="1"/>
          </p:cNvSpPr>
          <p:nvPr>
            <p:ph type="dt" sz="quarter" idx="1"/>
          </p:nvPr>
        </p:nvSpPr>
        <p:spPr>
          <a:xfrm>
            <a:off x="3777607" y="3"/>
            <a:ext cx="2889938" cy="493633"/>
          </a:xfrm>
          <a:prstGeom prst="rect">
            <a:avLst/>
          </a:prstGeom>
        </p:spPr>
        <p:txBody>
          <a:bodyPr vert="horz" lIns="91440" tIns="45720" rIns="91440" bIns="45720" rtlCol="0"/>
          <a:lstStyle>
            <a:lvl1pPr algn="r">
              <a:defRPr sz="1200" smtClean="0">
                <a:latin typeface="Arial" charset="0"/>
                <a:cs typeface="+mn-cs"/>
              </a:defRPr>
            </a:lvl1pPr>
          </a:lstStyle>
          <a:p>
            <a:pPr>
              <a:defRPr/>
            </a:pPr>
            <a:fld id="{6DA33606-3F20-4D63-9E30-871FF3908EAE}" type="datetimeFigureOut">
              <a:rPr lang="en-CA"/>
              <a:pPr>
                <a:defRPr/>
              </a:pPr>
              <a:t>6/12/16</a:t>
            </a:fld>
            <a:endParaRPr lang="en-CA"/>
          </a:p>
        </p:txBody>
      </p:sp>
      <p:sp>
        <p:nvSpPr>
          <p:cNvPr id="4" name="Footer Placeholder 3"/>
          <p:cNvSpPr>
            <a:spLocks noGrp="1"/>
          </p:cNvSpPr>
          <p:nvPr>
            <p:ph type="ftr" sz="quarter" idx="2"/>
          </p:nvPr>
        </p:nvSpPr>
        <p:spPr>
          <a:xfrm>
            <a:off x="0" y="9377319"/>
            <a:ext cx="2889938" cy="493633"/>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CA"/>
          </a:p>
        </p:txBody>
      </p:sp>
      <p:sp>
        <p:nvSpPr>
          <p:cNvPr id="5" name="Slide Number Placeholder 4"/>
          <p:cNvSpPr>
            <a:spLocks noGrp="1"/>
          </p:cNvSpPr>
          <p:nvPr>
            <p:ph type="sldNum" sz="quarter" idx="3"/>
          </p:nvPr>
        </p:nvSpPr>
        <p:spPr>
          <a:xfrm>
            <a:off x="3777607" y="9377319"/>
            <a:ext cx="2889938" cy="493633"/>
          </a:xfrm>
          <a:prstGeom prst="rect">
            <a:avLst/>
          </a:prstGeom>
        </p:spPr>
        <p:txBody>
          <a:bodyPr vert="horz" lIns="91440" tIns="45720" rIns="91440" bIns="45720" rtlCol="0" anchor="b"/>
          <a:lstStyle>
            <a:lvl1pPr algn="r">
              <a:defRPr sz="1200" smtClean="0">
                <a:latin typeface="Arial" charset="0"/>
                <a:cs typeface="+mn-cs"/>
              </a:defRPr>
            </a:lvl1pPr>
          </a:lstStyle>
          <a:p>
            <a:pPr>
              <a:defRPr/>
            </a:pPr>
            <a:fld id="{08554071-C236-4C56-9DD8-80E9191AB659}" type="slidenum">
              <a:rPr lang="en-CA"/>
              <a:pPr>
                <a:defRPr/>
              </a:pPr>
              <a:t>‹#›</a:t>
            </a:fld>
            <a:endParaRPr lang="en-CA"/>
          </a:p>
        </p:txBody>
      </p:sp>
    </p:spTree>
    <p:extLst>
      <p:ext uri="{BB962C8B-B14F-4D97-AF65-F5344CB8AC3E}">
        <p14:creationId xmlns:p14="http://schemas.microsoft.com/office/powerpoint/2010/main" val="2739782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3"/>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de-DE"/>
          </a:p>
        </p:txBody>
      </p:sp>
      <p:sp>
        <p:nvSpPr>
          <p:cNvPr id="6147" name="Rectangle 3"/>
          <p:cNvSpPr>
            <a:spLocks noGrp="1" noChangeArrowheads="1"/>
          </p:cNvSpPr>
          <p:nvPr>
            <p:ph type="dt" idx="1"/>
          </p:nvPr>
        </p:nvSpPr>
        <p:spPr bwMode="auto">
          <a:xfrm>
            <a:off x="3777607" y="3"/>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66909" y="4689515"/>
            <a:ext cx="533527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0" y="9377319"/>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de-DE"/>
          </a:p>
        </p:txBody>
      </p:sp>
      <p:sp>
        <p:nvSpPr>
          <p:cNvPr id="6151" name="Rectangle 7"/>
          <p:cNvSpPr>
            <a:spLocks noGrp="1" noChangeArrowheads="1"/>
          </p:cNvSpPr>
          <p:nvPr>
            <p:ph type="sldNum" sz="quarter" idx="5"/>
          </p:nvPr>
        </p:nvSpPr>
        <p:spPr bwMode="auto">
          <a:xfrm>
            <a:off x="3777607" y="9377319"/>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3303713A-685B-45CF-B2CA-5A20C4844A9E}" type="slidenum">
              <a:rPr lang="de-DE"/>
              <a:pPr>
                <a:defRPr/>
              </a:pPr>
              <a:t>‹#›</a:t>
            </a:fld>
            <a:endParaRPr lang="de-DE"/>
          </a:p>
        </p:txBody>
      </p:sp>
    </p:spTree>
    <p:extLst>
      <p:ext uri="{BB962C8B-B14F-4D97-AF65-F5344CB8AC3E}">
        <p14:creationId xmlns:p14="http://schemas.microsoft.com/office/powerpoint/2010/main" val="748953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latin typeface="Times New Roman" charset="0"/>
              </a:rPr>
              <a:t>Uncac</a:t>
            </a:r>
            <a:r>
              <a:rPr lang="en-US" dirty="0" smtClean="0">
                <a:latin typeface="Times New Roman" charset="0"/>
              </a:rPr>
              <a:t> </a:t>
            </a:r>
            <a:r>
              <a:rPr lang="en-US" dirty="0">
                <a:latin typeface="Times New Roman" charset="0"/>
              </a:rPr>
              <a:t>negotiated from Jan 2002 to Oct. 2003</a:t>
            </a: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A9BC543D-4282-E949-B101-C96F8B200FAA}" type="slidenum">
              <a:rPr lang="en-GB" sz="1200"/>
              <a:pPr/>
              <a:t>3</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In 1999 in the city of Cochabamba, the water company was handed</a:t>
            </a:r>
            <a:r>
              <a:rPr lang="en-AU" sz="1200" kern="1200" baseline="0" dirty="0" smtClean="0">
                <a:solidFill>
                  <a:schemeClr val="tx1"/>
                </a:solidFill>
                <a:effectLst/>
                <a:latin typeface="Arial" charset="0"/>
                <a:ea typeface="+mn-ea"/>
                <a:cs typeface="+mn-cs"/>
              </a:rPr>
              <a:t> out in concession to a private consortium</a:t>
            </a:r>
            <a:r>
              <a:rPr lang="en-AU" sz="1200" kern="1200" dirty="0" smtClean="0">
                <a:solidFill>
                  <a:schemeClr val="tx1"/>
                </a:solidFill>
                <a:effectLst/>
                <a:latin typeface="Arial" charset="0"/>
                <a:ea typeface="+mn-ea"/>
                <a:cs typeface="+mn-cs"/>
              </a:rPr>
              <a:t> called </a:t>
            </a:r>
            <a:r>
              <a:rPr lang="en-AU" sz="1200" i="1" kern="1200" dirty="0" err="1" smtClean="0">
                <a:solidFill>
                  <a:schemeClr val="tx1"/>
                </a:solidFill>
                <a:effectLst/>
                <a:latin typeface="Arial" charset="0"/>
                <a:ea typeface="+mn-ea"/>
                <a:cs typeface="+mn-cs"/>
              </a:rPr>
              <a:t>Aguas</a:t>
            </a:r>
            <a:r>
              <a:rPr lang="en-AU" sz="1200" i="1" kern="1200" dirty="0" smtClean="0">
                <a:solidFill>
                  <a:schemeClr val="tx1"/>
                </a:solidFill>
                <a:effectLst/>
                <a:latin typeface="Arial" charset="0"/>
                <a:ea typeface="+mn-ea"/>
                <a:cs typeface="+mn-cs"/>
              </a:rPr>
              <a:t> del </a:t>
            </a:r>
            <a:r>
              <a:rPr lang="en-AU" sz="1200" i="1" kern="1200" dirty="0" err="1" smtClean="0">
                <a:solidFill>
                  <a:schemeClr val="tx1"/>
                </a:solidFill>
                <a:effectLst/>
                <a:latin typeface="Arial" charset="0"/>
                <a:ea typeface="+mn-ea"/>
                <a:cs typeface="+mn-cs"/>
              </a:rPr>
              <a:t>Tunari</a:t>
            </a:r>
            <a:r>
              <a:rPr lang="en-AU" sz="1200" kern="1200" dirty="0" smtClean="0">
                <a:solidFill>
                  <a:schemeClr val="tx1"/>
                </a:solidFill>
                <a:effectLst/>
                <a:latin typeface="Arial" charset="0"/>
                <a:ea typeface="+mn-ea"/>
                <a:cs typeface="+mn-cs"/>
              </a:rPr>
              <a:t>  composed by international companies including the giant American Bechtel. Broad rights were granted to the consortium by law. These included </a:t>
            </a:r>
            <a:r>
              <a:rPr lang="en-AU" sz="1200" kern="1200" baseline="0" dirty="0" smtClean="0">
                <a:solidFill>
                  <a:schemeClr val="tx1"/>
                </a:solidFill>
                <a:effectLst/>
                <a:latin typeface="Arial" charset="0"/>
                <a:ea typeface="+mn-ea"/>
                <a:cs typeface="+mn-cs"/>
              </a:rPr>
              <a:t>the </a:t>
            </a:r>
            <a:r>
              <a:rPr lang="en-AU" sz="1200" kern="1200" dirty="0" smtClean="0">
                <a:solidFill>
                  <a:schemeClr val="tx1"/>
                </a:solidFill>
                <a:effectLst/>
                <a:latin typeface="Arial" charset="0"/>
                <a:ea typeface="+mn-ea"/>
                <a:cs typeface="+mn-cs"/>
              </a:rPr>
              <a:t>prohibition for citizens</a:t>
            </a:r>
            <a:r>
              <a:rPr lang="en-AU" sz="1200" kern="1200" baseline="0" dirty="0" smtClean="0">
                <a:solidFill>
                  <a:schemeClr val="tx1"/>
                </a:solidFill>
                <a:effectLst/>
                <a:latin typeface="Arial" charset="0"/>
                <a:ea typeface="+mn-ea"/>
                <a:cs typeface="+mn-cs"/>
              </a:rPr>
              <a:t> </a:t>
            </a:r>
            <a:r>
              <a:rPr lang="en-AU" sz="1200" kern="1200" dirty="0" smtClean="0">
                <a:solidFill>
                  <a:schemeClr val="tx1"/>
                </a:solidFill>
                <a:effectLst/>
                <a:latin typeface="Arial" charset="0"/>
                <a:ea typeface="+mn-ea"/>
                <a:cs typeface="+mn-cs"/>
              </a:rPr>
              <a:t>of alternative systems of irrigation; banning traditional mechanisms of water distribution (used in rural areas), furthermore, the bills skyrocketed (more than 300%) and people were charged even from the rain they could collect. The immediate consequence was a massive social discontent, people went to the streets and the mobilization ended in the water war of 2000. Under the leadership of the </a:t>
            </a:r>
            <a:r>
              <a:rPr lang="en-AU" sz="1200" i="1" kern="1200" dirty="0" err="1" smtClean="0">
                <a:solidFill>
                  <a:schemeClr val="tx1"/>
                </a:solidFill>
                <a:effectLst/>
                <a:latin typeface="Arial" charset="0"/>
                <a:ea typeface="+mn-ea"/>
                <a:cs typeface="+mn-cs"/>
              </a:rPr>
              <a:t>Coordinadora</a:t>
            </a:r>
            <a:r>
              <a:rPr lang="en-AU" sz="1200" i="1" kern="1200" dirty="0" smtClean="0">
                <a:solidFill>
                  <a:schemeClr val="tx1"/>
                </a:solidFill>
                <a:effectLst/>
                <a:latin typeface="Arial" charset="0"/>
                <a:ea typeface="+mn-ea"/>
                <a:cs typeface="+mn-cs"/>
              </a:rPr>
              <a:t> del </a:t>
            </a:r>
            <a:r>
              <a:rPr lang="en-AU" sz="1200" i="1" kern="1200" dirty="0" err="1" smtClean="0">
                <a:solidFill>
                  <a:schemeClr val="tx1"/>
                </a:solidFill>
                <a:effectLst/>
                <a:latin typeface="Arial" charset="0"/>
                <a:ea typeface="+mn-ea"/>
                <a:cs typeface="+mn-cs"/>
              </a:rPr>
              <a:t>agua</a:t>
            </a:r>
            <a:r>
              <a:rPr lang="en-AU" sz="1200" i="1" kern="1200" dirty="0" smtClean="0">
                <a:solidFill>
                  <a:schemeClr val="tx1"/>
                </a:solidFill>
                <a:effectLst/>
                <a:latin typeface="Arial" charset="0"/>
                <a:ea typeface="+mn-ea"/>
                <a:cs typeface="+mn-cs"/>
              </a:rPr>
              <a:t> y de la </a:t>
            </a:r>
            <a:r>
              <a:rPr lang="en-AU" sz="1200" i="1" kern="1200" dirty="0" err="1" smtClean="0">
                <a:solidFill>
                  <a:schemeClr val="tx1"/>
                </a:solidFill>
                <a:effectLst/>
                <a:latin typeface="Arial" charset="0"/>
                <a:ea typeface="+mn-ea"/>
                <a:cs typeface="+mn-cs"/>
              </a:rPr>
              <a:t>vida</a:t>
            </a:r>
            <a:r>
              <a:rPr lang="en-AU" sz="1200" kern="1200" dirty="0" smtClean="0">
                <a:solidFill>
                  <a:schemeClr val="tx1"/>
                </a:solidFill>
                <a:effectLst/>
                <a:latin typeface="Arial" charset="0"/>
                <a:ea typeface="+mn-ea"/>
                <a:cs typeface="+mn-cs"/>
              </a:rPr>
              <a:t>, several social groups protested for days. After violent clashes and the dead of a young protester, the government withdrawal the agreement and the consortium was expelled.</a:t>
            </a:r>
          </a:p>
          <a:p>
            <a:r>
              <a:rPr lang="en-AU" sz="1200" kern="1200" baseline="0" dirty="0" smtClean="0">
                <a:solidFill>
                  <a:schemeClr val="tx1"/>
                </a:solidFill>
                <a:effectLst/>
                <a:latin typeface="Arial" charset="0"/>
                <a:ea typeface="+mn-ea"/>
                <a:cs typeface="+mn-cs"/>
              </a:rPr>
              <a:t> </a:t>
            </a:r>
            <a:endParaRPr lang="de-DE" dirty="0"/>
          </a:p>
        </p:txBody>
      </p:sp>
      <p:sp>
        <p:nvSpPr>
          <p:cNvPr id="4" name="Slide Number Placeholder 3"/>
          <p:cNvSpPr>
            <a:spLocks noGrp="1"/>
          </p:cNvSpPr>
          <p:nvPr>
            <p:ph type="sldNum" sz="quarter" idx="10"/>
          </p:nvPr>
        </p:nvSpPr>
        <p:spPr/>
        <p:txBody>
          <a:bodyPr/>
          <a:lstStyle/>
          <a:p>
            <a:pPr>
              <a:defRPr/>
            </a:pPr>
            <a:fld id="{3303713A-685B-45CF-B2CA-5A20C4844A9E}" type="slidenum">
              <a:rPr lang="de-DE" smtClean="0"/>
              <a:pPr>
                <a:defRPr/>
              </a:pPr>
              <a:t>22</a:t>
            </a:fld>
            <a:endParaRPr lang="de-DE"/>
          </a:p>
        </p:txBody>
      </p:sp>
    </p:spTree>
    <p:extLst>
      <p:ext uri="{BB962C8B-B14F-4D97-AF65-F5344CB8AC3E}">
        <p14:creationId xmlns:p14="http://schemas.microsoft.com/office/powerpoint/2010/main" val="391459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303713A-685B-45CF-B2CA-5A20C4844A9E}" type="slidenum">
              <a:rPr lang="de-DE" smtClean="0"/>
              <a:pPr>
                <a:defRPr/>
              </a:pPr>
              <a:t>24</a:t>
            </a:fld>
            <a:endParaRPr lang="de-DE"/>
          </a:p>
        </p:txBody>
      </p:sp>
    </p:spTree>
    <p:extLst>
      <p:ext uri="{BB962C8B-B14F-4D97-AF65-F5344CB8AC3E}">
        <p14:creationId xmlns:p14="http://schemas.microsoft.com/office/powerpoint/2010/main" val="4064605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These are the steps to follow once they accept the proposal and it also</a:t>
            </a:r>
            <a:r>
              <a:rPr lang="en-US" baseline="0" noProof="0" dirty="0" smtClean="0"/>
              <a:t> includes</a:t>
            </a:r>
            <a:r>
              <a:rPr lang="en-US" noProof="0" dirty="0" smtClean="0"/>
              <a:t> the detailed activities in which IACA</a:t>
            </a:r>
            <a:r>
              <a:rPr lang="en-US" baseline="0" noProof="0" dirty="0" smtClean="0"/>
              <a:t> can collaborate </a:t>
            </a:r>
            <a:endParaRPr lang="en-US" noProof="0" dirty="0"/>
          </a:p>
        </p:txBody>
      </p:sp>
      <p:sp>
        <p:nvSpPr>
          <p:cNvPr id="4" name="Slide Number Placeholder 3"/>
          <p:cNvSpPr>
            <a:spLocks noGrp="1"/>
          </p:cNvSpPr>
          <p:nvPr>
            <p:ph type="sldNum" sz="quarter" idx="10"/>
          </p:nvPr>
        </p:nvSpPr>
        <p:spPr/>
        <p:txBody>
          <a:bodyPr/>
          <a:lstStyle/>
          <a:p>
            <a:fld id="{399C8E60-D70C-4922-A6CD-C02CBAA00D81}" type="slidenum">
              <a:rPr lang="de-DE" smtClean="0"/>
              <a:t>26</a:t>
            </a:fld>
            <a:endParaRPr lang="de-DE"/>
          </a:p>
        </p:txBody>
      </p:sp>
    </p:spTree>
    <p:extLst>
      <p:ext uri="{BB962C8B-B14F-4D97-AF65-F5344CB8AC3E}">
        <p14:creationId xmlns:p14="http://schemas.microsoft.com/office/powerpoint/2010/main" val="223527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Persson</a:t>
            </a:r>
            <a:endParaRPr lang="el-GR" dirty="0" smtClean="0"/>
          </a:p>
          <a:p>
            <a:endParaRPr lang="en-US" dirty="0"/>
          </a:p>
        </p:txBody>
      </p:sp>
      <p:sp>
        <p:nvSpPr>
          <p:cNvPr id="4" name="Slide Number Placeholder 3"/>
          <p:cNvSpPr>
            <a:spLocks noGrp="1"/>
          </p:cNvSpPr>
          <p:nvPr>
            <p:ph type="sldNum" sz="quarter" idx="10"/>
          </p:nvPr>
        </p:nvSpPr>
        <p:spPr/>
        <p:txBody>
          <a:bodyPr/>
          <a:lstStyle/>
          <a:p>
            <a:fld id="{861BB84E-D5E6-EF4D-968A-B21A028B2226}" type="slidenum">
              <a:rPr lang="en-US" smtClean="0"/>
              <a:t>5</a:t>
            </a:fld>
            <a:endParaRPr lang="en-US"/>
          </a:p>
        </p:txBody>
      </p:sp>
    </p:spTree>
    <p:extLst>
      <p:ext uri="{BB962C8B-B14F-4D97-AF65-F5344CB8AC3E}">
        <p14:creationId xmlns:p14="http://schemas.microsoft.com/office/powerpoint/2010/main" val="287300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ACA as political tool – after opposition or to stir up feeling before lections only</a:t>
            </a:r>
            <a:r>
              <a:rPr lang="en-US" baseline="0" dirty="0" smtClean="0"/>
              <a:t> to abandon after them</a:t>
            </a:r>
          </a:p>
          <a:p>
            <a:r>
              <a:rPr lang="en-US" baseline="0" dirty="0" smtClean="0"/>
              <a:t>Indonesia interference; Liberian refusal to grant prosecution power despite inaction from current authority</a:t>
            </a:r>
            <a:endParaRPr lang="en-US" dirty="0" smtClean="0"/>
          </a:p>
          <a:p>
            <a:endParaRPr lang="en-US" dirty="0" smtClean="0"/>
          </a:p>
          <a:p>
            <a:r>
              <a:rPr lang="en-US" dirty="0" smtClean="0"/>
              <a:t>Under-appreciation of AML</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7</a:t>
            </a:fld>
            <a:endParaRPr lang="en-US"/>
          </a:p>
        </p:txBody>
      </p:sp>
    </p:spTree>
    <p:extLst>
      <p:ext uri="{BB962C8B-B14F-4D97-AF65-F5344CB8AC3E}">
        <p14:creationId xmlns:p14="http://schemas.microsoft.com/office/powerpoint/2010/main" val="409650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s-ES_tradnl" dirty="0">
                <a:latin typeface="+mn-lt"/>
                <a:ea typeface="+mn-ea"/>
                <a:cs typeface="+mn-cs"/>
              </a:rPr>
              <a:t>C: Existen otras leyes o decretos que están vigentes pero son obsoletas como el decreto de austeridad en el gasto (1737/98) que restringe la compra hasta de teléfonos celulares</a:t>
            </a:r>
            <a:r>
              <a:rPr lang="en-US" dirty="0" smtClean="0"/>
              <a:t> - </a:t>
            </a:r>
            <a:r>
              <a:rPr lang="es-ES_tradnl" dirty="0">
                <a:latin typeface="+mn-lt"/>
                <a:ea typeface="+mn-ea"/>
                <a:cs typeface="+mn-cs"/>
              </a:rPr>
              <a:t>Sin embargo, el conflicto de interés no está reglamentado</a:t>
            </a:r>
            <a:r>
              <a:rPr lang="en-US" dirty="0" smtClean="0"/>
              <a:t> </a:t>
            </a:r>
          </a:p>
          <a:p>
            <a:pPr>
              <a:defRPr/>
            </a:pPr>
            <a:endParaRPr lang="en-US" dirty="0">
              <a:latin typeface="+mn-lt"/>
              <a:ea typeface="+mn-ea"/>
              <a:cs typeface="+mn-cs"/>
            </a:endParaRPr>
          </a:p>
          <a:p>
            <a:pPr>
              <a:defRPr/>
            </a:pPr>
            <a:r>
              <a:rPr lang="es-ES_tradnl" dirty="0">
                <a:latin typeface="+mn-lt"/>
                <a:ea typeface="+mn-ea"/>
                <a:cs typeface="+mn-cs"/>
              </a:rPr>
              <a:t>Demasiados requisitos encarecen proceso. Por ejemplo por qué pedir fianza de cumplimiento si gobierno no hace adelantes?</a:t>
            </a:r>
            <a:r>
              <a:rPr lang="en-US" dirty="0" smtClean="0"/>
              <a:t> </a:t>
            </a:r>
          </a:p>
          <a:p>
            <a:pPr>
              <a:defRPr/>
            </a:pPr>
            <a:r>
              <a:rPr lang="en-US" dirty="0" smtClean="0"/>
              <a:t>Full-time staff</a:t>
            </a:r>
          </a:p>
          <a:p>
            <a:pPr>
              <a:defRPr/>
            </a:pPr>
            <a:r>
              <a:rPr lang="en-US" dirty="0" smtClean="0"/>
              <a:t>Repeat of paperwork every once in a while, even for each bid</a:t>
            </a:r>
          </a:p>
          <a:p>
            <a:pPr>
              <a:defRPr/>
            </a:pPr>
            <a:endParaRPr lang="en-US" dirty="0" smtClean="0"/>
          </a:p>
          <a:p>
            <a:pPr>
              <a:defRPr/>
            </a:pPr>
            <a:r>
              <a:rPr lang="en-US" dirty="0" smtClean="0"/>
              <a:t>C: </a:t>
            </a:r>
            <a:r>
              <a:rPr lang="es-ES_tradnl" dirty="0">
                <a:latin typeface="+mn-lt"/>
                <a:ea typeface="+mn-ea"/>
                <a:cs typeface="+mn-cs"/>
              </a:rPr>
              <a:t>Si bien existe una ley para evitar el uso excesivo de papel en la burocracia, la ley de compras exige que las entidades deben tener un expediente completo, con originales firmados, de todo proceso de compra o contratación, lo que hace imposible cumplir con el requisito de No papel</a:t>
            </a:r>
            <a:r>
              <a:rPr lang="en-US" dirty="0" smtClean="0"/>
              <a:t> </a:t>
            </a:r>
          </a:p>
          <a:p>
            <a:pPr>
              <a:defRPr/>
            </a:pPr>
            <a:r>
              <a:rPr lang="es-ES_tradnl" dirty="0">
                <a:latin typeface="+mn-lt"/>
                <a:ea typeface="+mn-ea"/>
                <a:cs typeface="+mn-cs"/>
              </a:rPr>
              <a:t>Lo mismo ocurre con la ley de </a:t>
            </a:r>
            <a:r>
              <a:rPr lang="es-ES_tradnl" dirty="0" err="1">
                <a:latin typeface="+mn-lt"/>
                <a:ea typeface="+mn-ea"/>
                <a:cs typeface="+mn-cs"/>
              </a:rPr>
              <a:t>Mipymes</a:t>
            </a:r>
            <a:r>
              <a:rPr lang="es-ES_tradnl" dirty="0">
                <a:latin typeface="+mn-lt"/>
                <a:ea typeface="+mn-ea"/>
                <a:cs typeface="+mn-cs"/>
              </a:rPr>
              <a:t> que es muy difícil cumplir por la excesiva tramitología que hace muy difícil que la </a:t>
            </a:r>
            <a:r>
              <a:rPr lang="es-ES_tradnl" dirty="0" err="1">
                <a:latin typeface="+mn-lt"/>
                <a:ea typeface="+mn-ea"/>
                <a:cs typeface="+mn-cs"/>
              </a:rPr>
              <a:t>Mipymes</a:t>
            </a:r>
            <a:r>
              <a:rPr lang="es-ES_tradnl" dirty="0">
                <a:latin typeface="+mn-lt"/>
                <a:ea typeface="+mn-ea"/>
                <a:cs typeface="+mn-cs"/>
              </a:rPr>
              <a:t> pueda participar en los procesos de compras pues es muy caro y engorroso hacerlo</a:t>
            </a:r>
            <a:r>
              <a:rPr lang="en-US" dirty="0" smtClean="0"/>
              <a:t> </a:t>
            </a:r>
            <a:endParaRPr lang="en-US" dirty="0"/>
          </a:p>
        </p:txBody>
      </p:sp>
      <p:sp>
        <p:nvSpPr>
          <p:cNvPr id="80899" name="Slide Number Placeholder 3"/>
          <p:cNvSpPr>
            <a:spLocks noGrp="1"/>
          </p:cNvSpPr>
          <p:nvPr>
            <p:ph type="sldNum" sz="quarter" idx="4294967295"/>
          </p:nvPr>
        </p:nvSpPr>
        <p:spPr bwMode="auto">
          <a:xfrm>
            <a:off x="3777037" y="9377007"/>
            <a:ext cx="2890542" cy="493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3094EEA-1DF4-A14A-8615-A30B19BD03EF}" type="slidenum">
              <a:rPr lang="en-US"/>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C: </a:t>
            </a:r>
            <a:r>
              <a:rPr lang="es-ES_tradnl" dirty="0">
                <a:latin typeface="+mn-lt"/>
                <a:ea typeface="+mn-ea"/>
                <a:cs typeface="+mn-cs"/>
              </a:rPr>
              <a:t>Efecto paralizante del control desmedido y sin control  ya que entidades sujetas a control en forma paralela, desmedida y sin coordinación por:</a:t>
            </a:r>
            <a:endParaRPr lang="en-US" dirty="0">
              <a:latin typeface="+mn-lt"/>
              <a:ea typeface="+mn-ea"/>
              <a:cs typeface="+mn-cs"/>
            </a:endParaRPr>
          </a:p>
          <a:p>
            <a:pPr lvl="1">
              <a:defRPr/>
            </a:pPr>
            <a:r>
              <a:rPr lang="es-ES_tradnl" dirty="0">
                <a:latin typeface="+mn-lt"/>
                <a:ea typeface="+mn-ea"/>
              </a:rPr>
              <a:t>Control interno</a:t>
            </a:r>
            <a:endParaRPr lang="en-US" dirty="0">
              <a:latin typeface="+mn-lt"/>
              <a:ea typeface="+mn-ea"/>
            </a:endParaRPr>
          </a:p>
          <a:p>
            <a:pPr lvl="1">
              <a:defRPr/>
            </a:pPr>
            <a:r>
              <a:rPr lang="es-ES_tradnl" dirty="0">
                <a:latin typeface="+mn-lt"/>
                <a:ea typeface="+mn-ea"/>
              </a:rPr>
              <a:t>Control de Gestión de Calidad</a:t>
            </a:r>
            <a:endParaRPr lang="en-US" dirty="0">
              <a:latin typeface="+mn-lt"/>
              <a:ea typeface="+mn-ea"/>
            </a:endParaRPr>
          </a:p>
          <a:p>
            <a:pPr lvl="1">
              <a:defRPr/>
            </a:pPr>
            <a:r>
              <a:rPr lang="es-ES_tradnl" dirty="0">
                <a:latin typeface="+mn-lt"/>
                <a:ea typeface="+mn-ea"/>
              </a:rPr>
              <a:t>Contraloría</a:t>
            </a:r>
            <a:endParaRPr lang="en-US" dirty="0">
              <a:latin typeface="+mn-lt"/>
              <a:ea typeface="+mn-ea"/>
            </a:endParaRPr>
          </a:p>
          <a:p>
            <a:pPr lvl="1">
              <a:defRPr/>
            </a:pPr>
            <a:r>
              <a:rPr lang="es-ES_tradnl" dirty="0">
                <a:latin typeface="+mn-lt"/>
                <a:ea typeface="+mn-ea"/>
              </a:rPr>
              <a:t>Procuraduría</a:t>
            </a:r>
            <a:endParaRPr lang="en-US" dirty="0">
              <a:latin typeface="+mn-lt"/>
              <a:ea typeface="+mn-ea"/>
            </a:endParaRPr>
          </a:p>
          <a:p>
            <a:pPr>
              <a:defRPr/>
            </a:pPr>
            <a:r>
              <a:rPr lang="es-ES_tradnl" dirty="0">
                <a:latin typeface="+mn-lt"/>
                <a:ea typeface="+mn-ea"/>
                <a:cs typeface="+mn-cs"/>
              </a:rPr>
              <a:t>Veeduría ciudadana</a:t>
            </a:r>
            <a:r>
              <a:rPr lang="en-US" dirty="0" smtClean="0"/>
              <a:t> </a:t>
            </a:r>
            <a:endParaRPr lang="en-US" dirty="0"/>
          </a:p>
        </p:txBody>
      </p:sp>
      <p:sp>
        <p:nvSpPr>
          <p:cNvPr id="84995" name="Slide Number Placeholder 3"/>
          <p:cNvSpPr>
            <a:spLocks noGrp="1"/>
          </p:cNvSpPr>
          <p:nvPr>
            <p:ph type="sldNum" sz="quarter" idx="4294967295"/>
          </p:nvPr>
        </p:nvSpPr>
        <p:spPr bwMode="auto">
          <a:xfrm>
            <a:off x="3777037" y="9377007"/>
            <a:ext cx="2890542" cy="493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F0FCEC8-5870-9847-B10F-AEDD17CC46B4}" type="slidenum">
              <a:rPr lang="en-US"/>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87043" name="Slide Number Placeholder 3"/>
          <p:cNvSpPr>
            <a:spLocks noGrp="1"/>
          </p:cNvSpPr>
          <p:nvPr>
            <p:ph type="sldNum" sz="quarter" idx="4294967295"/>
          </p:nvPr>
        </p:nvSpPr>
        <p:spPr bwMode="auto">
          <a:xfrm>
            <a:off x="3777037" y="9377007"/>
            <a:ext cx="2890542" cy="493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07F689D-E6D4-E44B-98E8-2773D4D11679}" type="slidenum">
              <a:rPr lang="en-US"/>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C: </a:t>
            </a:r>
            <a:r>
              <a:rPr lang="es-ES_tradnl">
                <a:latin typeface="Calibri" charset="0"/>
                <a:ea typeface="ＭＳ Ｐゴシック" charset="0"/>
                <a:cs typeface="ＭＳ Ｐゴシック" charset="0"/>
              </a:rPr>
              <a:t>Explican que en el 2010 habían  10 proyectos que no se implementaron por burocracia, en el 2011 fueron once proyecto que no se implementaron. Total parálisis del estado, entidades no encuentran como contratar</a:t>
            </a:r>
            <a:r>
              <a:rPr lang="en-US">
                <a:latin typeface="Times New Roman" charset="0"/>
                <a:ea typeface="ＭＳ Ｐゴシック" charset="0"/>
                <a:cs typeface="ＭＳ Ｐゴシック" charset="0"/>
              </a:rPr>
              <a:t>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Costos mas altos - C: </a:t>
            </a:r>
            <a:r>
              <a:rPr lang="es-ES_tradnl">
                <a:latin typeface="Calibri" charset="0"/>
                <a:ea typeface="ＭＳ Ｐゴシック" charset="0"/>
                <a:cs typeface="ＭＳ Ｐゴシック" charset="0"/>
              </a:rPr>
              <a:t>el costo de administración y del control puede en algunas ocasiones y sobre todo para compra menores ser igual o superior al costo de lo que se quiere comprar</a:t>
            </a:r>
            <a:r>
              <a:rPr lang="en-US">
                <a:latin typeface="Times New Roman" charset="0"/>
                <a:ea typeface="ＭＳ Ｐゴシック" charset="0"/>
                <a:cs typeface="ＭＳ Ｐゴシック" charset="0"/>
              </a:rPr>
              <a:t> </a:t>
            </a:r>
          </a:p>
          <a:p>
            <a:endParaRPr lang="en-US">
              <a:latin typeface="Times New Roman" charset="0"/>
              <a:ea typeface="ＭＳ Ｐゴシック" charset="0"/>
              <a:cs typeface="ＭＳ Ｐゴシック" charset="0"/>
            </a:endParaRPr>
          </a:p>
          <a:p>
            <a:pPr eaLnBrk="1" hangingPunct="1">
              <a:spcBef>
                <a:spcPct val="0"/>
              </a:spcBef>
            </a:pPr>
            <a:r>
              <a:rPr lang="es-ES_tradnl">
                <a:latin typeface="Calibri" charset="0"/>
                <a:ea typeface="ＭＳ Ｐゴシック" charset="0"/>
                <a:cs typeface="ＭＳ Ｐゴシック" charset="0"/>
              </a:rPr>
              <a:t>C: En la realidad no hay incentivos al ahorro ya que el presupuesto debe ser ejecutado dentro del año  o se reduce el siguiente año</a:t>
            </a:r>
            <a:endParaRPr lang="en-US">
              <a:latin typeface="Calibri"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
        <p:nvSpPr>
          <p:cNvPr id="90115" name="Slide Number Placeholder 3"/>
          <p:cNvSpPr>
            <a:spLocks noGrp="1"/>
          </p:cNvSpPr>
          <p:nvPr>
            <p:ph type="sldNum" sz="quarter" idx="4294967295"/>
          </p:nvPr>
        </p:nvSpPr>
        <p:spPr bwMode="auto">
          <a:xfrm>
            <a:off x="3777037" y="9377007"/>
            <a:ext cx="2890542" cy="493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62E03C9-9A32-8D45-97A2-F32245FB7494}" type="slidenum">
              <a:rPr lang="en-US"/>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defTabSz="465887" eaLnBrk="1" fontAlgn="auto" hangingPunct="1">
              <a:spcBef>
                <a:spcPts val="0"/>
              </a:spcBef>
              <a:spcAft>
                <a:spcPts val="0"/>
              </a:spcAft>
              <a:defRPr/>
            </a:pPr>
            <a:r>
              <a:rPr lang="en-US" dirty="0">
                <a:latin typeface="+mn-lt"/>
                <a:ea typeface="+mn-ea"/>
                <a:cs typeface="+mn-cs"/>
              </a:rPr>
              <a:t>Los </a:t>
            </a:r>
            <a:r>
              <a:rPr lang="en-US" dirty="0" err="1">
                <a:latin typeface="+mn-lt"/>
                <a:ea typeface="+mn-ea"/>
                <a:cs typeface="+mn-cs"/>
              </a:rPr>
              <a:t>corruptos</a:t>
            </a:r>
            <a:r>
              <a:rPr lang="en-US" dirty="0">
                <a:latin typeface="+mn-lt"/>
                <a:ea typeface="+mn-ea"/>
                <a:cs typeface="+mn-cs"/>
              </a:rPr>
              <a:t> </a:t>
            </a:r>
            <a:r>
              <a:rPr lang="en-US" dirty="0" err="1">
                <a:latin typeface="+mn-lt"/>
                <a:ea typeface="+mn-ea"/>
                <a:cs typeface="+mn-cs"/>
              </a:rPr>
              <a:t>siguen</a:t>
            </a:r>
            <a:r>
              <a:rPr lang="en-US" dirty="0">
                <a:latin typeface="+mn-lt"/>
                <a:ea typeface="+mn-ea"/>
                <a:cs typeface="+mn-cs"/>
              </a:rPr>
              <a:t> </a:t>
            </a:r>
            <a:r>
              <a:rPr lang="en-US" dirty="0" err="1">
                <a:latin typeface="+mn-lt"/>
                <a:ea typeface="+mn-ea"/>
                <a:cs typeface="+mn-cs"/>
              </a:rPr>
              <a:t>siendo</a:t>
            </a:r>
            <a:r>
              <a:rPr lang="en-US" dirty="0">
                <a:latin typeface="+mn-lt"/>
                <a:ea typeface="+mn-ea"/>
                <a:cs typeface="+mn-cs"/>
              </a:rPr>
              <a:t> mas </a:t>
            </a:r>
            <a:r>
              <a:rPr lang="en-US" dirty="0" err="1">
                <a:latin typeface="+mn-lt"/>
                <a:ea typeface="+mn-ea"/>
                <a:cs typeface="+mn-cs"/>
              </a:rPr>
              <a:t>corruptos</a:t>
            </a:r>
            <a:r>
              <a:rPr lang="en-US" dirty="0">
                <a:latin typeface="+mn-lt"/>
                <a:ea typeface="+mn-ea"/>
                <a:cs typeface="+mn-cs"/>
              </a:rPr>
              <a:t> y </a:t>
            </a:r>
            <a:r>
              <a:rPr lang="en-US" dirty="0" err="1">
                <a:latin typeface="+mn-lt"/>
                <a:ea typeface="+mn-ea"/>
                <a:cs typeface="+mn-cs"/>
              </a:rPr>
              <a:t>quienes</a:t>
            </a:r>
            <a:r>
              <a:rPr lang="en-US" dirty="0">
                <a:latin typeface="+mn-lt"/>
                <a:ea typeface="+mn-ea"/>
                <a:cs typeface="+mn-cs"/>
              </a:rPr>
              <a:t> </a:t>
            </a:r>
            <a:r>
              <a:rPr lang="en-US" dirty="0" err="1">
                <a:latin typeface="+mn-lt"/>
                <a:ea typeface="+mn-ea"/>
                <a:cs typeface="+mn-cs"/>
              </a:rPr>
              <a:t>trabajamos</a:t>
            </a:r>
            <a:r>
              <a:rPr lang="en-US" dirty="0">
                <a:latin typeface="+mn-lt"/>
                <a:ea typeface="+mn-ea"/>
                <a:cs typeface="+mn-cs"/>
              </a:rPr>
              <a:t> de </a:t>
            </a:r>
            <a:r>
              <a:rPr lang="en-US" dirty="0" err="1">
                <a:latin typeface="+mn-lt"/>
                <a:ea typeface="+mn-ea"/>
                <a:cs typeface="+mn-cs"/>
              </a:rPr>
              <a:t>acuerdo</a:t>
            </a:r>
            <a:r>
              <a:rPr lang="en-US" dirty="0">
                <a:latin typeface="+mn-lt"/>
                <a:ea typeface="+mn-ea"/>
                <a:cs typeface="+mn-cs"/>
              </a:rPr>
              <a:t> a la </a:t>
            </a:r>
            <a:r>
              <a:rPr lang="en-US" dirty="0" err="1">
                <a:latin typeface="+mn-lt"/>
                <a:ea typeface="+mn-ea"/>
                <a:cs typeface="+mn-cs"/>
              </a:rPr>
              <a:t>normatividad</a:t>
            </a:r>
            <a:r>
              <a:rPr lang="en-US" dirty="0">
                <a:latin typeface="+mn-lt"/>
                <a:ea typeface="+mn-ea"/>
                <a:cs typeface="+mn-cs"/>
              </a:rPr>
              <a:t> solo </a:t>
            </a:r>
            <a:r>
              <a:rPr lang="en-US" dirty="0" err="1">
                <a:latin typeface="+mn-lt"/>
                <a:ea typeface="+mn-ea"/>
                <a:cs typeface="+mn-cs"/>
              </a:rPr>
              <a:t>nos</a:t>
            </a:r>
            <a:r>
              <a:rPr lang="en-US" dirty="0">
                <a:latin typeface="+mn-lt"/>
                <a:ea typeface="+mn-ea"/>
                <a:cs typeface="+mn-cs"/>
              </a:rPr>
              <a:t> </a:t>
            </a:r>
            <a:r>
              <a:rPr lang="en-US" dirty="0" err="1">
                <a:latin typeface="+mn-lt"/>
                <a:ea typeface="+mn-ea"/>
                <a:cs typeface="+mn-cs"/>
              </a:rPr>
              <a:t>han</a:t>
            </a:r>
            <a:r>
              <a:rPr lang="en-US" dirty="0">
                <a:latin typeface="+mn-lt"/>
                <a:ea typeface="+mn-ea"/>
                <a:cs typeface="+mn-cs"/>
              </a:rPr>
              <a:t> </a:t>
            </a:r>
            <a:r>
              <a:rPr lang="en-US" dirty="0" err="1">
                <a:latin typeface="+mn-lt"/>
                <a:ea typeface="+mn-ea"/>
                <a:cs typeface="+mn-cs"/>
              </a:rPr>
              <a:t>cargado</a:t>
            </a:r>
            <a:r>
              <a:rPr lang="en-US" dirty="0">
                <a:latin typeface="+mn-lt"/>
                <a:ea typeface="+mn-ea"/>
                <a:cs typeface="+mn-cs"/>
              </a:rPr>
              <a:t> mas </a:t>
            </a:r>
            <a:r>
              <a:rPr lang="en-US" dirty="0" err="1">
                <a:latin typeface="+mn-lt"/>
                <a:ea typeface="+mn-ea"/>
                <a:cs typeface="+mn-cs"/>
              </a:rPr>
              <a:t>trabajo</a:t>
            </a:r>
            <a:r>
              <a:rPr lang="en-US" dirty="0">
                <a:latin typeface="+mn-lt"/>
                <a:ea typeface="+mn-ea"/>
                <a:cs typeface="+mn-cs"/>
              </a:rPr>
              <a:t> y mas </a:t>
            </a:r>
            <a:r>
              <a:rPr lang="en-US" dirty="0" err="1">
                <a:latin typeface="+mn-lt"/>
                <a:ea typeface="+mn-ea"/>
                <a:cs typeface="+mn-cs"/>
              </a:rPr>
              <a:t>papeleo</a:t>
            </a:r>
            <a:r>
              <a:rPr lang="en-US" dirty="0">
                <a:latin typeface="+mn-lt"/>
                <a:ea typeface="+mn-ea"/>
                <a:cs typeface="+mn-cs"/>
              </a:rPr>
              <a:t>, </a:t>
            </a:r>
            <a:r>
              <a:rPr lang="en-US" dirty="0" err="1">
                <a:latin typeface="+mn-lt"/>
                <a:ea typeface="+mn-ea"/>
                <a:cs typeface="+mn-cs"/>
              </a:rPr>
              <a:t>demasiada</a:t>
            </a:r>
            <a:r>
              <a:rPr lang="en-US" dirty="0">
                <a:latin typeface="+mn-lt"/>
                <a:ea typeface="+mn-ea"/>
                <a:cs typeface="+mn-cs"/>
              </a:rPr>
              <a:t> </a:t>
            </a:r>
            <a:r>
              <a:rPr lang="en-US" dirty="0" err="1">
                <a:latin typeface="+mn-lt"/>
                <a:ea typeface="+mn-ea"/>
                <a:cs typeface="+mn-cs"/>
              </a:rPr>
              <a:t>burocracia</a:t>
            </a:r>
            <a:endParaRPr lang="en-US" dirty="0">
              <a:latin typeface="+mn-lt"/>
              <a:ea typeface="+mn-ea"/>
              <a:cs typeface="+mn-cs"/>
            </a:endParaRPr>
          </a:p>
          <a:p>
            <a:pPr>
              <a:defRPr/>
            </a:pPr>
            <a:endParaRPr lang="en-US" dirty="0"/>
          </a:p>
        </p:txBody>
      </p:sp>
      <p:sp>
        <p:nvSpPr>
          <p:cNvPr id="94211" name="Slide Number Placeholder 3"/>
          <p:cNvSpPr>
            <a:spLocks noGrp="1"/>
          </p:cNvSpPr>
          <p:nvPr>
            <p:ph type="sldNum" sz="quarter" idx="4294967295"/>
          </p:nvPr>
        </p:nvSpPr>
        <p:spPr bwMode="auto">
          <a:xfrm>
            <a:off x="3777037" y="9377007"/>
            <a:ext cx="2890542" cy="493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CA972B6-E867-7942-9A60-F881F89E15C0}" type="slidenum">
              <a:rPr lang="en-US"/>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 – ideas about these spring from the SME study conducted in Jamaica</a:t>
            </a:r>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65138" y="2382094"/>
            <a:ext cx="6413834" cy="1510397"/>
          </a:xfrm>
          <a:prstGeom prst="rect">
            <a:avLst/>
          </a:prstGeom>
        </p:spPr>
        <p:txBody>
          <a:bodyPr anchor="t" anchorCtr="0">
            <a:normAutofit/>
          </a:bodyPr>
          <a:lstStyle>
            <a:lvl1pPr algn="l">
              <a:defRPr lang="en-CA" sz="2800" b="1" kern="1200" dirty="0">
                <a:solidFill>
                  <a:schemeClr val="bg1"/>
                </a:solidFill>
                <a:latin typeface="Lucida Sans" pitchFamily="34" charset="0"/>
                <a:ea typeface="+mn-ea"/>
                <a:cs typeface="+mn-cs"/>
              </a:defRPr>
            </a:lvl1pPr>
          </a:lstStyle>
          <a:p>
            <a:r>
              <a:rPr lang="en-US" noProof="0" smtClean="0"/>
              <a:t>Click to edit Master title style</a:t>
            </a:r>
            <a:endParaRPr lang="en-CA" noProof="0" dirty="0"/>
          </a:p>
        </p:txBody>
      </p:sp>
      <p:sp>
        <p:nvSpPr>
          <p:cNvPr id="3" name="Subtitle 2"/>
          <p:cNvSpPr>
            <a:spLocks noGrp="1"/>
          </p:cNvSpPr>
          <p:nvPr>
            <p:ph type="subTitle" idx="1"/>
          </p:nvPr>
        </p:nvSpPr>
        <p:spPr>
          <a:xfrm>
            <a:off x="465137" y="3993159"/>
            <a:ext cx="6413835" cy="2214693"/>
          </a:xfrm>
        </p:spPr>
        <p:txBody>
          <a:bodyPr>
            <a:normAutofit/>
          </a:bodyPr>
          <a:lstStyle>
            <a:lvl1pPr marL="0" indent="0" algn="l">
              <a:buNone/>
              <a:defRPr lang="en-CA" sz="2000" b="1" kern="1200" dirty="0">
                <a:solidFill>
                  <a:schemeClr val="bg1"/>
                </a:solidFill>
                <a:latin typeface="Lucida Sans"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CA" noProof="0" dirty="0"/>
          </a:p>
        </p:txBody>
      </p:sp>
    </p:spTree>
    <p:extLst>
      <p:ext uri="{BB962C8B-B14F-4D97-AF65-F5344CB8AC3E}">
        <p14:creationId xmlns:p14="http://schemas.microsoft.com/office/powerpoint/2010/main" val="400205362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3" name="Inhaltsplatzhalter 2"/>
          <p:cNvSpPr>
            <a:spLocks noGrp="1"/>
          </p:cNvSpPr>
          <p:nvPr>
            <p:ph idx="1"/>
          </p:nvPr>
        </p:nvSpPr>
        <p:spPr>
          <a:xfrm>
            <a:off x="466725" y="1476375"/>
            <a:ext cx="7670596" cy="4840535"/>
          </a:xfrm>
          <a:prstGeom prst="rect">
            <a:avLst/>
          </a:prstGeom>
        </p:spPr>
        <p:txBody>
          <a:bodyPr/>
          <a:lstStyle>
            <a:lvl1pPr marL="0" indent="0" algn="just">
              <a:buClrTx/>
              <a:buFont typeface="Arial" panose="020B0604020202020204" pitchFamily="34" charset="0"/>
              <a:buNone/>
              <a:defRPr lang="en-US" sz="1600" kern="1200" dirty="0" smtClean="0">
                <a:solidFill>
                  <a:srgbClr val="000000"/>
                </a:solidFill>
                <a:latin typeface="Lucida Sans" pitchFamily="34" charset="0"/>
                <a:ea typeface="+mn-ea"/>
                <a:cs typeface="Times New Roman" pitchFamily="18" charset="0"/>
              </a:defRPr>
            </a:lvl1pPr>
            <a:lvl2pPr>
              <a:buClr>
                <a:srgbClr val="B7434A"/>
              </a:buClr>
              <a:defRPr lang="en-US" sz="1600" kern="1200" dirty="0" smtClean="0">
                <a:solidFill>
                  <a:srgbClr val="000000"/>
                </a:solidFill>
                <a:latin typeface="Lucida Sans" pitchFamily="34" charset="0"/>
                <a:ea typeface="+mn-ea"/>
                <a:cs typeface="Times New Roman" pitchFamily="18" charset="0"/>
              </a:defRPr>
            </a:lvl2pPr>
            <a:lvl3pPr>
              <a:buClr>
                <a:srgbClr val="B7434A"/>
              </a:buClr>
              <a:defRPr lang="en-US" sz="1600" kern="1200" dirty="0" smtClean="0">
                <a:solidFill>
                  <a:srgbClr val="000000"/>
                </a:solidFill>
                <a:latin typeface="Lucida Sans" pitchFamily="34" charset="0"/>
                <a:ea typeface="+mn-ea"/>
                <a:cs typeface="Times New Roman" pitchFamily="18" charset="0"/>
              </a:defRPr>
            </a:lvl3pPr>
            <a:lvl4pPr>
              <a:buClr>
                <a:srgbClr val="B7434A"/>
              </a:buClr>
              <a:defRPr lang="en-US" sz="1600" kern="1200" dirty="0" smtClean="0">
                <a:solidFill>
                  <a:srgbClr val="000000"/>
                </a:solidFill>
                <a:latin typeface="Lucida Sans" pitchFamily="34" charset="0"/>
                <a:ea typeface="+mn-ea"/>
                <a:cs typeface="Times New Roman" pitchFamily="18" charset="0"/>
              </a:defRPr>
            </a:lvl4pPr>
            <a:lvl5pPr>
              <a:buClr>
                <a:srgbClr val="B7434A"/>
              </a:buClr>
              <a:defRPr lang="de-AT" sz="1600" kern="1200" dirty="0">
                <a:solidFill>
                  <a:srgbClr val="000000"/>
                </a:solidFill>
                <a:latin typeface="Lucida Sans" pitchFamily="34" charset="0"/>
                <a:ea typeface="+mn-ea"/>
                <a:cs typeface="Times New Roman" pitchFamily="18" charset="0"/>
              </a:defRPr>
            </a:lvl5pPr>
          </a:lstStyle>
          <a:p>
            <a:pPr lvl="0"/>
            <a:r>
              <a:rPr lang="en-CA" noProof="0" dirty="0" smtClean="0"/>
              <a:t>Click to edit Master text styles</a:t>
            </a:r>
          </a:p>
        </p:txBody>
      </p:sp>
      <p:sp>
        <p:nvSpPr>
          <p:cNvPr id="4" name="Titel 1"/>
          <p:cNvSpPr>
            <a:spLocks noGrp="1"/>
          </p:cNvSpPr>
          <p:nvPr>
            <p:ph type="title"/>
          </p:nvPr>
        </p:nvSpPr>
        <p:spPr>
          <a:xfrm>
            <a:off x="466725" y="459114"/>
            <a:ext cx="6269635" cy="439418"/>
          </a:xfrm>
          <a:prstGeom prst="rect">
            <a:avLst/>
          </a:prstGeom>
        </p:spPr>
        <p:txBody>
          <a:bodyPr anchor="b" anchorCtr="0"/>
          <a:lstStyle>
            <a:lvl1pPr algn="l">
              <a:defRPr sz="1800" b="1" cap="all" baseline="0">
                <a:solidFill>
                  <a:srgbClr val="003B81"/>
                </a:solidFill>
                <a:latin typeface="Lucida Sans" panose="020B0602040502020204" pitchFamily="34" charset="0"/>
              </a:defRPr>
            </a:lvl1pPr>
          </a:lstStyle>
          <a:p>
            <a:r>
              <a:rPr lang="en-CA" noProof="0" dirty="0" smtClean="0"/>
              <a:t>Click to edit Master title style</a:t>
            </a:r>
            <a:endParaRPr lang="en-CA" noProof="0" dirty="0"/>
          </a:p>
        </p:txBody>
      </p:sp>
      <p:sp>
        <p:nvSpPr>
          <p:cNvPr id="5" name="Textplatzhalter 2"/>
          <p:cNvSpPr>
            <a:spLocks noGrp="1"/>
          </p:cNvSpPr>
          <p:nvPr>
            <p:ph type="body" idx="10"/>
          </p:nvPr>
        </p:nvSpPr>
        <p:spPr>
          <a:xfrm>
            <a:off x="466725" y="976313"/>
            <a:ext cx="7704151" cy="248400"/>
          </a:xfrm>
          <a:prstGeom prst="rect">
            <a:avLst/>
          </a:prstGeom>
        </p:spPr>
        <p:txBody>
          <a:bodyPr tIns="36000" anchor="ctr" anchorCtr="0"/>
          <a:lstStyle>
            <a:lvl1pPr marL="0" indent="0">
              <a:buNone/>
              <a:defRPr sz="1600" b="0" i="0" baseline="0">
                <a:solidFill>
                  <a:schemeClr val="bg1"/>
                </a:solidFill>
                <a:latin typeface="Lucida Sans" panose="020B06020405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smtClean="0"/>
              <a:t>Click to edit Master text styles</a:t>
            </a:r>
          </a:p>
        </p:txBody>
      </p:sp>
    </p:spTree>
    <p:extLst>
      <p:ext uri="{BB962C8B-B14F-4D97-AF65-F5344CB8AC3E}">
        <p14:creationId xmlns:p14="http://schemas.microsoft.com/office/powerpoint/2010/main" val="113954382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ing">
    <p:spTree>
      <p:nvGrpSpPr>
        <p:cNvPr id="1" name=""/>
        <p:cNvGrpSpPr/>
        <p:nvPr/>
      </p:nvGrpSpPr>
      <p:grpSpPr>
        <a:xfrm>
          <a:off x="0" y="0"/>
          <a:ext cx="0" cy="0"/>
          <a:chOff x="0" y="0"/>
          <a:chExt cx="0" cy="0"/>
        </a:xfrm>
      </p:grpSpPr>
      <p:sp>
        <p:nvSpPr>
          <p:cNvPr id="3" name="Inhaltsplatzhalter 2"/>
          <p:cNvSpPr>
            <a:spLocks noGrp="1"/>
          </p:cNvSpPr>
          <p:nvPr>
            <p:ph idx="1"/>
          </p:nvPr>
        </p:nvSpPr>
        <p:spPr>
          <a:xfrm>
            <a:off x="466725" y="1476375"/>
            <a:ext cx="7670596" cy="4840535"/>
          </a:xfrm>
          <a:prstGeom prst="rect">
            <a:avLst/>
          </a:prstGeom>
        </p:spPr>
        <p:txBody>
          <a:bodyPr/>
          <a:lstStyle>
            <a:lvl1pPr marL="271463" indent="-271463" algn="just" rtl="0" eaLnBrk="1" fontAlgn="base" hangingPunct="1">
              <a:spcBef>
                <a:spcPts val="0"/>
              </a:spcBef>
              <a:spcAft>
                <a:spcPct val="0"/>
              </a:spcAft>
              <a:buClrTx/>
              <a:buSzPct val="100000"/>
              <a:buFont typeface="+mj-lt"/>
              <a:buAutoNum type="arabicPeriod"/>
              <a:defRPr lang="en-US" sz="1600" kern="1200" dirty="0" smtClean="0">
                <a:solidFill>
                  <a:schemeClr val="tx1"/>
                </a:solidFill>
                <a:latin typeface="Lucida Sans" panose="020B0602040502020204" pitchFamily="34" charset="0"/>
                <a:ea typeface="+mn-ea"/>
                <a:cs typeface="Times New Roman" pitchFamily="18" charset="0"/>
              </a:defRPr>
            </a:lvl1pPr>
            <a:lvl2pPr>
              <a:buClr>
                <a:srgbClr val="B7434A"/>
              </a:buClr>
              <a:defRPr sz="1600">
                <a:latin typeface="Lucida Sans" panose="020B0602040502020204" pitchFamily="34" charset="0"/>
                <a:ea typeface="Verdana" pitchFamily="34" charset="0"/>
                <a:cs typeface="Verdana" pitchFamily="34" charset="0"/>
              </a:defRPr>
            </a:lvl2pPr>
            <a:lvl3pPr marL="1143000" indent="-228600">
              <a:buClr>
                <a:srgbClr val="B7434A"/>
              </a:buClr>
              <a:buFont typeface="Wingdings" panose="05000000000000000000" pitchFamily="2" charset="2"/>
              <a:buChar char="§"/>
              <a:defRPr sz="1600">
                <a:latin typeface="Lucida Sans" panose="020B0602040502020204" pitchFamily="34" charset="0"/>
                <a:ea typeface="Verdana" pitchFamily="34" charset="0"/>
                <a:cs typeface="Verdana" pitchFamily="34" charset="0"/>
              </a:defRPr>
            </a:lvl3pPr>
            <a:lvl4pPr marL="1600200" indent="-228600">
              <a:buClr>
                <a:srgbClr val="B7434A"/>
              </a:buClr>
              <a:buFont typeface="Wingdings" panose="05000000000000000000" pitchFamily="2" charset="2"/>
              <a:buChar char="Ø"/>
              <a:defRPr sz="1600">
                <a:latin typeface="Lucida Sans" panose="020B0602040502020204" pitchFamily="34" charset="0"/>
                <a:ea typeface="Verdana" pitchFamily="34" charset="0"/>
                <a:cs typeface="Verdana" pitchFamily="34" charset="0"/>
              </a:defRPr>
            </a:lvl4pPr>
            <a:lvl5pPr>
              <a:buClr>
                <a:srgbClr val="B7434A"/>
              </a:buClr>
              <a:defRPr sz="1600">
                <a:latin typeface="Lucida Sans" panose="020B0602040502020204" pitchFamily="34" charset="0"/>
                <a:ea typeface="Verdana" pitchFamily="34" charset="0"/>
                <a:cs typeface="Verdana" pitchFamily="34" charset="0"/>
              </a:defRPr>
            </a:lvl5pPr>
          </a:lstStyle>
          <a:p>
            <a:pPr lvl="0"/>
            <a:r>
              <a:rPr lang="en-CA" noProof="0" dirty="0" smtClean="0"/>
              <a:t>Click to edit Master text styles</a:t>
            </a:r>
          </a:p>
        </p:txBody>
      </p:sp>
      <p:sp>
        <p:nvSpPr>
          <p:cNvPr id="5" name="Textplatzhalter 2"/>
          <p:cNvSpPr>
            <a:spLocks noGrp="1"/>
          </p:cNvSpPr>
          <p:nvPr>
            <p:ph type="body" idx="10"/>
          </p:nvPr>
        </p:nvSpPr>
        <p:spPr>
          <a:xfrm>
            <a:off x="466725" y="976313"/>
            <a:ext cx="7695763" cy="248480"/>
          </a:xfrm>
          <a:prstGeom prst="rect">
            <a:avLst/>
          </a:prstGeom>
        </p:spPr>
        <p:txBody>
          <a:bodyPr tIns="36000" anchor="ctr" anchorCtr="0"/>
          <a:lstStyle>
            <a:lvl1pPr marL="0" indent="0">
              <a:buNone/>
              <a:defRPr sz="1600" b="0" i="0" baseline="0">
                <a:solidFill>
                  <a:schemeClr val="bg1"/>
                </a:solidFill>
                <a:latin typeface="Lucida Sans" panose="020B06020405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smtClean="0"/>
              <a:t>Click to edit Master text styles</a:t>
            </a:r>
          </a:p>
        </p:txBody>
      </p:sp>
      <p:sp>
        <p:nvSpPr>
          <p:cNvPr id="7" name="Titel 1"/>
          <p:cNvSpPr>
            <a:spLocks noGrp="1"/>
          </p:cNvSpPr>
          <p:nvPr>
            <p:ph type="title"/>
          </p:nvPr>
        </p:nvSpPr>
        <p:spPr>
          <a:xfrm>
            <a:off x="466725" y="459114"/>
            <a:ext cx="6269635" cy="439418"/>
          </a:xfrm>
          <a:prstGeom prst="rect">
            <a:avLst/>
          </a:prstGeom>
        </p:spPr>
        <p:txBody>
          <a:bodyPr anchor="b" anchorCtr="0"/>
          <a:lstStyle>
            <a:lvl1pPr algn="l">
              <a:defRPr sz="1800" b="1" cap="all" baseline="0">
                <a:solidFill>
                  <a:srgbClr val="003B81"/>
                </a:solidFill>
                <a:latin typeface="Lucida Sans" panose="020B0602040502020204" pitchFamily="34" charset="0"/>
              </a:defRPr>
            </a:lvl1pPr>
          </a:lstStyle>
          <a:p>
            <a:r>
              <a:rPr lang="en-CA" noProof="0" dirty="0" smtClean="0"/>
              <a:t>Click to edit Master title style</a:t>
            </a:r>
            <a:endParaRPr lang="en-CA" noProof="0" dirty="0"/>
          </a:p>
        </p:txBody>
      </p:sp>
    </p:spTree>
    <p:extLst>
      <p:ext uri="{BB962C8B-B14F-4D97-AF65-F5344CB8AC3E}">
        <p14:creationId xmlns:p14="http://schemas.microsoft.com/office/powerpoint/2010/main" val="182592150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ing">
    <p:spTree>
      <p:nvGrpSpPr>
        <p:cNvPr id="1" name=""/>
        <p:cNvGrpSpPr/>
        <p:nvPr/>
      </p:nvGrpSpPr>
      <p:grpSpPr>
        <a:xfrm>
          <a:off x="0" y="0"/>
          <a:ext cx="0" cy="0"/>
          <a:chOff x="0" y="0"/>
          <a:chExt cx="0" cy="0"/>
        </a:xfrm>
      </p:grpSpPr>
      <p:sp>
        <p:nvSpPr>
          <p:cNvPr id="3" name="Inhaltsplatzhalter 2"/>
          <p:cNvSpPr>
            <a:spLocks noGrp="1"/>
          </p:cNvSpPr>
          <p:nvPr>
            <p:ph idx="1"/>
          </p:nvPr>
        </p:nvSpPr>
        <p:spPr>
          <a:xfrm>
            <a:off x="466725" y="1476375"/>
            <a:ext cx="7670596" cy="4840535"/>
          </a:xfrm>
          <a:prstGeom prst="rect">
            <a:avLst/>
          </a:prstGeom>
        </p:spPr>
        <p:txBody>
          <a:bodyPr/>
          <a:lstStyle>
            <a:lvl1pPr marL="268288" indent="-268288" algn="just" rtl="0" eaLnBrk="1" fontAlgn="base" hangingPunct="1">
              <a:spcBef>
                <a:spcPct val="0"/>
              </a:spcBef>
              <a:spcAft>
                <a:spcPct val="0"/>
              </a:spcAft>
              <a:buClrTx/>
              <a:buSzPct val="100000"/>
              <a:buFont typeface="Arial" panose="020B0604020202020204" pitchFamily="34" charset="0"/>
              <a:buChar char="•"/>
              <a:tabLst/>
              <a:defRPr lang="en-US" sz="1600" kern="1200" dirty="0" smtClean="0">
                <a:solidFill>
                  <a:schemeClr val="tx1"/>
                </a:solidFill>
                <a:latin typeface="Lucida Sans" pitchFamily="34" charset="0"/>
                <a:ea typeface="+mn-ea"/>
                <a:cs typeface="Times New Roman" pitchFamily="18" charset="0"/>
              </a:defRPr>
            </a:lvl1pPr>
            <a:lvl2pPr algn="just">
              <a:buClrTx/>
              <a:defRPr sz="1600">
                <a:solidFill>
                  <a:schemeClr val="tx1"/>
                </a:solidFill>
                <a:latin typeface="Lucida Sans" panose="020B0602040502020204" pitchFamily="34" charset="0"/>
                <a:ea typeface="Verdana" pitchFamily="34" charset="0"/>
                <a:cs typeface="Verdana" pitchFamily="34" charset="0"/>
              </a:defRPr>
            </a:lvl2pPr>
            <a:lvl3pPr marL="1143000" indent="-228600" algn="just">
              <a:buClrTx/>
              <a:buFont typeface="Wingdings" panose="05000000000000000000" pitchFamily="2" charset="2"/>
              <a:buChar char="§"/>
              <a:defRPr sz="1600">
                <a:solidFill>
                  <a:schemeClr val="tx1"/>
                </a:solidFill>
                <a:latin typeface="Lucida Sans" panose="020B0602040502020204" pitchFamily="34" charset="0"/>
                <a:ea typeface="Verdana" pitchFamily="34" charset="0"/>
                <a:cs typeface="Verdana" pitchFamily="34" charset="0"/>
              </a:defRPr>
            </a:lvl3pPr>
            <a:lvl4pPr marL="1600200" indent="-228600" algn="just">
              <a:buClrTx/>
              <a:buFont typeface="Wingdings" panose="05000000000000000000" pitchFamily="2" charset="2"/>
              <a:buChar char="Ø"/>
              <a:defRPr sz="1600">
                <a:solidFill>
                  <a:schemeClr val="tx1"/>
                </a:solidFill>
                <a:latin typeface="Lucida Sans" panose="020B0602040502020204" pitchFamily="34" charset="0"/>
                <a:ea typeface="Verdana" pitchFamily="34" charset="0"/>
                <a:cs typeface="Verdana" pitchFamily="34" charset="0"/>
              </a:defRPr>
            </a:lvl4pPr>
            <a:lvl5pPr algn="just">
              <a:buClrTx/>
              <a:defRPr sz="1600">
                <a:solidFill>
                  <a:schemeClr val="tx1"/>
                </a:solidFill>
                <a:latin typeface="Lucida Sans" panose="020B0602040502020204" pitchFamily="34" charset="0"/>
                <a:ea typeface="Verdana" pitchFamily="34" charset="0"/>
                <a:cs typeface="Verdana" pitchFamily="34" charset="0"/>
              </a:defRPr>
            </a:lvl5p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5" name="Textplatzhalter 2"/>
          <p:cNvSpPr>
            <a:spLocks noGrp="1"/>
          </p:cNvSpPr>
          <p:nvPr>
            <p:ph type="body" idx="10"/>
          </p:nvPr>
        </p:nvSpPr>
        <p:spPr>
          <a:xfrm>
            <a:off x="466726" y="976313"/>
            <a:ext cx="7695762" cy="248480"/>
          </a:xfrm>
          <a:prstGeom prst="rect">
            <a:avLst/>
          </a:prstGeom>
        </p:spPr>
        <p:txBody>
          <a:bodyPr tIns="36000" anchor="ctr" anchorCtr="0"/>
          <a:lstStyle>
            <a:lvl1pPr marL="0" indent="0">
              <a:buNone/>
              <a:defRPr sz="1600" b="0" i="0" baseline="0">
                <a:solidFill>
                  <a:schemeClr val="bg1"/>
                </a:solidFill>
                <a:latin typeface="Lucida Sans" panose="020B06020405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smtClean="0"/>
              <a:t>Click to edit Master text styles</a:t>
            </a:r>
          </a:p>
        </p:txBody>
      </p:sp>
      <p:sp>
        <p:nvSpPr>
          <p:cNvPr id="7" name="Titel 1"/>
          <p:cNvSpPr>
            <a:spLocks noGrp="1"/>
          </p:cNvSpPr>
          <p:nvPr>
            <p:ph type="title"/>
          </p:nvPr>
        </p:nvSpPr>
        <p:spPr>
          <a:xfrm>
            <a:off x="466725" y="459114"/>
            <a:ext cx="6261246" cy="439418"/>
          </a:xfrm>
          <a:prstGeom prst="rect">
            <a:avLst/>
          </a:prstGeom>
        </p:spPr>
        <p:txBody>
          <a:bodyPr anchor="b" anchorCtr="0"/>
          <a:lstStyle>
            <a:lvl1pPr algn="l">
              <a:defRPr sz="1800" b="1" cap="all" baseline="0">
                <a:solidFill>
                  <a:srgbClr val="003B81"/>
                </a:solidFill>
                <a:latin typeface="Lucida Sans" panose="020B0602040502020204" pitchFamily="34" charset="0"/>
              </a:defRPr>
            </a:lvl1pPr>
          </a:lstStyle>
          <a:p>
            <a:r>
              <a:rPr lang="en-CA" noProof="0" dirty="0" smtClean="0"/>
              <a:t>Click to edit Master title style</a:t>
            </a:r>
            <a:endParaRPr lang="en-CA" noProof="0" dirty="0"/>
          </a:p>
        </p:txBody>
      </p:sp>
    </p:spTree>
    <p:extLst>
      <p:ext uri="{BB962C8B-B14F-4D97-AF65-F5344CB8AC3E}">
        <p14:creationId xmlns:p14="http://schemas.microsoft.com/office/powerpoint/2010/main" val="339943305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765175" y="2070846"/>
            <a:ext cx="7612064" cy="4182035"/>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A32846EE-6D6B-FD4D-B77E-1D35DC708BE4}" type="datetimeFigureOut">
              <a:rPr lang="en-US" smtClean="0"/>
              <a:t>6/12/16</a:t>
            </a:fld>
            <a:endParaRPr lang="en-US"/>
          </a:p>
        </p:txBody>
      </p:sp>
      <p:sp>
        <p:nvSpPr>
          <p:cNvPr id="5" name="Footer Placeholder 4"/>
          <p:cNvSpPr>
            <a:spLocks noGrp="1"/>
          </p:cNvSpPr>
          <p:nvPr>
            <p:ph type="ftr" sz="quarter" idx="11"/>
          </p:nvPr>
        </p:nvSpPr>
        <p:spPr>
          <a:xfrm>
            <a:off x="443753"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305300" y="6356350"/>
            <a:ext cx="533400" cy="365125"/>
          </a:xfrm>
          <a:prstGeom prst="rect">
            <a:avLst/>
          </a:prstGeom>
        </p:spPr>
        <p:txBody>
          <a:bodyPr/>
          <a:lstStyle/>
          <a:p>
            <a:fld id="{16AADE00-D009-E343-9A62-390EE29E696A}" type="slidenum">
              <a:rPr lang="en-US" smtClean="0"/>
              <a:t>‹#›</a:t>
            </a:fld>
            <a:endParaRPr lang="en-US"/>
          </a:p>
        </p:txBody>
      </p:sp>
    </p:spTree>
    <p:extLst>
      <p:ext uri="{BB962C8B-B14F-4D97-AF65-F5344CB8AC3E}">
        <p14:creationId xmlns:p14="http://schemas.microsoft.com/office/powerpoint/2010/main" val="272226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p:nvPr>
        </p:nvSpPr>
        <p:spPr>
          <a:xfrm>
            <a:off x="466725" y="3220993"/>
            <a:ext cx="3568380" cy="1510397"/>
          </a:xfrm>
          <a:prstGeom prst="rect">
            <a:avLst/>
          </a:prstGeom>
        </p:spPr>
        <p:txBody>
          <a:bodyPr anchor="t" anchorCtr="0">
            <a:normAutofit/>
          </a:bodyPr>
          <a:lstStyle>
            <a:lvl1pPr algn="l">
              <a:defRPr lang="en-CA" sz="2800" b="1" kern="1200" dirty="0">
                <a:solidFill>
                  <a:schemeClr val="bg1"/>
                </a:solidFill>
                <a:latin typeface="Lucida Sans" pitchFamily="34" charset="0"/>
                <a:ea typeface="+mn-ea"/>
                <a:cs typeface="+mn-cs"/>
              </a:defRPr>
            </a:lvl1pPr>
          </a:lstStyle>
          <a:p>
            <a:r>
              <a:rPr lang="en-CA" noProof="0" dirty="0" smtClean="0"/>
              <a:t>Click to edit Master title style</a:t>
            </a:r>
            <a:endParaRPr lang="en-CA" noProof="0" dirty="0"/>
          </a:p>
        </p:txBody>
      </p:sp>
    </p:spTree>
    <p:extLst>
      <p:ext uri="{BB962C8B-B14F-4D97-AF65-F5344CB8AC3E}">
        <p14:creationId xmlns:p14="http://schemas.microsoft.com/office/powerpoint/2010/main" val="160595812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4.png"/><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 Id="rId3"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1A5DC98F-7309-4003-8D7F-47EF8C2ADC45}" type="datetimeFigureOut">
              <a:rPr lang="en-CA"/>
              <a:pPr>
                <a:defRPr/>
              </a:pPr>
              <a:t>6/12/16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067AF7C2-436E-4222-BA9B-3C9C30A326E2}" type="slidenum">
              <a:rPr lang="en-CA"/>
              <a:pPr>
                <a:defRPr/>
              </a:pPr>
              <a:t>‹#›</a:t>
            </a:fld>
            <a:endParaRPr lang="en-CA"/>
          </a:p>
        </p:txBody>
      </p:sp>
      <p:sp>
        <p:nvSpPr>
          <p:cNvPr id="10" name="Rectangle 9"/>
          <p:cNvSpPr/>
          <p:nvPr/>
        </p:nvSpPr>
        <p:spPr bwMode="auto">
          <a:xfrm>
            <a:off x="0" y="835025"/>
            <a:ext cx="9144000" cy="6015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103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6690" y="1476375"/>
            <a:ext cx="8869031" cy="52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Grafik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4825" y="150813"/>
            <a:ext cx="2160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3893" y="6283325"/>
            <a:ext cx="1811798" cy="17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9"/>
          <p:cNvSpPr>
            <a:spLocks noChangeArrowheads="1"/>
          </p:cNvSpPr>
          <p:nvPr/>
        </p:nvSpPr>
        <p:spPr bwMode="auto">
          <a:xfrm>
            <a:off x="0" y="973138"/>
            <a:ext cx="9144000" cy="252412"/>
          </a:xfrm>
          <a:prstGeom prst="rect">
            <a:avLst/>
          </a:prstGeom>
          <a:solidFill>
            <a:srgbClr val="003B8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003980"/>
              </a:solidFill>
              <a:cs typeface="+mn-cs"/>
            </a:endParaRPr>
          </a:p>
        </p:txBody>
      </p:sp>
      <p:sp>
        <p:nvSpPr>
          <p:cNvPr id="1028" name="Rectangle 11"/>
          <p:cNvSpPr>
            <a:spLocks noChangeArrowheads="1"/>
          </p:cNvSpPr>
          <p:nvPr/>
        </p:nvSpPr>
        <p:spPr bwMode="auto">
          <a:xfrm>
            <a:off x="136525" y="6575425"/>
            <a:ext cx="8870950" cy="144463"/>
          </a:xfrm>
          <a:prstGeom prst="rect">
            <a:avLst/>
          </a:prstGeom>
          <a:solidFill>
            <a:srgbClr val="BCBDBF"/>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BCBDBF"/>
              </a:solidFill>
              <a:cs typeface="+mn-cs"/>
            </a:endParaRPr>
          </a:p>
        </p:txBody>
      </p:sp>
      <p:sp>
        <p:nvSpPr>
          <p:cNvPr id="1063940" name="Text Box 4"/>
          <p:cNvSpPr txBox="1">
            <a:spLocks noChangeArrowheads="1"/>
          </p:cNvSpPr>
          <p:nvPr/>
        </p:nvSpPr>
        <p:spPr bwMode="auto">
          <a:xfrm>
            <a:off x="136525" y="6586538"/>
            <a:ext cx="969963" cy="123825"/>
          </a:xfrm>
          <a:prstGeom prst="rect">
            <a:avLst/>
          </a:prstGeom>
          <a:noFill/>
          <a:ln w="9525">
            <a:noFill/>
            <a:miter lim="800000"/>
            <a:headEnd/>
            <a:tailEnd/>
          </a:ln>
          <a:effectLst/>
        </p:spPr>
        <p:txBody>
          <a:bodyPr lIns="3600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CA" sz="800" dirty="0" smtClean="0">
                <a:solidFill>
                  <a:srgbClr val="003B81"/>
                </a:solidFill>
                <a:latin typeface="Lucida Sans" panose="020B0602040502020204" pitchFamily="34" charset="0"/>
                <a:cs typeface="+mn-cs"/>
              </a:rPr>
              <a:t>www.iaca.int</a:t>
            </a:r>
          </a:p>
        </p:txBody>
      </p:sp>
      <p:sp>
        <p:nvSpPr>
          <p:cNvPr id="11" name="Text Box 4"/>
          <p:cNvSpPr txBox="1">
            <a:spLocks noChangeArrowheads="1"/>
          </p:cNvSpPr>
          <p:nvPr/>
        </p:nvSpPr>
        <p:spPr bwMode="auto">
          <a:xfrm>
            <a:off x="8258175" y="6588125"/>
            <a:ext cx="749300" cy="122238"/>
          </a:xfrm>
          <a:prstGeom prst="rect">
            <a:avLst/>
          </a:prstGeom>
          <a:noFill/>
          <a:ln w="9525">
            <a:noFill/>
            <a:miter lim="800000"/>
            <a:headEnd/>
            <a:tailEnd/>
          </a:ln>
          <a:effectLst/>
        </p:spPr>
        <p:txBody>
          <a:bodyPr lIns="0" tIns="0" rIns="3600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defRPr/>
            </a:pPr>
            <a:r>
              <a:rPr lang="en-CA" sz="800" dirty="0" smtClean="0">
                <a:solidFill>
                  <a:srgbClr val="003B81"/>
                </a:solidFill>
                <a:latin typeface="Lucida Sans" panose="020B0602040502020204" pitchFamily="34" charset="0"/>
                <a:cs typeface="+mn-cs"/>
              </a:rPr>
              <a:t>Slide </a:t>
            </a:r>
            <a:fld id="{037C4B77-FC53-4B07-BFA2-2762D682B83D}" type="slidenum">
              <a:rPr lang="en-CA" sz="800" smtClean="0">
                <a:solidFill>
                  <a:srgbClr val="003B81"/>
                </a:solidFill>
                <a:latin typeface="Lucida Sans" panose="020B0602040502020204" pitchFamily="34" charset="0"/>
                <a:cs typeface="+mn-cs"/>
              </a:rPr>
              <a:pPr algn="r">
                <a:spcBef>
                  <a:spcPct val="50000"/>
                </a:spcBef>
                <a:defRPr/>
              </a:pPr>
              <a:t>‹#›</a:t>
            </a:fld>
            <a:endParaRPr lang="en-CA" sz="800" dirty="0" smtClean="0">
              <a:solidFill>
                <a:srgbClr val="003B81"/>
              </a:solidFill>
              <a:latin typeface="Lucida Sans" panose="020B0602040502020204" pitchFamily="34" charset="0"/>
              <a:cs typeface="+mn-cs"/>
            </a:endParaRPr>
          </a:p>
        </p:txBody>
      </p:sp>
      <p:pic>
        <p:nvPicPr>
          <p:cNvPr id="2054" name="Picture 1"/>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bwMode="auto">
          <a:xfrm>
            <a:off x="8058848" y="978744"/>
            <a:ext cx="1085147" cy="24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8058844" y="978744"/>
            <a:ext cx="304800" cy="241200"/>
          </a:xfrm>
          <a:prstGeom prst="rect">
            <a:avLst/>
          </a:prstGeom>
          <a:gradFill>
            <a:gsLst>
              <a:gs pos="0">
                <a:srgbClr val="003B81"/>
              </a:gs>
              <a:gs pos="100000">
                <a:schemeClr val="accent1">
                  <a:shade val="67500"/>
                  <a:satMod val="115000"/>
                  <a:alpha val="0"/>
                </a:schemeClr>
              </a:gs>
            </a:gsLst>
            <a:lin ang="0" scaled="0"/>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003980"/>
              </a:solidFill>
              <a:cs typeface="+mn-cs"/>
            </a:endParaRPr>
          </a:p>
        </p:txBody>
      </p:sp>
      <p:pic>
        <p:nvPicPr>
          <p:cNvPr id="2056" name="Grafik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4825" y="150813"/>
            <a:ext cx="2160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4" r:id="rId4"/>
  </p:sldLayoutIdLst>
  <p:timing>
    <p:tnLst>
      <p:par>
        <p:cTn xmlns:p14="http://schemas.microsoft.com/office/powerpoint/2010/mai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DDD6007F-FBF1-44BF-B78B-B1ED71C94B29}" type="datetimeFigureOut">
              <a:rPr lang="en-CA"/>
              <a:pPr>
                <a:defRPr/>
              </a:pPr>
              <a:t>6/12/16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5ADCC792-66AC-4999-8EAD-5EC9D37765BD}" type="slidenum">
              <a:rPr lang="en-CA"/>
              <a:pPr>
                <a:defRPr/>
              </a:pPr>
              <a:t>‹#›</a:t>
            </a:fld>
            <a:endParaRPr lang="en-CA"/>
          </a:p>
        </p:txBody>
      </p:sp>
      <p:sp>
        <p:nvSpPr>
          <p:cNvPr id="10" name="Rectangle 9"/>
          <p:cNvSpPr/>
          <p:nvPr/>
        </p:nvSpPr>
        <p:spPr bwMode="auto">
          <a:xfrm>
            <a:off x="0" y="835025"/>
            <a:ext cx="9144000" cy="6015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307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8273" y="136525"/>
            <a:ext cx="8867454" cy="658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3"/>
          <p:cNvSpPr txBox="1">
            <a:spLocks noChangeArrowheads="1"/>
          </p:cNvSpPr>
          <p:nvPr/>
        </p:nvSpPr>
        <p:spPr bwMode="auto">
          <a:xfrm>
            <a:off x="4870450" y="6376988"/>
            <a:ext cx="41322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r">
              <a:spcBef>
                <a:spcPct val="50000"/>
              </a:spcBef>
              <a:buFontTx/>
              <a:buNone/>
              <a:defRPr/>
            </a:pPr>
            <a:r>
              <a:rPr lang="en-CA" altLang="en-US" sz="1600" dirty="0" smtClean="0">
                <a:solidFill>
                  <a:schemeClr val="bg1"/>
                </a:solidFill>
                <a:latin typeface="Lucida Sans" pitchFamily="34" charset="0"/>
                <a:cs typeface="+mn-cs"/>
              </a:rPr>
              <a:t>www.iaca.int</a:t>
            </a:r>
            <a:endParaRPr lang="en-CA" altLang="en-US" sz="1600" dirty="0">
              <a:solidFill>
                <a:schemeClr val="bg1"/>
              </a:solidFill>
              <a:latin typeface="Lucida Sans" pitchFamily="34" charset="0"/>
              <a:cs typeface="+mn-cs"/>
            </a:endParaRPr>
          </a:p>
        </p:txBody>
      </p:sp>
    </p:spTree>
  </p:cSld>
  <p:clrMap bg1="lt1" tx1="dk1" bg2="lt2" tx2="dk2" accent1="accent1" accent2="accent2" accent3="accent3" accent4="accent4" accent5="accent5" accent6="accent6" hlink="hlink" folHlink="folHlink"/>
  <p:sldLayoutIdLst>
    <p:sldLayoutId id="2147483713"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hyperlink" Target="https://laserna.wordpress.com/2010/10/08/la-guerra-del-agua%E2%80%A6-a-10-anos/" TargetMode="External"/><Relationship Id="rId6" Type="http://schemas.openxmlformats.org/officeDocument/2006/relationships/hyperlink" Target="http://www.aguariosypueblos.org/la-lucha-contra-la-privatizacion-en-cochabamba-%E2%80%93-bolivia/20_-guerra_agua/"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37" y="2382094"/>
            <a:ext cx="7648751" cy="1510397"/>
          </a:xfrm>
        </p:spPr>
        <p:txBody>
          <a:bodyPr/>
          <a:lstStyle/>
          <a:p>
            <a:r>
              <a:rPr lang="en-US" dirty="0" smtClean="0"/>
              <a:t>Preventing Corruption in Procurement: A Call for Collective </a:t>
            </a:r>
            <a:r>
              <a:rPr lang="en-US" dirty="0"/>
              <a:t>A</a:t>
            </a:r>
            <a:r>
              <a:rPr lang="en-US" dirty="0" smtClean="0"/>
              <a:t>ction</a:t>
            </a:r>
            <a:endParaRPr lang="en-US" dirty="0"/>
          </a:p>
        </p:txBody>
      </p:sp>
      <p:sp>
        <p:nvSpPr>
          <p:cNvPr id="3" name="Subtitle 2"/>
          <p:cNvSpPr>
            <a:spLocks noGrp="1"/>
          </p:cNvSpPr>
          <p:nvPr>
            <p:ph type="subTitle" idx="1"/>
          </p:nvPr>
        </p:nvSpPr>
        <p:spPr/>
        <p:txBody>
          <a:bodyPr/>
          <a:lstStyle/>
          <a:p>
            <a:r>
              <a:rPr lang="en-US" dirty="0" smtClean="0"/>
              <a:t>Dr. Nikos Passas</a:t>
            </a:r>
          </a:p>
          <a:p>
            <a:r>
              <a:rPr lang="en-US" dirty="0" smtClean="0"/>
              <a:t>Distinguished Inaugural Professor</a:t>
            </a:r>
          </a:p>
          <a:p>
            <a:r>
              <a:rPr lang="en-US" dirty="0" smtClean="0"/>
              <a:t>Head of Collective Action and Compliance Dept.</a:t>
            </a:r>
          </a:p>
          <a:p>
            <a:r>
              <a:rPr lang="en-US" dirty="0" smtClean="0"/>
              <a:t>International Anti-Corruption Academy</a:t>
            </a:r>
            <a:r>
              <a:rPr lang="en-US" smtClean="0"/>
              <a:t>, Vienna</a:t>
            </a:r>
            <a:endParaRPr lang="en-US" dirty="0"/>
          </a:p>
        </p:txBody>
      </p:sp>
    </p:spTree>
    <p:extLst>
      <p:ext uri="{BB962C8B-B14F-4D97-AF65-F5344CB8AC3E}">
        <p14:creationId xmlns:p14="http://schemas.microsoft.com/office/powerpoint/2010/main" val="269639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0" y="228600"/>
            <a:ext cx="9396413" cy="868363"/>
          </a:xfrm>
        </p:spPr>
        <p:txBody>
          <a:bodyPr/>
          <a:lstStyle/>
          <a:p>
            <a:pPr algn="l"/>
            <a:r>
              <a:rPr lang="es-ES_tradnl" dirty="0">
                <a:solidFill>
                  <a:srgbClr val="000000"/>
                </a:solidFill>
                <a:latin typeface="Arial Black" charset="0"/>
                <a:ea typeface="ＭＳ Ｐゴシック" charset="0"/>
                <a:cs typeface="ＭＳ Ｐゴシック" charset="0"/>
              </a:rPr>
              <a:t>Legal Framework </a:t>
            </a:r>
            <a:r>
              <a:rPr lang="es-ES_tradnl" dirty="0" err="1">
                <a:solidFill>
                  <a:srgbClr val="000000"/>
                </a:solidFill>
                <a:latin typeface="Arial Black" charset="0"/>
                <a:ea typeface="ＭＳ Ｐゴシック" charset="0"/>
                <a:cs typeface="ＭＳ Ｐゴシック" charset="0"/>
              </a:rPr>
              <a:t>Issues</a:t>
            </a:r>
            <a:r>
              <a:rPr lang="es-ES_tradnl" dirty="0">
                <a:solidFill>
                  <a:srgbClr val="000000"/>
                </a:solidFill>
                <a:latin typeface="Arial Black" charset="0"/>
                <a:ea typeface="ＭＳ Ｐゴシック" charset="0"/>
                <a:cs typeface="ＭＳ Ｐゴシック" charset="0"/>
              </a:rPr>
              <a:t> </a:t>
            </a:r>
            <a:r>
              <a:rPr lang="en-US" dirty="0">
                <a:latin typeface="Arial Black" charset="0"/>
                <a:ea typeface="ＭＳ Ｐゴシック" charset="0"/>
                <a:cs typeface="ＭＳ Ｐゴシック" charset="0"/>
              </a:rPr>
              <a:t/>
            </a:r>
            <a:br>
              <a:rPr lang="en-US" dirty="0">
                <a:latin typeface="Arial Black" charset="0"/>
                <a:ea typeface="ＭＳ Ｐゴシック" charset="0"/>
                <a:cs typeface="ＭＳ Ｐゴシック" charset="0"/>
              </a:rPr>
            </a:br>
            <a:endParaRPr lang="en-US" dirty="0">
              <a:latin typeface="Arial Black" charset="0"/>
              <a:ea typeface="ＭＳ Ｐゴシック" charset="0"/>
              <a:cs typeface="ＭＳ Ｐゴシック" charset="0"/>
            </a:endParaRPr>
          </a:p>
        </p:txBody>
      </p:sp>
      <p:sp>
        <p:nvSpPr>
          <p:cNvPr id="79874" name="Content Placeholder 2"/>
          <p:cNvSpPr>
            <a:spLocks noGrp="1"/>
          </p:cNvSpPr>
          <p:nvPr>
            <p:ph idx="1"/>
          </p:nvPr>
        </p:nvSpPr>
        <p:spPr>
          <a:xfrm>
            <a:off x="725488" y="1270000"/>
            <a:ext cx="8418512" cy="5603875"/>
          </a:xfrm>
        </p:spPr>
        <p:txBody>
          <a:bodyPr/>
          <a:lstStyle/>
          <a:p>
            <a:r>
              <a:rPr lang="es-ES_tradnl">
                <a:latin typeface="Arial" charset="0"/>
                <a:ea typeface="ＭＳ Ｐゴシック" charset="0"/>
                <a:cs typeface="ＭＳ Ｐゴシック" charset="0"/>
              </a:rPr>
              <a:t>Proliferation of laws, rules and regulations</a:t>
            </a:r>
          </a:p>
          <a:p>
            <a:r>
              <a:rPr lang="es-ES_tradnl">
                <a:latin typeface="Arial" charset="0"/>
                <a:ea typeface="ＭＳ Ｐゴシック" charset="0"/>
                <a:cs typeface="ＭＳ Ｐゴシック" charset="0"/>
              </a:rPr>
              <a:t>Frequent amendments and changes </a:t>
            </a:r>
          </a:p>
          <a:p>
            <a:r>
              <a:rPr lang="es-ES_tradnl">
                <a:latin typeface="Arial" charset="0"/>
                <a:ea typeface="ＭＳ Ｐゴシック" charset="0"/>
                <a:cs typeface="ＭＳ Ｐゴシック" charset="0"/>
              </a:rPr>
              <a:t>Older/obsolete laws left in the books</a:t>
            </a:r>
          </a:p>
          <a:p>
            <a:r>
              <a:rPr lang="es-ES_tradnl">
                <a:latin typeface="Arial" charset="0"/>
                <a:ea typeface="ＭＳ Ｐゴシック" charset="0"/>
                <a:cs typeface="ＭＳ Ｐゴシック" charset="0"/>
              </a:rPr>
              <a:t>Unnecessary requirements</a:t>
            </a:r>
          </a:p>
          <a:p>
            <a:r>
              <a:rPr lang="es-ES_tradnl">
                <a:latin typeface="Arial" charset="0"/>
                <a:ea typeface="ＭＳ Ｐゴシック" charset="0"/>
                <a:cs typeface="ＭＳ Ｐゴシック" charset="0"/>
              </a:rPr>
              <a:t>Unnecessary complexity</a:t>
            </a:r>
          </a:p>
          <a:p>
            <a:r>
              <a:rPr lang="es-ES_tradnl">
                <a:latin typeface="Arial" charset="0"/>
                <a:ea typeface="ＭＳ Ｐゴシック" charset="0"/>
                <a:cs typeface="ＭＳ Ｐゴシック" charset="0"/>
              </a:rPr>
              <a:t>Documentation is often excessive and costly. Paperless processes not always available or implemented</a:t>
            </a:r>
          </a:p>
          <a:p>
            <a:r>
              <a:rPr lang="es-ES_tradnl">
                <a:latin typeface="Arial" charset="0"/>
                <a:ea typeface="ＭＳ Ｐゴシック" charset="0"/>
                <a:cs typeface="ＭＳ Ｐゴシック" charset="0"/>
              </a:rPr>
              <a:t>Normative conflicts </a:t>
            </a:r>
          </a:p>
          <a:p>
            <a:r>
              <a:rPr lang="es-ES_tradnl">
                <a:latin typeface="Arial" charset="0"/>
                <a:ea typeface="ＭＳ Ｐゴシック" charset="0"/>
                <a:cs typeface="ＭＳ Ｐゴシック" charset="0"/>
              </a:rPr>
              <a:t>Inconsistent application of rules </a:t>
            </a:r>
          </a:p>
          <a:p>
            <a:r>
              <a:rPr lang="es-ES_tradnl">
                <a:latin typeface="Arial" charset="0"/>
                <a:ea typeface="ＭＳ Ｐゴシック" charset="0"/>
                <a:cs typeface="ＭＳ Ｐゴシック" charset="0"/>
              </a:rPr>
              <a:t>Rigidity </a:t>
            </a:r>
          </a:p>
          <a:p>
            <a:r>
              <a:rPr lang="es-ES_tradnl">
                <a:latin typeface="Arial" charset="0"/>
                <a:ea typeface="ＭＳ Ｐゴシック" charset="0"/>
                <a:cs typeface="ＭＳ Ｐゴシック" charset="0"/>
              </a:rPr>
              <a:t>Legal uncertainty</a:t>
            </a:r>
          </a:p>
        </p:txBody>
      </p:sp>
    </p:spTree>
    <p:extLst>
      <p:ext uri="{BB962C8B-B14F-4D97-AF65-F5344CB8AC3E}">
        <p14:creationId xmlns:p14="http://schemas.microsoft.com/office/powerpoint/2010/main" val="23161813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algn="l"/>
            <a:r>
              <a:rPr lang="en-US" dirty="0">
                <a:solidFill>
                  <a:srgbClr val="000000"/>
                </a:solidFill>
                <a:latin typeface="Arial Black" charset="0"/>
                <a:ea typeface="ＭＳ Ｐゴシック" charset="0"/>
                <a:cs typeface="ＭＳ Ｐゴシック" charset="0"/>
              </a:rPr>
              <a:t>Institutional Issues</a:t>
            </a:r>
          </a:p>
        </p:txBody>
      </p:sp>
      <p:sp>
        <p:nvSpPr>
          <p:cNvPr id="83970" name="Content Placeholder 2"/>
          <p:cNvSpPr>
            <a:spLocks noGrp="1"/>
          </p:cNvSpPr>
          <p:nvPr>
            <p:ph idx="1"/>
          </p:nvPr>
        </p:nvSpPr>
        <p:spPr/>
        <p:txBody>
          <a:bodyPr/>
          <a:lstStyle/>
          <a:p>
            <a:r>
              <a:rPr lang="es-ES_tradnl">
                <a:latin typeface="Arial" charset="0"/>
                <a:ea typeface="ＭＳ Ｐゴシック" charset="0"/>
                <a:cs typeface="ＭＳ Ｐゴシック" charset="0"/>
              </a:rPr>
              <a:t>Multiple agencies involved </a:t>
            </a:r>
          </a:p>
          <a:p>
            <a:r>
              <a:rPr lang="es-ES_tradnl">
                <a:latin typeface="Arial" charset="0"/>
                <a:ea typeface="ＭＳ Ｐゴシック" charset="0"/>
                <a:cs typeface="ＭＳ Ｐゴシック" charset="0"/>
              </a:rPr>
              <a:t>Overlapping mandates and powers</a:t>
            </a:r>
          </a:p>
          <a:p>
            <a:r>
              <a:rPr lang="es-ES_tradnl">
                <a:latin typeface="Arial" charset="0"/>
                <a:ea typeface="ＭＳ Ｐゴシック" charset="0"/>
                <a:cs typeface="ＭＳ Ｐゴシック" charset="0"/>
              </a:rPr>
              <a:t>Insufficient coordination among them</a:t>
            </a:r>
          </a:p>
          <a:p>
            <a:r>
              <a:rPr lang="es-ES_tradnl">
                <a:latin typeface="Arial" charset="0"/>
                <a:ea typeface="ＭＳ Ｐゴシック" charset="0"/>
                <a:cs typeface="ＭＳ Ｐゴシック" charset="0"/>
              </a:rPr>
              <a:t>Occasional antagonism, institutional and personal tensions among agencies reach at times open animosity and mutual criticism</a:t>
            </a:r>
          </a:p>
          <a:p>
            <a:r>
              <a:rPr lang="es-ES_tradnl">
                <a:latin typeface="Arial" charset="0"/>
                <a:ea typeface="ＭＳ Ｐゴシック" charset="0"/>
                <a:cs typeface="ＭＳ Ｐゴシック" charset="0"/>
              </a:rPr>
              <a:t>Lack of well organized system and uncontroversial process for the registration of providers</a:t>
            </a:r>
            <a:r>
              <a:rPr lang="en-US">
                <a:latin typeface="Arial" charset="0"/>
                <a:ea typeface="ＭＳ Ｐゴシック" charset="0"/>
                <a:cs typeface="ＭＳ Ｐゴシック" charset="0"/>
              </a:rPr>
              <a:t> </a:t>
            </a: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86663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algn="l"/>
            <a:r>
              <a:rPr lang="en-US" dirty="0">
                <a:solidFill>
                  <a:srgbClr val="000000"/>
                </a:solidFill>
                <a:latin typeface="Arial Black" charset="0"/>
                <a:ea typeface="ＭＳ Ｐゴシック" charset="0"/>
                <a:cs typeface="ＭＳ Ｐゴシック" charset="0"/>
              </a:rPr>
              <a:t>Enforcement </a:t>
            </a:r>
          </a:p>
        </p:txBody>
      </p:sp>
      <p:sp>
        <p:nvSpPr>
          <p:cNvPr id="3" name="Content Placeholder 2"/>
          <p:cNvSpPr>
            <a:spLocks noGrp="1"/>
          </p:cNvSpPr>
          <p:nvPr>
            <p:ph idx="1"/>
          </p:nvPr>
        </p:nvSpPr>
        <p:spPr>
          <a:xfrm>
            <a:off x="914400" y="1735138"/>
            <a:ext cx="7313613" cy="4659312"/>
          </a:xfrm>
        </p:spPr>
        <p:txBody>
          <a:bodyPr>
            <a:normAutofit fontScale="62500" lnSpcReduction="20000"/>
          </a:bodyPr>
          <a:lstStyle/>
          <a:p>
            <a:pPr>
              <a:defRPr/>
            </a:pPr>
            <a:r>
              <a:rPr lang="es-ES_tradnl" dirty="0" err="1" smtClean="0"/>
              <a:t>Formalism</a:t>
            </a:r>
            <a:r>
              <a:rPr lang="es-ES_tradnl" dirty="0" smtClean="0"/>
              <a:t> and </a:t>
            </a:r>
            <a:r>
              <a:rPr lang="es-ES_tradnl" dirty="0" err="1" smtClean="0"/>
              <a:t>legalism</a:t>
            </a:r>
            <a:r>
              <a:rPr lang="es-ES_tradnl" dirty="0" smtClean="0"/>
              <a:t> – </a:t>
            </a:r>
            <a:r>
              <a:rPr lang="es-ES_tradnl" dirty="0" err="1" smtClean="0"/>
              <a:t>obsession</a:t>
            </a:r>
            <a:r>
              <a:rPr lang="es-ES_tradnl" dirty="0" smtClean="0"/>
              <a:t> </a:t>
            </a:r>
            <a:r>
              <a:rPr lang="es-ES_tradnl" dirty="0" err="1" smtClean="0"/>
              <a:t>with</a:t>
            </a:r>
            <a:r>
              <a:rPr lang="es-ES_tradnl" dirty="0" smtClean="0"/>
              <a:t> </a:t>
            </a:r>
            <a:r>
              <a:rPr lang="es-ES_tradnl" dirty="0" err="1" smtClean="0"/>
              <a:t>process</a:t>
            </a:r>
            <a:r>
              <a:rPr lang="es-ES_tradnl" dirty="0" smtClean="0"/>
              <a:t> </a:t>
            </a:r>
            <a:r>
              <a:rPr lang="es-ES_tradnl" dirty="0" err="1" smtClean="0"/>
              <a:t>rather</a:t>
            </a:r>
            <a:r>
              <a:rPr lang="es-ES_tradnl" dirty="0" smtClean="0"/>
              <a:t> </a:t>
            </a:r>
            <a:r>
              <a:rPr lang="es-ES_tradnl" dirty="0" err="1" smtClean="0"/>
              <a:t>than</a:t>
            </a:r>
            <a:r>
              <a:rPr lang="es-ES_tradnl" dirty="0" smtClean="0"/>
              <a:t> </a:t>
            </a:r>
            <a:r>
              <a:rPr lang="es-ES_tradnl" dirty="0" err="1" smtClean="0"/>
              <a:t>substance</a:t>
            </a:r>
            <a:endParaRPr lang="es-ES_tradnl" dirty="0" smtClean="0"/>
          </a:p>
          <a:p>
            <a:pPr>
              <a:defRPr/>
            </a:pPr>
            <a:r>
              <a:rPr lang="es-ES_tradnl" dirty="0" err="1" smtClean="0"/>
              <a:t>Nid</a:t>
            </a:r>
            <a:r>
              <a:rPr lang="es-ES_tradnl" dirty="0" smtClean="0"/>
              <a:t> </a:t>
            </a:r>
            <a:r>
              <a:rPr lang="es-ES_tradnl" dirty="0" err="1"/>
              <a:t>picking</a:t>
            </a:r>
            <a:r>
              <a:rPr lang="es-ES_tradnl" dirty="0"/>
              <a:t> </a:t>
            </a:r>
            <a:r>
              <a:rPr lang="es-ES_tradnl" dirty="0" err="1"/>
              <a:t>for</a:t>
            </a:r>
            <a:r>
              <a:rPr lang="es-ES_tradnl" dirty="0"/>
              <a:t> </a:t>
            </a:r>
            <a:r>
              <a:rPr lang="es-ES_tradnl" dirty="0" err="1"/>
              <a:t>minor</a:t>
            </a:r>
            <a:r>
              <a:rPr lang="es-ES_tradnl" dirty="0"/>
              <a:t> </a:t>
            </a:r>
            <a:r>
              <a:rPr lang="es-ES_tradnl" dirty="0" err="1"/>
              <a:t>process</a:t>
            </a:r>
            <a:r>
              <a:rPr lang="es-ES_tradnl" dirty="0"/>
              <a:t> </a:t>
            </a:r>
            <a:r>
              <a:rPr lang="es-ES_tradnl" dirty="0" err="1"/>
              <a:t>violations</a:t>
            </a:r>
            <a:r>
              <a:rPr lang="es-ES_tradnl" dirty="0"/>
              <a:t> </a:t>
            </a:r>
            <a:endParaRPr lang="es-ES_tradnl" dirty="0" smtClean="0"/>
          </a:p>
          <a:p>
            <a:pPr>
              <a:defRPr/>
            </a:pPr>
            <a:r>
              <a:rPr lang="es-ES_tradnl" dirty="0" err="1" smtClean="0"/>
              <a:t>Fed</a:t>
            </a:r>
            <a:r>
              <a:rPr lang="es-ES_tradnl" dirty="0" smtClean="0"/>
              <a:t> </a:t>
            </a:r>
            <a:r>
              <a:rPr lang="es-ES_tradnl" dirty="0" err="1" smtClean="0"/>
              <a:t>by</a:t>
            </a:r>
            <a:r>
              <a:rPr lang="es-ES_tradnl" dirty="0" smtClean="0"/>
              <a:t> </a:t>
            </a:r>
            <a:r>
              <a:rPr lang="es-ES_tradnl" dirty="0" err="1"/>
              <a:t>u</a:t>
            </a:r>
            <a:r>
              <a:rPr lang="es-ES_tradnl" dirty="0" err="1" smtClean="0"/>
              <a:t>nderlying</a:t>
            </a:r>
            <a:r>
              <a:rPr lang="es-ES_tradnl" dirty="0" smtClean="0"/>
              <a:t> </a:t>
            </a:r>
            <a:r>
              <a:rPr lang="es-ES_tradnl" dirty="0"/>
              <a:t>and </a:t>
            </a:r>
            <a:r>
              <a:rPr lang="es-ES_tradnl" dirty="0" err="1"/>
              <a:t>widespread</a:t>
            </a:r>
            <a:r>
              <a:rPr lang="es-ES_tradnl" dirty="0"/>
              <a:t> </a:t>
            </a:r>
            <a:r>
              <a:rPr lang="es-ES_tradnl" dirty="0" err="1"/>
              <a:t>assumption</a:t>
            </a:r>
            <a:r>
              <a:rPr lang="es-ES_tradnl" dirty="0"/>
              <a:t> </a:t>
            </a:r>
            <a:r>
              <a:rPr lang="es-ES_tradnl" dirty="0" smtClean="0"/>
              <a:t>of </a:t>
            </a:r>
            <a:r>
              <a:rPr lang="es-ES_tradnl" dirty="0" err="1" smtClean="0"/>
              <a:t>controllers</a:t>
            </a:r>
            <a:r>
              <a:rPr lang="es-ES_tradnl" dirty="0" smtClean="0"/>
              <a:t> </a:t>
            </a:r>
            <a:r>
              <a:rPr lang="es-ES_tradnl" dirty="0" err="1" smtClean="0"/>
              <a:t>that</a:t>
            </a:r>
            <a:r>
              <a:rPr lang="es-ES_tradnl" dirty="0" smtClean="0"/>
              <a:t> “</a:t>
            </a:r>
            <a:r>
              <a:rPr lang="es-ES_tradnl" dirty="0" err="1" smtClean="0"/>
              <a:t>they</a:t>
            </a:r>
            <a:r>
              <a:rPr lang="es-ES_tradnl" dirty="0" smtClean="0"/>
              <a:t> </a:t>
            </a:r>
            <a:r>
              <a:rPr lang="es-ES_tradnl" dirty="0"/>
              <a:t>are </a:t>
            </a:r>
            <a:r>
              <a:rPr lang="es-ES_tradnl" dirty="0" err="1"/>
              <a:t>all</a:t>
            </a:r>
            <a:r>
              <a:rPr lang="es-ES_tradnl" dirty="0"/>
              <a:t> </a:t>
            </a:r>
            <a:r>
              <a:rPr lang="es-ES_tradnl" dirty="0" err="1" smtClean="0"/>
              <a:t>corrupt</a:t>
            </a:r>
            <a:r>
              <a:rPr lang="es-ES_tradnl" dirty="0" smtClean="0"/>
              <a:t>”, </a:t>
            </a:r>
            <a:r>
              <a:rPr lang="es-ES_tradnl" dirty="0" err="1" smtClean="0"/>
              <a:t>need</a:t>
            </a:r>
            <a:r>
              <a:rPr lang="es-ES_tradnl" dirty="0" smtClean="0"/>
              <a:t> </a:t>
            </a:r>
            <a:r>
              <a:rPr lang="es-ES_tradnl" dirty="0" err="1"/>
              <a:t>to</a:t>
            </a:r>
            <a:r>
              <a:rPr lang="es-ES_tradnl" dirty="0"/>
              <a:t> be </a:t>
            </a:r>
            <a:r>
              <a:rPr lang="es-ES_tradnl" dirty="0" err="1"/>
              <a:t>checked</a:t>
            </a:r>
            <a:r>
              <a:rPr lang="es-ES_tradnl" dirty="0"/>
              <a:t> </a:t>
            </a:r>
            <a:r>
              <a:rPr lang="es-ES_tradnl" dirty="0" err="1"/>
              <a:t>constantly</a:t>
            </a:r>
            <a:r>
              <a:rPr lang="es-ES_tradnl" dirty="0"/>
              <a:t> </a:t>
            </a:r>
            <a:r>
              <a:rPr lang="es-ES_tradnl" dirty="0" smtClean="0"/>
              <a:t>and </a:t>
            </a:r>
            <a:r>
              <a:rPr lang="es-ES_tradnl" dirty="0" err="1" smtClean="0"/>
              <a:t>to</a:t>
            </a:r>
            <a:r>
              <a:rPr lang="es-ES_tradnl" dirty="0" smtClean="0"/>
              <a:t> </a:t>
            </a:r>
            <a:r>
              <a:rPr lang="es-ES_tradnl" dirty="0" err="1"/>
              <a:t>have</a:t>
            </a:r>
            <a:r>
              <a:rPr lang="es-ES_tradnl" dirty="0"/>
              <a:t> </a:t>
            </a:r>
            <a:r>
              <a:rPr lang="es-ES_tradnl" dirty="0" err="1"/>
              <a:t>their</a:t>
            </a:r>
            <a:r>
              <a:rPr lang="es-ES_tradnl" dirty="0"/>
              <a:t> </a:t>
            </a:r>
            <a:r>
              <a:rPr lang="es-ES_tradnl" dirty="0" err="1"/>
              <a:t>discretion</a:t>
            </a:r>
            <a:r>
              <a:rPr lang="es-ES_tradnl" dirty="0"/>
              <a:t> </a:t>
            </a:r>
            <a:r>
              <a:rPr lang="es-ES_tradnl" dirty="0" err="1"/>
              <a:t>limited</a:t>
            </a:r>
            <a:r>
              <a:rPr lang="es-ES_tradnl" dirty="0"/>
              <a:t> as </a:t>
            </a:r>
            <a:r>
              <a:rPr lang="es-ES_tradnl" dirty="0" err="1"/>
              <a:t>much</a:t>
            </a:r>
            <a:r>
              <a:rPr lang="es-ES_tradnl" dirty="0"/>
              <a:t> as </a:t>
            </a:r>
            <a:r>
              <a:rPr lang="es-ES_tradnl" dirty="0" err="1"/>
              <a:t>possible</a:t>
            </a:r>
            <a:r>
              <a:rPr lang="en-US" dirty="0"/>
              <a:t> </a:t>
            </a:r>
            <a:endParaRPr lang="es-ES_tradnl" dirty="0"/>
          </a:p>
          <a:p>
            <a:pPr>
              <a:defRPr/>
            </a:pPr>
            <a:r>
              <a:rPr lang="es-ES_tradnl" dirty="0" err="1" smtClean="0"/>
              <a:t>easy</a:t>
            </a:r>
            <a:r>
              <a:rPr lang="es-ES_tradnl" dirty="0" smtClean="0"/>
              <a:t> </a:t>
            </a:r>
            <a:r>
              <a:rPr lang="es-ES_tradnl" dirty="0" err="1"/>
              <a:t>way</a:t>
            </a:r>
            <a:r>
              <a:rPr lang="es-ES_tradnl" dirty="0"/>
              <a:t> </a:t>
            </a:r>
            <a:r>
              <a:rPr lang="es-ES_tradnl" dirty="0" err="1"/>
              <a:t>for</a:t>
            </a:r>
            <a:r>
              <a:rPr lang="es-ES_tradnl" dirty="0"/>
              <a:t> </a:t>
            </a:r>
            <a:r>
              <a:rPr lang="es-ES_tradnl" dirty="0" err="1"/>
              <a:t>controllers</a:t>
            </a:r>
            <a:r>
              <a:rPr lang="es-ES_tradnl" dirty="0"/>
              <a:t> </a:t>
            </a:r>
            <a:r>
              <a:rPr lang="es-ES_tradnl" dirty="0" err="1"/>
              <a:t>to</a:t>
            </a:r>
            <a:r>
              <a:rPr lang="es-ES_tradnl" dirty="0"/>
              <a:t> show </a:t>
            </a:r>
            <a:r>
              <a:rPr lang="es-ES_tradnl" dirty="0" err="1"/>
              <a:t>they</a:t>
            </a:r>
            <a:r>
              <a:rPr lang="es-ES_tradnl" dirty="0"/>
              <a:t> are </a:t>
            </a:r>
            <a:r>
              <a:rPr lang="es-ES_tradnl" dirty="0" err="1"/>
              <a:t>doing</a:t>
            </a:r>
            <a:r>
              <a:rPr lang="es-ES_tradnl" dirty="0"/>
              <a:t> </a:t>
            </a:r>
            <a:r>
              <a:rPr lang="es-ES_tradnl" dirty="0" err="1"/>
              <a:t>something</a:t>
            </a:r>
            <a:r>
              <a:rPr lang="es-ES_tradnl" dirty="0"/>
              <a:t>, </a:t>
            </a:r>
            <a:r>
              <a:rPr lang="es-ES_tradnl" dirty="0" err="1"/>
              <a:t>while</a:t>
            </a:r>
            <a:r>
              <a:rPr lang="es-ES_tradnl" dirty="0"/>
              <a:t> </a:t>
            </a:r>
            <a:r>
              <a:rPr lang="es-ES_tradnl" dirty="0" err="1"/>
              <a:t>undermining</a:t>
            </a:r>
            <a:r>
              <a:rPr lang="es-ES_tradnl" dirty="0"/>
              <a:t> </a:t>
            </a:r>
            <a:r>
              <a:rPr lang="es-ES_tradnl" dirty="0" err="1"/>
              <a:t>procurement</a:t>
            </a:r>
            <a:r>
              <a:rPr lang="es-ES_tradnl" dirty="0"/>
              <a:t> </a:t>
            </a:r>
            <a:r>
              <a:rPr lang="es-ES_tradnl" dirty="0" err="1"/>
              <a:t>process</a:t>
            </a:r>
            <a:r>
              <a:rPr lang="es-ES_tradnl" dirty="0"/>
              <a:t> and </a:t>
            </a:r>
            <a:r>
              <a:rPr lang="es-ES_tradnl" dirty="0" err="1"/>
              <a:t>adding</a:t>
            </a:r>
            <a:r>
              <a:rPr lang="es-ES_tradnl" dirty="0"/>
              <a:t> </a:t>
            </a:r>
            <a:r>
              <a:rPr lang="es-ES_tradnl" dirty="0" err="1"/>
              <a:t>to</a:t>
            </a:r>
            <a:r>
              <a:rPr lang="es-ES_tradnl" dirty="0"/>
              <a:t> </a:t>
            </a:r>
            <a:r>
              <a:rPr lang="es-ES_tradnl" dirty="0" err="1"/>
              <a:t>corruption</a:t>
            </a:r>
            <a:r>
              <a:rPr lang="es-ES_tradnl" dirty="0"/>
              <a:t> incentives</a:t>
            </a:r>
            <a:r>
              <a:rPr lang="en-US" dirty="0"/>
              <a:t> </a:t>
            </a:r>
            <a:endParaRPr lang="en-US" dirty="0" smtClean="0"/>
          </a:p>
          <a:p>
            <a:pPr>
              <a:defRPr/>
            </a:pPr>
            <a:r>
              <a:rPr lang="es-ES_tradnl" dirty="0" err="1"/>
              <a:t>They</a:t>
            </a:r>
            <a:r>
              <a:rPr lang="es-ES_tradnl" dirty="0"/>
              <a:t> miss </a:t>
            </a:r>
            <a:r>
              <a:rPr lang="es-ES_tradnl" dirty="0" err="1"/>
              <a:t>the</a:t>
            </a:r>
            <a:r>
              <a:rPr lang="es-ES_tradnl" dirty="0"/>
              <a:t> </a:t>
            </a:r>
            <a:r>
              <a:rPr lang="es-ES_tradnl" dirty="0" err="1"/>
              <a:t>point</a:t>
            </a:r>
            <a:r>
              <a:rPr lang="es-ES_tradnl" dirty="0"/>
              <a:t> and </a:t>
            </a:r>
            <a:r>
              <a:rPr lang="es-ES_tradnl" dirty="0" err="1"/>
              <a:t>spirit</a:t>
            </a:r>
            <a:r>
              <a:rPr lang="es-ES_tradnl" dirty="0"/>
              <a:t> of </a:t>
            </a:r>
            <a:r>
              <a:rPr lang="es-ES_tradnl" dirty="0" err="1"/>
              <a:t>the</a:t>
            </a:r>
            <a:r>
              <a:rPr lang="es-ES_tradnl" dirty="0"/>
              <a:t> </a:t>
            </a:r>
            <a:r>
              <a:rPr lang="es-ES_tradnl" dirty="0" err="1"/>
              <a:t>laws</a:t>
            </a:r>
            <a:r>
              <a:rPr lang="es-ES_tradnl" dirty="0"/>
              <a:t> – </a:t>
            </a:r>
            <a:r>
              <a:rPr lang="es-ES_tradnl" dirty="0" err="1"/>
              <a:t>the</a:t>
            </a:r>
            <a:r>
              <a:rPr lang="es-ES_tradnl" dirty="0"/>
              <a:t> </a:t>
            </a:r>
            <a:r>
              <a:rPr lang="es-ES_tradnl" dirty="0" err="1"/>
              <a:t>objectives</a:t>
            </a:r>
            <a:r>
              <a:rPr lang="es-ES_tradnl" dirty="0"/>
              <a:t> of </a:t>
            </a:r>
            <a:r>
              <a:rPr lang="es-ES_tradnl" dirty="0" err="1"/>
              <a:t>good</a:t>
            </a:r>
            <a:r>
              <a:rPr lang="es-ES_tradnl" dirty="0"/>
              <a:t> </a:t>
            </a:r>
            <a:r>
              <a:rPr lang="es-ES_tradnl" dirty="0" err="1"/>
              <a:t>governance</a:t>
            </a:r>
            <a:r>
              <a:rPr lang="es-ES_tradnl" dirty="0"/>
              <a:t> and anti-</a:t>
            </a:r>
            <a:r>
              <a:rPr lang="es-ES_tradnl" dirty="0" err="1"/>
              <a:t>corruption</a:t>
            </a:r>
            <a:r>
              <a:rPr lang="es-ES_tradnl" dirty="0"/>
              <a:t> are </a:t>
            </a:r>
            <a:r>
              <a:rPr lang="es-ES_tradnl" dirty="0" err="1"/>
              <a:t>not</a:t>
            </a:r>
            <a:r>
              <a:rPr lang="es-ES_tradnl" dirty="0"/>
              <a:t> </a:t>
            </a:r>
            <a:r>
              <a:rPr lang="es-ES_tradnl" dirty="0" err="1"/>
              <a:t>promoted</a:t>
            </a:r>
            <a:r>
              <a:rPr lang="es-ES_tradnl" dirty="0"/>
              <a:t> </a:t>
            </a:r>
            <a:r>
              <a:rPr lang="es-ES_tradnl" dirty="0" err="1"/>
              <a:t>this</a:t>
            </a:r>
            <a:r>
              <a:rPr lang="es-ES_tradnl" dirty="0"/>
              <a:t> </a:t>
            </a:r>
            <a:r>
              <a:rPr lang="es-ES_tradnl" dirty="0" err="1" smtClean="0"/>
              <a:t>way</a:t>
            </a:r>
            <a:endParaRPr lang="es-ES_tradnl" dirty="0" smtClean="0"/>
          </a:p>
          <a:p>
            <a:pPr>
              <a:defRPr/>
            </a:pPr>
            <a:r>
              <a:rPr lang="en-US" dirty="0" smtClean="0"/>
              <a:t> </a:t>
            </a:r>
            <a:r>
              <a:rPr lang="es-ES_tradnl" dirty="0"/>
              <a:t>A </a:t>
            </a:r>
            <a:r>
              <a:rPr lang="es-ES_tradnl" dirty="0" err="1"/>
              <a:t>great</a:t>
            </a:r>
            <a:r>
              <a:rPr lang="es-ES_tradnl" dirty="0"/>
              <a:t> </a:t>
            </a:r>
            <a:r>
              <a:rPr lang="es-ES_tradnl" dirty="0" err="1"/>
              <a:t>deal</a:t>
            </a:r>
            <a:r>
              <a:rPr lang="es-ES_tradnl" dirty="0"/>
              <a:t> of </a:t>
            </a:r>
            <a:r>
              <a:rPr lang="es-ES_tradnl" dirty="0" err="1"/>
              <a:t>energy</a:t>
            </a:r>
            <a:r>
              <a:rPr lang="es-ES_tradnl" dirty="0"/>
              <a:t> and </a:t>
            </a:r>
            <a:r>
              <a:rPr lang="es-ES_tradnl" dirty="0" err="1"/>
              <a:t>effort</a:t>
            </a:r>
            <a:r>
              <a:rPr lang="es-ES_tradnl" dirty="0"/>
              <a:t> </a:t>
            </a:r>
            <a:r>
              <a:rPr lang="es-ES_tradnl" dirty="0" err="1"/>
              <a:t>go</a:t>
            </a:r>
            <a:r>
              <a:rPr lang="es-ES_tradnl" dirty="0"/>
              <a:t> </a:t>
            </a:r>
            <a:r>
              <a:rPr lang="es-ES_tradnl" dirty="0" err="1"/>
              <a:t>to</a:t>
            </a:r>
            <a:r>
              <a:rPr lang="es-ES_tradnl" dirty="0"/>
              <a:t> </a:t>
            </a:r>
            <a:r>
              <a:rPr lang="es-ES_tradnl" dirty="0" err="1"/>
              <a:t>mid</a:t>
            </a:r>
            <a:r>
              <a:rPr lang="es-ES_tradnl" dirty="0"/>
              <a:t>- and </a:t>
            </a:r>
            <a:r>
              <a:rPr lang="es-ES_tradnl" dirty="0" err="1"/>
              <a:t>low-level</a:t>
            </a:r>
            <a:r>
              <a:rPr lang="es-ES_tradnl" dirty="0"/>
              <a:t> </a:t>
            </a:r>
            <a:r>
              <a:rPr lang="es-ES_tradnl" dirty="0" err="1"/>
              <a:t>officials</a:t>
            </a:r>
            <a:r>
              <a:rPr lang="es-ES_tradnl" dirty="0"/>
              <a:t>, </a:t>
            </a:r>
            <a:r>
              <a:rPr lang="es-ES_tradnl" dirty="0" err="1"/>
              <a:t>rather</a:t>
            </a:r>
            <a:r>
              <a:rPr lang="es-ES_tradnl" dirty="0"/>
              <a:t> </a:t>
            </a:r>
            <a:r>
              <a:rPr lang="es-ES_tradnl" dirty="0" err="1"/>
              <a:t>than</a:t>
            </a:r>
            <a:r>
              <a:rPr lang="es-ES_tradnl" dirty="0"/>
              <a:t> </a:t>
            </a:r>
            <a:r>
              <a:rPr lang="es-ES_tradnl" dirty="0" err="1"/>
              <a:t>bigger</a:t>
            </a:r>
            <a:r>
              <a:rPr lang="es-ES_tradnl" dirty="0"/>
              <a:t> cases of </a:t>
            </a:r>
            <a:r>
              <a:rPr lang="es-ES_tradnl" dirty="0" err="1"/>
              <a:t>corruption</a:t>
            </a:r>
            <a:r>
              <a:rPr lang="es-ES_tradnl" dirty="0"/>
              <a:t>, </a:t>
            </a:r>
            <a:r>
              <a:rPr lang="es-ES_tradnl" dirty="0" err="1"/>
              <a:t>producing</a:t>
            </a:r>
            <a:r>
              <a:rPr lang="es-ES_tradnl" dirty="0"/>
              <a:t> a </a:t>
            </a:r>
            <a:r>
              <a:rPr lang="es-ES_tradnl" dirty="0" err="1"/>
              <a:t>demoralizing</a:t>
            </a:r>
            <a:r>
              <a:rPr lang="es-ES_tradnl" dirty="0"/>
              <a:t> </a:t>
            </a:r>
            <a:r>
              <a:rPr lang="es-ES_tradnl" dirty="0" err="1" smtClean="0"/>
              <a:t>effec</a:t>
            </a:r>
            <a:r>
              <a:rPr lang="en-US" dirty="0" smtClean="0"/>
              <a:t>t and lower credibility of state institutions</a:t>
            </a:r>
          </a:p>
          <a:p>
            <a:pPr marL="0" indent="0">
              <a:buFont typeface="Wingdings" charset="0"/>
              <a:buNone/>
              <a:defRPr/>
            </a:pPr>
            <a:endParaRPr lang="en-US" dirty="0"/>
          </a:p>
        </p:txBody>
      </p:sp>
    </p:spTree>
    <p:extLst>
      <p:ext uri="{BB962C8B-B14F-4D97-AF65-F5344CB8AC3E}">
        <p14:creationId xmlns:p14="http://schemas.microsoft.com/office/powerpoint/2010/main" val="111636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98778" y="150460"/>
            <a:ext cx="8229953" cy="868362"/>
          </a:xfrm>
        </p:spPr>
        <p:txBody>
          <a:bodyPr/>
          <a:lstStyle/>
          <a:p>
            <a:pPr algn="l"/>
            <a:r>
              <a:rPr lang="en-US" dirty="0">
                <a:solidFill>
                  <a:srgbClr val="000000"/>
                </a:solidFill>
                <a:latin typeface="Arial Black" charset="0"/>
                <a:ea typeface="ＭＳ Ｐゴシック" charset="0"/>
                <a:cs typeface="ＭＳ Ｐゴシック" charset="0"/>
              </a:rPr>
              <a:t>Effects on </a:t>
            </a:r>
            <a:r>
              <a:rPr lang="en-US" dirty="0" smtClean="0">
                <a:solidFill>
                  <a:srgbClr val="000000"/>
                </a:solidFill>
                <a:latin typeface="Arial Black" charset="0"/>
                <a:ea typeface="ＭＳ Ｐゴシック" charset="0"/>
                <a:cs typeface="ＭＳ Ｐゴシック" charset="0"/>
              </a:rPr>
              <a:t>Procurement</a:t>
            </a:r>
            <a:endParaRPr lang="en-US" dirty="0">
              <a:solidFill>
                <a:srgbClr val="000000"/>
              </a:solidFill>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914400" y="1735138"/>
            <a:ext cx="7313613" cy="4943475"/>
          </a:xfrm>
        </p:spPr>
        <p:txBody>
          <a:bodyPr>
            <a:normAutofit fontScale="70000" lnSpcReduction="20000"/>
          </a:bodyPr>
          <a:lstStyle/>
          <a:p>
            <a:pPr>
              <a:defRPr/>
            </a:pPr>
            <a:r>
              <a:rPr lang="es-ES_tradnl" dirty="0" err="1"/>
              <a:t>L</a:t>
            </a:r>
            <a:r>
              <a:rPr lang="es-ES_tradnl" dirty="0" err="1" smtClean="0"/>
              <a:t>onger</a:t>
            </a:r>
            <a:r>
              <a:rPr lang="es-ES_tradnl" dirty="0" smtClean="0"/>
              <a:t> </a:t>
            </a:r>
            <a:r>
              <a:rPr lang="es-ES_tradnl" dirty="0"/>
              <a:t>and </a:t>
            </a:r>
            <a:r>
              <a:rPr lang="es-ES_tradnl" dirty="0" err="1"/>
              <a:t>inefficient</a:t>
            </a:r>
            <a:r>
              <a:rPr lang="es-ES_tradnl" dirty="0"/>
              <a:t> </a:t>
            </a:r>
            <a:r>
              <a:rPr lang="es-ES_tradnl" dirty="0" err="1"/>
              <a:t>process</a:t>
            </a:r>
            <a:r>
              <a:rPr lang="es-ES_tradnl" dirty="0"/>
              <a:t>, </a:t>
            </a:r>
            <a:r>
              <a:rPr lang="es-ES_tradnl" dirty="0" err="1"/>
              <a:t>sometimes</a:t>
            </a:r>
            <a:r>
              <a:rPr lang="es-ES_tradnl" dirty="0"/>
              <a:t> </a:t>
            </a:r>
            <a:r>
              <a:rPr lang="es-ES_tradnl" dirty="0" err="1"/>
              <a:t>leading</a:t>
            </a:r>
            <a:r>
              <a:rPr lang="es-ES_tradnl" dirty="0"/>
              <a:t> </a:t>
            </a:r>
            <a:r>
              <a:rPr lang="es-ES_tradnl" dirty="0" err="1"/>
              <a:t>to</a:t>
            </a:r>
            <a:r>
              <a:rPr lang="es-ES_tradnl" dirty="0"/>
              <a:t> non-</a:t>
            </a:r>
            <a:r>
              <a:rPr lang="es-ES_tradnl" dirty="0" err="1"/>
              <a:t>execution</a:t>
            </a:r>
            <a:r>
              <a:rPr lang="es-ES_tradnl" dirty="0"/>
              <a:t> </a:t>
            </a:r>
            <a:r>
              <a:rPr lang="es-ES_tradnl" dirty="0" err="1"/>
              <a:t>or</a:t>
            </a:r>
            <a:r>
              <a:rPr lang="es-ES_tradnl" dirty="0"/>
              <a:t> no </a:t>
            </a:r>
            <a:r>
              <a:rPr lang="es-ES_tradnl" dirty="0" err="1"/>
              <a:t>contract</a:t>
            </a:r>
            <a:r>
              <a:rPr lang="es-ES_tradnl" dirty="0"/>
              <a:t> </a:t>
            </a:r>
            <a:r>
              <a:rPr lang="es-ES_tradnl" dirty="0" err="1"/>
              <a:t>for</a:t>
            </a:r>
            <a:r>
              <a:rPr lang="es-ES_tradnl" dirty="0"/>
              <a:t> </a:t>
            </a:r>
            <a:r>
              <a:rPr lang="es-ES_tradnl" dirty="0" err="1"/>
              <a:t>missing</a:t>
            </a:r>
            <a:r>
              <a:rPr lang="es-ES_tradnl" dirty="0"/>
              <a:t> </a:t>
            </a:r>
            <a:r>
              <a:rPr lang="es-ES_tradnl" dirty="0" err="1"/>
              <a:t>deadlines</a:t>
            </a:r>
            <a:r>
              <a:rPr lang="en-US" dirty="0"/>
              <a:t> </a:t>
            </a:r>
            <a:endParaRPr lang="en-US" dirty="0" smtClean="0"/>
          </a:p>
          <a:p>
            <a:pPr>
              <a:defRPr/>
            </a:pPr>
            <a:r>
              <a:rPr lang="en-US" dirty="0" smtClean="0"/>
              <a:t>Higher cost</a:t>
            </a:r>
          </a:p>
          <a:p>
            <a:pPr>
              <a:defRPr/>
            </a:pPr>
            <a:r>
              <a:rPr lang="en-US" dirty="0" smtClean="0"/>
              <a:t>Disadvantages for SMEs and local companies</a:t>
            </a:r>
          </a:p>
          <a:p>
            <a:pPr>
              <a:defRPr/>
            </a:pPr>
            <a:r>
              <a:rPr lang="en-US" dirty="0" smtClean="0"/>
              <a:t>Perverse incentives: </a:t>
            </a:r>
            <a:r>
              <a:rPr lang="es-ES_tradnl" dirty="0" err="1"/>
              <a:t>Paralyzing</a:t>
            </a:r>
            <a:r>
              <a:rPr lang="es-ES_tradnl" dirty="0"/>
              <a:t> </a:t>
            </a:r>
            <a:r>
              <a:rPr lang="es-ES_tradnl" dirty="0" err="1"/>
              <a:t>effect</a:t>
            </a:r>
            <a:r>
              <a:rPr lang="es-ES_tradnl" dirty="0"/>
              <a:t> </a:t>
            </a:r>
            <a:r>
              <a:rPr lang="es-ES_tradnl" dirty="0" err="1"/>
              <a:t>on</a:t>
            </a:r>
            <a:r>
              <a:rPr lang="es-ES_tradnl" dirty="0"/>
              <a:t> civil </a:t>
            </a:r>
            <a:r>
              <a:rPr lang="es-ES_tradnl" dirty="0" err="1" smtClean="0"/>
              <a:t>servants</a:t>
            </a:r>
            <a:r>
              <a:rPr lang="es-ES_tradnl" dirty="0" smtClean="0"/>
              <a:t> </a:t>
            </a:r>
            <a:r>
              <a:rPr lang="es-ES_tradnl" dirty="0" err="1"/>
              <a:t>who</a:t>
            </a:r>
            <a:r>
              <a:rPr lang="es-ES_tradnl" dirty="0"/>
              <a:t> </a:t>
            </a:r>
            <a:r>
              <a:rPr lang="es-ES_tradnl" dirty="0" err="1"/>
              <a:t>avoid</a:t>
            </a:r>
            <a:r>
              <a:rPr lang="es-ES_tradnl" dirty="0"/>
              <a:t> </a:t>
            </a:r>
            <a:r>
              <a:rPr lang="es-ES_tradnl" dirty="0" err="1"/>
              <a:t>decisions</a:t>
            </a:r>
            <a:r>
              <a:rPr lang="es-ES_tradnl" dirty="0"/>
              <a:t> and </a:t>
            </a:r>
            <a:r>
              <a:rPr lang="es-ES_tradnl" dirty="0" err="1"/>
              <a:t>initiatives</a:t>
            </a:r>
            <a:r>
              <a:rPr lang="es-ES_tradnl" dirty="0"/>
              <a:t>, </a:t>
            </a:r>
            <a:r>
              <a:rPr lang="es-ES_tradnl" dirty="0" err="1"/>
              <a:t>thus</a:t>
            </a:r>
            <a:r>
              <a:rPr lang="es-ES_tradnl" dirty="0"/>
              <a:t> </a:t>
            </a:r>
            <a:r>
              <a:rPr lang="es-ES_tradnl" dirty="0" err="1"/>
              <a:t>prolonging</a:t>
            </a:r>
            <a:r>
              <a:rPr lang="es-ES_tradnl" dirty="0"/>
              <a:t> </a:t>
            </a:r>
            <a:r>
              <a:rPr lang="es-ES_tradnl" dirty="0" err="1"/>
              <a:t>the</a:t>
            </a:r>
            <a:r>
              <a:rPr lang="es-ES_tradnl" dirty="0"/>
              <a:t> </a:t>
            </a:r>
            <a:r>
              <a:rPr lang="es-ES_tradnl" dirty="0" err="1"/>
              <a:t>process</a:t>
            </a:r>
            <a:r>
              <a:rPr lang="es-ES_tradnl" dirty="0"/>
              <a:t> </a:t>
            </a:r>
            <a:r>
              <a:rPr lang="es-ES_tradnl" dirty="0" err="1"/>
              <a:t>even</a:t>
            </a:r>
            <a:r>
              <a:rPr lang="es-ES_tradnl" dirty="0"/>
              <a:t> </a:t>
            </a:r>
            <a:r>
              <a:rPr lang="es-ES_tradnl" dirty="0" err="1"/>
              <a:t>further</a:t>
            </a:r>
            <a:r>
              <a:rPr lang="en-US" dirty="0"/>
              <a:t> </a:t>
            </a:r>
            <a:endParaRPr lang="en-US" dirty="0" smtClean="0"/>
          </a:p>
          <a:p>
            <a:pPr>
              <a:defRPr/>
            </a:pPr>
            <a:r>
              <a:rPr lang="en-US" dirty="0" smtClean="0"/>
              <a:t>Less initiative – reluctance to take decisions for fear of personal sanctions and public shaming</a:t>
            </a:r>
          </a:p>
          <a:p>
            <a:pPr>
              <a:defRPr/>
            </a:pPr>
            <a:r>
              <a:rPr lang="es-ES_tradnl" dirty="0" err="1"/>
              <a:t>Over-emphasis</a:t>
            </a:r>
            <a:r>
              <a:rPr lang="es-ES_tradnl" dirty="0"/>
              <a:t> </a:t>
            </a:r>
            <a:r>
              <a:rPr lang="es-ES_tradnl" dirty="0" err="1"/>
              <a:t>on</a:t>
            </a:r>
            <a:r>
              <a:rPr lang="es-ES_tradnl" dirty="0"/>
              <a:t> </a:t>
            </a:r>
            <a:r>
              <a:rPr lang="es-ES_tradnl" dirty="0" err="1"/>
              <a:t>cost</a:t>
            </a:r>
            <a:r>
              <a:rPr lang="es-ES_tradnl" dirty="0"/>
              <a:t> and </a:t>
            </a:r>
            <a:r>
              <a:rPr lang="es-ES_tradnl" dirty="0" err="1"/>
              <a:t>numbers</a:t>
            </a:r>
            <a:r>
              <a:rPr lang="es-ES_tradnl" dirty="0"/>
              <a:t>, </a:t>
            </a:r>
            <a:r>
              <a:rPr lang="es-ES_tradnl" dirty="0" err="1"/>
              <a:t>under-emphasis</a:t>
            </a:r>
            <a:r>
              <a:rPr lang="es-ES_tradnl" dirty="0"/>
              <a:t> </a:t>
            </a:r>
            <a:r>
              <a:rPr lang="es-ES_tradnl" dirty="0" err="1"/>
              <a:t>or</a:t>
            </a:r>
            <a:r>
              <a:rPr lang="es-ES_tradnl" dirty="0"/>
              <a:t> total </a:t>
            </a:r>
            <a:r>
              <a:rPr lang="es-ES_tradnl" dirty="0" err="1"/>
              <a:t>neglect</a:t>
            </a:r>
            <a:r>
              <a:rPr lang="es-ES_tradnl" dirty="0"/>
              <a:t> of </a:t>
            </a:r>
            <a:r>
              <a:rPr lang="es-ES_tradnl" dirty="0" err="1"/>
              <a:t>quality</a:t>
            </a:r>
            <a:r>
              <a:rPr lang="es-ES_tradnl" dirty="0"/>
              <a:t> and </a:t>
            </a:r>
            <a:r>
              <a:rPr lang="es-ES_tradnl" dirty="0" err="1"/>
              <a:t>value</a:t>
            </a:r>
            <a:r>
              <a:rPr lang="es-ES_tradnl" dirty="0"/>
              <a:t> </a:t>
            </a:r>
            <a:r>
              <a:rPr lang="es-ES_tradnl" dirty="0" err="1"/>
              <a:t>for</a:t>
            </a:r>
            <a:r>
              <a:rPr lang="es-ES_tradnl" dirty="0"/>
              <a:t> </a:t>
            </a:r>
            <a:r>
              <a:rPr lang="es-ES_tradnl" dirty="0" err="1" smtClean="0"/>
              <a:t>money</a:t>
            </a:r>
            <a:endParaRPr lang="en-US" dirty="0" smtClean="0"/>
          </a:p>
        </p:txBody>
      </p:sp>
    </p:spTree>
    <p:extLst>
      <p:ext uri="{BB962C8B-B14F-4D97-AF65-F5344CB8AC3E}">
        <p14:creationId xmlns:p14="http://schemas.microsoft.com/office/powerpoint/2010/main" val="236426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0" y="79468"/>
            <a:ext cx="8377237" cy="1417638"/>
          </a:xfrm>
        </p:spPr>
        <p:txBody>
          <a:bodyPr/>
          <a:lstStyle/>
          <a:p>
            <a:r>
              <a:rPr lang="en-US" dirty="0">
                <a:solidFill>
                  <a:srgbClr val="000000"/>
                </a:solidFill>
                <a:latin typeface="Arial Black" charset="0"/>
                <a:ea typeface="ＭＳ Ｐゴシック" charset="0"/>
                <a:cs typeface="ＭＳ Ｐゴシック" charset="0"/>
              </a:rPr>
              <a:t>Corruption Reduced?</a:t>
            </a:r>
          </a:p>
        </p:txBody>
      </p:sp>
      <p:sp>
        <p:nvSpPr>
          <p:cNvPr id="3" name="Content Placeholder 2"/>
          <p:cNvSpPr>
            <a:spLocks noGrp="1"/>
          </p:cNvSpPr>
          <p:nvPr>
            <p:ph idx="1"/>
          </p:nvPr>
        </p:nvSpPr>
        <p:spPr>
          <a:xfrm>
            <a:off x="1143000" y="1828800"/>
            <a:ext cx="7848600" cy="4343400"/>
          </a:xfrm>
        </p:spPr>
        <p:txBody>
          <a:bodyPr>
            <a:normAutofit fontScale="70000" lnSpcReduction="20000"/>
          </a:bodyPr>
          <a:lstStyle/>
          <a:p>
            <a:pPr>
              <a:defRPr/>
            </a:pPr>
            <a:r>
              <a:rPr lang="es-ES_tradnl" dirty="0" err="1"/>
              <a:t>Corruption</a:t>
            </a:r>
            <a:r>
              <a:rPr lang="es-ES_tradnl" dirty="0"/>
              <a:t> </a:t>
            </a:r>
            <a:r>
              <a:rPr lang="es-ES_tradnl" dirty="0" err="1"/>
              <a:t>is</a:t>
            </a:r>
            <a:r>
              <a:rPr lang="es-ES_tradnl" dirty="0"/>
              <a:t> </a:t>
            </a:r>
            <a:r>
              <a:rPr lang="es-ES_tradnl" dirty="0" err="1" smtClean="0"/>
              <a:t>not</a:t>
            </a:r>
            <a:r>
              <a:rPr lang="es-ES_tradnl" dirty="0" smtClean="0"/>
              <a:t> </a:t>
            </a:r>
            <a:r>
              <a:rPr lang="es-ES_tradnl" dirty="0" err="1"/>
              <a:t>effectively</a:t>
            </a:r>
            <a:r>
              <a:rPr lang="es-ES_tradnl" dirty="0"/>
              <a:t> </a:t>
            </a:r>
            <a:r>
              <a:rPr lang="es-ES_tradnl" dirty="0" err="1"/>
              <a:t>tackled</a:t>
            </a:r>
            <a:r>
              <a:rPr lang="es-ES_tradnl" dirty="0"/>
              <a:t> </a:t>
            </a:r>
            <a:r>
              <a:rPr lang="es-ES_tradnl" dirty="0" err="1" smtClean="0"/>
              <a:t>via</a:t>
            </a:r>
            <a:r>
              <a:rPr lang="es-ES_tradnl" dirty="0" smtClean="0"/>
              <a:t> </a:t>
            </a:r>
            <a:r>
              <a:rPr lang="es-ES_tradnl" dirty="0" err="1" smtClean="0"/>
              <a:t>the</a:t>
            </a:r>
            <a:r>
              <a:rPr lang="es-ES_tradnl" dirty="0" smtClean="0"/>
              <a:t> </a:t>
            </a:r>
            <a:r>
              <a:rPr lang="es-ES_tradnl" dirty="0" err="1"/>
              <a:t>bureaucratization</a:t>
            </a:r>
            <a:r>
              <a:rPr lang="es-ES_tradnl" dirty="0"/>
              <a:t> and </a:t>
            </a:r>
            <a:r>
              <a:rPr lang="es-ES_tradnl" dirty="0" err="1"/>
              <a:t>legalization</a:t>
            </a:r>
            <a:r>
              <a:rPr lang="es-ES_tradnl" dirty="0"/>
              <a:t> of </a:t>
            </a:r>
            <a:r>
              <a:rPr lang="es-ES_tradnl" dirty="0" err="1"/>
              <a:t>the</a:t>
            </a:r>
            <a:r>
              <a:rPr lang="es-ES_tradnl" dirty="0"/>
              <a:t> </a:t>
            </a:r>
            <a:r>
              <a:rPr lang="es-ES_tradnl" dirty="0" err="1"/>
              <a:t>procurement</a:t>
            </a:r>
            <a:r>
              <a:rPr lang="es-ES_tradnl" dirty="0"/>
              <a:t> </a:t>
            </a:r>
            <a:r>
              <a:rPr lang="es-ES_tradnl" dirty="0" err="1"/>
              <a:t>process</a:t>
            </a:r>
            <a:r>
              <a:rPr lang="en-US" dirty="0"/>
              <a:t> </a:t>
            </a:r>
            <a:endParaRPr lang="en-US" dirty="0" smtClean="0"/>
          </a:p>
          <a:p>
            <a:pPr>
              <a:defRPr/>
            </a:pPr>
            <a:r>
              <a:rPr lang="es-ES_tradnl" dirty="0" err="1"/>
              <a:t>Circumvention</a:t>
            </a:r>
            <a:r>
              <a:rPr lang="es-ES_tradnl" dirty="0"/>
              <a:t> </a:t>
            </a:r>
            <a:r>
              <a:rPr lang="es-ES_tradnl" dirty="0" err="1"/>
              <a:t>through</a:t>
            </a:r>
            <a:r>
              <a:rPr lang="es-ES_tradnl" dirty="0"/>
              <a:t> ‘</a:t>
            </a:r>
            <a:r>
              <a:rPr lang="es-ES_tradnl" dirty="0" err="1"/>
              <a:t>directed</a:t>
            </a:r>
            <a:r>
              <a:rPr lang="es-ES_tradnl" dirty="0"/>
              <a:t> </a:t>
            </a:r>
            <a:r>
              <a:rPr lang="es-ES_tradnl" dirty="0" err="1"/>
              <a:t>technical</a:t>
            </a:r>
            <a:r>
              <a:rPr lang="es-ES_tradnl" dirty="0"/>
              <a:t> </a:t>
            </a:r>
            <a:r>
              <a:rPr lang="es-ES_tradnl" dirty="0" err="1"/>
              <a:t>specifications</a:t>
            </a:r>
            <a:r>
              <a:rPr lang="es-ES_tradnl" dirty="0" smtClean="0"/>
              <a:t>’</a:t>
            </a:r>
            <a:endParaRPr lang="es-ES_tradnl" dirty="0" smtClean="0"/>
          </a:p>
          <a:p>
            <a:pPr>
              <a:defRPr/>
            </a:pPr>
            <a:r>
              <a:rPr lang="es-ES_tradnl" dirty="0" smtClean="0"/>
              <a:t>Abuse of </a:t>
            </a:r>
            <a:r>
              <a:rPr lang="es-ES_tradnl" dirty="0" err="1" smtClean="0"/>
              <a:t>emergency</a:t>
            </a:r>
            <a:r>
              <a:rPr lang="es-ES_tradnl" dirty="0" smtClean="0"/>
              <a:t> </a:t>
            </a:r>
            <a:r>
              <a:rPr lang="es-ES_tradnl" dirty="0" err="1" smtClean="0"/>
              <a:t>provisions</a:t>
            </a:r>
            <a:endParaRPr lang="es-ES_tradnl" dirty="0" smtClean="0"/>
          </a:p>
          <a:p>
            <a:pPr>
              <a:defRPr/>
            </a:pPr>
            <a:r>
              <a:rPr lang="es-ES_tradnl" dirty="0" err="1" smtClean="0"/>
              <a:t>Lawful</a:t>
            </a:r>
            <a:r>
              <a:rPr lang="es-ES_tradnl" dirty="0" smtClean="0"/>
              <a:t> </a:t>
            </a:r>
            <a:r>
              <a:rPr lang="es-ES_tradnl" dirty="0" err="1" smtClean="0"/>
              <a:t>but</a:t>
            </a:r>
            <a:r>
              <a:rPr lang="es-ES_tradnl" dirty="0" smtClean="0"/>
              <a:t> </a:t>
            </a:r>
            <a:r>
              <a:rPr lang="es-ES_tradnl" dirty="0" err="1" smtClean="0"/>
              <a:t>awful</a:t>
            </a:r>
            <a:r>
              <a:rPr lang="es-ES_tradnl" dirty="0" smtClean="0"/>
              <a:t>: “</a:t>
            </a:r>
            <a:r>
              <a:rPr lang="es-ES_tradnl" dirty="0" err="1" smtClean="0"/>
              <a:t>structuring</a:t>
            </a:r>
            <a:r>
              <a:rPr lang="es-ES_tradnl" dirty="0" smtClean="0"/>
              <a:t> of </a:t>
            </a:r>
            <a:r>
              <a:rPr lang="es-ES_tradnl" dirty="0" err="1" smtClean="0"/>
              <a:t>contracts</a:t>
            </a:r>
            <a:r>
              <a:rPr lang="es-ES_tradnl" dirty="0" smtClean="0"/>
              <a:t> and </a:t>
            </a:r>
            <a:r>
              <a:rPr lang="es-ES_tradnl" dirty="0" err="1" smtClean="0"/>
              <a:t>granting</a:t>
            </a:r>
            <a:r>
              <a:rPr lang="es-ES_tradnl" dirty="0" smtClean="0"/>
              <a:t> </a:t>
            </a:r>
            <a:r>
              <a:rPr lang="es-ES_tradnl" dirty="0" err="1" smtClean="0"/>
              <a:t>to</a:t>
            </a:r>
            <a:r>
              <a:rPr lang="es-ES_tradnl" dirty="0" smtClean="0"/>
              <a:t> </a:t>
            </a:r>
            <a:r>
              <a:rPr lang="es-ES_tradnl" dirty="0" err="1" smtClean="0"/>
              <a:t>the</a:t>
            </a:r>
            <a:r>
              <a:rPr lang="es-ES_tradnl" dirty="0" smtClean="0"/>
              <a:t> ‘usual </a:t>
            </a:r>
            <a:r>
              <a:rPr lang="es-ES_tradnl" dirty="0" err="1" smtClean="0"/>
              <a:t>suspects</a:t>
            </a:r>
            <a:r>
              <a:rPr lang="es-ES_tradnl" dirty="0" smtClean="0"/>
              <a:t>’ – </a:t>
            </a:r>
            <a:r>
              <a:rPr lang="es-ES_tradnl" dirty="0" err="1" smtClean="0"/>
              <a:t>the</a:t>
            </a:r>
            <a:r>
              <a:rPr lang="es-ES_tradnl" dirty="0" smtClean="0"/>
              <a:t> </a:t>
            </a:r>
            <a:r>
              <a:rPr lang="es-ES_tradnl" dirty="0" err="1" smtClean="0"/>
              <a:t>law</a:t>
            </a:r>
            <a:r>
              <a:rPr lang="es-ES_tradnl" dirty="0" smtClean="0"/>
              <a:t> </a:t>
            </a:r>
            <a:r>
              <a:rPr lang="es-ES_tradnl" dirty="0" err="1" smtClean="0"/>
              <a:t>allows</a:t>
            </a:r>
            <a:r>
              <a:rPr lang="es-ES_tradnl" dirty="0" smtClean="0"/>
              <a:t> </a:t>
            </a:r>
            <a:r>
              <a:rPr lang="es-ES_tradnl" dirty="0" err="1" smtClean="0"/>
              <a:t>structuring</a:t>
            </a:r>
            <a:r>
              <a:rPr lang="es-ES_tradnl" dirty="0" smtClean="0"/>
              <a:t>, so </a:t>
            </a:r>
            <a:r>
              <a:rPr lang="es-ES_tradnl" dirty="0" err="1" smtClean="0"/>
              <a:t>it</a:t>
            </a:r>
            <a:r>
              <a:rPr lang="es-ES_tradnl" dirty="0" smtClean="0"/>
              <a:t> </a:t>
            </a:r>
            <a:r>
              <a:rPr lang="es-ES_tradnl" dirty="0" err="1" smtClean="0"/>
              <a:t>is</a:t>
            </a:r>
            <a:r>
              <a:rPr lang="es-ES_tradnl" dirty="0" smtClean="0"/>
              <a:t> legal</a:t>
            </a:r>
            <a:r>
              <a:rPr lang="en-US" dirty="0" smtClean="0"/>
              <a:t>”</a:t>
            </a:r>
          </a:p>
          <a:p>
            <a:pPr>
              <a:defRPr/>
            </a:pPr>
            <a:r>
              <a:rPr lang="es-ES_tradnl" dirty="0" err="1" smtClean="0"/>
              <a:t>Perceptions</a:t>
            </a:r>
            <a:r>
              <a:rPr lang="es-ES_tradnl" dirty="0" smtClean="0"/>
              <a:t> </a:t>
            </a:r>
            <a:r>
              <a:rPr lang="es-ES_tradnl" dirty="0"/>
              <a:t>of </a:t>
            </a:r>
            <a:r>
              <a:rPr lang="es-ES_tradnl" dirty="0" err="1"/>
              <a:t>corruption</a:t>
            </a:r>
            <a:r>
              <a:rPr lang="es-ES_tradnl" dirty="0"/>
              <a:t> do </a:t>
            </a:r>
            <a:r>
              <a:rPr lang="es-ES_tradnl" dirty="0" err="1"/>
              <a:t>not</a:t>
            </a:r>
            <a:r>
              <a:rPr lang="es-ES_tradnl" dirty="0"/>
              <a:t> </a:t>
            </a:r>
            <a:r>
              <a:rPr lang="es-ES_tradnl" dirty="0" err="1"/>
              <a:t>improve</a:t>
            </a:r>
            <a:r>
              <a:rPr lang="es-ES_tradnl" dirty="0"/>
              <a:t> </a:t>
            </a:r>
            <a:r>
              <a:rPr lang="es-ES_tradnl" dirty="0" err="1" smtClean="0"/>
              <a:t>either</a:t>
            </a:r>
            <a:endParaRPr lang="es-ES_tradnl" dirty="0" smtClean="0"/>
          </a:p>
          <a:p>
            <a:pPr>
              <a:defRPr/>
            </a:pPr>
            <a:r>
              <a:rPr lang="es-ES_tradnl" dirty="0" err="1" smtClean="0"/>
              <a:t>Honest</a:t>
            </a:r>
            <a:r>
              <a:rPr lang="es-ES_tradnl" dirty="0" smtClean="0"/>
              <a:t> </a:t>
            </a:r>
            <a:r>
              <a:rPr lang="es-ES_tradnl" dirty="0" err="1" smtClean="0"/>
              <a:t>officials</a:t>
            </a:r>
            <a:r>
              <a:rPr lang="es-ES_tradnl" dirty="0" smtClean="0"/>
              <a:t> </a:t>
            </a:r>
            <a:r>
              <a:rPr lang="es-ES_tradnl" dirty="0" err="1" smtClean="0"/>
              <a:t>freeze</a:t>
            </a:r>
            <a:r>
              <a:rPr lang="es-ES_tradnl" dirty="0" smtClean="0"/>
              <a:t> of </a:t>
            </a:r>
            <a:r>
              <a:rPr lang="es-ES_tradnl" dirty="0" err="1" smtClean="0"/>
              <a:t>fear</a:t>
            </a:r>
            <a:r>
              <a:rPr lang="es-ES_tradnl" dirty="0" smtClean="0"/>
              <a:t>, </a:t>
            </a:r>
            <a:r>
              <a:rPr lang="es-ES_tradnl" dirty="0" err="1" smtClean="0"/>
              <a:t>while</a:t>
            </a:r>
            <a:r>
              <a:rPr lang="es-ES_tradnl" dirty="0" smtClean="0"/>
              <a:t> </a:t>
            </a:r>
            <a:r>
              <a:rPr lang="es-ES_tradnl" dirty="0" err="1" smtClean="0"/>
              <a:t>corruption</a:t>
            </a:r>
            <a:r>
              <a:rPr lang="es-ES_tradnl" dirty="0" smtClean="0"/>
              <a:t> </a:t>
            </a:r>
            <a:r>
              <a:rPr lang="es-ES_tradnl" dirty="0" err="1" smtClean="0"/>
              <a:t>goes</a:t>
            </a:r>
            <a:r>
              <a:rPr lang="es-ES_tradnl" dirty="0" smtClean="0"/>
              <a:t> </a:t>
            </a:r>
            <a:r>
              <a:rPr lang="es-ES_tradnl" dirty="0" err="1" smtClean="0"/>
              <a:t>on</a:t>
            </a:r>
            <a:r>
              <a:rPr lang="es-ES_tradnl" dirty="0" smtClean="0"/>
              <a:t> </a:t>
            </a:r>
            <a:r>
              <a:rPr lang="es-ES_tradnl" dirty="0" err="1" smtClean="0"/>
              <a:t>or</a:t>
            </a:r>
            <a:r>
              <a:rPr lang="es-ES_tradnl" dirty="0" smtClean="0"/>
              <a:t> </a:t>
            </a:r>
            <a:r>
              <a:rPr lang="es-ES_tradnl" dirty="0" err="1" smtClean="0"/>
              <a:t>laws</a:t>
            </a:r>
            <a:r>
              <a:rPr lang="es-ES_tradnl" dirty="0" smtClean="0"/>
              <a:t> </a:t>
            </a:r>
            <a:r>
              <a:rPr lang="es-ES_tradnl" dirty="0" err="1" smtClean="0"/>
              <a:t>go</a:t>
            </a:r>
            <a:r>
              <a:rPr lang="es-ES_tradnl" dirty="0" smtClean="0"/>
              <a:t> </a:t>
            </a:r>
            <a:r>
              <a:rPr lang="es-ES_tradnl" dirty="0" err="1" smtClean="0"/>
              <a:t>unenforced</a:t>
            </a:r>
            <a:r>
              <a:rPr lang="es-ES_tradnl" dirty="0" smtClean="0"/>
              <a:t> (C) + </a:t>
            </a:r>
            <a:r>
              <a:rPr lang="es-ES_tradnl" dirty="0" err="1" smtClean="0"/>
              <a:t>serious</a:t>
            </a:r>
            <a:r>
              <a:rPr lang="es-ES_tradnl" dirty="0" smtClean="0"/>
              <a:t> rule of </a:t>
            </a:r>
            <a:r>
              <a:rPr lang="es-ES_tradnl" dirty="0" err="1" smtClean="0"/>
              <a:t>law</a:t>
            </a:r>
            <a:r>
              <a:rPr lang="es-ES_tradnl" dirty="0" smtClean="0"/>
              <a:t> </a:t>
            </a:r>
            <a:r>
              <a:rPr lang="es-ES_tradnl" dirty="0" err="1" smtClean="0"/>
              <a:t>challenges</a:t>
            </a:r>
            <a:endParaRPr lang="en-US" dirty="0"/>
          </a:p>
        </p:txBody>
      </p:sp>
    </p:spTree>
    <p:extLst>
      <p:ext uri="{BB962C8B-B14F-4D97-AF65-F5344CB8AC3E}">
        <p14:creationId xmlns:p14="http://schemas.microsoft.com/office/powerpoint/2010/main" val="4187041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8377237" cy="1417638"/>
          </a:xfrm>
        </p:spPr>
        <p:txBody>
          <a:bodyPr/>
          <a:lstStyle/>
          <a:p>
            <a:pPr algn="l"/>
            <a:r>
              <a:rPr lang="en-US" dirty="0" smtClean="0">
                <a:solidFill>
                  <a:srgbClr val="000000"/>
                </a:solidFill>
              </a:rPr>
              <a:t>In the end, same result</a:t>
            </a:r>
            <a:endParaRPr lang="en-US" dirty="0">
              <a:solidFill>
                <a:srgbClr val="000000"/>
              </a:solidFill>
            </a:endParaRPr>
          </a:p>
        </p:txBody>
      </p:sp>
      <p:sp>
        <p:nvSpPr>
          <p:cNvPr id="3" name="Content Placeholder 2"/>
          <p:cNvSpPr>
            <a:spLocks noGrp="1"/>
          </p:cNvSpPr>
          <p:nvPr>
            <p:ph idx="1"/>
          </p:nvPr>
        </p:nvSpPr>
        <p:spPr>
          <a:xfrm>
            <a:off x="765175" y="1605180"/>
            <a:ext cx="7612064" cy="4182035"/>
          </a:xfrm>
        </p:spPr>
        <p:txBody>
          <a:bodyPr/>
          <a:lstStyle/>
          <a:p>
            <a:r>
              <a:rPr lang="en-US" sz="2400" dirty="0"/>
              <a:t>Diverts funds away from social needs,</a:t>
            </a:r>
          </a:p>
          <a:p>
            <a:r>
              <a:rPr lang="en-US" sz="2400" dirty="0"/>
              <a:t>Engenders bad decisions, </a:t>
            </a:r>
          </a:p>
          <a:p>
            <a:r>
              <a:rPr lang="en-US" sz="2400" dirty="0"/>
              <a:t>Undermines health, safety, security environment, trust in government</a:t>
            </a:r>
          </a:p>
          <a:p>
            <a:r>
              <a:rPr lang="en-US" sz="2400" dirty="0"/>
              <a:t>Distorts markets and competition, </a:t>
            </a:r>
          </a:p>
          <a:p>
            <a:r>
              <a:rPr lang="en-US" sz="2400" dirty="0"/>
              <a:t>Raises prices and costs, </a:t>
            </a:r>
          </a:p>
          <a:p>
            <a:r>
              <a:rPr lang="en-US" sz="2400" dirty="0"/>
              <a:t>Lowers quality of services and goods</a:t>
            </a:r>
          </a:p>
          <a:p>
            <a:r>
              <a:rPr lang="en-US" sz="2400" dirty="0"/>
              <a:t>Wastes resources</a:t>
            </a:r>
          </a:p>
          <a:p>
            <a:r>
              <a:rPr lang="en-US" sz="2400" dirty="0"/>
              <a:t>Kills </a:t>
            </a:r>
            <a:r>
              <a:rPr lang="en-US" sz="2400" dirty="0" smtClean="0"/>
              <a:t>sustainability</a:t>
            </a:r>
            <a:endParaRPr lang="en-US" sz="2400" dirty="0"/>
          </a:p>
        </p:txBody>
      </p:sp>
      <p:sp>
        <p:nvSpPr>
          <p:cNvPr id="4" name="Slide Number Placeholder 3"/>
          <p:cNvSpPr>
            <a:spLocks noGrp="1"/>
          </p:cNvSpPr>
          <p:nvPr>
            <p:ph type="sldNum" sz="quarter" idx="12"/>
          </p:nvPr>
        </p:nvSpPr>
        <p:spPr/>
        <p:txBody>
          <a:bodyPr/>
          <a:lstStyle/>
          <a:p>
            <a:fld id="{16AADE00-D009-E343-9A62-390EE29E696A}" type="slidenum">
              <a:rPr lang="en-US" smtClean="0"/>
              <a:t>15</a:t>
            </a:fld>
            <a:endParaRPr lang="en-US"/>
          </a:p>
        </p:txBody>
      </p:sp>
    </p:spTree>
    <p:extLst>
      <p:ext uri="{BB962C8B-B14F-4D97-AF65-F5344CB8AC3E}">
        <p14:creationId xmlns:p14="http://schemas.microsoft.com/office/powerpoint/2010/main" val="2841218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8377237" cy="1417638"/>
          </a:xfrm>
        </p:spPr>
        <p:txBody>
          <a:bodyPr/>
          <a:lstStyle/>
          <a:p>
            <a:r>
              <a:rPr lang="en-US" dirty="0">
                <a:solidFill>
                  <a:srgbClr val="000000"/>
                </a:solidFill>
              </a:rPr>
              <a:t>C</a:t>
            </a:r>
            <a:r>
              <a:rPr lang="en-US" dirty="0" smtClean="0">
                <a:solidFill>
                  <a:srgbClr val="000000"/>
                </a:solidFill>
              </a:rPr>
              <a:t>orruption v. bad governance</a:t>
            </a:r>
            <a:r>
              <a:rPr lang="en-US" dirty="0" smtClean="0"/>
              <a:t>	</a:t>
            </a:r>
            <a:endParaRPr lang="en-US" dirty="0"/>
          </a:p>
        </p:txBody>
      </p:sp>
      <p:sp>
        <p:nvSpPr>
          <p:cNvPr id="3" name="Content Placeholder 2"/>
          <p:cNvSpPr>
            <a:spLocks noGrp="1"/>
          </p:cNvSpPr>
          <p:nvPr>
            <p:ph idx="1"/>
          </p:nvPr>
        </p:nvSpPr>
        <p:spPr>
          <a:xfrm>
            <a:off x="765175" y="2070846"/>
            <a:ext cx="8237714" cy="4182035"/>
          </a:xfrm>
        </p:spPr>
        <p:txBody>
          <a:bodyPr>
            <a:normAutofit fontScale="92500" lnSpcReduction="20000"/>
          </a:bodyPr>
          <a:lstStyle/>
          <a:p>
            <a:r>
              <a:rPr lang="en-US" dirty="0"/>
              <a:t>Can’t fight one problem by creating </a:t>
            </a:r>
            <a:r>
              <a:rPr lang="en-US" dirty="0" smtClean="0"/>
              <a:t>another with similar/same effects</a:t>
            </a:r>
          </a:p>
          <a:p>
            <a:pPr>
              <a:defRPr/>
            </a:pPr>
            <a:r>
              <a:rPr lang="en-US" dirty="0"/>
              <a:t>Benefits of more and stricter controls ought not to be taken for granted</a:t>
            </a:r>
          </a:p>
          <a:p>
            <a:pPr>
              <a:defRPr/>
            </a:pPr>
            <a:r>
              <a:rPr lang="en-US" dirty="0"/>
              <a:t>Normative </a:t>
            </a:r>
            <a:r>
              <a:rPr lang="en-US" dirty="0" err="1"/>
              <a:t>unclarity</a:t>
            </a:r>
            <a:r>
              <a:rPr lang="en-US" dirty="0"/>
              <a:t>, complexity and institutional malfunctions undermine P and AC objectives as well as overall governance, rule of law and legitimacy</a:t>
            </a:r>
          </a:p>
          <a:p>
            <a:r>
              <a:rPr lang="en-US" dirty="0" smtClean="0"/>
              <a:t>Must transcend formalism and unnecessary complexity</a:t>
            </a:r>
          </a:p>
        </p:txBody>
      </p:sp>
    </p:spTree>
    <p:extLst>
      <p:ext uri="{BB962C8B-B14F-4D97-AF65-F5344CB8AC3E}">
        <p14:creationId xmlns:p14="http://schemas.microsoft.com/office/powerpoint/2010/main" val="53914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dirty="0" smtClean="0">
                <a:solidFill>
                  <a:srgbClr val="000000"/>
                </a:solidFill>
                <a:latin typeface="Arial Black" charset="0"/>
                <a:ea typeface="ＭＳ Ｐゴシック" charset="0"/>
                <a:cs typeface="ＭＳ Ｐゴシック" charset="0"/>
              </a:rPr>
              <a:t>Suggestions</a:t>
            </a:r>
            <a:endParaRPr lang="en-US" dirty="0">
              <a:solidFill>
                <a:srgbClr val="000000"/>
              </a:solidFill>
              <a:latin typeface="Arial Black" charset="0"/>
              <a:ea typeface="ＭＳ Ｐゴシック" charset="0"/>
              <a:cs typeface="ＭＳ Ｐゴシック" charset="0"/>
            </a:endParaRPr>
          </a:p>
        </p:txBody>
      </p:sp>
      <p:sp>
        <p:nvSpPr>
          <p:cNvPr id="3" name="Content Placeholder 2"/>
          <p:cNvSpPr>
            <a:spLocks noGrp="1"/>
          </p:cNvSpPr>
          <p:nvPr>
            <p:ph idx="1"/>
          </p:nvPr>
        </p:nvSpPr>
        <p:spPr>
          <a:xfrm>
            <a:off x="765174" y="1492291"/>
            <a:ext cx="8181269" cy="4787154"/>
          </a:xfrm>
        </p:spPr>
        <p:txBody>
          <a:bodyPr>
            <a:normAutofit fontScale="85000" lnSpcReduction="20000"/>
          </a:bodyPr>
          <a:lstStyle/>
          <a:p>
            <a:pPr>
              <a:defRPr/>
            </a:pPr>
            <a:r>
              <a:rPr lang="en-US" dirty="0"/>
              <a:t>Use what you have and do no harm</a:t>
            </a:r>
          </a:p>
          <a:p>
            <a:pPr>
              <a:defRPr/>
            </a:pPr>
            <a:r>
              <a:rPr lang="es-ES_tradnl" dirty="0" err="1" smtClean="0"/>
              <a:t>Strategy</a:t>
            </a:r>
            <a:r>
              <a:rPr lang="es-ES_tradnl" dirty="0" smtClean="0"/>
              <a:t>, </a:t>
            </a:r>
            <a:r>
              <a:rPr lang="es-ES_tradnl" dirty="0" err="1" smtClean="0"/>
              <a:t>broader</a:t>
            </a:r>
            <a:r>
              <a:rPr lang="es-ES_tradnl" dirty="0" smtClean="0"/>
              <a:t> </a:t>
            </a:r>
            <a:r>
              <a:rPr lang="es-ES_tradnl" dirty="0" err="1" smtClean="0"/>
              <a:t>context</a:t>
            </a:r>
            <a:r>
              <a:rPr lang="es-ES_tradnl" dirty="0" smtClean="0"/>
              <a:t> and </a:t>
            </a:r>
            <a:r>
              <a:rPr lang="es-ES_tradnl" dirty="0" err="1" smtClean="0"/>
              <a:t>policy</a:t>
            </a:r>
            <a:r>
              <a:rPr lang="es-ES_tradnl" dirty="0" smtClean="0"/>
              <a:t> </a:t>
            </a:r>
            <a:r>
              <a:rPr lang="es-ES_tradnl" dirty="0" err="1" smtClean="0"/>
              <a:t>rethinking</a:t>
            </a:r>
            <a:endParaRPr lang="es-ES_tradnl" dirty="0" smtClean="0"/>
          </a:p>
          <a:p>
            <a:r>
              <a:rPr lang="en-US" dirty="0"/>
              <a:t>Participatory budgeting </a:t>
            </a:r>
            <a:r>
              <a:rPr lang="en-US" dirty="0" smtClean="0"/>
              <a:t>easier </a:t>
            </a:r>
            <a:r>
              <a:rPr lang="en-US" dirty="0"/>
              <a:t>in smaller countries – turn challenge into opportunity</a:t>
            </a:r>
          </a:p>
          <a:p>
            <a:r>
              <a:rPr lang="en-US" dirty="0"/>
              <a:t>Open government</a:t>
            </a:r>
          </a:p>
          <a:p>
            <a:r>
              <a:rPr lang="en-US" dirty="0"/>
              <a:t>E-procurement</a:t>
            </a:r>
          </a:p>
          <a:p>
            <a:pPr>
              <a:defRPr/>
            </a:pPr>
            <a:r>
              <a:rPr lang="es-ES_tradnl" dirty="0" smtClean="0"/>
              <a:t>PPP and </a:t>
            </a:r>
            <a:r>
              <a:rPr lang="es-ES_tradnl" dirty="0" err="1" smtClean="0"/>
              <a:t>Collective</a:t>
            </a:r>
            <a:r>
              <a:rPr lang="es-ES_tradnl" dirty="0" smtClean="0"/>
              <a:t> </a:t>
            </a:r>
            <a:r>
              <a:rPr lang="es-ES_tradnl" dirty="0" err="1" smtClean="0"/>
              <a:t>actions</a:t>
            </a:r>
            <a:endParaRPr lang="es-ES_tradnl" dirty="0" smtClean="0"/>
          </a:p>
          <a:p>
            <a:pPr>
              <a:defRPr/>
            </a:pPr>
            <a:r>
              <a:rPr lang="es-ES_tradnl" dirty="0" err="1" smtClean="0"/>
              <a:t>Connect</a:t>
            </a:r>
            <a:r>
              <a:rPr lang="es-ES_tradnl" dirty="0" smtClean="0"/>
              <a:t> </a:t>
            </a:r>
            <a:r>
              <a:rPr lang="es-ES_tradnl" dirty="0"/>
              <a:t>anti-</a:t>
            </a:r>
            <a:r>
              <a:rPr lang="es-ES_tradnl" dirty="0" err="1"/>
              <a:t>corruption</a:t>
            </a:r>
            <a:r>
              <a:rPr lang="es-ES_tradnl" dirty="0"/>
              <a:t> </a:t>
            </a:r>
            <a:r>
              <a:rPr lang="es-ES_tradnl" dirty="0" err="1"/>
              <a:t>with</a:t>
            </a:r>
            <a:r>
              <a:rPr lang="es-ES_tradnl" dirty="0"/>
              <a:t> performance </a:t>
            </a:r>
            <a:r>
              <a:rPr lang="es-ES_tradnl" dirty="0" err="1"/>
              <a:t>management</a:t>
            </a:r>
            <a:endParaRPr lang="en-US" dirty="0"/>
          </a:p>
          <a:p>
            <a:pPr>
              <a:defRPr/>
            </a:pPr>
            <a:r>
              <a:rPr lang="es-ES_tradnl" dirty="0"/>
              <a:t>Performance </a:t>
            </a:r>
            <a:r>
              <a:rPr lang="es-ES_tradnl" dirty="0" err="1"/>
              <a:t>indicators</a:t>
            </a:r>
            <a:r>
              <a:rPr lang="es-ES_tradnl" dirty="0"/>
              <a:t> and </a:t>
            </a:r>
            <a:r>
              <a:rPr lang="es-ES_tradnl" dirty="0" err="1"/>
              <a:t>benchmarks</a:t>
            </a:r>
            <a:r>
              <a:rPr lang="en-US" dirty="0"/>
              <a:t> </a:t>
            </a:r>
            <a:endParaRPr lang="en-US" dirty="0" smtClean="0"/>
          </a:p>
          <a:p>
            <a:pPr>
              <a:defRPr/>
            </a:pPr>
            <a:r>
              <a:rPr lang="en-US" dirty="0" smtClean="0"/>
              <a:t>Lose-lose can be turned into win-win situation</a:t>
            </a:r>
            <a:endParaRPr lang="en-US" dirty="0"/>
          </a:p>
        </p:txBody>
      </p:sp>
    </p:spTree>
    <p:extLst>
      <p:ext uri="{BB962C8B-B14F-4D97-AF65-F5344CB8AC3E}">
        <p14:creationId xmlns:p14="http://schemas.microsoft.com/office/powerpoint/2010/main" val="320935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dirty="0" smtClean="0">
                <a:solidFill>
                  <a:srgbClr val="000000"/>
                </a:solidFill>
                <a:latin typeface="Arial Black" charset="0"/>
                <a:ea typeface="ＭＳ Ｐゴシック" charset="0"/>
                <a:cs typeface="ＭＳ Ｐゴシック" charset="0"/>
              </a:rPr>
              <a:t>Suggestions</a:t>
            </a:r>
            <a:endParaRPr lang="en-US" dirty="0">
              <a:solidFill>
                <a:srgbClr val="000000"/>
              </a:solidFill>
              <a:latin typeface="Arial Black" charset="0"/>
              <a:ea typeface="ＭＳ Ｐゴシック" charset="0"/>
              <a:cs typeface="ＭＳ Ｐゴシック" charset="0"/>
            </a:endParaRPr>
          </a:p>
        </p:txBody>
      </p:sp>
      <p:sp>
        <p:nvSpPr>
          <p:cNvPr id="97282" name="Content Placeholder 2"/>
          <p:cNvSpPr>
            <a:spLocks noGrp="1"/>
          </p:cNvSpPr>
          <p:nvPr>
            <p:ph idx="1"/>
          </p:nvPr>
        </p:nvSpPr>
        <p:spPr>
          <a:xfrm>
            <a:off x="708729" y="1294735"/>
            <a:ext cx="8322381" cy="4182035"/>
          </a:xfrm>
        </p:spPr>
        <p:txBody>
          <a:bodyPr/>
          <a:lstStyle/>
          <a:p>
            <a:r>
              <a:rPr lang="en-US" sz="2800" dirty="0" smtClean="0">
                <a:latin typeface="Arial" charset="0"/>
                <a:ea typeface="ＭＳ Ｐゴシック" charset="0"/>
                <a:cs typeface="ＭＳ Ｐゴシック" charset="0"/>
              </a:rPr>
              <a:t>Consensus </a:t>
            </a:r>
            <a:r>
              <a:rPr lang="en-US" sz="2800" dirty="0">
                <a:latin typeface="Arial" charset="0"/>
                <a:ea typeface="ＭＳ Ｐゴシック" charset="0"/>
                <a:cs typeface="ＭＳ Ｐゴシック" charset="0"/>
              </a:rPr>
              <a:t>building with broad participation in brainstorming sessions on cases/scenarios/issues</a:t>
            </a:r>
          </a:p>
          <a:p>
            <a:r>
              <a:rPr lang="en-US" sz="2800" dirty="0" smtClean="0">
                <a:latin typeface="Arial" charset="0"/>
                <a:ea typeface="ＭＳ Ｐゴシック" charset="0"/>
                <a:cs typeface="ＭＳ Ｐゴシック" charset="0"/>
              </a:rPr>
              <a:t>Values</a:t>
            </a:r>
            <a:r>
              <a:rPr lang="en-US" sz="2800" dirty="0">
                <a:latin typeface="Arial" charset="0"/>
                <a:ea typeface="ＭＳ Ｐゴシック" charset="0"/>
                <a:cs typeface="ＭＳ Ｐゴシック" charset="0"/>
              </a:rPr>
              <a:t>-, results- and risk-based </a:t>
            </a:r>
            <a:r>
              <a:rPr lang="en-US" sz="2800" dirty="0" smtClean="0">
                <a:latin typeface="Arial" charset="0"/>
                <a:ea typeface="ＭＳ Ｐゴシック" charset="0"/>
                <a:cs typeface="ＭＳ Ｐゴシック" charset="0"/>
              </a:rPr>
              <a:t>approaches</a:t>
            </a:r>
          </a:p>
          <a:p>
            <a:r>
              <a:rPr lang="en-US" sz="2800" dirty="0">
                <a:latin typeface="Arial" charset="0"/>
                <a:ea typeface="ＭＳ Ｐゴシック" charset="0"/>
                <a:cs typeface="ＭＳ Ｐゴシック" charset="0"/>
              </a:rPr>
              <a:t>“Monitor with a heart” </a:t>
            </a:r>
          </a:p>
          <a:p>
            <a:r>
              <a:rPr lang="en-US" sz="2800" dirty="0">
                <a:latin typeface="Arial" charset="0"/>
                <a:ea typeface="ＭＳ Ｐゴシック" charset="0"/>
                <a:cs typeface="ＭＳ Ｐゴシック" charset="0"/>
              </a:rPr>
              <a:t>Professionalization: continuous, inter-disciplinary (accounting, audit, legal, procurement) and hands-on training on both procurement and broader issues – integrity and </a:t>
            </a:r>
            <a:r>
              <a:rPr lang="en-US" sz="2800" dirty="0" smtClean="0">
                <a:latin typeface="Arial" charset="0"/>
                <a:ea typeface="ＭＳ Ｐゴシック" charset="0"/>
                <a:cs typeface="ＭＳ Ｐゴシック" charset="0"/>
              </a:rPr>
              <a:t>accountability</a:t>
            </a:r>
            <a:endParaRPr lang="en-US" sz="2800" dirty="0">
              <a:latin typeface="Arial" charset="0"/>
              <a:ea typeface="ＭＳ Ｐゴシック" charset="0"/>
              <a:cs typeface="ＭＳ Ｐゴシック" charset="0"/>
            </a:endParaRPr>
          </a:p>
          <a:p>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5975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725" y="1476375"/>
            <a:ext cx="8084608" cy="4840535"/>
          </a:xfrm>
        </p:spPr>
        <p:txBody>
          <a:bodyPr/>
          <a:lstStyle/>
          <a:p>
            <a:r>
              <a:rPr lang="en-US" dirty="0" smtClean="0"/>
              <a:t>The </a:t>
            </a:r>
            <a:r>
              <a:rPr lang="en-US" dirty="0"/>
              <a:t>Procurement Anti-Corruption Training is a one-month </a:t>
            </a:r>
            <a:r>
              <a:rPr lang="en-US" dirty="0" err="1"/>
              <a:t>programme</a:t>
            </a:r>
            <a:r>
              <a:rPr lang="en-US" dirty="0"/>
              <a:t> that combines one week of on-site training at IACA with distance learning in participants’ home countries for the remaining period.</a:t>
            </a:r>
          </a:p>
          <a:p>
            <a:r>
              <a:rPr lang="en-US" dirty="0"/>
              <a:t>The training aims to reduce corruption in public procurement by training professionals from around the world in sound anti-corruption strategies. It is taught by Professor Christopher </a:t>
            </a:r>
            <a:r>
              <a:rPr lang="en-US" dirty="0" err="1"/>
              <a:t>Yukins</a:t>
            </a:r>
            <a:r>
              <a:rPr lang="en-US" dirty="0"/>
              <a:t> </a:t>
            </a:r>
            <a:r>
              <a:rPr lang="en-US" dirty="0" smtClean="0"/>
              <a:t>(George </a:t>
            </a:r>
            <a:r>
              <a:rPr lang="en-US" dirty="0"/>
              <a:t>Washington University Law </a:t>
            </a:r>
            <a:r>
              <a:rPr lang="en-US" dirty="0" err="1" smtClean="0"/>
              <a:t>Schoo</a:t>
            </a:r>
            <a:r>
              <a:rPr lang="en-US" dirty="0" smtClean="0"/>
              <a:t>)l </a:t>
            </a:r>
            <a:r>
              <a:rPr lang="en-US" dirty="0"/>
              <a:t>and Max Kaiser </a:t>
            </a:r>
            <a:r>
              <a:rPr lang="en-US" dirty="0" err="1"/>
              <a:t>Aranda</a:t>
            </a:r>
            <a:r>
              <a:rPr lang="en-US" dirty="0"/>
              <a:t> </a:t>
            </a:r>
            <a:r>
              <a:rPr lang="en-US" dirty="0" smtClean="0"/>
              <a:t>(Mexican </a:t>
            </a:r>
            <a:r>
              <a:rPr lang="en-US" dirty="0"/>
              <a:t>Institute for </a:t>
            </a:r>
            <a:r>
              <a:rPr lang="en-US" dirty="0" smtClean="0"/>
              <a:t>Competitiveness-IMCO</a:t>
            </a:r>
            <a:r>
              <a:rPr lang="en-US" dirty="0"/>
              <a:t>), and enriched by interviews with distinguished guest lecturers.</a:t>
            </a:r>
          </a:p>
          <a:p>
            <a:r>
              <a:rPr lang="en-US" dirty="0"/>
              <a:t>Participants who successfully complete the </a:t>
            </a:r>
            <a:r>
              <a:rPr lang="en-US" dirty="0" err="1"/>
              <a:t>programme</a:t>
            </a:r>
            <a:r>
              <a:rPr lang="en-US" dirty="0"/>
              <a:t> will receive 6 ECTS credits under the European Credit Transfer and Accumulation </a:t>
            </a:r>
            <a:r>
              <a:rPr lang="en-US" dirty="0" smtClean="0"/>
              <a:t>System</a:t>
            </a:r>
          </a:p>
          <a:p>
            <a:pPr marL="0" indent="0">
              <a:buNone/>
            </a:pPr>
            <a:endParaRPr lang="en-US" dirty="0" smtClean="0"/>
          </a:p>
          <a:p>
            <a:pPr marL="0" indent="0">
              <a:buNone/>
            </a:pPr>
            <a:r>
              <a:rPr lang="en-US" dirty="0" smtClean="0"/>
              <a:t>22 </a:t>
            </a:r>
            <a:r>
              <a:rPr lang="en-US" dirty="0"/>
              <a:t>August - 16 September 2016, consisting of:</a:t>
            </a:r>
          </a:p>
          <a:p>
            <a:r>
              <a:rPr lang="en-US" dirty="0"/>
              <a:t>a pre-training phase (22 August - 4 September)</a:t>
            </a:r>
          </a:p>
          <a:p>
            <a:r>
              <a:rPr lang="en-US" dirty="0"/>
              <a:t>on-site training at IACA (5 - 9 September)</a:t>
            </a:r>
          </a:p>
          <a:p>
            <a:r>
              <a:rPr lang="en-US" dirty="0"/>
              <a:t>a follow-up phase (10 - 16 September</a:t>
            </a:r>
            <a:r>
              <a:rPr lang="en-US" dirty="0" smtClean="0"/>
              <a:t>)</a:t>
            </a:r>
          </a:p>
          <a:p>
            <a:endParaRPr lang="en-US" dirty="0"/>
          </a:p>
          <a:p>
            <a:pPr marL="0" indent="0">
              <a:buNone/>
            </a:pPr>
            <a:r>
              <a:rPr lang="en-US" dirty="0" smtClean="0">
                <a:solidFill>
                  <a:srgbClr val="FF0000"/>
                </a:solidFill>
              </a:rPr>
              <a:t>DEADLINE July 15, 2016</a:t>
            </a:r>
            <a:endParaRPr lang="en-US" dirty="0">
              <a:solidFill>
                <a:srgbClr val="FF0000"/>
              </a:solidFill>
            </a:endParaRPr>
          </a:p>
          <a:p>
            <a:endParaRPr lang="en-US" dirty="0"/>
          </a:p>
        </p:txBody>
      </p:sp>
      <p:sp>
        <p:nvSpPr>
          <p:cNvPr id="3" name="Text Placeholder 2"/>
          <p:cNvSpPr>
            <a:spLocks noGrp="1"/>
          </p:cNvSpPr>
          <p:nvPr>
            <p:ph type="body" idx="10"/>
          </p:nvPr>
        </p:nvSpPr>
        <p:spPr/>
        <p:txBody>
          <a:bodyPr/>
          <a:lstStyle/>
          <a:p>
            <a:r>
              <a:rPr lang="en-US" u="sng" dirty="0"/>
              <a:t>https://</a:t>
            </a:r>
            <a:r>
              <a:rPr lang="en-US" u="sng" dirty="0" err="1"/>
              <a:t>www.iaca.int</a:t>
            </a:r>
            <a:r>
              <a:rPr lang="en-US" u="sng" dirty="0"/>
              <a:t>/</a:t>
            </a:r>
            <a:r>
              <a:rPr lang="en-US" u="sng" dirty="0" err="1"/>
              <a:t>opentrainings</a:t>
            </a:r>
            <a:r>
              <a:rPr lang="en-US" u="sng" dirty="0"/>
              <a:t>/</a:t>
            </a:r>
            <a:r>
              <a:rPr lang="en-US" u="sng" dirty="0" err="1"/>
              <a:t>procurement_training.html</a:t>
            </a:r>
            <a:endParaRPr lang="en-US" dirty="0"/>
          </a:p>
        </p:txBody>
      </p:sp>
      <p:sp>
        <p:nvSpPr>
          <p:cNvPr id="4" name="Title 3"/>
          <p:cNvSpPr>
            <a:spLocks noGrp="1"/>
          </p:cNvSpPr>
          <p:nvPr>
            <p:ph type="title"/>
          </p:nvPr>
        </p:nvSpPr>
        <p:spPr/>
        <p:txBody>
          <a:bodyPr/>
          <a:lstStyle/>
          <a:p>
            <a:r>
              <a:rPr lang="en-US" dirty="0" smtClean="0"/>
              <a:t>IACA </a:t>
            </a:r>
            <a:r>
              <a:rPr lang="en-US" dirty="0"/>
              <a:t>Procurement Anti-Corruption Training </a:t>
            </a:r>
          </a:p>
        </p:txBody>
      </p:sp>
    </p:spTree>
    <p:extLst>
      <p:ext uri="{BB962C8B-B14F-4D97-AF65-F5344CB8AC3E}">
        <p14:creationId xmlns:p14="http://schemas.microsoft.com/office/powerpoint/2010/main" val="328612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8377237" cy="1417638"/>
          </a:xfrm>
        </p:spPr>
        <p:txBody>
          <a:bodyPr/>
          <a:lstStyle/>
          <a:p>
            <a:r>
              <a:rPr lang="en-US" dirty="0" smtClean="0">
                <a:solidFill>
                  <a:srgbClr val="000000"/>
                </a:solidFill>
              </a:rPr>
              <a:t>Corruption risks</a:t>
            </a:r>
            <a:endParaRPr lang="en-US"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dirty="0"/>
              <a:t>D</a:t>
            </a:r>
            <a:r>
              <a:rPr lang="en-US" dirty="0" smtClean="0"/>
              <a:t>iverts </a:t>
            </a:r>
            <a:r>
              <a:rPr lang="en-US" dirty="0"/>
              <a:t>funds away from social needs</a:t>
            </a:r>
            <a:r>
              <a:rPr lang="en-US" dirty="0" smtClean="0"/>
              <a:t>,</a:t>
            </a:r>
          </a:p>
          <a:p>
            <a:r>
              <a:rPr lang="en-US" dirty="0"/>
              <a:t>E</a:t>
            </a:r>
            <a:r>
              <a:rPr lang="en-US" dirty="0" smtClean="0"/>
              <a:t>ngenders </a:t>
            </a:r>
            <a:r>
              <a:rPr lang="en-US" dirty="0"/>
              <a:t>bad decisions, </a:t>
            </a:r>
            <a:endParaRPr lang="en-US" dirty="0" smtClean="0"/>
          </a:p>
          <a:p>
            <a:r>
              <a:rPr lang="en-US" dirty="0" smtClean="0"/>
              <a:t>Undermines health, safety, security environment, trust in government</a:t>
            </a:r>
          </a:p>
          <a:p>
            <a:r>
              <a:rPr lang="en-US" dirty="0"/>
              <a:t>D</a:t>
            </a:r>
            <a:r>
              <a:rPr lang="en-US" dirty="0" smtClean="0"/>
              <a:t>istorts </a:t>
            </a:r>
            <a:r>
              <a:rPr lang="en-US" dirty="0"/>
              <a:t>markets and competition, </a:t>
            </a:r>
            <a:endParaRPr lang="en-US" dirty="0" smtClean="0"/>
          </a:p>
          <a:p>
            <a:r>
              <a:rPr lang="en-US" dirty="0"/>
              <a:t>R</a:t>
            </a:r>
            <a:r>
              <a:rPr lang="en-US" dirty="0" smtClean="0"/>
              <a:t>aises </a:t>
            </a:r>
            <a:r>
              <a:rPr lang="en-US" dirty="0"/>
              <a:t>prices and costs, </a:t>
            </a:r>
            <a:endParaRPr lang="en-US" dirty="0" smtClean="0"/>
          </a:p>
          <a:p>
            <a:r>
              <a:rPr lang="en-US" dirty="0" smtClean="0"/>
              <a:t>Lowers quality of services </a:t>
            </a:r>
            <a:r>
              <a:rPr lang="en-US" dirty="0"/>
              <a:t>and </a:t>
            </a:r>
            <a:r>
              <a:rPr lang="en-US" dirty="0" smtClean="0"/>
              <a:t>goods</a:t>
            </a:r>
          </a:p>
          <a:p>
            <a:r>
              <a:rPr lang="en-US" dirty="0" smtClean="0"/>
              <a:t>Wastes resources</a:t>
            </a:r>
          </a:p>
          <a:p>
            <a:r>
              <a:rPr lang="en-US" dirty="0" smtClean="0"/>
              <a:t>Kills sustainability</a:t>
            </a:r>
            <a:endParaRPr lang="en-US" dirty="0"/>
          </a:p>
          <a:p>
            <a:endParaRPr lang="en-US" dirty="0"/>
          </a:p>
        </p:txBody>
      </p:sp>
    </p:spTree>
    <p:extLst>
      <p:ext uri="{BB962C8B-B14F-4D97-AF65-F5344CB8AC3E}">
        <p14:creationId xmlns:p14="http://schemas.microsoft.com/office/powerpoint/2010/main" val="1501234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Caribbean Issues</a:t>
            </a:r>
            <a:endParaRPr lang="en-US" dirty="0">
              <a:solidFill>
                <a:schemeClr val="tx1"/>
              </a:solidFill>
            </a:endParaRPr>
          </a:p>
        </p:txBody>
      </p:sp>
      <p:sp>
        <p:nvSpPr>
          <p:cNvPr id="3" name="Content Placeholder 2"/>
          <p:cNvSpPr>
            <a:spLocks noGrp="1"/>
          </p:cNvSpPr>
          <p:nvPr>
            <p:ph idx="1"/>
          </p:nvPr>
        </p:nvSpPr>
        <p:spPr>
          <a:xfrm>
            <a:off x="765175" y="1421735"/>
            <a:ext cx="7612064" cy="4182035"/>
          </a:xfrm>
        </p:spPr>
        <p:txBody>
          <a:bodyPr/>
          <a:lstStyle/>
          <a:p>
            <a:pPr>
              <a:defRPr/>
            </a:pPr>
            <a:r>
              <a:rPr lang="en-US" dirty="0" smtClean="0"/>
              <a:t>Resources</a:t>
            </a:r>
          </a:p>
          <a:p>
            <a:pPr>
              <a:defRPr/>
            </a:pPr>
            <a:r>
              <a:rPr lang="en-US" dirty="0" smtClean="0"/>
              <a:t>Small societies – same groups, networks, friends: conflicts</a:t>
            </a:r>
          </a:p>
          <a:p>
            <a:pPr>
              <a:defRPr/>
            </a:pPr>
            <a:r>
              <a:rPr lang="en-US" dirty="0" smtClean="0"/>
              <a:t>Regulatory tsunami</a:t>
            </a:r>
          </a:p>
          <a:p>
            <a:pPr>
              <a:defRPr/>
            </a:pPr>
            <a:endParaRPr lang="en-US" dirty="0"/>
          </a:p>
          <a:p>
            <a:pPr>
              <a:defRPr/>
            </a:pPr>
            <a:r>
              <a:rPr lang="en-US" dirty="0" smtClean="0"/>
              <a:t>Pooling of sovereignty and resources? Multi-jurisdictional solution – special committee or entity with seconded officials</a:t>
            </a:r>
          </a:p>
          <a:p>
            <a:pPr>
              <a:defRPr/>
            </a:pPr>
            <a:endParaRPr lang="en-US" dirty="0"/>
          </a:p>
        </p:txBody>
      </p:sp>
      <p:sp>
        <p:nvSpPr>
          <p:cNvPr id="4" name="Slide Number Placeholder 3"/>
          <p:cNvSpPr>
            <a:spLocks noGrp="1"/>
          </p:cNvSpPr>
          <p:nvPr>
            <p:ph type="sldNum" sz="quarter" idx="12"/>
          </p:nvPr>
        </p:nvSpPr>
        <p:spPr/>
        <p:txBody>
          <a:bodyPr/>
          <a:lstStyle/>
          <a:p>
            <a:pPr>
              <a:defRPr/>
            </a:pPr>
            <a:fld id="{890229C3-E3E8-8146-B210-015F746CAD2B}" type="slidenum">
              <a:rPr lang="en-US" smtClean="0"/>
              <a:pPr>
                <a:defRPr/>
              </a:pPr>
              <a:t>20</a:t>
            </a:fld>
            <a:endParaRPr lang="en-US"/>
          </a:p>
        </p:txBody>
      </p:sp>
    </p:spTree>
    <p:extLst>
      <p:ext uri="{BB962C8B-B14F-4D97-AF65-F5344CB8AC3E}">
        <p14:creationId xmlns:p14="http://schemas.microsoft.com/office/powerpoint/2010/main" val="14364678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500" dirty="0" smtClean="0"/>
              <a:t>In </a:t>
            </a:r>
            <a:r>
              <a:rPr lang="en-US" sz="2500" dirty="0"/>
              <a:t>countries with high levels of </a:t>
            </a:r>
            <a:r>
              <a:rPr lang="en-US" sz="2500" dirty="0" smtClean="0"/>
              <a:t>corruption </a:t>
            </a:r>
            <a:endParaRPr lang="de-DE" sz="2500"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en-US" sz="2200" dirty="0" smtClean="0"/>
              <a:t>Corruption could be transferred from the public to the private sector </a:t>
            </a:r>
          </a:p>
          <a:p>
            <a:pPr marL="0" indent="0">
              <a:buNone/>
            </a:pPr>
            <a:endParaRPr lang="en-US" sz="2200"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The costs of corruption could be transferred to users </a:t>
            </a:r>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Social and political costs</a:t>
            </a:r>
          </a:p>
        </p:txBody>
      </p:sp>
      <p:sp>
        <p:nvSpPr>
          <p:cNvPr id="3" name="Text Placeholder 2"/>
          <p:cNvSpPr>
            <a:spLocks noGrp="1"/>
          </p:cNvSpPr>
          <p:nvPr>
            <p:ph type="body" idx="10"/>
          </p:nvPr>
        </p:nvSpPr>
        <p:spPr/>
        <p:txBody>
          <a:bodyPr/>
          <a:lstStyle/>
          <a:p>
            <a:endParaRPr lang="de-DE"/>
          </a:p>
        </p:txBody>
      </p:sp>
      <p:sp>
        <p:nvSpPr>
          <p:cNvPr id="4" name="Title 3"/>
          <p:cNvSpPr>
            <a:spLocks noGrp="1"/>
          </p:cNvSpPr>
          <p:nvPr>
            <p:ph type="title"/>
          </p:nvPr>
        </p:nvSpPr>
        <p:spPr/>
        <p:txBody>
          <a:bodyPr/>
          <a:lstStyle/>
          <a:p>
            <a:r>
              <a:rPr lang="en-US" dirty="0" smtClean="0"/>
              <a:t>PPP risks</a:t>
            </a:r>
            <a:endParaRPr lang="en-US" dirty="0"/>
          </a:p>
        </p:txBody>
      </p:sp>
    </p:spTree>
    <p:extLst>
      <p:ext uri="{BB962C8B-B14F-4D97-AF65-F5344CB8AC3E}">
        <p14:creationId xmlns:p14="http://schemas.microsoft.com/office/powerpoint/2010/main" val="3202113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560" y="1409404"/>
            <a:ext cx="7670596" cy="4840535"/>
          </a:xfrm>
        </p:spPr>
        <p:txBody>
          <a:bodyPr/>
          <a:lstStyle/>
          <a:p>
            <a:pPr marL="0" indent="0">
              <a:buNone/>
            </a:pPr>
            <a:r>
              <a:rPr lang="en-US" sz="1900" dirty="0" smtClean="0"/>
              <a:t>There are numerous cases where partnering with the private sector resulted in disaster</a:t>
            </a:r>
          </a:p>
          <a:p>
            <a:pPr marL="0" indent="0">
              <a:buNone/>
            </a:pPr>
            <a:r>
              <a:rPr lang="en-US" dirty="0" smtClean="0"/>
              <a:t> </a:t>
            </a:r>
          </a:p>
          <a:p>
            <a:pPr marL="0" indent="0">
              <a:buNone/>
            </a:pPr>
            <a:endParaRPr lang="de-DE" dirty="0"/>
          </a:p>
        </p:txBody>
      </p:sp>
      <p:sp>
        <p:nvSpPr>
          <p:cNvPr id="3" name="Text Placeholder 2"/>
          <p:cNvSpPr>
            <a:spLocks noGrp="1"/>
          </p:cNvSpPr>
          <p:nvPr>
            <p:ph type="body" idx="10"/>
          </p:nvPr>
        </p:nvSpPr>
        <p:spPr/>
        <p:txBody>
          <a:bodyPr/>
          <a:lstStyle/>
          <a:p>
            <a:endParaRPr lang="de-DE"/>
          </a:p>
        </p:txBody>
      </p:sp>
      <p:sp>
        <p:nvSpPr>
          <p:cNvPr id="4" name="Title 3"/>
          <p:cNvSpPr>
            <a:spLocks noGrp="1"/>
          </p:cNvSpPr>
          <p:nvPr>
            <p:ph type="title"/>
          </p:nvPr>
        </p:nvSpPr>
        <p:spPr/>
        <p:txBody>
          <a:bodyPr/>
          <a:lstStyle/>
          <a:p>
            <a:r>
              <a:rPr lang="en-US" dirty="0" smtClean="0"/>
              <a:t>When a PPP Fails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708" y="3657502"/>
            <a:ext cx="3960335" cy="25392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560" y="2212078"/>
            <a:ext cx="3390947" cy="2410751"/>
          </a:xfrm>
          <a:prstGeom prst="rect">
            <a:avLst/>
          </a:prstGeom>
        </p:spPr>
      </p:pic>
      <p:sp>
        <p:nvSpPr>
          <p:cNvPr id="7" name="TextBox 6"/>
          <p:cNvSpPr txBox="1"/>
          <p:nvPr/>
        </p:nvSpPr>
        <p:spPr bwMode="auto">
          <a:xfrm>
            <a:off x="4067003" y="2340235"/>
            <a:ext cx="40243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eaLnBrk="1" hangingPunct="1">
              <a:spcBef>
                <a:spcPts val="0"/>
              </a:spcBef>
            </a:pPr>
            <a:r>
              <a:rPr lang="en-US" sz="1600" dirty="0" smtClean="0">
                <a:solidFill>
                  <a:srgbClr val="000000"/>
                </a:solidFill>
                <a:latin typeface="Lucida Sans" panose="020B0602040502020204" pitchFamily="34" charset="0"/>
                <a:cs typeface="Times New Roman" pitchFamily="18" charset="0"/>
              </a:rPr>
              <a:t>A good example is Bolivia where a contract for the provision of water lead to the </a:t>
            </a:r>
            <a:r>
              <a:rPr lang="en-US" sz="1600" i="1" dirty="0" smtClean="0">
                <a:solidFill>
                  <a:srgbClr val="000000"/>
                </a:solidFill>
                <a:latin typeface="Lucida Sans" panose="020B0602040502020204" pitchFamily="34" charset="0"/>
                <a:cs typeface="Times New Roman" pitchFamily="18" charset="0"/>
              </a:rPr>
              <a:t>Water War</a:t>
            </a:r>
          </a:p>
        </p:txBody>
      </p:sp>
      <p:sp>
        <p:nvSpPr>
          <p:cNvPr id="8" name="TextBox 7"/>
          <p:cNvSpPr txBox="1"/>
          <p:nvPr/>
        </p:nvSpPr>
        <p:spPr bwMode="auto">
          <a:xfrm>
            <a:off x="377506" y="4557807"/>
            <a:ext cx="37658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eaLnBrk="1" hangingPunct="1">
              <a:spcBef>
                <a:spcPts val="0"/>
              </a:spcBef>
            </a:pPr>
            <a:r>
              <a:rPr lang="de-DE" sz="800" dirty="0" smtClean="0">
                <a:solidFill>
                  <a:srgbClr val="000000"/>
                </a:solidFill>
                <a:latin typeface="Lucida Sans" panose="020B0602040502020204" pitchFamily="34" charset="0"/>
                <a:cs typeface="Times New Roman" pitchFamily="18" charset="0"/>
              </a:rPr>
              <a:t>Source: </a:t>
            </a:r>
            <a:r>
              <a:rPr lang="de-DE" sz="800" dirty="0" smtClean="0">
                <a:solidFill>
                  <a:srgbClr val="000000"/>
                </a:solidFill>
                <a:latin typeface="Lucida Sans" panose="020B0602040502020204" pitchFamily="34" charset="0"/>
                <a:cs typeface="Times New Roman" pitchFamily="18" charset="0"/>
                <a:hlinkClick r:id="rId5"/>
              </a:rPr>
              <a:t>https</a:t>
            </a:r>
            <a:r>
              <a:rPr lang="de-DE" sz="800" dirty="0">
                <a:solidFill>
                  <a:srgbClr val="000000"/>
                </a:solidFill>
                <a:latin typeface="Lucida Sans" panose="020B0602040502020204" pitchFamily="34" charset="0"/>
                <a:cs typeface="Times New Roman" pitchFamily="18" charset="0"/>
                <a:hlinkClick r:id="rId5"/>
              </a:rPr>
              <a:t>://laserna.wordpress.com/2010/10/08/la-guerra-del-agua%E2%80%A6-a-10-anos</a:t>
            </a:r>
            <a:r>
              <a:rPr lang="de-DE" sz="800" dirty="0" smtClean="0">
                <a:solidFill>
                  <a:srgbClr val="000000"/>
                </a:solidFill>
                <a:latin typeface="Lucida Sans" panose="020B0602040502020204" pitchFamily="34" charset="0"/>
                <a:cs typeface="Times New Roman" pitchFamily="18" charset="0"/>
                <a:hlinkClick r:id="rId5"/>
              </a:rPr>
              <a:t>/</a:t>
            </a:r>
            <a:r>
              <a:rPr lang="de-DE" sz="800" dirty="0" smtClean="0">
                <a:solidFill>
                  <a:srgbClr val="000000"/>
                </a:solidFill>
                <a:latin typeface="Lucida Sans" panose="020B0602040502020204" pitchFamily="34" charset="0"/>
                <a:cs typeface="Times New Roman" pitchFamily="18" charset="0"/>
              </a:rPr>
              <a:t> </a:t>
            </a:r>
          </a:p>
        </p:txBody>
      </p:sp>
      <p:sp>
        <p:nvSpPr>
          <p:cNvPr id="9" name="TextBox 8"/>
          <p:cNvSpPr txBox="1"/>
          <p:nvPr/>
        </p:nvSpPr>
        <p:spPr bwMode="auto">
          <a:xfrm>
            <a:off x="4235708" y="6242156"/>
            <a:ext cx="40895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eaLnBrk="1" hangingPunct="1">
              <a:spcBef>
                <a:spcPts val="0"/>
              </a:spcBef>
            </a:pPr>
            <a:r>
              <a:rPr lang="de-DE" sz="800" dirty="0">
                <a:solidFill>
                  <a:srgbClr val="000000"/>
                </a:solidFill>
                <a:latin typeface="Lucida Sans" panose="020B0602040502020204" pitchFamily="34" charset="0"/>
                <a:cs typeface="Times New Roman" pitchFamily="18" charset="0"/>
              </a:rPr>
              <a:t>Source: </a:t>
            </a:r>
            <a:r>
              <a:rPr lang="de-DE" sz="800" dirty="0">
                <a:solidFill>
                  <a:srgbClr val="000000"/>
                </a:solidFill>
                <a:latin typeface="Lucida Sans" panose="020B0602040502020204" pitchFamily="34" charset="0"/>
                <a:cs typeface="Times New Roman" pitchFamily="18" charset="0"/>
                <a:hlinkClick r:id="rId6"/>
              </a:rPr>
              <a:t>http://www.aguariosypueblos.org/la-lucha-contra-la-privatizacion-en-cochabamba-%E2%80%93-bolivia/20_-guerra_agua</a:t>
            </a:r>
            <a:r>
              <a:rPr lang="de-DE" sz="800" dirty="0" smtClean="0">
                <a:solidFill>
                  <a:srgbClr val="000000"/>
                </a:solidFill>
                <a:latin typeface="Lucida Sans" panose="020B0602040502020204" pitchFamily="34" charset="0"/>
                <a:cs typeface="Times New Roman" pitchFamily="18" charset="0"/>
                <a:hlinkClick r:id="rId6"/>
              </a:rPr>
              <a:t>/</a:t>
            </a:r>
            <a:r>
              <a:rPr lang="de-DE" sz="800" dirty="0" smtClean="0">
                <a:solidFill>
                  <a:srgbClr val="000000"/>
                </a:solidFill>
                <a:latin typeface="Lucida Sans" panose="020B0602040502020204" pitchFamily="34" charset="0"/>
                <a:cs typeface="Times New Roman" pitchFamily="18" charset="0"/>
              </a:rPr>
              <a:t> </a:t>
            </a:r>
          </a:p>
        </p:txBody>
      </p:sp>
    </p:spTree>
    <p:extLst>
      <p:ext uri="{BB962C8B-B14F-4D97-AF65-F5344CB8AC3E}">
        <p14:creationId xmlns:p14="http://schemas.microsoft.com/office/powerpoint/2010/main" val="37747075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lvl="0" indent="-285750">
              <a:buFont typeface="Arial" panose="020B0604020202020204" pitchFamily="34" charset="0"/>
              <a:buChar char="•"/>
            </a:pPr>
            <a:r>
              <a:rPr lang="en-US" sz="2000" dirty="0"/>
              <a:t>Participation of </a:t>
            </a:r>
            <a:r>
              <a:rPr lang="en-US" sz="2000" dirty="0" smtClean="0"/>
              <a:t>stakeholders</a:t>
            </a:r>
          </a:p>
          <a:p>
            <a:pPr marL="285750" lvl="0" indent="-285750">
              <a:buFont typeface="Arial" panose="020B0604020202020204" pitchFamily="34" charset="0"/>
              <a:buChar char="•"/>
            </a:pPr>
            <a:endParaRPr lang="en-US" sz="2000" dirty="0" smtClean="0"/>
          </a:p>
          <a:p>
            <a:pPr marL="285750" lvl="0" indent="-285750">
              <a:buFont typeface="Arial" panose="020B0604020202020204" pitchFamily="34" charset="0"/>
              <a:buChar char="•"/>
            </a:pPr>
            <a:endParaRPr lang="de-DE" sz="2000" dirty="0" smtClean="0"/>
          </a:p>
          <a:p>
            <a:pPr marL="285750" lvl="0" indent="-285750">
              <a:buFont typeface="Arial" panose="020B0604020202020204" pitchFamily="34" charset="0"/>
              <a:buChar char="•"/>
            </a:pPr>
            <a:endParaRPr lang="de-DE" sz="2000" dirty="0"/>
          </a:p>
          <a:p>
            <a:pPr marL="285750" lvl="0" indent="-285750">
              <a:buFont typeface="Arial" panose="020B0604020202020204" pitchFamily="34" charset="0"/>
              <a:buChar char="•"/>
            </a:pPr>
            <a:endParaRPr lang="de-DE" sz="2000" dirty="0" smtClean="0"/>
          </a:p>
          <a:p>
            <a:pPr marL="0" lvl="0" indent="0">
              <a:buNone/>
            </a:pPr>
            <a:r>
              <a:rPr lang="en-US" sz="1700" dirty="0" smtClean="0"/>
              <a:t>	        (Participatory Budgeting Brazil)</a:t>
            </a:r>
          </a:p>
          <a:p>
            <a:pPr marL="285750" lvl="0" indent="-285750">
              <a:buFont typeface="Arial" panose="020B0604020202020204" pitchFamily="34" charset="0"/>
              <a:buChar char="•"/>
            </a:pPr>
            <a:endParaRPr lang="de-DE" sz="2000" dirty="0" smtClean="0"/>
          </a:p>
          <a:p>
            <a:pPr marL="285750" lvl="0" indent="-285750">
              <a:buFont typeface="Arial" panose="020B0604020202020204" pitchFamily="34" charset="0"/>
              <a:buChar char="•"/>
            </a:pPr>
            <a:endParaRPr lang="de-DE" sz="2000" dirty="0" smtClean="0"/>
          </a:p>
          <a:p>
            <a:pPr marL="285750" lvl="0" indent="-285750">
              <a:buFont typeface="Arial" panose="020B0604020202020204" pitchFamily="34" charset="0"/>
              <a:buChar char="•"/>
            </a:pPr>
            <a:endParaRPr lang="de-DE" sz="2000" dirty="0"/>
          </a:p>
          <a:p>
            <a:pPr marL="285750" lvl="0" indent="-285750">
              <a:buFont typeface="Arial" panose="020B0604020202020204" pitchFamily="34" charset="0"/>
              <a:buChar char="•"/>
            </a:pPr>
            <a:r>
              <a:rPr lang="en-US" sz="2000" dirty="0" smtClean="0"/>
              <a:t>Mechanisms of transparency and open government </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endParaRPr lang="en-US" sz="2000" dirty="0" smtClean="0"/>
          </a:p>
          <a:p>
            <a:pPr marL="285750" lvl="0" indent="-285750">
              <a:buFont typeface="Arial" panose="020B0604020202020204" pitchFamily="34" charset="0"/>
              <a:buChar char="•"/>
            </a:pPr>
            <a:endParaRPr lang="de-DE" sz="2000" dirty="0"/>
          </a:p>
        </p:txBody>
      </p:sp>
      <p:sp>
        <p:nvSpPr>
          <p:cNvPr id="3" name="Text Placeholder 2"/>
          <p:cNvSpPr>
            <a:spLocks noGrp="1"/>
          </p:cNvSpPr>
          <p:nvPr>
            <p:ph type="body" idx="10"/>
          </p:nvPr>
        </p:nvSpPr>
        <p:spPr/>
        <p:txBody>
          <a:bodyPr/>
          <a:lstStyle/>
          <a:p>
            <a:endParaRPr lang="de-DE"/>
          </a:p>
        </p:txBody>
      </p:sp>
      <p:sp>
        <p:nvSpPr>
          <p:cNvPr id="4" name="Title 3"/>
          <p:cNvSpPr>
            <a:spLocks noGrp="1"/>
          </p:cNvSpPr>
          <p:nvPr>
            <p:ph type="title"/>
          </p:nvPr>
        </p:nvSpPr>
        <p:spPr/>
        <p:txBody>
          <a:bodyPr/>
          <a:lstStyle/>
          <a:p>
            <a:r>
              <a:rPr lang="en-US" dirty="0" smtClean="0"/>
              <a:t>Ways to prevent corruption in PPPs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748" y="1426463"/>
            <a:ext cx="3155163" cy="208013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237" y="4557458"/>
            <a:ext cx="3032876" cy="1781814"/>
          </a:xfrm>
          <a:prstGeom prst="rect">
            <a:avLst/>
          </a:prstGeom>
        </p:spPr>
      </p:pic>
      <p:sp>
        <p:nvSpPr>
          <p:cNvPr id="6" name="TextBox 5"/>
          <p:cNvSpPr txBox="1"/>
          <p:nvPr/>
        </p:nvSpPr>
        <p:spPr bwMode="auto">
          <a:xfrm>
            <a:off x="5417146" y="3506598"/>
            <a:ext cx="33043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eaLnBrk="1" hangingPunct="1">
              <a:spcBef>
                <a:spcPts val="0"/>
              </a:spcBef>
            </a:pPr>
            <a:r>
              <a:rPr lang="de-DE" sz="800" dirty="0" smtClean="0">
                <a:solidFill>
                  <a:srgbClr val="000000"/>
                </a:solidFill>
                <a:latin typeface="Lucida Sans" panose="020B0602040502020204" pitchFamily="34" charset="0"/>
                <a:cs typeface="Times New Roman" pitchFamily="18" charset="0"/>
              </a:rPr>
              <a:t>Source: http</a:t>
            </a:r>
            <a:r>
              <a:rPr lang="de-DE" sz="800" dirty="0">
                <a:solidFill>
                  <a:srgbClr val="000000"/>
                </a:solidFill>
                <a:latin typeface="Lucida Sans" panose="020B0602040502020204" pitchFamily="34" charset="0"/>
                <a:cs typeface="Times New Roman" pitchFamily="18" charset="0"/>
              </a:rPr>
              <a:t>://www.pro-pag.org/what-is-participatory-budgeting.html</a:t>
            </a:r>
            <a:endParaRPr lang="de-DE" sz="800" dirty="0" smtClean="0">
              <a:solidFill>
                <a:srgbClr val="000000"/>
              </a:solidFill>
              <a:latin typeface="Lucida Sans" panose="020B0602040502020204" pitchFamily="34" charset="0"/>
              <a:cs typeface="Times New Roman" pitchFamily="18" charset="0"/>
            </a:endParaRPr>
          </a:p>
        </p:txBody>
      </p:sp>
      <p:sp>
        <p:nvSpPr>
          <p:cNvPr id="8" name="TextBox 7"/>
          <p:cNvSpPr txBox="1"/>
          <p:nvPr/>
        </p:nvSpPr>
        <p:spPr bwMode="auto">
          <a:xfrm>
            <a:off x="5606345" y="6283348"/>
            <a:ext cx="34343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eaLnBrk="1" hangingPunct="1">
              <a:spcBef>
                <a:spcPts val="0"/>
              </a:spcBef>
            </a:pPr>
            <a:r>
              <a:rPr lang="de-DE" sz="700" dirty="0" err="1" smtClean="0">
                <a:solidFill>
                  <a:srgbClr val="000000"/>
                </a:solidFill>
                <a:latin typeface="Lucida Sans" panose="020B0602040502020204" pitchFamily="34" charset="0"/>
                <a:cs typeface="Times New Roman" pitchFamily="18" charset="0"/>
              </a:rPr>
              <a:t>Source:http</a:t>
            </a:r>
            <a:r>
              <a:rPr lang="de-DE" sz="700" dirty="0">
                <a:solidFill>
                  <a:srgbClr val="000000"/>
                </a:solidFill>
                <a:latin typeface="Lucida Sans" panose="020B0602040502020204" pitchFamily="34" charset="0"/>
                <a:cs typeface="Times New Roman" pitchFamily="18" charset="0"/>
              </a:rPr>
              <a:t>://firstpeoples.org/</a:t>
            </a:r>
            <a:r>
              <a:rPr lang="de-DE" sz="700" dirty="0" err="1">
                <a:solidFill>
                  <a:srgbClr val="000000"/>
                </a:solidFill>
                <a:latin typeface="Lucida Sans" panose="020B0602040502020204" pitchFamily="34" charset="0"/>
                <a:cs typeface="Times New Roman" pitchFamily="18" charset="0"/>
              </a:rPr>
              <a:t>wp</a:t>
            </a:r>
            <a:r>
              <a:rPr lang="de-DE" sz="700" dirty="0">
                <a:solidFill>
                  <a:srgbClr val="000000"/>
                </a:solidFill>
                <a:latin typeface="Lucida Sans" panose="020B0602040502020204" pitchFamily="34" charset="0"/>
                <a:cs typeface="Times New Roman" pitchFamily="18" charset="0"/>
              </a:rPr>
              <a:t>/the-extractive-industries-transparency-initiative-an-opportunity-for-indigenous-resource-rights/</a:t>
            </a:r>
            <a:endParaRPr lang="de-DE" sz="700" dirty="0" smtClean="0">
              <a:solidFill>
                <a:srgbClr val="000000"/>
              </a:solidFill>
              <a:latin typeface="Lucida Sans" panose="020B0602040502020204" pitchFamily="34" charset="0"/>
              <a:cs typeface="Times New Roman" pitchFamily="18" charset="0"/>
            </a:endParaRPr>
          </a:p>
        </p:txBody>
      </p:sp>
    </p:spTree>
    <p:extLst>
      <p:ext uri="{BB962C8B-B14F-4D97-AF65-F5344CB8AC3E}">
        <p14:creationId xmlns:p14="http://schemas.microsoft.com/office/powerpoint/2010/main" val="26793071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725" y="1354667"/>
            <a:ext cx="4264666" cy="4962243"/>
          </a:xfrm>
        </p:spPr>
        <p:txBody>
          <a:bodyPr/>
          <a:lstStyle/>
          <a:p>
            <a:pPr marL="0" indent="0">
              <a:buNone/>
            </a:pPr>
            <a:r>
              <a:rPr lang="en-US" sz="2000" dirty="0" smtClean="0"/>
              <a:t>The role of collective action: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Supplements legal </a:t>
            </a:r>
            <a:r>
              <a:rPr lang="en-US" sz="2000" dirty="0" smtClean="0"/>
              <a:t>regulation;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Sets anti </a:t>
            </a:r>
            <a:r>
              <a:rPr lang="de-DE" sz="2000" dirty="0" smtClean="0"/>
              <a:t>- </a:t>
            </a:r>
            <a:r>
              <a:rPr lang="en-US" sz="2000" dirty="0" smtClean="0"/>
              <a:t>corruption standards;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Collaboration between private sector and government;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Support of participants in cases of bribe extortion;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Training</a:t>
            </a:r>
          </a:p>
          <a:p>
            <a:pPr marL="0" indent="0">
              <a:buNone/>
            </a:pPr>
            <a:endParaRPr lang="en-US" sz="2000" dirty="0" smtClean="0"/>
          </a:p>
          <a:p>
            <a:pPr marL="285750" indent="-285750">
              <a:buFont typeface="Arial" panose="020B0604020202020204" pitchFamily="34" charset="0"/>
              <a:buChar char="•"/>
            </a:pPr>
            <a:r>
              <a:rPr lang="en-US" sz="2000" dirty="0" smtClean="0"/>
              <a:t>Sustainability and growth</a:t>
            </a:r>
            <a:endParaRPr lang="en-US" sz="2000"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de-DE" dirty="0" smtClean="0"/>
          </a:p>
        </p:txBody>
      </p:sp>
      <p:sp>
        <p:nvSpPr>
          <p:cNvPr id="3" name="Text Placeholder 2"/>
          <p:cNvSpPr>
            <a:spLocks noGrp="1"/>
          </p:cNvSpPr>
          <p:nvPr>
            <p:ph type="body" idx="10"/>
          </p:nvPr>
        </p:nvSpPr>
        <p:spPr/>
        <p:txBody>
          <a:bodyPr/>
          <a:lstStyle/>
          <a:p>
            <a:endParaRPr lang="de-DE" dirty="0"/>
          </a:p>
          <a:p>
            <a:endParaRPr lang="de-DE" dirty="0"/>
          </a:p>
        </p:txBody>
      </p:sp>
      <p:sp>
        <p:nvSpPr>
          <p:cNvPr id="4" name="Title 3"/>
          <p:cNvSpPr>
            <a:spLocks noGrp="1"/>
          </p:cNvSpPr>
          <p:nvPr>
            <p:ph type="title"/>
          </p:nvPr>
        </p:nvSpPr>
        <p:spPr>
          <a:xfrm>
            <a:off x="1" y="459114"/>
            <a:ext cx="6736360" cy="439418"/>
          </a:xfrm>
        </p:spPr>
        <p:txBody>
          <a:bodyPr/>
          <a:lstStyle/>
          <a:p>
            <a:r>
              <a:rPr lang="en-US" dirty="0" smtClean="0"/>
              <a:t>Collective action and IACA new department</a:t>
            </a:r>
            <a:endParaRPr lang="de-D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727" y="1400962"/>
            <a:ext cx="3960457" cy="4788014"/>
          </a:xfrm>
          <a:prstGeom prst="rect">
            <a:avLst/>
          </a:prstGeom>
        </p:spPr>
      </p:pic>
      <p:sp>
        <p:nvSpPr>
          <p:cNvPr id="6" name="TextBox 5"/>
          <p:cNvSpPr txBox="1"/>
          <p:nvPr/>
        </p:nvSpPr>
        <p:spPr bwMode="auto">
          <a:xfrm>
            <a:off x="5178057" y="6283842"/>
            <a:ext cx="37151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eaLnBrk="1" hangingPunct="1">
              <a:spcBef>
                <a:spcPts val="0"/>
              </a:spcBef>
            </a:pPr>
            <a:r>
              <a:rPr lang="de-DE" sz="800" dirty="0" err="1" smtClean="0">
                <a:solidFill>
                  <a:srgbClr val="000000"/>
                </a:solidFill>
                <a:latin typeface="Lucida Sans" panose="020B0602040502020204" pitchFamily="34" charset="0"/>
                <a:cs typeface="Times New Roman" pitchFamily="18" charset="0"/>
              </a:rPr>
              <a:t>Source:https</a:t>
            </a:r>
            <a:r>
              <a:rPr lang="de-DE" sz="800" dirty="0">
                <a:solidFill>
                  <a:srgbClr val="000000"/>
                </a:solidFill>
                <a:latin typeface="Lucida Sans" panose="020B0602040502020204" pitchFamily="34" charset="0"/>
                <a:cs typeface="Times New Roman" pitchFamily="18" charset="0"/>
              </a:rPr>
              <a:t>://nznoblog.org.nz/2014/03/06/safe-staffing-at-dunedin-hospital/</a:t>
            </a:r>
            <a:endParaRPr lang="de-DE" sz="800" dirty="0" smtClean="0">
              <a:solidFill>
                <a:srgbClr val="000000"/>
              </a:solidFill>
              <a:latin typeface="Lucida Sans" panose="020B0602040502020204" pitchFamily="34" charset="0"/>
              <a:cs typeface="Times New Roman" pitchFamily="18" charset="0"/>
            </a:endParaRPr>
          </a:p>
        </p:txBody>
      </p:sp>
    </p:spTree>
    <p:extLst>
      <p:ext uri="{BB962C8B-B14F-4D97-AF65-F5344CB8AC3E}">
        <p14:creationId xmlns:p14="http://schemas.microsoft.com/office/powerpoint/2010/main" val="26726258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200" dirty="0" smtClean="0"/>
              <a:t>Types of collective action: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Anti-corruption declaration</a:t>
            </a:r>
          </a:p>
          <a:p>
            <a:pPr marL="285750" indent="-285750">
              <a:buFont typeface="Arial" panose="020B0604020202020204" pitchFamily="34" charset="0"/>
              <a:buChar char="•"/>
            </a:pPr>
            <a:endParaRPr lang="en-US" sz="2200" dirty="0" smtClean="0"/>
          </a:p>
          <a:p>
            <a:pPr marL="0" indent="0">
              <a:buNone/>
            </a:pPr>
            <a:endParaRPr lang="en-US" sz="2200" dirty="0"/>
          </a:p>
          <a:p>
            <a:pPr marL="285750" indent="-285750">
              <a:buFont typeface="Arial" panose="020B0604020202020204" pitchFamily="34" charset="0"/>
              <a:buChar char="•"/>
            </a:pPr>
            <a:r>
              <a:rPr lang="en-US" sz="2200" dirty="0" smtClean="0"/>
              <a:t>Standard </a:t>
            </a:r>
            <a:r>
              <a:rPr lang="en-US" sz="2200" dirty="0"/>
              <a:t>setting or principles based initiative, which can also include a certification model to monitor and audit adherence to an agreement not to </a:t>
            </a:r>
            <a:r>
              <a:rPr lang="en-US" sz="2200" dirty="0" smtClean="0"/>
              <a:t>bribe</a:t>
            </a:r>
          </a:p>
          <a:p>
            <a:pPr marL="0" indent="0">
              <a:buNone/>
            </a:pPr>
            <a:endParaRPr lang="en-US" sz="2200" dirty="0" smtClean="0"/>
          </a:p>
          <a:p>
            <a:pPr marL="0" indent="0">
              <a:buNone/>
            </a:pPr>
            <a:endParaRPr lang="en-US" sz="2200" dirty="0"/>
          </a:p>
          <a:p>
            <a:pPr marL="285750" indent="-285750">
              <a:buFont typeface="Arial" panose="020B0604020202020204" pitchFamily="34" charset="0"/>
              <a:buChar char="•"/>
            </a:pPr>
            <a:r>
              <a:rPr lang="en-US" sz="2200" dirty="0" smtClean="0"/>
              <a:t>Integrity Pact – usually, project based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de-DE" dirty="0"/>
          </a:p>
        </p:txBody>
      </p:sp>
      <p:sp>
        <p:nvSpPr>
          <p:cNvPr id="3" name="Text Placeholder 2"/>
          <p:cNvSpPr>
            <a:spLocks noGrp="1"/>
          </p:cNvSpPr>
          <p:nvPr>
            <p:ph type="body" idx="10"/>
          </p:nvPr>
        </p:nvSpPr>
        <p:spPr/>
        <p:txBody>
          <a:bodyPr/>
          <a:lstStyle/>
          <a:p>
            <a:endParaRPr lang="de-DE" dirty="0"/>
          </a:p>
        </p:txBody>
      </p:sp>
      <p:sp>
        <p:nvSpPr>
          <p:cNvPr id="4" name="Title 3"/>
          <p:cNvSpPr>
            <a:spLocks noGrp="1"/>
          </p:cNvSpPr>
          <p:nvPr>
            <p:ph type="title"/>
          </p:nvPr>
        </p:nvSpPr>
        <p:spPr/>
        <p:txBody>
          <a:bodyPr/>
          <a:lstStyle/>
          <a:p>
            <a:r>
              <a:rPr lang="en-US" dirty="0"/>
              <a:t>Collective </a:t>
            </a:r>
            <a:r>
              <a:rPr lang="en-US" dirty="0" smtClean="0"/>
              <a:t>action</a:t>
            </a:r>
            <a:endParaRPr lang="de-DE" dirty="0"/>
          </a:p>
        </p:txBody>
      </p:sp>
    </p:spTree>
    <p:extLst>
      <p:ext uri="{BB962C8B-B14F-4D97-AF65-F5344CB8AC3E}">
        <p14:creationId xmlns:p14="http://schemas.microsoft.com/office/powerpoint/2010/main" val="10663302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48923863"/>
              </p:ext>
            </p:extLst>
          </p:nvPr>
        </p:nvGraphicFramePr>
        <p:xfrm>
          <a:off x="107504" y="476672"/>
          <a:ext cx="8943425"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rved Left Arrow 5"/>
          <p:cNvSpPr/>
          <p:nvPr/>
        </p:nvSpPr>
        <p:spPr>
          <a:xfrm rot="6028624">
            <a:off x="5911779" y="5035413"/>
            <a:ext cx="509089" cy="28230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TextBox 6"/>
          <p:cNvSpPr txBox="1"/>
          <p:nvPr/>
        </p:nvSpPr>
        <p:spPr>
          <a:xfrm>
            <a:off x="5292080" y="6179685"/>
            <a:ext cx="2160240" cy="307777"/>
          </a:xfrm>
          <a:prstGeom prst="rect">
            <a:avLst/>
          </a:prstGeom>
          <a:noFill/>
        </p:spPr>
        <p:txBody>
          <a:bodyPr wrap="square" rtlCol="0">
            <a:spAutoFit/>
          </a:bodyPr>
          <a:lstStyle/>
          <a:p>
            <a:r>
              <a:rPr lang="en-US" sz="1400" dirty="0" smtClean="0">
                <a:solidFill>
                  <a:srgbClr val="0070C0"/>
                </a:solidFill>
              </a:rPr>
              <a:t>Continuous improvement </a:t>
            </a:r>
            <a:endParaRPr lang="en-US" sz="1400" dirty="0">
              <a:solidFill>
                <a:srgbClr val="0070C0"/>
              </a:solidFill>
            </a:endParaRPr>
          </a:p>
        </p:txBody>
      </p:sp>
      <p:sp>
        <p:nvSpPr>
          <p:cNvPr id="8" name="TextBox 7"/>
          <p:cNvSpPr txBox="1"/>
          <p:nvPr/>
        </p:nvSpPr>
        <p:spPr>
          <a:xfrm>
            <a:off x="179511" y="192783"/>
            <a:ext cx="6128155" cy="369332"/>
          </a:xfrm>
          <a:prstGeom prst="rect">
            <a:avLst/>
          </a:prstGeom>
          <a:solidFill>
            <a:schemeClr val="accent1">
              <a:lumMod val="20000"/>
              <a:lumOff val="80000"/>
            </a:schemeClr>
          </a:solidFill>
        </p:spPr>
        <p:txBody>
          <a:bodyPr wrap="square" rtlCol="0">
            <a:spAutoFit/>
          </a:bodyPr>
          <a:lstStyle/>
          <a:p>
            <a:r>
              <a:rPr lang="en-US" i="1" dirty="0" smtClean="0"/>
              <a:t>Recommended </a:t>
            </a:r>
            <a:r>
              <a:rPr lang="en-US" i="1" dirty="0" smtClean="0"/>
              <a:t>Approach – many success examples</a:t>
            </a:r>
            <a:endParaRPr lang="en-US" i="1" dirty="0"/>
          </a:p>
        </p:txBody>
      </p:sp>
    </p:spTree>
    <p:extLst>
      <p:ext uri="{BB962C8B-B14F-4D97-AF65-F5344CB8AC3E}">
        <p14:creationId xmlns:p14="http://schemas.microsoft.com/office/powerpoint/2010/main" val="30415221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e-DE" dirty="0"/>
          </a:p>
        </p:txBody>
      </p:sp>
      <p:sp>
        <p:nvSpPr>
          <p:cNvPr id="3" name="Text Placeholder 2"/>
          <p:cNvSpPr>
            <a:spLocks noGrp="1"/>
          </p:cNvSpPr>
          <p:nvPr>
            <p:ph type="body" idx="10"/>
          </p:nvPr>
        </p:nvSpPr>
        <p:spPr/>
        <p:txBody>
          <a:bodyPr/>
          <a:lstStyle/>
          <a:p>
            <a:endParaRPr lang="de-DE"/>
          </a:p>
        </p:txBody>
      </p:sp>
      <p:sp>
        <p:nvSpPr>
          <p:cNvPr id="4" name="Title 3"/>
          <p:cNvSpPr>
            <a:spLocks noGrp="1"/>
          </p:cNvSpPr>
          <p:nvPr>
            <p:ph type="title"/>
          </p:nvPr>
        </p:nvSpPr>
        <p:spPr/>
        <p:txBody>
          <a:bodyPr/>
          <a:lstStyle/>
          <a:p>
            <a:endParaRPr lang="de-DE"/>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99" t="12885" r="14358" b="11927"/>
          <a:stretch/>
        </p:blipFill>
        <p:spPr bwMode="auto">
          <a:xfrm>
            <a:off x="0" y="0"/>
            <a:ext cx="9144000" cy="677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3810000" y="4205111"/>
            <a:ext cx="51505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just" eaLnBrk="1" hangingPunct="1">
              <a:spcBef>
                <a:spcPts val="0"/>
              </a:spcBef>
            </a:pPr>
            <a:r>
              <a:rPr lang="en-US" sz="3600" dirty="0" err="1">
                <a:solidFill>
                  <a:schemeClr val="bg1"/>
                </a:solidFill>
                <a:latin typeface="Lucida Sans" panose="020B0602040502020204" pitchFamily="34" charset="0"/>
                <a:cs typeface="Times New Roman" pitchFamily="18" charset="0"/>
              </a:rPr>
              <a:t>n</a:t>
            </a:r>
            <a:r>
              <a:rPr lang="en-US" sz="3600" dirty="0" err="1" smtClean="0">
                <a:solidFill>
                  <a:schemeClr val="bg1"/>
                </a:solidFill>
                <a:latin typeface="Lucida Sans" panose="020B0602040502020204" pitchFamily="34" charset="0"/>
                <a:cs typeface="Times New Roman" pitchFamily="18" charset="0"/>
              </a:rPr>
              <a:t>ikos.passas@iaca.int</a:t>
            </a:r>
            <a:endParaRPr lang="en-US" sz="3600" dirty="0" smtClean="0">
              <a:solidFill>
                <a:schemeClr val="bg1"/>
              </a:solidFill>
              <a:latin typeface="Lucida Sans" panose="020B0602040502020204" pitchFamily="34" charset="0"/>
              <a:cs typeface="Times New Roman" pitchFamily="18" charset="0"/>
            </a:endParaRPr>
          </a:p>
        </p:txBody>
      </p:sp>
    </p:spTree>
    <p:extLst>
      <p:ext uri="{BB962C8B-B14F-4D97-AF65-F5344CB8AC3E}">
        <p14:creationId xmlns:p14="http://schemas.microsoft.com/office/powerpoint/2010/main" val="27659910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0" y="123626"/>
            <a:ext cx="8948151" cy="990590"/>
          </a:xfrm>
        </p:spPr>
        <p:txBody>
          <a:bodyPr/>
          <a:lstStyle/>
          <a:p>
            <a:r>
              <a:rPr lang="en-US" dirty="0">
                <a:solidFill>
                  <a:srgbClr val="000000"/>
                </a:solidFill>
              </a:rPr>
              <a:t>Anti-corruption</a:t>
            </a:r>
            <a:endParaRPr lang="en-GB" dirty="0">
              <a:latin typeface="Arial Narrow" charset="0"/>
            </a:endParaRPr>
          </a:p>
        </p:txBody>
      </p:sp>
      <p:sp>
        <p:nvSpPr>
          <p:cNvPr id="12290" name="AutoShape 3"/>
          <p:cNvSpPr>
            <a:spLocks noChangeArrowheads="1"/>
          </p:cNvSpPr>
          <p:nvPr/>
        </p:nvSpPr>
        <p:spPr bwMode="auto">
          <a:xfrm rot="5400000">
            <a:off x="1193214" y="990600"/>
            <a:ext cx="5562600" cy="7010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94 w 21600"/>
              <a:gd name="T13" fmla="*/ 3594 h 21600"/>
              <a:gd name="T14" fmla="*/ 18006 w 21600"/>
              <a:gd name="T15" fmla="*/ 18006 h 21600"/>
            </a:gdLst>
            <a:ahLst/>
            <a:cxnLst>
              <a:cxn ang="T8">
                <a:pos x="T0" y="T1"/>
              </a:cxn>
              <a:cxn ang="T9">
                <a:pos x="T2" y="T3"/>
              </a:cxn>
              <a:cxn ang="T10">
                <a:pos x="T4" y="T5"/>
              </a:cxn>
              <a:cxn ang="T11">
                <a:pos x="T6" y="T7"/>
              </a:cxn>
            </a:cxnLst>
            <a:rect l="T12" t="T13" r="T14" b="T15"/>
            <a:pathLst>
              <a:path w="21600" h="21600">
                <a:moveTo>
                  <a:pt x="0" y="0"/>
                </a:moveTo>
                <a:lnTo>
                  <a:pt x="3587" y="21600"/>
                </a:lnTo>
                <a:lnTo>
                  <a:pt x="18013" y="21600"/>
                </a:lnTo>
                <a:lnTo>
                  <a:pt x="21600" y="0"/>
                </a:lnTo>
                <a:lnTo>
                  <a:pt x="0" y="0"/>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1" name="Line 4"/>
          <p:cNvSpPr>
            <a:spLocks noChangeShapeType="1"/>
          </p:cNvSpPr>
          <p:nvPr/>
        </p:nvSpPr>
        <p:spPr bwMode="auto">
          <a:xfrm>
            <a:off x="469314" y="4381500"/>
            <a:ext cx="7010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AutoShape 6"/>
          <p:cNvSpPr>
            <a:spLocks noChangeArrowheads="1"/>
          </p:cNvSpPr>
          <p:nvPr/>
        </p:nvSpPr>
        <p:spPr bwMode="auto">
          <a:xfrm rot="-1245559">
            <a:off x="1573549" y="4169866"/>
            <a:ext cx="5886826" cy="596900"/>
          </a:xfrm>
          <a:prstGeom prst="rightArrow">
            <a:avLst>
              <a:gd name="adj1" fmla="val 50000"/>
              <a:gd name="adj2" fmla="val 196543"/>
            </a:avLst>
          </a:prstGeom>
          <a:solidFill>
            <a:srgbClr val="FFFFFF"/>
          </a:solidFill>
          <a:ln w="9525">
            <a:miter lim="800000"/>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FFFFFF"/>
            </a:extrusionClr>
          </a:sp3d>
        </p:spPr>
        <p:txBody>
          <a:bodyPr anchor="ctr">
            <a:flatTx/>
          </a:bodyPr>
          <a:lstStyle/>
          <a:p>
            <a:endParaRPr lang="en-US"/>
          </a:p>
        </p:txBody>
      </p:sp>
      <p:sp>
        <p:nvSpPr>
          <p:cNvPr id="41999" name="Oval 15"/>
          <p:cNvSpPr>
            <a:spLocks noChangeArrowheads="1"/>
          </p:cNvSpPr>
          <p:nvPr/>
        </p:nvSpPr>
        <p:spPr bwMode="auto">
          <a:xfrm>
            <a:off x="1155114" y="5295900"/>
            <a:ext cx="1143000" cy="685800"/>
          </a:xfrm>
          <a:prstGeom prst="ellipse">
            <a:avLst/>
          </a:prstGeom>
          <a:solidFill>
            <a:srgbClr val="FFFF99"/>
          </a:solidFill>
          <a:ln w="9525">
            <a:round/>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FFFF99"/>
            </a:extrusionClr>
          </a:sp3d>
        </p:spPr>
        <p:txBody>
          <a:bodyPr wrap="none" anchor="ctr">
            <a:flatTx/>
          </a:bodyPr>
          <a:lstStyle/>
          <a:p>
            <a:pPr eaLnBrk="1" hangingPunct="1"/>
            <a:r>
              <a:rPr lang="en-US" sz="1800" b="1">
                <a:latin typeface="Arial Narrow" charset="0"/>
              </a:rPr>
              <a:t>1996 OAS </a:t>
            </a:r>
          </a:p>
          <a:p>
            <a:pPr eaLnBrk="1" hangingPunct="1"/>
            <a:r>
              <a:rPr lang="en-US" sz="1800" b="1">
                <a:latin typeface="Arial Narrow" charset="0"/>
              </a:rPr>
              <a:t>Convention</a:t>
            </a:r>
            <a:endParaRPr lang="en-GB" sz="1800" b="1">
              <a:latin typeface="Arial Narrow" charset="0"/>
            </a:endParaRPr>
          </a:p>
        </p:txBody>
      </p:sp>
      <p:sp>
        <p:nvSpPr>
          <p:cNvPr id="42000" name="Oval 16"/>
          <p:cNvSpPr>
            <a:spLocks noChangeArrowheads="1"/>
          </p:cNvSpPr>
          <p:nvPr/>
        </p:nvSpPr>
        <p:spPr bwMode="auto">
          <a:xfrm>
            <a:off x="1840914" y="4686300"/>
            <a:ext cx="1143000" cy="685800"/>
          </a:xfrm>
          <a:prstGeom prst="ellipse">
            <a:avLst/>
          </a:prstGeom>
          <a:solidFill>
            <a:srgbClr val="FFFF99"/>
          </a:solidFill>
          <a:ln w="9525">
            <a:round/>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FFFF99"/>
            </a:extrusionClr>
          </a:sp3d>
        </p:spPr>
        <p:txBody>
          <a:bodyPr wrap="none" anchor="ctr">
            <a:flatTx/>
          </a:bodyPr>
          <a:lstStyle/>
          <a:p>
            <a:pPr eaLnBrk="1" hangingPunct="1"/>
            <a:r>
              <a:rPr lang="en-US" sz="1800" b="1">
                <a:latin typeface="Arial Narrow" charset="0"/>
              </a:rPr>
              <a:t>1997 EU </a:t>
            </a:r>
          </a:p>
          <a:p>
            <a:pPr eaLnBrk="1" hangingPunct="1"/>
            <a:r>
              <a:rPr lang="en-US" sz="1800" b="1">
                <a:latin typeface="Arial Narrow" charset="0"/>
              </a:rPr>
              <a:t>Convention</a:t>
            </a:r>
            <a:endParaRPr lang="en-GB" sz="1800" b="1">
              <a:latin typeface="Arial Narrow" charset="0"/>
            </a:endParaRPr>
          </a:p>
        </p:txBody>
      </p:sp>
      <p:sp>
        <p:nvSpPr>
          <p:cNvPr id="42001" name="Oval 17"/>
          <p:cNvSpPr>
            <a:spLocks noChangeArrowheads="1"/>
          </p:cNvSpPr>
          <p:nvPr/>
        </p:nvSpPr>
        <p:spPr bwMode="auto">
          <a:xfrm>
            <a:off x="2069514" y="5676900"/>
            <a:ext cx="1143000" cy="685800"/>
          </a:xfrm>
          <a:prstGeom prst="ellipse">
            <a:avLst/>
          </a:prstGeom>
          <a:solidFill>
            <a:srgbClr val="FFFF99"/>
          </a:solidFill>
          <a:ln w="9525">
            <a:round/>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FFFF99"/>
            </a:extrusionClr>
          </a:sp3d>
        </p:spPr>
        <p:txBody>
          <a:bodyPr wrap="none" anchor="ctr">
            <a:flatTx/>
          </a:bodyPr>
          <a:lstStyle/>
          <a:p>
            <a:pPr eaLnBrk="1" hangingPunct="1"/>
            <a:r>
              <a:rPr lang="en-US" sz="1800" b="1">
                <a:latin typeface="Arial Narrow" charset="0"/>
              </a:rPr>
              <a:t>1997 OECD </a:t>
            </a:r>
          </a:p>
          <a:p>
            <a:pPr eaLnBrk="1" hangingPunct="1"/>
            <a:r>
              <a:rPr lang="en-US" sz="1800" b="1">
                <a:latin typeface="Arial Narrow" charset="0"/>
              </a:rPr>
              <a:t>Convention</a:t>
            </a:r>
            <a:endParaRPr lang="en-GB" sz="1800" b="1">
              <a:latin typeface="Arial Narrow" charset="0"/>
            </a:endParaRPr>
          </a:p>
        </p:txBody>
      </p:sp>
      <p:sp>
        <p:nvSpPr>
          <p:cNvPr id="42002" name="Oval 18"/>
          <p:cNvSpPr>
            <a:spLocks noChangeArrowheads="1"/>
          </p:cNvSpPr>
          <p:nvPr/>
        </p:nvSpPr>
        <p:spPr bwMode="auto">
          <a:xfrm>
            <a:off x="3086102" y="4762500"/>
            <a:ext cx="1143000" cy="685800"/>
          </a:xfrm>
          <a:prstGeom prst="ellipse">
            <a:avLst/>
          </a:prstGeom>
          <a:solidFill>
            <a:srgbClr val="FFFF99"/>
          </a:solidFill>
          <a:ln w="9525">
            <a:round/>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FFFF99"/>
            </a:extrusionClr>
          </a:sp3d>
        </p:spPr>
        <p:txBody>
          <a:bodyPr wrap="none" anchor="ctr">
            <a:flatTx/>
          </a:bodyPr>
          <a:lstStyle/>
          <a:p>
            <a:pPr eaLnBrk="1" hangingPunct="1"/>
            <a:r>
              <a:rPr lang="en-US" sz="1800" b="1">
                <a:latin typeface="Arial Narrow" charset="0"/>
              </a:rPr>
              <a:t>1999 CoE </a:t>
            </a:r>
          </a:p>
          <a:p>
            <a:pPr eaLnBrk="1" hangingPunct="1"/>
            <a:r>
              <a:rPr lang="en-US" sz="1800" b="1">
                <a:latin typeface="Arial Narrow" charset="0"/>
              </a:rPr>
              <a:t>Conventions</a:t>
            </a:r>
            <a:endParaRPr lang="en-GB" sz="1800" b="1">
              <a:latin typeface="Arial Narrow" charset="0"/>
            </a:endParaRPr>
          </a:p>
        </p:txBody>
      </p:sp>
      <p:sp>
        <p:nvSpPr>
          <p:cNvPr id="42003" name="Oval 19"/>
          <p:cNvSpPr>
            <a:spLocks noChangeArrowheads="1"/>
          </p:cNvSpPr>
          <p:nvPr/>
        </p:nvSpPr>
        <p:spPr bwMode="auto">
          <a:xfrm>
            <a:off x="5752729" y="4343400"/>
            <a:ext cx="1259840" cy="685800"/>
          </a:xfrm>
          <a:prstGeom prst="ellipse">
            <a:avLst/>
          </a:prstGeom>
          <a:solidFill>
            <a:srgbClr val="FFFF99"/>
          </a:solidFill>
          <a:ln w="9525">
            <a:round/>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FFFF99"/>
            </a:extrusionClr>
          </a:sp3d>
        </p:spPr>
        <p:txBody>
          <a:bodyPr wrap="none" anchor="ctr">
            <a:flatTx/>
          </a:bodyPr>
          <a:lstStyle/>
          <a:p>
            <a:pPr eaLnBrk="1" hangingPunct="1"/>
            <a:r>
              <a:rPr lang="en-US" sz="1800" b="1" dirty="0">
                <a:latin typeface="Arial Narrow" charset="0"/>
              </a:rPr>
              <a:t>2003 AU</a:t>
            </a:r>
          </a:p>
          <a:p>
            <a:pPr eaLnBrk="1" hangingPunct="1"/>
            <a:r>
              <a:rPr lang="en-US" sz="1800" b="1" dirty="0">
                <a:latin typeface="Arial Narrow" charset="0"/>
              </a:rPr>
              <a:t>Convention</a:t>
            </a:r>
            <a:endParaRPr lang="en-GB" sz="1800" b="1" dirty="0">
              <a:latin typeface="Arial Narrow" charset="0"/>
            </a:endParaRPr>
          </a:p>
        </p:txBody>
      </p:sp>
      <p:sp>
        <p:nvSpPr>
          <p:cNvPr id="20" name="Oval 19"/>
          <p:cNvSpPr>
            <a:spLocks noChangeArrowheads="1"/>
          </p:cNvSpPr>
          <p:nvPr/>
        </p:nvSpPr>
        <p:spPr bwMode="auto">
          <a:xfrm>
            <a:off x="5589954" y="3381438"/>
            <a:ext cx="1259840" cy="685800"/>
          </a:xfrm>
          <a:prstGeom prst="ellipse">
            <a:avLst/>
          </a:prstGeom>
          <a:solidFill>
            <a:srgbClr val="FFFF99"/>
          </a:solidFill>
          <a:ln w="9525">
            <a:round/>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FFFF99"/>
            </a:extrusionClr>
          </a:sp3d>
        </p:spPr>
        <p:txBody>
          <a:bodyPr wrap="none" anchor="ctr">
            <a:flatTx/>
          </a:bodyPr>
          <a:lstStyle/>
          <a:p>
            <a:pPr eaLnBrk="1" hangingPunct="1"/>
            <a:r>
              <a:rPr lang="en-US" sz="1800" b="1" dirty="0" smtClean="0">
                <a:latin typeface="Arial Narrow" charset="0"/>
              </a:rPr>
              <a:t>2003 UNCAC</a:t>
            </a:r>
            <a:endParaRPr lang="en-GB" sz="1800" b="1" dirty="0">
              <a:latin typeface="Arial Narrow" charset="0"/>
            </a:endParaRPr>
          </a:p>
        </p:txBody>
      </p:sp>
      <p:sp>
        <p:nvSpPr>
          <p:cNvPr id="21" name="Oval 20"/>
          <p:cNvSpPr>
            <a:spLocks noChangeArrowheads="1"/>
          </p:cNvSpPr>
          <p:nvPr/>
        </p:nvSpPr>
        <p:spPr bwMode="auto">
          <a:xfrm>
            <a:off x="6849794" y="2480270"/>
            <a:ext cx="1259840" cy="685800"/>
          </a:xfrm>
          <a:prstGeom prst="ellipse">
            <a:avLst/>
          </a:prstGeom>
          <a:solidFill>
            <a:srgbClr val="FFFF99"/>
          </a:solidFill>
          <a:ln w="9525">
            <a:round/>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FFFF99"/>
            </a:extrusionClr>
          </a:sp3d>
        </p:spPr>
        <p:txBody>
          <a:bodyPr wrap="none" anchor="ctr">
            <a:flatTx/>
          </a:bodyPr>
          <a:lstStyle/>
          <a:p>
            <a:pPr eaLnBrk="1" hangingPunct="1"/>
            <a:r>
              <a:rPr lang="en-US" sz="1800" b="1" dirty="0" smtClean="0">
                <a:latin typeface="Arial Narrow" charset="0"/>
              </a:rPr>
              <a:t>2011 Arab</a:t>
            </a:r>
          </a:p>
          <a:p>
            <a:pPr eaLnBrk="1" hangingPunct="1"/>
            <a:r>
              <a:rPr lang="en-US" b="1" dirty="0" smtClean="0">
                <a:latin typeface="Arial Narrow" charset="0"/>
              </a:rPr>
              <a:t>Convention</a:t>
            </a:r>
            <a:endParaRPr lang="en-GB" sz="1800" b="1" dirty="0">
              <a:latin typeface="Arial Narrow" charset="0"/>
            </a:endParaRPr>
          </a:p>
        </p:txBody>
      </p:sp>
      <p:sp>
        <p:nvSpPr>
          <p:cNvPr id="23" name="Oval 22"/>
          <p:cNvSpPr>
            <a:spLocks noChangeArrowheads="1"/>
          </p:cNvSpPr>
          <p:nvPr/>
        </p:nvSpPr>
        <p:spPr bwMode="auto">
          <a:xfrm>
            <a:off x="4229102" y="4343400"/>
            <a:ext cx="1259840" cy="685800"/>
          </a:xfrm>
          <a:prstGeom prst="ellipse">
            <a:avLst/>
          </a:prstGeom>
          <a:solidFill>
            <a:srgbClr val="FFFF99"/>
          </a:solidFill>
          <a:ln w="9525">
            <a:round/>
            <a:headEnd/>
            <a:tailEnd/>
          </a:ln>
          <a:scene3d>
            <a:camera prst="legacyPerspectiveFront">
              <a:rot lat="20099986" lon="1500000" rev="0"/>
            </a:camera>
            <a:lightRig rig="legacyFlat4" dir="b"/>
          </a:scene3d>
          <a:sp3d extrusionH="430200" prstMaterial="legacyMatte">
            <a:bevelT w="13500" h="13500" prst="angle"/>
            <a:bevelB w="13500" h="13500" prst="angle"/>
            <a:extrusionClr>
              <a:srgbClr val="FFFF99"/>
            </a:extrusionClr>
          </a:sp3d>
        </p:spPr>
        <p:txBody>
          <a:bodyPr wrap="none" anchor="ctr">
            <a:flatTx/>
          </a:bodyPr>
          <a:lstStyle/>
          <a:p>
            <a:pPr eaLnBrk="1" hangingPunct="1"/>
            <a:r>
              <a:rPr lang="en-US" sz="1800" b="1" dirty="0" smtClean="0">
                <a:latin typeface="Arial Narrow" charset="0"/>
              </a:rPr>
              <a:t>2000 UNTOC</a:t>
            </a:r>
            <a:endParaRPr lang="en-GB" sz="1800" b="1" dirty="0">
              <a:latin typeface="Arial Narrow" charset="0"/>
            </a:endParaRPr>
          </a:p>
        </p:txBody>
      </p:sp>
    </p:spTree>
  </p:cSld>
  <p:clrMapOvr>
    <a:masterClrMapping/>
  </p:clrMapOvr>
  <p:transition xmlns:p14="http://schemas.microsoft.com/office/powerpoint/2010/main">
    <p:strips dir="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wipe(left)">
                                      <p:cBhvr>
                                        <p:cTn id="7" dur="500"/>
                                        <p:tgtEl>
                                          <p:spTgt spid="4199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1999"/>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42000"/>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42001"/>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42002"/>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grpId="0" nodeType="afterEffect">
                                  <p:stCondLst>
                                    <p:cond delay="0"/>
                                  </p:stCondLst>
                                  <p:childTnLst>
                                    <p:set>
                                      <p:cBhvr>
                                        <p:cTn id="22" dur="1" fill="hold">
                                          <p:stCondLst>
                                            <p:cond delay="499"/>
                                          </p:stCondLst>
                                        </p:cTn>
                                        <p:tgtEl>
                                          <p:spTgt spid="42003"/>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499"/>
                                          </p:stCondLst>
                                        </p:cTn>
                                        <p:tgtEl>
                                          <p:spTgt spid="20"/>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0"/>
                                  </p:stCondLst>
                                  <p:childTnLst>
                                    <p:set>
                                      <p:cBhvr>
                                        <p:cTn id="28" dur="1" fill="hold">
                                          <p:stCondLst>
                                            <p:cond delay="499"/>
                                          </p:stCondLst>
                                        </p:cTn>
                                        <p:tgtEl>
                                          <p:spTgt spid="21"/>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9" grpId="0" animBg="1" autoUpdateAnimBg="0"/>
      <p:bldP spid="42000" grpId="0" animBg="1" autoUpdateAnimBg="0"/>
      <p:bldP spid="42001" grpId="0" animBg="1" autoUpdateAnimBg="0"/>
      <p:bldP spid="42002" grpId="0" animBg="1" autoUpdateAnimBg="0"/>
      <p:bldP spid="42003" grpId="0" animBg="1" autoUpdateAnimBg="0"/>
      <p:bldP spid="20" grpId="0" animBg="1" autoUpdateAnimBg="0"/>
      <p:bldP spid="21" grpId="0" animBg="1" autoUpdateAnimBg="0"/>
      <p:bldP spid="2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p:txBody>
          <a:bodyPr/>
          <a:lstStyle/>
          <a:p>
            <a:endParaRPr lang="en-US" dirty="0">
              <a:latin typeface="Arial Narrow" charset="0"/>
            </a:endParaRPr>
          </a:p>
        </p:txBody>
      </p:sp>
      <p:sp>
        <p:nvSpPr>
          <p:cNvPr id="3" name="Content Placeholder 2"/>
          <p:cNvSpPr>
            <a:spLocks noGrp="1"/>
          </p:cNvSpPr>
          <p:nvPr>
            <p:ph idx="1"/>
          </p:nvPr>
        </p:nvSpPr>
        <p:spPr>
          <a:xfrm>
            <a:off x="712788" y="1624040"/>
            <a:ext cx="7716838" cy="4348480"/>
          </a:xfrm>
        </p:spPr>
        <p:txBody>
          <a:bodyPr>
            <a:normAutofit fontScale="77500" lnSpcReduction="20000"/>
          </a:bodyPr>
          <a:lstStyle/>
          <a:p>
            <a:pPr marL="82296" indent="0">
              <a:buFontTx/>
              <a:buNone/>
              <a:defRPr/>
            </a:pPr>
            <a:endParaRPr lang="en-US" dirty="0"/>
          </a:p>
          <a:p>
            <a:pPr>
              <a:defRPr/>
            </a:pPr>
            <a:r>
              <a:rPr lang="en-US" dirty="0" smtClean="0"/>
              <a:t>National standards with Int’l application:</a:t>
            </a:r>
          </a:p>
          <a:p>
            <a:pPr lvl="1">
              <a:defRPr/>
            </a:pPr>
            <a:r>
              <a:rPr lang="en-US" dirty="0" smtClean="0"/>
              <a:t>FCPA (1977)</a:t>
            </a:r>
          </a:p>
          <a:p>
            <a:pPr lvl="1">
              <a:defRPr/>
            </a:pPr>
            <a:r>
              <a:rPr lang="en-US" dirty="0"/>
              <a:t>Sentencing </a:t>
            </a:r>
            <a:r>
              <a:rPr lang="en-US" dirty="0" smtClean="0"/>
              <a:t>Guidelines (1991, amended in 2004)</a:t>
            </a:r>
          </a:p>
          <a:p>
            <a:pPr lvl="1">
              <a:defRPr/>
            </a:pPr>
            <a:r>
              <a:rPr lang="en-US" dirty="0"/>
              <a:t>UK Bribery Act (2010</a:t>
            </a:r>
            <a:r>
              <a:rPr lang="en-US" dirty="0" smtClean="0"/>
              <a:t>)</a:t>
            </a:r>
          </a:p>
          <a:p>
            <a:pPr>
              <a:defRPr/>
            </a:pPr>
            <a:r>
              <a:rPr lang="en-US" dirty="0"/>
              <a:t>OECD Good Practice Guidance on Internal Controls, Ethics, &amp; Compliance (2010) </a:t>
            </a:r>
          </a:p>
          <a:p>
            <a:pPr>
              <a:defRPr/>
            </a:pPr>
            <a:r>
              <a:rPr lang="en-US" dirty="0" smtClean="0"/>
              <a:t>ICC, WEF, UN Global Compact, NGO initiatives:</a:t>
            </a:r>
          </a:p>
          <a:p>
            <a:pPr>
              <a:defRPr/>
            </a:pPr>
            <a:r>
              <a:rPr lang="en-US" dirty="0" smtClean="0"/>
              <a:t>lots of law, principles, guidance, documents</a:t>
            </a:r>
          </a:p>
          <a:p>
            <a:pPr>
              <a:defRPr/>
            </a:pPr>
            <a:r>
              <a:rPr lang="en-US" dirty="0" smtClean="0"/>
              <a:t>Yet, compliance, practice and ethical norms not easily aligned</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Signs of failure</a:t>
            </a:r>
            <a:endParaRPr lang="en-US" dirty="0">
              <a:solidFill>
                <a:srgbClr val="000000"/>
              </a:solidFill>
            </a:endParaRPr>
          </a:p>
        </p:txBody>
      </p:sp>
      <p:sp>
        <p:nvSpPr>
          <p:cNvPr id="3" name="Content Placeholder 2"/>
          <p:cNvSpPr>
            <a:spLocks noGrp="1"/>
          </p:cNvSpPr>
          <p:nvPr>
            <p:ph idx="1"/>
          </p:nvPr>
        </p:nvSpPr>
        <p:spPr>
          <a:xfrm>
            <a:off x="736952" y="1421735"/>
            <a:ext cx="8209492" cy="4448487"/>
          </a:xfrm>
        </p:spPr>
        <p:txBody>
          <a:bodyPr/>
          <a:lstStyle/>
          <a:p>
            <a:r>
              <a:rPr lang="en-US" dirty="0" smtClean="0"/>
              <a:t>One-sided application </a:t>
            </a:r>
            <a:r>
              <a:rPr lang="en-US" dirty="0" smtClean="0"/>
              <a:t>– v. political </a:t>
            </a:r>
            <a:r>
              <a:rPr lang="en-US" dirty="0" smtClean="0"/>
              <a:t>opponents</a:t>
            </a:r>
            <a:endParaRPr lang="el-GR" dirty="0" smtClean="0"/>
          </a:p>
          <a:p>
            <a:r>
              <a:rPr lang="en-US" dirty="0" smtClean="0"/>
              <a:t>Impunity of high officials and companies </a:t>
            </a:r>
            <a:r>
              <a:rPr lang="en-US" dirty="0" smtClean="0"/>
              <a:t>- focus </a:t>
            </a:r>
            <a:r>
              <a:rPr lang="en-US" dirty="0" smtClean="0"/>
              <a:t>on minor offenses and low-level civil servants</a:t>
            </a:r>
          </a:p>
          <a:p>
            <a:r>
              <a:rPr lang="en-US" dirty="0" smtClean="0"/>
              <a:t>Corruption estimates disappointing</a:t>
            </a:r>
          </a:p>
          <a:p>
            <a:r>
              <a:rPr lang="en-US" dirty="0" smtClean="0"/>
              <a:t>Bureaucracy</a:t>
            </a:r>
          </a:p>
          <a:p>
            <a:r>
              <a:rPr lang="en-US" dirty="0" smtClean="0"/>
              <a:t>Legal and regulatory complexity</a:t>
            </a:r>
          </a:p>
          <a:p>
            <a:r>
              <a:rPr lang="en-US" dirty="0" smtClean="0"/>
              <a:t>Formalism</a:t>
            </a:r>
          </a:p>
          <a:p>
            <a:endParaRPr lang="el-GR" dirty="0" smtClean="0"/>
          </a:p>
          <a:p>
            <a:endParaRPr lang="en-US" dirty="0" smtClean="0"/>
          </a:p>
          <a:p>
            <a:endParaRPr lang="en-US" dirty="0"/>
          </a:p>
        </p:txBody>
      </p:sp>
    </p:spTree>
    <p:extLst>
      <p:ext uri="{BB962C8B-B14F-4D97-AF65-F5344CB8AC3E}">
        <p14:creationId xmlns:p14="http://schemas.microsoft.com/office/powerpoint/2010/main" val="17671626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902" y="0"/>
            <a:ext cx="9144000" cy="717898"/>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sz="3200" dirty="0">
              <a:solidFill>
                <a:srgbClr val="800000"/>
              </a:solidFill>
              <a:latin typeface="Arial Unicode MS"/>
              <a:cs typeface="Arial Unicode MS"/>
            </a:endParaRPr>
          </a:p>
        </p:txBody>
      </p:sp>
      <p:pic>
        <p:nvPicPr>
          <p:cNvPr id="4" name="Picture 3" descr="Screen Shot 2015-05-14 at 6.47.37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461" y="127000"/>
            <a:ext cx="7603914" cy="6730999"/>
          </a:xfrm>
          <a:prstGeom prst="rect">
            <a:avLst/>
          </a:prstGeom>
        </p:spPr>
      </p:pic>
    </p:spTree>
    <p:extLst>
      <p:ext uri="{BB962C8B-B14F-4D97-AF65-F5344CB8AC3E}">
        <p14:creationId xmlns:p14="http://schemas.microsoft.com/office/powerpoint/2010/main" val="2418406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3613" cy="868362"/>
          </a:xfrm>
        </p:spPr>
        <p:txBody>
          <a:bodyPr/>
          <a:lstStyle/>
          <a:p>
            <a:r>
              <a:rPr lang="en-US" dirty="0" smtClean="0">
                <a:solidFill>
                  <a:schemeClr val="tx1"/>
                </a:solidFill>
              </a:rPr>
              <a:t>Challenges</a:t>
            </a:r>
            <a:endParaRPr lang="en-US" dirty="0">
              <a:solidFill>
                <a:schemeClr val="tx1"/>
              </a:solidFill>
            </a:endParaRPr>
          </a:p>
        </p:txBody>
      </p:sp>
      <p:sp>
        <p:nvSpPr>
          <p:cNvPr id="3" name="Content Placeholder 2"/>
          <p:cNvSpPr>
            <a:spLocks noGrp="1"/>
          </p:cNvSpPr>
          <p:nvPr>
            <p:ph idx="1"/>
          </p:nvPr>
        </p:nvSpPr>
        <p:spPr>
          <a:xfrm>
            <a:off x="499931" y="1255888"/>
            <a:ext cx="8644069" cy="5602111"/>
          </a:xfrm>
        </p:spPr>
        <p:txBody>
          <a:bodyPr>
            <a:normAutofit fontScale="92500" lnSpcReduction="10000"/>
          </a:bodyPr>
          <a:lstStyle/>
          <a:p>
            <a:r>
              <a:rPr lang="en-US" dirty="0"/>
              <a:t>Political will varies </a:t>
            </a:r>
            <a:r>
              <a:rPr lang="en-US" dirty="0" smtClean="0"/>
              <a:t>considerably among countries</a:t>
            </a:r>
          </a:p>
          <a:p>
            <a:r>
              <a:rPr lang="en-US" dirty="0" smtClean="0"/>
              <a:t>Inadequate funding </a:t>
            </a:r>
            <a:r>
              <a:rPr lang="en-US" dirty="0" smtClean="0"/>
              <a:t>and support</a:t>
            </a:r>
          </a:p>
          <a:p>
            <a:r>
              <a:rPr lang="en-US" dirty="0" smtClean="0"/>
              <a:t>Under-appreciation of role of monitoring/checks against illicit flows and AML</a:t>
            </a:r>
          </a:p>
          <a:p>
            <a:r>
              <a:rPr lang="en-US" dirty="0" smtClean="0"/>
              <a:t>Normative </a:t>
            </a:r>
            <a:r>
              <a:rPr lang="en-US" dirty="0" err="1"/>
              <a:t>unclarity</a:t>
            </a:r>
            <a:r>
              <a:rPr lang="en-US" dirty="0"/>
              <a:t>, complexity and institutional malfunctions </a:t>
            </a:r>
            <a:endParaRPr lang="en-US" dirty="0" smtClean="0"/>
          </a:p>
          <a:p>
            <a:r>
              <a:rPr lang="en-US" dirty="0" smtClean="0"/>
              <a:t>Educational sector does not do enough towards a culture of integrity, better policies, capacity building</a:t>
            </a:r>
          </a:p>
          <a:p>
            <a:r>
              <a:rPr lang="en-US" dirty="0"/>
              <a:t>Fragmentation of anti-corruption work – </a:t>
            </a:r>
            <a:r>
              <a:rPr lang="en-US" dirty="0"/>
              <a:t>o</a:t>
            </a:r>
            <a:r>
              <a:rPr lang="en-US" dirty="0" smtClean="0"/>
              <a:t>ften intentional</a:t>
            </a:r>
            <a:endParaRPr lang="en-US" dirty="0"/>
          </a:p>
          <a:p>
            <a:endParaRPr lang="en-US" dirty="0"/>
          </a:p>
          <a:p>
            <a:endParaRPr lang="en-US" dirty="0"/>
          </a:p>
        </p:txBody>
      </p:sp>
    </p:spTree>
    <p:extLst>
      <p:ext uri="{BB962C8B-B14F-4D97-AF65-F5344CB8AC3E}">
        <p14:creationId xmlns:p14="http://schemas.microsoft.com/office/powerpoint/2010/main" val="2561269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atin typeface="Arial Black" charset="0"/>
                <a:ea typeface="ＭＳ Ｐゴシック" charset="0"/>
                <a:cs typeface="ＭＳ Ｐゴシック" charset="0"/>
              </a:rPr>
              <a:t>Ideally</a:t>
            </a:r>
          </a:p>
        </p:txBody>
      </p:sp>
      <p:sp>
        <p:nvSpPr>
          <p:cNvPr id="68610" name="Content Placeholder 2"/>
          <p:cNvSpPr>
            <a:spLocks noGrp="1"/>
          </p:cNvSpPr>
          <p:nvPr>
            <p:ph idx="1"/>
          </p:nvPr>
        </p:nvSpPr>
        <p:spPr>
          <a:xfrm>
            <a:off x="722841" y="1266513"/>
            <a:ext cx="7612064" cy="4182035"/>
          </a:xfrm>
        </p:spPr>
        <p:txBody>
          <a:bodyPr/>
          <a:lstStyle/>
          <a:p>
            <a:r>
              <a:rPr lang="en-US" dirty="0">
                <a:latin typeface="Arial" charset="0"/>
                <a:ea typeface="ＭＳ Ｐゴシック" charset="0"/>
                <a:cs typeface="ＭＳ Ｐゴシック" charset="0"/>
              </a:rPr>
              <a:t>Complementary agendas and objectives</a:t>
            </a:r>
          </a:p>
          <a:p>
            <a:pPr lvl="1"/>
            <a:r>
              <a:rPr lang="en-US" dirty="0">
                <a:latin typeface="Arial" charset="0"/>
                <a:ea typeface="ＭＳ Ｐゴシック" charset="0"/>
              </a:rPr>
              <a:t>Good governance</a:t>
            </a:r>
          </a:p>
          <a:p>
            <a:pPr lvl="1"/>
            <a:r>
              <a:rPr lang="en-US" dirty="0">
                <a:latin typeface="Arial" charset="0"/>
                <a:ea typeface="ＭＳ Ｐゴシック" charset="0"/>
              </a:rPr>
              <a:t>Higher competition</a:t>
            </a:r>
          </a:p>
          <a:p>
            <a:pPr lvl="1"/>
            <a:r>
              <a:rPr lang="en-US" dirty="0">
                <a:latin typeface="Arial" charset="0"/>
                <a:ea typeface="ＭＳ Ｐゴシック" charset="0"/>
              </a:rPr>
              <a:t>Better quality of services/goods</a:t>
            </a:r>
          </a:p>
          <a:p>
            <a:pPr lvl="1"/>
            <a:r>
              <a:rPr lang="en-US" dirty="0">
                <a:latin typeface="Arial" charset="0"/>
                <a:ea typeface="ＭＳ Ｐゴシック" charset="0"/>
              </a:rPr>
              <a:t>Transparency</a:t>
            </a:r>
          </a:p>
          <a:p>
            <a:pPr lvl="1"/>
            <a:r>
              <a:rPr lang="en-US" dirty="0">
                <a:latin typeface="Arial" charset="0"/>
                <a:ea typeface="ＭＳ Ｐゴシック" charset="0"/>
              </a:rPr>
              <a:t>Value for money</a:t>
            </a:r>
          </a:p>
          <a:p>
            <a:pPr lvl="1"/>
            <a:r>
              <a:rPr lang="es-ES_tradnl" dirty="0" err="1">
                <a:solidFill>
                  <a:srgbClr val="000000"/>
                </a:solidFill>
                <a:latin typeface="Arial" charset="0"/>
                <a:ea typeface="ＭＳ Ｐゴシック" charset="0"/>
              </a:rPr>
              <a:t>Budgetary</a:t>
            </a:r>
            <a:r>
              <a:rPr lang="es-ES_tradnl" dirty="0">
                <a:solidFill>
                  <a:srgbClr val="000000"/>
                </a:solidFill>
                <a:latin typeface="Arial" charset="0"/>
                <a:ea typeface="ＭＳ Ｐゴシック" charset="0"/>
              </a:rPr>
              <a:t> </a:t>
            </a:r>
            <a:r>
              <a:rPr lang="es-ES_tradnl" dirty="0" err="1">
                <a:solidFill>
                  <a:srgbClr val="000000"/>
                </a:solidFill>
                <a:latin typeface="Arial" charset="0"/>
                <a:ea typeface="ＭＳ Ｐゴシック" charset="0"/>
              </a:rPr>
              <a:t>savings</a:t>
            </a:r>
            <a:endParaRPr lang="es-ES_tradnl" dirty="0">
              <a:solidFill>
                <a:srgbClr val="000000"/>
              </a:solidFill>
              <a:latin typeface="Arial" charset="0"/>
              <a:ea typeface="ＭＳ Ｐゴシック" charset="0"/>
            </a:endParaRPr>
          </a:p>
          <a:p>
            <a:pPr lvl="1"/>
            <a:r>
              <a:rPr lang="es-ES_tradnl" dirty="0" err="1">
                <a:solidFill>
                  <a:srgbClr val="000000"/>
                </a:solidFill>
                <a:latin typeface="Arial" charset="0"/>
                <a:ea typeface="ＭＳ Ｐゴシック" charset="0"/>
              </a:rPr>
              <a:t>Efficiency</a:t>
            </a:r>
            <a:r>
              <a:rPr lang="es-ES_tradnl" dirty="0">
                <a:solidFill>
                  <a:srgbClr val="000000"/>
                </a:solidFill>
                <a:latin typeface="Arial" charset="0"/>
                <a:ea typeface="ＭＳ Ｐゴシック" charset="0"/>
              </a:rPr>
              <a:t> and </a:t>
            </a:r>
            <a:r>
              <a:rPr lang="es-ES_tradnl" dirty="0" err="1">
                <a:solidFill>
                  <a:srgbClr val="000000"/>
                </a:solidFill>
                <a:latin typeface="Arial" charset="0"/>
                <a:ea typeface="ＭＳ Ｐゴシック" charset="0"/>
              </a:rPr>
              <a:t>effectiveness</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Not </a:t>
            </a:r>
            <a:r>
              <a:rPr lang="en-US" dirty="0">
                <a:latin typeface="Arial" charset="0"/>
                <a:ea typeface="ＭＳ Ｐゴシック" charset="0"/>
                <a:cs typeface="ＭＳ Ｐゴシック" charset="0"/>
              </a:rPr>
              <a:t>working in </a:t>
            </a:r>
            <a:r>
              <a:rPr lang="en-US" dirty="0" smtClean="0">
                <a:latin typeface="Arial" charset="0"/>
                <a:ea typeface="ＭＳ Ｐゴシック" charset="0"/>
                <a:cs typeface="ＭＳ Ｐゴシック" charset="0"/>
              </a:rPr>
              <a:t>practice</a:t>
            </a:r>
            <a:endParaRPr lang="en-US" dirty="0">
              <a:latin typeface="Arial" charset="0"/>
              <a:ea typeface="ＭＳ Ｐゴシック" charset="0"/>
              <a:cs typeface="ＭＳ Ｐゴシック" charset="0"/>
            </a:endParaRPr>
          </a:p>
          <a:p>
            <a:pPr lvl="1"/>
            <a:endParaRPr lang="en-US" dirty="0">
              <a:latin typeface="Arial" charset="0"/>
              <a:ea typeface="ＭＳ Ｐゴシック" charset="0"/>
            </a:endParaRPr>
          </a:p>
          <a:p>
            <a:endParaRPr lang="en-US" dirty="0">
              <a:latin typeface="Arial" charset="0"/>
              <a:ea typeface="ＭＳ Ｐゴシック" charset="0"/>
              <a:cs typeface="ＭＳ Ｐゴシック" charset="0"/>
            </a:endParaRPr>
          </a:p>
        </p:txBody>
      </p:sp>
      <p:sp>
        <p:nvSpPr>
          <p:cNvPr id="68611"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2B878A2-95C1-E948-8B96-11A868D6635E}" type="slidenum">
              <a:rPr lang="en-US" sz="1400">
                <a:latin typeface="Arial" charset="0"/>
              </a:rPr>
              <a:pPr/>
              <a:t>8</a:t>
            </a:fld>
            <a:endParaRPr lang="en-US" sz="1400"/>
          </a:p>
        </p:txBody>
      </p:sp>
    </p:spTree>
    <p:extLst>
      <p:ext uri="{BB962C8B-B14F-4D97-AF65-F5344CB8AC3E}">
        <p14:creationId xmlns:p14="http://schemas.microsoft.com/office/powerpoint/2010/main" val="19792665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8377237" cy="1417638"/>
          </a:xfrm>
        </p:spPr>
        <p:txBody>
          <a:bodyPr/>
          <a:lstStyle/>
          <a:p>
            <a:pPr algn="l"/>
            <a:r>
              <a:rPr lang="en-US" dirty="0" smtClean="0">
                <a:solidFill>
                  <a:srgbClr val="000000"/>
                </a:solidFill>
              </a:rPr>
              <a:t>Claro/Passas findings</a:t>
            </a:r>
            <a:endParaRPr lang="en-US" dirty="0">
              <a:solidFill>
                <a:srgbClr val="000000"/>
              </a:solidFill>
            </a:endParaRPr>
          </a:p>
        </p:txBody>
      </p:sp>
      <p:sp>
        <p:nvSpPr>
          <p:cNvPr id="3" name="Content Placeholder 2"/>
          <p:cNvSpPr>
            <a:spLocks noGrp="1"/>
          </p:cNvSpPr>
          <p:nvPr>
            <p:ph idx="1"/>
          </p:nvPr>
        </p:nvSpPr>
        <p:spPr/>
        <p:txBody>
          <a:bodyPr/>
          <a:lstStyle/>
          <a:p>
            <a:r>
              <a:rPr lang="en-US" dirty="0"/>
              <a:t>Over-regulation </a:t>
            </a:r>
            <a:r>
              <a:rPr lang="en-US" dirty="0" smtClean="0"/>
              <a:t>and bureaucratization risks</a:t>
            </a:r>
          </a:p>
          <a:p>
            <a:r>
              <a:rPr lang="en-US" dirty="0" smtClean="0"/>
              <a:t>AC, regulatory, economic, governance failure</a:t>
            </a:r>
          </a:p>
          <a:p>
            <a:endParaRPr lang="en-US" dirty="0"/>
          </a:p>
        </p:txBody>
      </p:sp>
      <p:sp>
        <p:nvSpPr>
          <p:cNvPr id="4" name="Slide Number Placeholder 3"/>
          <p:cNvSpPr>
            <a:spLocks noGrp="1"/>
          </p:cNvSpPr>
          <p:nvPr>
            <p:ph type="sldNum" sz="quarter" idx="12"/>
          </p:nvPr>
        </p:nvSpPr>
        <p:spPr/>
        <p:txBody>
          <a:bodyPr/>
          <a:lstStyle/>
          <a:p>
            <a:fld id="{16AADE00-D009-E343-9A62-390EE29E696A}" type="slidenum">
              <a:rPr lang="en-US" smtClean="0"/>
              <a:t>9</a:t>
            </a:fld>
            <a:endParaRPr lang="en-US"/>
          </a:p>
        </p:txBody>
      </p:sp>
    </p:spTree>
    <p:extLst>
      <p:ext uri="{BB962C8B-B14F-4D97-AF65-F5344CB8AC3E}">
        <p14:creationId xmlns:p14="http://schemas.microsoft.com/office/powerpoint/2010/main" val="832437552"/>
      </p:ext>
    </p:extLst>
  </p:cSld>
  <p:clrMapOvr>
    <a:masterClrMapping/>
  </p:clrMapOvr>
</p:sld>
</file>

<file path=ppt/theme/theme1.xml><?xml version="1.0" encoding="utf-8"?>
<a:theme xmlns:a="http://schemas.openxmlformats.org/drawingml/2006/main" name="IACA General PPT Template">
  <a:themeElements>
    <a:clrScheme name="IACA">
      <a:dk1>
        <a:sysClr val="windowText" lastClr="000000"/>
      </a:dk1>
      <a:lt1>
        <a:sysClr val="window" lastClr="FFFFFF"/>
      </a:lt1>
      <a:dk2>
        <a:srgbClr val="A4BEDF"/>
      </a:dk2>
      <a:lt2>
        <a:srgbClr val="BCBDBF"/>
      </a:lt2>
      <a:accent1>
        <a:srgbClr val="003B81"/>
      </a:accent1>
      <a:accent2>
        <a:srgbClr val="96AF2F"/>
      </a:accent2>
      <a:accent3>
        <a:srgbClr val="DEAA14"/>
      </a:accent3>
      <a:accent4>
        <a:srgbClr val="B7434A"/>
      </a:accent4>
      <a:accent5>
        <a:srgbClr val="3E2B55"/>
      </a:accent5>
      <a:accent6>
        <a:srgbClr val="544412"/>
      </a:accent6>
      <a:hlink>
        <a:srgbClr val="0000FF"/>
      </a:hlink>
      <a:folHlink>
        <a:srgbClr val="800080"/>
      </a:folHlink>
    </a:clrScheme>
    <a:fontScheme name="IAC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none" lIns="91440" tIns="45720" rIns="91440" bIns="45720">
        <a:spAutoFit/>
      </a:bodyPr>
      <a:lstStyle>
        <a:defPPr algn="ctr">
          <a:defRP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Sans" panose="020B0602040502020204" pitchFamily="34" charset="0"/>
          </a:defRPr>
        </a:defPPr>
      </a:lstStyle>
    </a:spDef>
    <a:txDef>
      <a:spPr>
        <a:noFill/>
      </a:spPr>
      <a:bodyPr wrap="square" rtlCol="0">
        <a:spAutoFit/>
      </a:bodyPr>
      <a:lstStyle>
        <a:defPPr algn="just">
          <a:defRPr sz="1600" dirty="0">
            <a:latin typeface="Lucida Sans" panose="020B0602040502020204" pitchFamily="34" charset="0"/>
          </a:defRPr>
        </a:defPPr>
      </a:lstStyle>
    </a:txDef>
  </a:objectDefaults>
  <a:extraClrSchemeLst/>
</a:theme>
</file>

<file path=ppt/theme/theme2.xml><?xml version="1.0" encoding="utf-8"?>
<a:theme xmlns:a="http://schemas.openxmlformats.org/drawingml/2006/main" name="Standard">
  <a:themeElements>
    <a:clrScheme name="IACA">
      <a:dk1>
        <a:sysClr val="windowText" lastClr="000000"/>
      </a:dk1>
      <a:lt1>
        <a:sysClr val="window" lastClr="FFFFFF"/>
      </a:lt1>
      <a:dk2>
        <a:srgbClr val="A4BEDF"/>
      </a:dk2>
      <a:lt2>
        <a:srgbClr val="BCBDBF"/>
      </a:lt2>
      <a:accent1>
        <a:srgbClr val="003B81"/>
      </a:accent1>
      <a:accent2>
        <a:srgbClr val="96AF2F"/>
      </a:accent2>
      <a:accent3>
        <a:srgbClr val="DEAA14"/>
      </a:accent3>
      <a:accent4>
        <a:srgbClr val="B7434A"/>
      </a:accent4>
      <a:accent5>
        <a:srgbClr val="3E2B55"/>
      </a:accent5>
      <a:accent6>
        <a:srgbClr val="544412"/>
      </a:accent6>
      <a:hlink>
        <a:srgbClr val="0000FF"/>
      </a:hlink>
      <a:folHlink>
        <a:srgbClr val="800080"/>
      </a:folHlink>
    </a:clrScheme>
    <a:fontScheme name="IACA">
      <a:majorFont>
        <a:latin typeface="Lucida Sans"/>
        <a:ea typeface=""/>
        <a:cs typeface=""/>
      </a:majorFont>
      <a:minorFont>
        <a:latin typeface="Lucida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B81"/>
        </a:solidFill>
      </a:spPr>
      <a:bodyPr wrap="none" lIns="91440" tIns="45720" rIns="91440" bIns="45720" rtlCol="0" anchor="ctr">
        <a:spAutoFit/>
      </a:bodyPr>
      <a:lstStyle>
        <a:defPPr algn="ctr">
          <a:defRPr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Sans" panose="020B0602040502020204" pitchFamily="34" charset="0"/>
          </a:defRPr>
        </a:defPPr>
      </a:lstStyle>
    </a:sp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rtlCol="0">
        <a:spAutoFit/>
      </a:bodyPr>
      <a:lstStyle>
        <a:defPPr algn="just" eaLnBrk="1" hangingPunct="1">
          <a:spcBef>
            <a:spcPts val="0"/>
          </a:spcBef>
          <a:defRPr sz="1600" dirty="0" smtClean="0">
            <a:solidFill>
              <a:srgbClr val="000000"/>
            </a:solidFill>
            <a:latin typeface="Lucida Sans" panose="020B0602040502020204" pitchFamily="34" charset="0"/>
            <a:cs typeface="Times New Roman" pitchFamily="18" charset="0"/>
          </a:defRPr>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d">
  <a:themeElements>
    <a:clrScheme name="IACA">
      <a:dk1>
        <a:sysClr val="windowText" lastClr="000000"/>
      </a:dk1>
      <a:lt1>
        <a:sysClr val="window" lastClr="FFFFFF"/>
      </a:lt1>
      <a:dk2>
        <a:srgbClr val="A4BEDF"/>
      </a:dk2>
      <a:lt2>
        <a:srgbClr val="BCBDBF"/>
      </a:lt2>
      <a:accent1>
        <a:srgbClr val="003B81"/>
      </a:accent1>
      <a:accent2>
        <a:srgbClr val="96AF2F"/>
      </a:accent2>
      <a:accent3>
        <a:srgbClr val="DEAA14"/>
      </a:accent3>
      <a:accent4>
        <a:srgbClr val="B7434A"/>
      </a:accent4>
      <a:accent5>
        <a:srgbClr val="3E2B55"/>
      </a:accent5>
      <a:accent6>
        <a:srgbClr val="544412"/>
      </a:accent6>
      <a:hlink>
        <a:srgbClr val="0000FF"/>
      </a:hlink>
      <a:folHlink>
        <a:srgbClr val="800080"/>
      </a:folHlink>
    </a:clrScheme>
    <a:fontScheme name="IAC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none" lIns="91440" tIns="45720" rIns="91440" bIns="45720">
        <a:spAutoFit/>
      </a:bodyPr>
      <a:lstStyle>
        <a:defPPr algn="ctr">
          <a:defRPr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Sans" panose="020B0602040502020204" pitchFamily="34" charset="0"/>
          </a:defRPr>
        </a:defPPr>
      </a:lstStyle>
    </a:spDef>
    <a:txDef>
      <a:spPr>
        <a:noFill/>
      </a:spPr>
      <a:bodyPr wrap="square" rtlCol="0">
        <a:spAutoFit/>
      </a:bodyPr>
      <a:lstStyle>
        <a:defPPr algn="just">
          <a:defRPr sz="1600" dirty="0">
            <a:latin typeface="Lucida Sans" panose="020B0602040502020204" pitchFamily="34" charset="0"/>
          </a:defRPr>
        </a:defPPr>
      </a:lstStyle>
    </a:txDef>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IACA General PPT Template</Template>
  <TotalTime>1583</TotalTime>
  <Words>2184</Words>
  <Application>Microsoft Macintosh PowerPoint</Application>
  <PresentationFormat>On-screen Show (4:3)</PresentationFormat>
  <Paragraphs>296</Paragraphs>
  <Slides>27</Slides>
  <Notes>12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IACA General PPT Template</vt:lpstr>
      <vt:lpstr>Standard</vt:lpstr>
      <vt:lpstr>End</vt:lpstr>
      <vt:lpstr>Preventing Corruption in Procurement: A Call for Collective Action</vt:lpstr>
      <vt:lpstr>Corruption risks</vt:lpstr>
      <vt:lpstr>Anti-corruption</vt:lpstr>
      <vt:lpstr>PowerPoint Presentation</vt:lpstr>
      <vt:lpstr>Signs of failure</vt:lpstr>
      <vt:lpstr>PowerPoint Presentation</vt:lpstr>
      <vt:lpstr>Challenges</vt:lpstr>
      <vt:lpstr>Ideally</vt:lpstr>
      <vt:lpstr>Claro/Passas findings</vt:lpstr>
      <vt:lpstr>Legal Framework Issues  </vt:lpstr>
      <vt:lpstr>Institutional Issues</vt:lpstr>
      <vt:lpstr>Enforcement </vt:lpstr>
      <vt:lpstr>Effects on Procurement</vt:lpstr>
      <vt:lpstr>Corruption Reduced?</vt:lpstr>
      <vt:lpstr>In the end, same result</vt:lpstr>
      <vt:lpstr>Corruption v. bad governance </vt:lpstr>
      <vt:lpstr>Suggestions</vt:lpstr>
      <vt:lpstr>Suggestions</vt:lpstr>
      <vt:lpstr>IACA Procurement Anti-Corruption Training </vt:lpstr>
      <vt:lpstr>Caribbean Issues</vt:lpstr>
      <vt:lpstr>PPP risks</vt:lpstr>
      <vt:lpstr>When a PPP Fails</vt:lpstr>
      <vt:lpstr>Ways to prevent corruption in PPPs</vt:lpstr>
      <vt:lpstr>Collective action and IACA new department</vt:lpstr>
      <vt:lpstr>Collective action</vt:lpstr>
      <vt:lpstr>PowerPoint Presentation</vt:lpstr>
      <vt:lpstr>PowerPoint Presentation</vt:lpstr>
    </vt:vector>
  </TitlesOfParts>
  <Company>IACA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of the Presentation/Lecture</dc:title>
  <dc:creator>Abhishek Bharti</dc:creator>
  <cp:lastModifiedBy>Nikos Passas</cp:lastModifiedBy>
  <cp:revision>118</cp:revision>
  <cp:lastPrinted>2014-07-23T10:43:53Z</cp:lastPrinted>
  <dcterms:created xsi:type="dcterms:W3CDTF">2016-01-22T08:53:51Z</dcterms:created>
  <dcterms:modified xsi:type="dcterms:W3CDTF">2016-06-12T15:40:03Z</dcterms:modified>
</cp:coreProperties>
</file>