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handoutMasterIdLst>
    <p:handoutMasterId r:id="rId49"/>
  </p:handoutMasterIdLst>
  <p:sldIdLst>
    <p:sldId id="256" r:id="rId2"/>
    <p:sldId id="288" r:id="rId3"/>
    <p:sldId id="389" r:id="rId4"/>
    <p:sldId id="385" r:id="rId5"/>
    <p:sldId id="390" r:id="rId6"/>
    <p:sldId id="391" r:id="rId7"/>
    <p:sldId id="384" r:id="rId8"/>
    <p:sldId id="387" r:id="rId9"/>
    <p:sldId id="392" r:id="rId10"/>
    <p:sldId id="393" r:id="rId11"/>
    <p:sldId id="394" r:id="rId12"/>
    <p:sldId id="395" r:id="rId13"/>
    <p:sldId id="396" r:id="rId14"/>
    <p:sldId id="397" r:id="rId15"/>
    <p:sldId id="400" r:id="rId16"/>
    <p:sldId id="398" r:id="rId17"/>
    <p:sldId id="399" r:id="rId18"/>
    <p:sldId id="268" r:id="rId19"/>
    <p:sldId id="269" r:id="rId20"/>
    <p:sldId id="270" r:id="rId21"/>
    <p:sldId id="271" r:id="rId22"/>
    <p:sldId id="332" r:id="rId23"/>
    <p:sldId id="333" r:id="rId24"/>
    <p:sldId id="335" r:id="rId25"/>
    <p:sldId id="344" r:id="rId26"/>
    <p:sldId id="345" r:id="rId27"/>
    <p:sldId id="401" r:id="rId28"/>
    <p:sldId id="368" r:id="rId29"/>
    <p:sldId id="372" r:id="rId30"/>
    <p:sldId id="373" r:id="rId31"/>
    <p:sldId id="374" r:id="rId32"/>
    <p:sldId id="404" r:id="rId33"/>
    <p:sldId id="405" r:id="rId34"/>
    <p:sldId id="375" r:id="rId35"/>
    <p:sldId id="406" r:id="rId36"/>
    <p:sldId id="346" r:id="rId37"/>
    <p:sldId id="347" r:id="rId38"/>
    <p:sldId id="377" r:id="rId39"/>
    <p:sldId id="378" r:id="rId40"/>
    <p:sldId id="379" r:id="rId41"/>
    <p:sldId id="380" r:id="rId42"/>
    <p:sldId id="402" r:id="rId43"/>
    <p:sldId id="381" r:id="rId44"/>
    <p:sldId id="403" r:id="rId45"/>
    <p:sldId id="388" r:id="rId46"/>
    <p:sldId id="362" r:id="rId47"/>
  </p:sldIdLst>
  <p:sldSz cx="9144000" cy="6858000" type="screen4x3"/>
  <p:notesSz cx="6938963"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AFC"/>
    <a:srgbClr val="AEADA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62" autoAdjust="0"/>
  </p:normalViewPr>
  <p:slideViewPr>
    <p:cSldViewPr>
      <p:cViewPr>
        <p:scale>
          <a:sx n="80" d="100"/>
          <a:sy n="80" d="100"/>
        </p:scale>
        <p:origin x="-270" y="9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Chart%20in%20Microsoft%20PowerPoint"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5.0757630990570624E-2"/>
          <c:y val="0.11595678443499702"/>
          <c:w val="0.94924236900942938"/>
          <c:h val="0.63876734077741637"/>
        </c:manualLayout>
      </c:layout>
      <c:lineChart>
        <c:grouping val="standard"/>
        <c:varyColors val="0"/>
        <c:ser>
          <c:idx val="0"/>
          <c:order val="0"/>
          <c:tx>
            <c:strRef>
              <c:f>Sheet1!$C$1</c:f>
              <c:strCache>
                <c:ptCount val="1"/>
                <c:pt idx="0">
                  <c:v>Level of Compliance</c:v>
                </c:pt>
              </c:strCache>
            </c:strRef>
          </c:tx>
          <c:spPr>
            <a:ln>
              <a:solidFill>
                <a:srgbClr val="C00000"/>
              </a:solidFill>
            </a:ln>
          </c:spPr>
          <c:marker>
            <c:symbol val="none"/>
          </c:marker>
          <c:cat>
            <c:multiLvlStrRef>
              <c:f>Sheet1!$A$2:$B$37</c:f>
              <c:multiLvlStrCache>
                <c:ptCount val="36"/>
                <c:lvl>
                  <c:pt idx="0">
                    <c:v>2nd Quarter</c:v>
                  </c:pt>
                  <c:pt idx="1">
                    <c:v>3rd Quarter</c:v>
                  </c:pt>
                  <c:pt idx="2">
                    <c:v>4th Quarter</c:v>
                  </c:pt>
                  <c:pt idx="3">
                    <c:v>1st Quarter</c:v>
                  </c:pt>
                  <c:pt idx="4">
                    <c:v>2nd Quarter</c:v>
                  </c:pt>
                  <c:pt idx="5">
                    <c:v>3rd Quarter</c:v>
                  </c:pt>
                  <c:pt idx="6">
                    <c:v>4th Quarter</c:v>
                  </c:pt>
                  <c:pt idx="7">
                    <c:v>1st Quarter</c:v>
                  </c:pt>
                  <c:pt idx="8">
                    <c:v>2nd Quarter</c:v>
                  </c:pt>
                  <c:pt idx="9">
                    <c:v>3rd Quarter</c:v>
                  </c:pt>
                  <c:pt idx="10">
                    <c:v>4th Quarter</c:v>
                  </c:pt>
                  <c:pt idx="11">
                    <c:v>4th Quarter</c:v>
                  </c:pt>
                  <c:pt idx="12">
                    <c:v>3rd Quarter</c:v>
                  </c:pt>
                  <c:pt idx="13">
                    <c:v>2nd Quarter</c:v>
                  </c:pt>
                  <c:pt idx="14">
                    <c:v>1st Quarter</c:v>
                  </c:pt>
                  <c:pt idx="15">
                    <c:v>4th Quarter</c:v>
                  </c:pt>
                  <c:pt idx="16">
                    <c:v>3rd Quarter</c:v>
                  </c:pt>
                  <c:pt idx="17">
                    <c:v>2nd Quarter</c:v>
                  </c:pt>
                  <c:pt idx="18">
                    <c:v>1st Quarter</c:v>
                  </c:pt>
                  <c:pt idx="19">
                    <c:v>4th Quarter</c:v>
                  </c:pt>
                  <c:pt idx="20">
                    <c:v>3rd Quarter</c:v>
                  </c:pt>
                  <c:pt idx="21">
                    <c:v>2nd Quarter</c:v>
                  </c:pt>
                  <c:pt idx="22">
                    <c:v>1st Quarter</c:v>
                  </c:pt>
                  <c:pt idx="23">
                    <c:v>4th Quarter</c:v>
                  </c:pt>
                  <c:pt idx="24">
                    <c:v>3rd Quarter</c:v>
                  </c:pt>
                  <c:pt idx="25">
                    <c:v>2nd Quarter</c:v>
                  </c:pt>
                  <c:pt idx="26">
                    <c:v>1st Quarter</c:v>
                  </c:pt>
                  <c:pt idx="27">
                    <c:v>4th Quarter</c:v>
                  </c:pt>
                  <c:pt idx="28">
                    <c:v>3rd Quarter</c:v>
                  </c:pt>
                  <c:pt idx="29">
                    <c:v>2nd Quarter</c:v>
                  </c:pt>
                  <c:pt idx="30">
                    <c:v>1st Quarter</c:v>
                  </c:pt>
                  <c:pt idx="31">
                    <c:v>4th Quarter</c:v>
                  </c:pt>
                  <c:pt idx="32">
                    <c:v>3rd Quarter</c:v>
                  </c:pt>
                  <c:pt idx="33">
                    <c:v>2nd Quarter</c:v>
                  </c:pt>
                  <c:pt idx="34">
                    <c:v>1st Quarter</c:v>
                  </c:pt>
                  <c:pt idx="35">
                    <c:v>1st Quarter</c:v>
                  </c:pt>
                </c:lvl>
                <c:lvl>
                  <c:pt idx="0">
                    <c:v>2006</c:v>
                  </c:pt>
                  <c:pt idx="1">
                    <c:v>2006</c:v>
                  </c:pt>
                  <c:pt idx="2">
                    <c:v>2006</c:v>
                  </c:pt>
                  <c:pt idx="3">
                    <c:v>2007</c:v>
                  </c:pt>
                  <c:pt idx="4">
                    <c:v>2007</c:v>
                  </c:pt>
                  <c:pt idx="5">
                    <c:v>2007</c:v>
                  </c:pt>
                  <c:pt idx="6">
                    <c:v>2007</c:v>
                  </c:pt>
                  <c:pt idx="7">
                    <c:v>2008</c:v>
                  </c:pt>
                  <c:pt idx="8">
                    <c:v>2008</c:v>
                  </c:pt>
                  <c:pt idx="9">
                    <c:v>2008</c:v>
                  </c:pt>
                  <c:pt idx="10">
                    <c:v>2008</c:v>
                  </c:pt>
                  <c:pt idx="11">
                    <c:v>2009</c:v>
                  </c:pt>
                  <c:pt idx="12">
                    <c:v>2009</c:v>
                  </c:pt>
                  <c:pt idx="13">
                    <c:v>2009</c:v>
                  </c:pt>
                  <c:pt idx="14">
                    <c:v>2009</c:v>
                  </c:pt>
                  <c:pt idx="15">
                    <c:v>2010</c:v>
                  </c:pt>
                  <c:pt idx="16">
                    <c:v>2010</c:v>
                  </c:pt>
                  <c:pt idx="17">
                    <c:v>2010</c:v>
                  </c:pt>
                  <c:pt idx="18">
                    <c:v>2010</c:v>
                  </c:pt>
                  <c:pt idx="19">
                    <c:v>2011</c:v>
                  </c:pt>
                  <c:pt idx="20">
                    <c:v>2011</c:v>
                  </c:pt>
                  <c:pt idx="21">
                    <c:v>2011</c:v>
                  </c:pt>
                  <c:pt idx="22">
                    <c:v>2011</c:v>
                  </c:pt>
                  <c:pt idx="23">
                    <c:v>2012</c:v>
                  </c:pt>
                  <c:pt idx="24">
                    <c:v>2012</c:v>
                  </c:pt>
                  <c:pt idx="25">
                    <c:v>2012</c:v>
                  </c:pt>
                  <c:pt idx="26">
                    <c:v>2012</c:v>
                  </c:pt>
                  <c:pt idx="27">
                    <c:v>2013</c:v>
                  </c:pt>
                  <c:pt idx="28">
                    <c:v>2013</c:v>
                  </c:pt>
                  <c:pt idx="29">
                    <c:v>2013</c:v>
                  </c:pt>
                  <c:pt idx="30">
                    <c:v>2013</c:v>
                  </c:pt>
                  <c:pt idx="31">
                    <c:v>2014</c:v>
                  </c:pt>
                  <c:pt idx="32">
                    <c:v>2014</c:v>
                  </c:pt>
                  <c:pt idx="33">
                    <c:v>2014</c:v>
                  </c:pt>
                  <c:pt idx="34">
                    <c:v>2014</c:v>
                  </c:pt>
                  <c:pt idx="35">
                    <c:v>2015</c:v>
                  </c:pt>
                </c:lvl>
              </c:multiLvlStrCache>
            </c:multiLvlStrRef>
          </c:cat>
          <c:val>
            <c:numRef>
              <c:f>Sheet1!$C$2:$C$37</c:f>
              <c:numCache>
                <c:formatCode>0%</c:formatCode>
                <c:ptCount val="36"/>
                <c:pt idx="0">
                  <c:v>0.42</c:v>
                </c:pt>
                <c:pt idx="1">
                  <c:v>0.13</c:v>
                </c:pt>
                <c:pt idx="2">
                  <c:v>0.76</c:v>
                </c:pt>
                <c:pt idx="3">
                  <c:v>0.83</c:v>
                </c:pt>
                <c:pt idx="4">
                  <c:v>0.94</c:v>
                </c:pt>
                <c:pt idx="5">
                  <c:v>0.96</c:v>
                </c:pt>
                <c:pt idx="6">
                  <c:v>0.93</c:v>
                </c:pt>
                <c:pt idx="7">
                  <c:v>0.96</c:v>
                </c:pt>
                <c:pt idx="8">
                  <c:v>0.98</c:v>
                </c:pt>
                <c:pt idx="9">
                  <c:v>0.98</c:v>
                </c:pt>
                <c:pt idx="10">
                  <c:v>0.98</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0.99</c:v>
                </c:pt>
                <c:pt idx="27">
                  <c:v>1</c:v>
                </c:pt>
                <c:pt idx="28">
                  <c:v>1</c:v>
                </c:pt>
                <c:pt idx="29">
                  <c:v>1</c:v>
                </c:pt>
                <c:pt idx="30">
                  <c:v>1</c:v>
                </c:pt>
                <c:pt idx="31">
                  <c:v>1</c:v>
                </c:pt>
                <c:pt idx="32">
                  <c:v>1</c:v>
                </c:pt>
                <c:pt idx="33">
                  <c:v>1</c:v>
                </c:pt>
                <c:pt idx="34">
                  <c:v>1</c:v>
                </c:pt>
                <c:pt idx="35">
                  <c:v>1</c:v>
                </c:pt>
              </c:numCache>
            </c:numRef>
          </c:val>
          <c:smooth val="0"/>
        </c:ser>
        <c:dLbls>
          <c:showLegendKey val="0"/>
          <c:showVal val="0"/>
          <c:showCatName val="0"/>
          <c:showSerName val="0"/>
          <c:showPercent val="0"/>
          <c:showBubbleSize val="0"/>
        </c:dLbls>
        <c:marker val="1"/>
        <c:smooth val="0"/>
        <c:axId val="84447616"/>
        <c:axId val="84449152"/>
      </c:lineChart>
      <c:catAx>
        <c:axId val="84447616"/>
        <c:scaling>
          <c:orientation val="minMax"/>
        </c:scaling>
        <c:delete val="0"/>
        <c:axPos val="b"/>
        <c:majorTickMark val="out"/>
        <c:minorTickMark val="none"/>
        <c:tickLblPos val="nextTo"/>
        <c:crossAx val="84449152"/>
        <c:crosses val="autoZero"/>
        <c:auto val="1"/>
        <c:lblAlgn val="ctr"/>
        <c:lblOffset val="100"/>
        <c:noMultiLvlLbl val="0"/>
      </c:catAx>
      <c:valAx>
        <c:axId val="84449152"/>
        <c:scaling>
          <c:orientation val="minMax"/>
        </c:scaling>
        <c:delete val="0"/>
        <c:axPos val="l"/>
        <c:majorGridlines/>
        <c:numFmt formatCode="0%" sourceLinked="1"/>
        <c:majorTickMark val="out"/>
        <c:minorTickMark val="none"/>
        <c:tickLblPos val="nextTo"/>
        <c:crossAx val="84447616"/>
        <c:crosses val="autoZero"/>
        <c:crossBetween val="between"/>
      </c:valAx>
    </c:plotArea>
    <c:legend>
      <c:legendPos val="r"/>
      <c:layout/>
      <c:overlay val="0"/>
    </c:legend>
    <c:plotVisOnly val="1"/>
    <c:dispBlanksAs val="gap"/>
    <c:showDLblsOverMax val="0"/>
  </c:chart>
  <c:spPr>
    <a:gradFill>
      <a:gsLst>
        <a:gs pos="24000">
          <a:schemeClr val="tx2">
            <a:lumMod val="60000"/>
            <a:lumOff val="40000"/>
          </a:schemeClr>
        </a:gs>
        <a:gs pos="60000">
          <a:srgbClr val="5F5F5F"/>
        </a:gs>
        <a:gs pos="49000">
          <a:schemeClr val="accent4">
            <a:lumMod val="75000"/>
          </a:schemeClr>
        </a:gs>
        <a:gs pos="63000">
          <a:srgbClr val="FFFFFF"/>
        </a:gs>
        <a:gs pos="67000">
          <a:srgbClr val="B2B2B2"/>
        </a:gs>
        <a:gs pos="69000">
          <a:srgbClr val="FFCC00"/>
        </a:gs>
        <a:gs pos="82001">
          <a:srgbClr val="777777"/>
        </a:gs>
        <a:gs pos="100000">
          <a:srgbClr val="EAEAEA"/>
        </a:gs>
      </a:gsLst>
      <a:lin ang="5400000" scaled="0"/>
    </a:gradFill>
  </c:spPr>
  <c:txPr>
    <a:bodyPr/>
    <a:lstStyle/>
    <a:p>
      <a:pPr>
        <a:defRPr sz="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a:pPr>
            <a:r>
              <a:rPr lang="en-US" sz="1000"/>
              <a:t>Comparison of Procurement/Contracts Monitored</a:t>
            </a:r>
          </a:p>
        </c:rich>
      </c:tx>
      <c:overlay val="0"/>
    </c:title>
    <c:autoTitleDeleted val="0"/>
    <c:view3D>
      <c:rotX val="10"/>
      <c:rotY val="20"/>
      <c:rAngAx val="1"/>
    </c:view3D>
    <c:floor>
      <c:thickness val="0"/>
    </c:floor>
    <c:sideWall>
      <c:thickness val="0"/>
      <c:spPr>
        <a:noFill/>
      </c:spPr>
    </c:sideWall>
    <c:backWall>
      <c:thickness val="0"/>
      <c:spPr>
        <a:noFill/>
      </c:spPr>
    </c:backWall>
    <c:plotArea>
      <c:layout/>
      <c:bar3DChart>
        <c:barDir val="col"/>
        <c:grouping val="clustered"/>
        <c:varyColors val="0"/>
        <c:ser>
          <c:idx val="0"/>
          <c:order val="0"/>
          <c:spPr>
            <a:solidFill>
              <a:srgbClr val="A5C249">
                <a:lumMod val="75000"/>
              </a:srgbClr>
            </a:solidFill>
          </c:spPr>
          <c:invertIfNegative val="0"/>
          <c:dLbls>
            <c:dLbl>
              <c:idx val="0"/>
              <c:layout>
                <c:manualLayout>
                  <c:x val="2.7777777777777779E-3"/>
                  <c:y val="9.1145491579177604E-2"/>
                </c:manualLayout>
              </c:layout>
              <c:tx>
                <c:rich>
                  <a:bodyPr/>
                  <a:lstStyle/>
                  <a:p>
                    <a:r>
                      <a:rPr lang="en-US" baseline="0">
                        <a:solidFill>
                          <a:sysClr val="windowText" lastClr="000000"/>
                        </a:solidFill>
                      </a:rPr>
                      <a:t>250</a:t>
                    </a:r>
                    <a:endParaRPr lang="en-US">
                      <a:solidFill>
                        <a:schemeClr val="bg1"/>
                      </a:solidFill>
                    </a:endParaRPr>
                  </a:p>
                </c:rich>
              </c:tx>
              <c:showLegendKey val="0"/>
              <c:showVal val="1"/>
              <c:showCatName val="0"/>
              <c:showSerName val="0"/>
              <c:showPercent val="0"/>
              <c:showBubbleSize val="0"/>
            </c:dLbl>
            <c:dLbl>
              <c:idx val="1"/>
              <c:layout>
                <c:manualLayout>
                  <c:x val="0"/>
                  <c:y val="7.8125E-2"/>
                </c:manualLayout>
              </c:layout>
              <c:tx>
                <c:rich>
                  <a:bodyPr/>
                  <a:lstStyle/>
                  <a:p>
                    <a:r>
                      <a:rPr lang="en-US" baseline="0">
                        <a:solidFill>
                          <a:sysClr val="windowText" lastClr="000000"/>
                        </a:solidFill>
                      </a:rPr>
                      <a:t>401</a:t>
                    </a:r>
                    <a:endParaRPr lang="en-US">
                      <a:solidFill>
                        <a:schemeClr val="bg1"/>
                      </a:solidFill>
                    </a:endParaRPr>
                  </a:p>
                </c:rich>
              </c:tx>
              <c:showLegendKey val="0"/>
              <c:showVal val="1"/>
              <c:showCatName val="0"/>
              <c:showSerName val="0"/>
              <c:showPercent val="0"/>
              <c:showBubbleSize val="0"/>
            </c:dLbl>
            <c:dLbl>
              <c:idx val="2"/>
              <c:layout>
                <c:manualLayout>
                  <c:x val="0"/>
                  <c:y val="8.2465277777777776E-2"/>
                </c:manualLayout>
              </c:layout>
              <c:tx>
                <c:rich>
                  <a:bodyPr/>
                  <a:lstStyle/>
                  <a:p>
                    <a:r>
                      <a:rPr lang="en-US" baseline="0">
                        <a:solidFill>
                          <a:sysClr val="windowText" lastClr="000000"/>
                        </a:solidFill>
                      </a:rPr>
                      <a:t>590</a:t>
                    </a:r>
                    <a:endParaRPr lang="en-US">
                      <a:solidFill>
                        <a:sysClr val="windowText" lastClr="000000"/>
                      </a:solidFill>
                    </a:endParaRPr>
                  </a:p>
                </c:rich>
              </c:tx>
              <c:showLegendKey val="0"/>
              <c:showVal val="1"/>
              <c:showCatName val="0"/>
              <c:showSerName val="0"/>
              <c:showPercent val="0"/>
              <c:showBubbleSize val="0"/>
            </c:dLbl>
            <c:dLbl>
              <c:idx val="3"/>
              <c:layout>
                <c:manualLayout>
                  <c:x val="0"/>
                  <c:y val="8.6805555555555552E-2"/>
                </c:manualLayout>
              </c:layout>
              <c:tx>
                <c:rich>
                  <a:bodyPr/>
                  <a:lstStyle/>
                  <a:p>
                    <a:r>
                      <a:rPr lang="en-US" baseline="0">
                        <a:solidFill>
                          <a:sysClr val="windowText" lastClr="000000"/>
                        </a:solidFill>
                      </a:rPr>
                      <a:t>682</a:t>
                    </a:r>
                    <a:endParaRPr lang="en-US">
                      <a:solidFill>
                        <a:schemeClr val="bg1"/>
                      </a:solidFill>
                    </a:endParaRPr>
                  </a:p>
                </c:rich>
              </c:tx>
              <c:showLegendKey val="0"/>
              <c:showVal val="1"/>
              <c:showCatName val="0"/>
              <c:showSerName val="0"/>
              <c:showPercent val="0"/>
              <c:showBubbleSize val="0"/>
            </c:dLbl>
            <c:dLbl>
              <c:idx val="4"/>
              <c:layout>
                <c:manualLayout>
                  <c:x val="0"/>
                  <c:y val="9.1145833333333329E-2"/>
                </c:manualLayout>
              </c:layout>
              <c:tx>
                <c:rich>
                  <a:bodyPr/>
                  <a:lstStyle/>
                  <a:p>
                    <a:r>
                      <a:rPr lang="en-US" baseline="0">
                        <a:solidFill>
                          <a:sysClr val="windowText" lastClr="000000"/>
                        </a:solidFill>
                      </a:rPr>
                      <a:t>600</a:t>
                    </a:r>
                    <a:endParaRPr lang="en-US">
                      <a:solidFill>
                        <a:sysClr val="windowText" lastClr="000000"/>
                      </a:solidFill>
                    </a:endParaRPr>
                  </a:p>
                </c:rich>
              </c:tx>
              <c:showLegendKey val="0"/>
              <c:showVal val="1"/>
              <c:showCatName val="0"/>
              <c:showSerName val="0"/>
              <c:showPercent val="0"/>
              <c:showBubbleSize val="0"/>
            </c:dLbl>
            <c:dLbl>
              <c:idx val="5"/>
              <c:layout>
                <c:manualLayout>
                  <c:x val="1.0185067526415994E-16"/>
                  <c:y val="9.1145833333333329E-2"/>
                </c:manualLayout>
              </c:layout>
              <c:tx>
                <c:rich>
                  <a:bodyPr/>
                  <a:lstStyle/>
                  <a:p>
                    <a:r>
                      <a:rPr lang="en-US" baseline="0">
                        <a:solidFill>
                          <a:sysClr val="windowText" lastClr="000000"/>
                        </a:solidFill>
                      </a:rPr>
                      <a:t>604</a:t>
                    </a:r>
                    <a:endParaRPr lang="en-US">
                      <a:solidFill>
                        <a:schemeClr val="bg1"/>
                      </a:solidFill>
                    </a:endParaRPr>
                  </a:p>
                </c:rich>
              </c:tx>
              <c:showLegendKey val="0"/>
              <c:showVal val="1"/>
              <c:showCatName val="0"/>
              <c:showSerName val="0"/>
              <c:showPercent val="0"/>
              <c:showBubbleSize val="0"/>
            </c:dLbl>
            <c:txPr>
              <a:bodyPr/>
              <a:lstStyle/>
              <a:p>
                <a:pPr>
                  <a:defRPr baseline="0">
                    <a:solidFill>
                      <a:sysClr val="windowText" lastClr="000000"/>
                    </a:solidFill>
                  </a:defRPr>
                </a:pPr>
                <a:endParaRPr lang="en-US"/>
              </a:p>
            </c:txPr>
            <c:showLegendKey val="0"/>
            <c:showVal val="1"/>
            <c:showCatName val="0"/>
            <c:showSerName val="0"/>
            <c:showPercent val="0"/>
            <c:showBubbleSize val="0"/>
            <c:showLeaderLines val="0"/>
          </c:dLbls>
          <c:cat>
            <c:numRef>
              <c:f>'[Chart in Microsoft PowerPoint]Sheet1'!$C$6:$C$15</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'[Chart in Microsoft PowerPoint]Sheet1'!$D$6:$D$15</c:f>
              <c:numCache>
                <c:formatCode>General</c:formatCode>
                <c:ptCount val="10"/>
                <c:pt idx="0">
                  <c:v>92</c:v>
                </c:pt>
                <c:pt idx="1">
                  <c:v>102</c:v>
                </c:pt>
                <c:pt idx="2">
                  <c:v>250</c:v>
                </c:pt>
                <c:pt idx="3">
                  <c:v>401</c:v>
                </c:pt>
                <c:pt idx="4">
                  <c:v>590</c:v>
                </c:pt>
                <c:pt idx="5">
                  <c:v>682</c:v>
                </c:pt>
                <c:pt idx="6">
                  <c:v>600</c:v>
                </c:pt>
                <c:pt idx="7">
                  <c:v>604</c:v>
                </c:pt>
                <c:pt idx="8">
                  <c:v>528</c:v>
                </c:pt>
                <c:pt idx="9">
                  <c:v>558</c:v>
                </c:pt>
              </c:numCache>
            </c:numRef>
          </c:val>
        </c:ser>
        <c:dLbls>
          <c:showLegendKey val="0"/>
          <c:showVal val="0"/>
          <c:showCatName val="0"/>
          <c:showSerName val="0"/>
          <c:showPercent val="0"/>
          <c:showBubbleSize val="0"/>
        </c:dLbls>
        <c:gapWidth val="40"/>
        <c:gapDepth val="263"/>
        <c:shape val="box"/>
        <c:axId val="97419264"/>
        <c:axId val="97420800"/>
        <c:axId val="0"/>
      </c:bar3DChart>
      <c:catAx>
        <c:axId val="97419264"/>
        <c:scaling>
          <c:orientation val="minMax"/>
        </c:scaling>
        <c:delete val="0"/>
        <c:axPos val="b"/>
        <c:majorGridlines>
          <c:spPr>
            <a:ln>
              <a:noFill/>
            </a:ln>
          </c:spPr>
        </c:majorGridlines>
        <c:numFmt formatCode="General" sourceLinked="1"/>
        <c:majorTickMark val="out"/>
        <c:minorTickMark val="none"/>
        <c:tickLblPos val="nextTo"/>
        <c:txPr>
          <a:bodyPr/>
          <a:lstStyle/>
          <a:p>
            <a:pPr>
              <a:defRPr sz="800"/>
            </a:pPr>
            <a:endParaRPr lang="en-US"/>
          </a:p>
        </c:txPr>
        <c:crossAx val="97420800"/>
        <c:crosses val="autoZero"/>
        <c:auto val="1"/>
        <c:lblAlgn val="ctr"/>
        <c:lblOffset val="100"/>
        <c:noMultiLvlLbl val="0"/>
      </c:catAx>
      <c:valAx>
        <c:axId val="97420800"/>
        <c:scaling>
          <c:orientation val="minMax"/>
        </c:scaling>
        <c:delete val="0"/>
        <c:axPos val="l"/>
        <c:majorGridlines>
          <c:spPr>
            <a:ln>
              <a:noFill/>
            </a:ln>
          </c:spPr>
        </c:majorGridlines>
        <c:numFmt formatCode="General" sourceLinked="1"/>
        <c:majorTickMark val="out"/>
        <c:minorTickMark val="none"/>
        <c:tickLblPos val="nextTo"/>
        <c:txPr>
          <a:bodyPr/>
          <a:lstStyle/>
          <a:p>
            <a:pPr>
              <a:defRPr sz="800"/>
            </a:pPr>
            <a:endParaRPr lang="en-US"/>
          </a:p>
        </c:txPr>
        <c:crossAx val="97419264"/>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manualLayout>
          <c:layoutTarget val="inner"/>
          <c:xMode val="edge"/>
          <c:yMode val="edge"/>
          <c:x val="7.1726450860309127E-2"/>
          <c:y val="5.3606299212598428E-2"/>
          <c:w val="0.91438466025080201"/>
          <c:h val="0.86682352205974256"/>
        </c:manualLayout>
      </c:layout>
      <c:bar3DChart>
        <c:barDir val="col"/>
        <c:grouping val="stacked"/>
        <c:varyColors val="0"/>
        <c:ser>
          <c:idx val="0"/>
          <c:order val="0"/>
          <c:tx>
            <c:strRef>
              <c:f>Sheet1!$B$4</c:f>
              <c:strCache>
                <c:ptCount val="1"/>
                <c:pt idx="0">
                  <c:v>Column2</c:v>
                </c:pt>
              </c:strCache>
            </c:strRef>
          </c:tx>
          <c:spPr>
            <a:solidFill>
              <a:schemeClr val="accent1"/>
            </a:solidFill>
          </c:spPr>
          <c:invertIfNegative val="0"/>
          <c:dLbls>
            <c:dLbl>
              <c:idx val="0"/>
              <c:layout>
                <c:manualLayout>
                  <c:x val="9.2592592592592587E-3"/>
                  <c:y val="-0.2981574539363484"/>
                </c:manualLayout>
              </c:layout>
              <c:showLegendKey val="0"/>
              <c:showVal val="1"/>
              <c:showCatName val="0"/>
              <c:showSerName val="0"/>
              <c:showPercent val="0"/>
              <c:showBubbleSize val="0"/>
            </c:dLbl>
            <c:dLbl>
              <c:idx val="1"/>
              <c:layout>
                <c:manualLayout>
                  <c:x val="2.0833333333333332E-2"/>
                  <c:y val="-0.40536013400335008"/>
                </c:manualLayout>
              </c:layout>
              <c:showLegendKey val="0"/>
              <c:showVal val="1"/>
              <c:showCatName val="0"/>
              <c:showSerName val="0"/>
              <c:showPercent val="0"/>
              <c:showBubbleSize val="0"/>
            </c:dLbl>
            <c:dLbl>
              <c:idx val="2"/>
              <c:layout>
                <c:manualLayout>
                  <c:x val="1.8518518518518517E-2"/>
                  <c:y val="-0.39865996649916252"/>
                </c:manualLayout>
              </c:layout>
              <c:showLegendKey val="0"/>
              <c:showVal val="1"/>
              <c:showCatName val="0"/>
              <c:showSerName val="0"/>
              <c:showPercent val="0"/>
              <c:showBubbleSize val="0"/>
            </c:dLbl>
            <c:dLbl>
              <c:idx val="3"/>
              <c:layout>
                <c:manualLayout>
                  <c:x val="1.8518518518518517E-2"/>
                  <c:y val="-0.41202722188162522"/>
                </c:manualLayout>
              </c:layout>
              <c:showLegendKey val="0"/>
              <c:showVal val="1"/>
              <c:showCatName val="0"/>
              <c:showSerName val="0"/>
              <c:showPercent val="0"/>
              <c:showBubbleSize val="0"/>
            </c:dLbl>
            <c:dLbl>
              <c:idx val="4"/>
              <c:layout>
                <c:manualLayout>
                  <c:x val="1.8518518518518517E-2"/>
                  <c:y val="-0.41206030150753775"/>
                </c:manualLayout>
              </c:layout>
              <c:showLegendKey val="0"/>
              <c:showVal val="1"/>
              <c:showCatName val="0"/>
              <c:showSerName val="0"/>
              <c:showPercent val="0"/>
              <c:showBubbleSize val="0"/>
            </c:dLbl>
            <c:dLbl>
              <c:idx val="5"/>
              <c:layout>
                <c:manualLayout>
                  <c:x val="2.0833333333333332E-2"/>
                  <c:y val="-0.37185929648241201"/>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numRef>
              <c:f>Sheet1!$A$5:$A$12</c:f>
              <c:numCache>
                <c:formatCode>General</c:formatCode>
                <c:ptCount val="8"/>
                <c:pt idx="0">
                  <c:v>2008</c:v>
                </c:pt>
                <c:pt idx="1">
                  <c:v>2009</c:v>
                </c:pt>
                <c:pt idx="2">
                  <c:v>2010</c:v>
                </c:pt>
                <c:pt idx="3">
                  <c:v>2011</c:v>
                </c:pt>
                <c:pt idx="4">
                  <c:v>2012</c:v>
                </c:pt>
                <c:pt idx="5">
                  <c:v>2013</c:v>
                </c:pt>
                <c:pt idx="6">
                  <c:v>2014</c:v>
                </c:pt>
                <c:pt idx="7">
                  <c:v>2015</c:v>
                </c:pt>
              </c:numCache>
            </c:numRef>
          </c:cat>
          <c:val>
            <c:numRef>
              <c:f>Sheet1!$B$5:$B$12</c:f>
              <c:numCache>
                <c:formatCode>General</c:formatCode>
                <c:ptCount val="8"/>
                <c:pt idx="0">
                  <c:v>235</c:v>
                </c:pt>
                <c:pt idx="1">
                  <c:v>394</c:v>
                </c:pt>
                <c:pt idx="2">
                  <c:v>382</c:v>
                </c:pt>
                <c:pt idx="3">
                  <c:v>410</c:v>
                </c:pt>
                <c:pt idx="4">
                  <c:v>367</c:v>
                </c:pt>
                <c:pt idx="5">
                  <c:v>375</c:v>
                </c:pt>
                <c:pt idx="6">
                  <c:v>349</c:v>
                </c:pt>
                <c:pt idx="7">
                  <c:v>300</c:v>
                </c:pt>
              </c:numCache>
            </c:numRef>
          </c:val>
        </c:ser>
        <c:ser>
          <c:idx val="1"/>
          <c:order val="1"/>
          <c:tx>
            <c:strRef>
              <c:f>Sheet1!$C$4</c:f>
              <c:strCache>
                <c:ptCount val="1"/>
                <c:pt idx="0">
                  <c:v>Column3</c:v>
                </c:pt>
              </c:strCache>
            </c:strRef>
          </c:tx>
          <c:invertIfNegative val="0"/>
          <c:cat>
            <c:numRef>
              <c:f>Sheet1!$A$5:$A$12</c:f>
              <c:numCache>
                <c:formatCode>General</c:formatCode>
                <c:ptCount val="8"/>
                <c:pt idx="0">
                  <c:v>2008</c:v>
                </c:pt>
                <c:pt idx="1">
                  <c:v>2009</c:v>
                </c:pt>
                <c:pt idx="2">
                  <c:v>2010</c:v>
                </c:pt>
                <c:pt idx="3">
                  <c:v>2011</c:v>
                </c:pt>
                <c:pt idx="4">
                  <c:v>2012</c:v>
                </c:pt>
                <c:pt idx="5">
                  <c:v>2013</c:v>
                </c:pt>
                <c:pt idx="6">
                  <c:v>2014</c:v>
                </c:pt>
                <c:pt idx="7">
                  <c:v>2015</c:v>
                </c:pt>
              </c:numCache>
            </c:numRef>
          </c:cat>
          <c:val>
            <c:numRef>
              <c:f>Sheet1!$C$5:$C$12</c:f>
              <c:numCache>
                <c:formatCode>General</c:formatCode>
                <c:ptCount val="8"/>
              </c:numCache>
            </c:numRef>
          </c:val>
        </c:ser>
        <c:dLbls>
          <c:showLegendKey val="0"/>
          <c:showVal val="0"/>
          <c:showCatName val="0"/>
          <c:showSerName val="0"/>
          <c:showPercent val="0"/>
          <c:showBubbleSize val="0"/>
        </c:dLbls>
        <c:gapWidth val="150"/>
        <c:shape val="box"/>
        <c:axId val="109723008"/>
        <c:axId val="109737088"/>
        <c:axId val="0"/>
      </c:bar3DChart>
      <c:catAx>
        <c:axId val="109723008"/>
        <c:scaling>
          <c:orientation val="minMax"/>
        </c:scaling>
        <c:delete val="0"/>
        <c:axPos val="b"/>
        <c:numFmt formatCode="General" sourceLinked="1"/>
        <c:majorTickMark val="out"/>
        <c:minorTickMark val="none"/>
        <c:tickLblPos val="nextTo"/>
        <c:txPr>
          <a:bodyPr/>
          <a:lstStyle/>
          <a:p>
            <a:pPr>
              <a:defRPr sz="1400"/>
            </a:pPr>
            <a:endParaRPr lang="en-US"/>
          </a:p>
        </c:txPr>
        <c:crossAx val="109737088"/>
        <c:crosses val="autoZero"/>
        <c:auto val="1"/>
        <c:lblAlgn val="ctr"/>
        <c:lblOffset val="100"/>
        <c:noMultiLvlLbl val="0"/>
      </c:catAx>
      <c:valAx>
        <c:axId val="109737088"/>
        <c:scaling>
          <c:orientation val="minMax"/>
        </c:scaling>
        <c:delete val="0"/>
        <c:axPos val="l"/>
        <c:numFmt formatCode="General" sourceLinked="1"/>
        <c:majorTickMark val="out"/>
        <c:minorTickMark val="none"/>
        <c:tickLblPos val="nextTo"/>
        <c:txPr>
          <a:bodyPr/>
          <a:lstStyle/>
          <a:p>
            <a:pPr>
              <a:defRPr sz="1400"/>
            </a:pPr>
            <a:endParaRPr lang="en-US"/>
          </a:p>
        </c:txPr>
        <c:crossAx val="109723008"/>
        <c:crosses val="autoZero"/>
        <c:crossBetween val="between"/>
      </c:valAx>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6884" cy="461804"/>
          </a:xfrm>
          <a:prstGeom prst="rect">
            <a:avLst/>
          </a:prstGeom>
        </p:spPr>
        <p:txBody>
          <a:bodyPr vert="horz" lIns="91433" tIns="45717" rIns="91433" bIns="45717" rtlCol="0"/>
          <a:lstStyle>
            <a:lvl1pPr algn="l">
              <a:defRPr sz="1200"/>
            </a:lvl1pPr>
          </a:lstStyle>
          <a:p>
            <a:endParaRPr lang="en-US"/>
          </a:p>
        </p:txBody>
      </p:sp>
      <p:sp>
        <p:nvSpPr>
          <p:cNvPr id="3" name="Date Placeholder 2"/>
          <p:cNvSpPr>
            <a:spLocks noGrp="1"/>
          </p:cNvSpPr>
          <p:nvPr>
            <p:ph type="dt" sz="quarter" idx="1"/>
          </p:nvPr>
        </p:nvSpPr>
        <p:spPr>
          <a:xfrm>
            <a:off x="3930473" y="0"/>
            <a:ext cx="3006884" cy="461804"/>
          </a:xfrm>
          <a:prstGeom prst="rect">
            <a:avLst/>
          </a:prstGeom>
        </p:spPr>
        <p:txBody>
          <a:bodyPr vert="horz" lIns="91433" tIns="45717" rIns="91433" bIns="45717" rtlCol="0"/>
          <a:lstStyle>
            <a:lvl1pPr algn="r">
              <a:defRPr sz="1200"/>
            </a:lvl1pPr>
          </a:lstStyle>
          <a:p>
            <a:fld id="{62FF1F6E-A605-4234-A524-680FA71DF8FF}" type="datetimeFigureOut">
              <a:rPr lang="en-US" smtClean="0"/>
              <a:t>6/10/2016</a:t>
            </a:fld>
            <a:endParaRPr lang="en-US"/>
          </a:p>
        </p:txBody>
      </p:sp>
      <p:sp>
        <p:nvSpPr>
          <p:cNvPr id="4" name="Footer Placeholder 3"/>
          <p:cNvSpPr>
            <a:spLocks noGrp="1"/>
          </p:cNvSpPr>
          <p:nvPr>
            <p:ph type="ftr" sz="quarter" idx="2"/>
          </p:nvPr>
        </p:nvSpPr>
        <p:spPr>
          <a:xfrm>
            <a:off x="0" y="8772668"/>
            <a:ext cx="3006884" cy="461804"/>
          </a:xfrm>
          <a:prstGeom prst="rect">
            <a:avLst/>
          </a:prstGeom>
        </p:spPr>
        <p:txBody>
          <a:bodyPr vert="horz" lIns="91433" tIns="45717" rIns="91433" bIns="45717" rtlCol="0" anchor="b"/>
          <a:lstStyle>
            <a:lvl1pPr algn="l">
              <a:defRPr sz="1200"/>
            </a:lvl1pPr>
          </a:lstStyle>
          <a:p>
            <a:endParaRPr lang="en-US"/>
          </a:p>
        </p:txBody>
      </p:sp>
      <p:sp>
        <p:nvSpPr>
          <p:cNvPr id="5" name="Slide Number Placeholder 4"/>
          <p:cNvSpPr>
            <a:spLocks noGrp="1"/>
          </p:cNvSpPr>
          <p:nvPr>
            <p:ph type="sldNum" sz="quarter" idx="3"/>
          </p:nvPr>
        </p:nvSpPr>
        <p:spPr>
          <a:xfrm>
            <a:off x="3930473" y="8772668"/>
            <a:ext cx="3006884" cy="461804"/>
          </a:xfrm>
          <a:prstGeom prst="rect">
            <a:avLst/>
          </a:prstGeom>
        </p:spPr>
        <p:txBody>
          <a:bodyPr vert="horz" lIns="91433" tIns="45717" rIns="91433" bIns="45717" rtlCol="0" anchor="b"/>
          <a:lstStyle>
            <a:lvl1pPr algn="r">
              <a:defRPr sz="1200"/>
            </a:lvl1pPr>
          </a:lstStyle>
          <a:p>
            <a:fld id="{127C025F-8C7F-4182-9FA4-8BD070B995FF}" type="slidenum">
              <a:rPr lang="en-US" smtClean="0"/>
              <a:t>‹#›</a:t>
            </a:fld>
            <a:endParaRPr lang="en-US"/>
          </a:p>
        </p:txBody>
      </p:sp>
    </p:spTree>
    <p:extLst>
      <p:ext uri="{BB962C8B-B14F-4D97-AF65-F5344CB8AC3E}">
        <p14:creationId xmlns:p14="http://schemas.microsoft.com/office/powerpoint/2010/main" val="3654514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6884" cy="461804"/>
          </a:xfrm>
          <a:prstGeom prst="rect">
            <a:avLst/>
          </a:prstGeom>
        </p:spPr>
        <p:txBody>
          <a:bodyPr vert="horz" lIns="91433" tIns="45717" rIns="91433" bIns="45717" rtlCol="0"/>
          <a:lstStyle>
            <a:lvl1pPr algn="l">
              <a:defRPr sz="1200"/>
            </a:lvl1pPr>
          </a:lstStyle>
          <a:p>
            <a:endParaRPr lang="en-US"/>
          </a:p>
        </p:txBody>
      </p:sp>
      <p:sp>
        <p:nvSpPr>
          <p:cNvPr id="3" name="Date Placeholder 2"/>
          <p:cNvSpPr>
            <a:spLocks noGrp="1"/>
          </p:cNvSpPr>
          <p:nvPr>
            <p:ph type="dt" idx="1"/>
          </p:nvPr>
        </p:nvSpPr>
        <p:spPr>
          <a:xfrm>
            <a:off x="3930473" y="0"/>
            <a:ext cx="3006884" cy="461804"/>
          </a:xfrm>
          <a:prstGeom prst="rect">
            <a:avLst/>
          </a:prstGeom>
        </p:spPr>
        <p:txBody>
          <a:bodyPr vert="horz" lIns="91433" tIns="45717" rIns="91433" bIns="45717" rtlCol="0"/>
          <a:lstStyle>
            <a:lvl1pPr algn="r">
              <a:defRPr sz="1200"/>
            </a:lvl1pPr>
          </a:lstStyle>
          <a:p>
            <a:fld id="{2D19712A-DDA4-43CC-B401-0FFFA0C23EA9}" type="datetimeFigureOut">
              <a:rPr lang="en-US" smtClean="0"/>
              <a:t>6/10/2016</a:t>
            </a:fld>
            <a:endParaRPr lang="en-US"/>
          </a:p>
        </p:txBody>
      </p:sp>
      <p:sp>
        <p:nvSpPr>
          <p:cNvPr id="4" name="Slide Image Placeholder 3"/>
          <p:cNvSpPr>
            <a:spLocks noGrp="1" noRot="1" noChangeAspect="1"/>
          </p:cNvSpPr>
          <p:nvPr>
            <p:ph type="sldImg" idx="2"/>
          </p:nvPr>
        </p:nvSpPr>
        <p:spPr>
          <a:xfrm>
            <a:off x="1160463" y="692150"/>
            <a:ext cx="4618037" cy="3463925"/>
          </a:xfrm>
          <a:prstGeom prst="rect">
            <a:avLst/>
          </a:prstGeom>
          <a:noFill/>
          <a:ln w="12700">
            <a:solidFill>
              <a:prstClr val="black"/>
            </a:solidFill>
          </a:ln>
        </p:spPr>
        <p:txBody>
          <a:bodyPr vert="horz" lIns="91433" tIns="45717" rIns="91433" bIns="45717" rtlCol="0" anchor="ctr"/>
          <a:lstStyle/>
          <a:p>
            <a:endParaRPr lang="en-US"/>
          </a:p>
        </p:txBody>
      </p:sp>
      <p:sp>
        <p:nvSpPr>
          <p:cNvPr id="5" name="Notes Placeholder 4"/>
          <p:cNvSpPr>
            <a:spLocks noGrp="1"/>
          </p:cNvSpPr>
          <p:nvPr>
            <p:ph type="body" sz="quarter" idx="3"/>
          </p:nvPr>
        </p:nvSpPr>
        <p:spPr>
          <a:xfrm>
            <a:off x="693897" y="4387136"/>
            <a:ext cx="5551170" cy="4156234"/>
          </a:xfrm>
          <a:prstGeom prst="rect">
            <a:avLst/>
          </a:prstGeom>
        </p:spPr>
        <p:txBody>
          <a:bodyPr vert="horz" lIns="91433" tIns="45717" rIns="91433"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06884" cy="461804"/>
          </a:xfrm>
          <a:prstGeom prst="rect">
            <a:avLst/>
          </a:prstGeom>
        </p:spPr>
        <p:txBody>
          <a:bodyPr vert="horz" lIns="91433" tIns="45717" rIns="91433" bIns="45717" rtlCol="0" anchor="b"/>
          <a:lstStyle>
            <a:lvl1pPr algn="l">
              <a:defRPr sz="1200"/>
            </a:lvl1pPr>
          </a:lstStyle>
          <a:p>
            <a:endParaRPr lang="en-US"/>
          </a:p>
        </p:txBody>
      </p:sp>
      <p:sp>
        <p:nvSpPr>
          <p:cNvPr id="7" name="Slide Number Placeholder 6"/>
          <p:cNvSpPr>
            <a:spLocks noGrp="1"/>
          </p:cNvSpPr>
          <p:nvPr>
            <p:ph type="sldNum" sz="quarter" idx="5"/>
          </p:nvPr>
        </p:nvSpPr>
        <p:spPr>
          <a:xfrm>
            <a:off x="3930473" y="8772668"/>
            <a:ext cx="3006884" cy="461804"/>
          </a:xfrm>
          <a:prstGeom prst="rect">
            <a:avLst/>
          </a:prstGeom>
        </p:spPr>
        <p:txBody>
          <a:bodyPr vert="horz" lIns="91433" tIns="45717" rIns="91433" bIns="45717" rtlCol="0" anchor="b"/>
          <a:lstStyle>
            <a:lvl1pPr algn="r">
              <a:defRPr sz="1200"/>
            </a:lvl1pPr>
          </a:lstStyle>
          <a:p>
            <a:fld id="{B160B625-8A52-4C6A-A84C-F601F20DA104}" type="slidenum">
              <a:rPr lang="en-US" smtClean="0"/>
              <a:t>‹#›</a:t>
            </a:fld>
            <a:endParaRPr lang="en-US"/>
          </a:p>
        </p:txBody>
      </p:sp>
    </p:spTree>
    <p:extLst>
      <p:ext uri="{BB962C8B-B14F-4D97-AF65-F5344CB8AC3E}">
        <p14:creationId xmlns:p14="http://schemas.microsoft.com/office/powerpoint/2010/main" val="3942896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60B625-8A52-4C6A-A84C-F601F20DA104}" type="slidenum">
              <a:rPr lang="en-US" smtClean="0"/>
              <a:t>1</a:t>
            </a:fld>
            <a:endParaRPr lang="en-US"/>
          </a:p>
        </p:txBody>
      </p:sp>
    </p:spTree>
    <p:extLst>
      <p:ext uri="{BB962C8B-B14F-4D97-AF65-F5344CB8AC3E}">
        <p14:creationId xmlns:p14="http://schemas.microsoft.com/office/powerpoint/2010/main" val="1618207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5725164-784A-436B-B603-D232A09DFB5B}" type="datetime1">
              <a:rPr lang="en-US" smtClean="0"/>
              <a:t>6/10/2016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B621ABC-9E35-46C0-B076-6452FEDA4C3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30285A-A042-4FAE-A2E5-A4E8F1419FB0}" type="datetime1">
              <a:rPr lang="en-US" smtClean="0"/>
              <a:t>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21ABC-9E35-46C0-B076-6452FEDA4C3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648D7C-CBD1-4BB4-A4E3-F2F123854EE6}" type="datetime1">
              <a:rPr lang="en-US" smtClean="0"/>
              <a:t>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21ABC-9E35-46C0-B076-6452FEDA4C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B202DA-3531-46F1-B992-E33D2275DAB5}" type="datetime1">
              <a:rPr lang="en-US" smtClean="0"/>
              <a:t>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21ABC-9E35-46C0-B076-6452FEDA4C3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77BF79-3FBF-4DAF-B36D-0C37BE665AC1}" type="datetime1">
              <a:rPr lang="en-US" smtClean="0"/>
              <a:t>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21ABC-9E35-46C0-B076-6452FEDA4C3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66C6BD-6FC8-433D-9362-987880A3F919}" type="datetime1">
              <a:rPr lang="en-US" smtClean="0"/>
              <a:t>6/10/2016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21ABC-9E35-46C0-B076-6452FEDA4C3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6635906-0480-4520-9834-BEB68FD3E133}" type="datetime1">
              <a:rPr lang="en-US" smtClean="0"/>
              <a:t>6/10/2016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21ABC-9E35-46C0-B076-6452FEDA4C3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B23A61-3BC5-4BD1-82E8-9ED0375AD28F}" type="datetime1">
              <a:rPr lang="en-US" smtClean="0"/>
              <a:t>6/10/2016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21ABC-9E35-46C0-B076-6452FEDA4C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12334-15FC-4315-8D8E-4D96DB9D8080}" type="datetime1">
              <a:rPr lang="en-US" smtClean="0"/>
              <a:t>6/10/2016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21ABC-9E35-46C0-B076-6452FEDA4C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59AE56-0848-45C1-88B7-A78660087CBC}" type="datetime1">
              <a:rPr lang="en-US" smtClean="0"/>
              <a:t>6/10/2016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21ABC-9E35-46C0-B076-6452FEDA4C3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E09B768-FABC-4A8F-9FDB-718DE5CF6FB0}" type="datetime1">
              <a:rPr lang="en-US" smtClean="0"/>
              <a:t>6/10/2016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B621ABC-9E35-46C0-B076-6452FEDA4C3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E014C0-AE4A-43E3-A0A4-5F54822D015E}" type="datetime1">
              <a:rPr lang="en-US" smtClean="0"/>
              <a:t>6/10/2016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B621ABC-9E35-46C0-B076-6452FEDA4C3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ocg.gov.j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file:///C:\Users\mbarrett\Desktop\Grenada%20Presentation\ACC15%20-%20CG%20Welcome%20%20-%20Med.mp4" TargetMode="Externa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mbarrett\AppData\Local\Microsoft\Windows\INetCache\Content.Outlook\DO8MKGB1\ocg_twitt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6083474"/>
            <a:ext cx="2795590" cy="66961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838200" y="-550485"/>
            <a:ext cx="7519990" cy="6494085"/>
          </a:xfrm>
        </p:spPr>
        <p:txBody>
          <a:bodyPr wrap="square">
            <a:spAutoFit/>
          </a:bodyPr>
          <a:lstStyle/>
          <a:p>
            <a:pPr algn="ctr"/>
            <a:r>
              <a:rPr lang="en-US" sz="3600" b="0" dirty="0"/>
              <a:t/>
            </a:r>
            <a:br>
              <a:rPr lang="en-US" sz="3600" b="0" dirty="0"/>
            </a:br>
            <a:r>
              <a:rPr lang="en-US" sz="3600" b="0" dirty="0"/>
              <a:t> </a:t>
            </a:r>
            <a:r>
              <a:rPr lang="en-US" sz="3600" dirty="0" smtClean="0"/>
              <a:t>Third </a:t>
            </a:r>
            <a:r>
              <a:rPr lang="en-US" sz="3600" dirty="0"/>
              <a:t>Sub-Regional Caribbean Public Procurement Conference </a:t>
            </a:r>
            <a:r>
              <a:rPr lang="en-US" sz="3600" dirty="0" smtClean="0">
                <a:solidFill>
                  <a:schemeClr val="bg1"/>
                </a:solidFill>
                <a:effectLst/>
              </a:rPr>
              <a:t/>
            </a:r>
            <a:br>
              <a:rPr lang="en-US" sz="3600" dirty="0" smtClean="0">
                <a:solidFill>
                  <a:schemeClr val="bg1"/>
                </a:solidFill>
                <a:effectLst/>
              </a:rPr>
            </a:br>
            <a:r>
              <a:rPr lang="en-US" sz="3600" dirty="0" smtClean="0">
                <a:solidFill>
                  <a:schemeClr val="bg1"/>
                </a:solidFill>
                <a:effectLst/>
              </a:rPr>
              <a:t/>
            </a:r>
            <a:br>
              <a:rPr lang="en-US" sz="3600" dirty="0" smtClean="0">
                <a:solidFill>
                  <a:schemeClr val="bg1"/>
                </a:solidFill>
                <a:effectLst/>
              </a:rPr>
            </a:br>
            <a:r>
              <a:rPr lang="en-US" sz="2800" dirty="0" smtClean="0">
                <a:solidFill>
                  <a:schemeClr val="bg1"/>
                </a:solidFill>
                <a:effectLst/>
              </a:rPr>
              <a:t>June 13-14, 2016</a:t>
            </a:r>
            <a:r>
              <a:rPr lang="en-TT" sz="4000" dirty="0">
                <a:solidFill>
                  <a:schemeClr val="bg1"/>
                </a:solidFill>
                <a:effectLst/>
              </a:rPr>
              <a:t/>
            </a:r>
            <a:br>
              <a:rPr lang="en-TT" sz="4000" dirty="0">
                <a:solidFill>
                  <a:schemeClr val="bg1"/>
                </a:solidFill>
                <a:effectLst/>
              </a:rPr>
            </a:br>
            <a:r>
              <a:rPr lang="en-TT" sz="4000" dirty="0" smtClean="0">
                <a:solidFill>
                  <a:schemeClr val="bg1"/>
                </a:solidFill>
                <a:effectLst/>
              </a:rPr>
              <a:t/>
            </a:r>
            <a:br>
              <a:rPr lang="en-TT" sz="4000" dirty="0" smtClean="0">
                <a:solidFill>
                  <a:schemeClr val="bg1"/>
                </a:solidFill>
                <a:effectLst/>
              </a:rPr>
            </a:br>
            <a:r>
              <a:rPr lang="en-TT" sz="1800" dirty="0" smtClean="0">
                <a:solidFill>
                  <a:schemeClr val="bg1"/>
                </a:solidFill>
                <a:effectLst/>
              </a:rPr>
              <a:t>Lloyd Erskine Sandiford Centre, Two Mile Hill, Bridgetown, Barbados </a:t>
            </a:r>
            <a:r>
              <a:rPr lang="en-TT" sz="2800" dirty="0" smtClean="0">
                <a:solidFill>
                  <a:schemeClr val="bg1"/>
                </a:solidFill>
                <a:effectLst/>
              </a:rPr>
              <a:t/>
            </a:r>
            <a:br>
              <a:rPr lang="en-TT" sz="2800" dirty="0" smtClean="0">
                <a:solidFill>
                  <a:schemeClr val="bg1"/>
                </a:solidFill>
                <a:effectLst/>
              </a:rPr>
            </a:br>
            <a:r>
              <a:rPr lang="en-TT" sz="2800" dirty="0" smtClean="0">
                <a:solidFill>
                  <a:schemeClr val="bg1"/>
                </a:solidFill>
                <a:effectLst/>
              </a:rPr>
              <a:t/>
            </a:r>
            <a:br>
              <a:rPr lang="en-TT" sz="2800" dirty="0" smtClean="0">
                <a:solidFill>
                  <a:schemeClr val="bg1"/>
                </a:solidFill>
                <a:effectLst/>
              </a:rPr>
            </a:br>
            <a:r>
              <a:rPr lang="en-TT" sz="2800" dirty="0" smtClean="0">
                <a:solidFill>
                  <a:schemeClr val="tx2">
                    <a:lumMod val="10000"/>
                  </a:schemeClr>
                </a:solidFill>
                <a:effectLst/>
              </a:rPr>
              <a:t>Topic</a:t>
            </a:r>
            <a:r>
              <a:rPr lang="en-TT" sz="2800" dirty="0">
                <a:solidFill>
                  <a:schemeClr val="tx2">
                    <a:lumMod val="10000"/>
                  </a:schemeClr>
                </a:solidFill>
                <a:effectLst/>
              </a:rPr>
              <a:t>: “</a:t>
            </a:r>
            <a:r>
              <a:rPr lang="en-TT" sz="2800" i="1" dirty="0">
                <a:solidFill>
                  <a:schemeClr val="tx2">
                    <a:lumMod val="10000"/>
                  </a:schemeClr>
                </a:solidFill>
                <a:effectLst/>
              </a:rPr>
              <a:t>OVERSIGHT BODIES AND THEIR ROLE IN PUBLIC PROCUREMENT, LESSONS FOR THE CARIBBEAN</a:t>
            </a:r>
            <a:r>
              <a:rPr lang="en-TT" sz="2800" dirty="0">
                <a:solidFill>
                  <a:schemeClr val="tx2">
                    <a:lumMod val="10000"/>
                  </a:schemeClr>
                </a:solidFill>
                <a:effectLst/>
              </a:rPr>
              <a:t>” </a:t>
            </a:r>
            <a:r>
              <a:rPr lang="en-TT" sz="2800" dirty="0" smtClean="0">
                <a:solidFill>
                  <a:schemeClr val="bg1"/>
                </a:solidFill>
                <a:effectLst/>
              </a:rPr>
              <a:t/>
            </a:r>
            <a:br>
              <a:rPr lang="en-TT" sz="2800" dirty="0" smtClean="0">
                <a:solidFill>
                  <a:schemeClr val="bg1"/>
                </a:solidFill>
                <a:effectLst/>
              </a:rPr>
            </a:br>
            <a:r>
              <a:rPr lang="en-TT" sz="2800" dirty="0" smtClean="0">
                <a:solidFill>
                  <a:schemeClr val="bg1"/>
                </a:solidFill>
                <a:effectLst/>
              </a:rPr>
              <a:t>				</a:t>
            </a:r>
            <a:br>
              <a:rPr lang="en-TT" sz="2800" dirty="0" smtClean="0">
                <a:solidFill>
                  <a:schemeClr val="bg1"/>
                </a:solidFill>
                <a:effectLst/>
              </a:rPr>
            </a:br>
            <a:r>
              <a:rPr lang="en-TT" sz="2400" dirty="0" smtClean="0">
                <a:solidFill>
                  <a:schemeClr val="tx2">
                    <a:lumMod val="10000"/>
                  </a:schemeClr>
                </a:solidFill>
                <a:effectLst/>
              </a:rPr>
              <a:t>Presenter: Dirk Harrison, Contractor General, Jamaica</a:t>
            </a:r>
            <a:r>
              <a:rPr lang="en-US" sz="2800" dirty="0">
                <a:effectLst/>
              </a:rPr>
              <a:t/>
            </a:r>
            <a:br>
              <a:rPr lang="en-US" sz="2800" dirty="0">
                <a:effectLst/>
              </a:rPr>
            </a:br>
            <a:r>
              <a:rPr lang="en-TT" sz="2800" dirty="0">
                <a:effectLst/>
              </a:rPr>
              <a:t> </a:t>
            </a:r>
            <a:endParaRPr lang="en-US" sz="2800" dirty="0"/>
          </a:p>
        </p:txBody>
      </p:sp>
      <p:sp>
        <p:nvSpPr>
          <p:cNvPr id="3" name="Subtitle 2"/>
          <p:cNvSpPr>
            <a:spLocks noGrp="1"/>
          </p:cNvSpPr>
          <p:nvPr>
            <p:ph type="subTitle" idx="1"/>
          </p:nvPr>
        </p:nvSpPr>
        <p:spPr>
          <a:xfrm>
            <a:off x="4876800" y="5562600"/>
            <a:ext cx="3511296" cy="457200"/>
          </a:xfrm>
        </p:spPr>
        <p:txBody>
          <a:bodyPr>
            <a:noAutofit/>
          </a:bodyPr>
          <a:lstStyle/>
          <a:p>
            <a:r>
              <a:rPr lang="en-US" sz="1600" dirty="0"/>
              <a:t>The Office of the Contractor General</a:t>
            </a:r>
            <a:br>
              <a:rPr lang="en-US" sz="1600" dirty="0"/>
            </a:br>
            <a:r>
              <a:rPr lang="en-US" sz="1600" dirty="0" smtClean="0">
                <a:hlinkClick r:id="rId4"/>
              </a:rPr>
              <a:t>www.ocg.gov.jm</a:t>
            </a:r>
            <a:endParaRPr lang="en-US" sz="1600" dirty="0" smtClean="0"/>
          </a:p>
          <a:p>
            <a:r>
              <a:rPr lang="en-US" sz="1600" dirty="0" smtClean="0"/>
              <a:t>June 2016</a:t>
            </a:r>
          </a:p>
          <a:p>
            <a:endParaRPr lang="en-US" sz="1600" dirty="0"/>
          </a:p>
        </p:txBody>
      </p:sp>
      <p:sp>
        <p:nvSpPr>
          <p:cNvPr id="4" name="Slide Number Placeholder 3"/>
          <p:cNvSpPr>
            <a:spLocks noGrp="1"/>
          </p:cNvSpPr>
          <p:nvPr>
            <p:ph type="sldNum" sz="quarter" idx="12"/>
          </p:nvPr>
        </p:nvSpPr>
        <p:spPr>
          <a:xfrm>
            <a:off x="7886700" y="6372946"/>
            <a:ext cx="838200" cy="331932"/>
          </a:xfrm>
        </p:spPr>
        <p:txBody>
          <a:bodyPr/>
          <a:lstStyle/>
          <a:p>
            <a:fld id="{9B621ABC-9E35-46C0-B076-6452FEDA4C3D}" type="slidenum">
              <a:rPr lang="en-US" sz="1400" smtClean="0"/>
              <a:t>1</a:t>
            </a:fld>
            <a:endParaRPr lang="en-US" sz="1400" dirty="0"/>
          </a:p>
        </p:txBody>
      </p:sp>
    </p:spTree>
    <p:extLst>
      <p:ext uri="{BB962C8B-B14F-4D97-AF65-F5344CB8AC3E}">
        <p14:creationId xmlns:p14="http://schemas.microsoft.com/office/powerpoint/2010/main" val="79793690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pPr algn="just"/>
            <a:r>
              <a:rPr lang="en-US" dirty="0"/>
              <a:t>The </a:t>
            </a:r>
            <a:r>
              <a:rPr lang="en-US" dirty="0" smtClean="0"/>
              <a:t>Office of the Contractor General (OCG) </a:t>
            </a:r>
            <a:r>
              <a:rPr lang="en-US" dirty="0"/>
              <a:t>executes its mandate through its three operating divisions, namely:</a:t>
            </a:r>
          </a:p>
          <a:p>
            <a:pPr marL="0" indent="0">
              <a:buNone/>
            </a:pPr>
            <a:endParaRPr lang="en-US" dirty="0"/>
          </a:p>
          <a:p>
            <a:pPr lvl="0" algn="just"/>
            <a:r>
              <a:rPr lang="en-US" dirty="0"/>
              <a:t>The Inspectorate – which is comprised of a Construction &amp; Non-Construction Division</a:t>
            </a:r>
            <a:r>
              <a:rPr lang="en-US" dirty="0" smtClean="0"/>
              <a:t>;</a:t>
            </a:r>
          </a:p>
          <a:p>
            <a:pPr marL="0" lvl="0" indent="0" algn="just">
              <a:buNone/>
            </a:pPr>
            <a:endParaRPr lang="en-US" dirty="0"/>
          </a:p>
          <a:p>
            <a:pPr lvl="0" algn="just"/>
            <a:r>
              <a:rPr lang="en-US" dirty="0"/>
              <a:t>The Special Investigations Unit; and</a:t>
            </a:r>
          </a:p>
          <a:p>
            <a:pPr algn="just"/>
            <a:endParaRPr lang="en-US" dirty="0" smtClean="0"/>
          </a:p>
          <a:p>
            <a:pPr algn="just"/>
            <a:r>
              <a:rPr lang="en-US" dirty="0" smtClean="0"/>
              <a:t>The </a:t>
            </a:r>
            <a:r>
              <a:rPr lang="en-US" dirty="0"/>
              <a:t>Technical Services Division.</a:t>
            </a:r>
          </a:p>
        </p:txBody>
      </p:sp>
      <p:sp>
        <p:nvSpPr>
          <p:cNvPr id="4" name="Slide Number Placeholder 3"/>
          <p:cNvSpPr>
            <a:spLocks noGrp="1"/>
          </p:cNvSpPr>
          <p:nvPr>
            <p:ph type="sldNum" sz="quarter" idx="12"/>
          </p:nvPr>
        </p:nvSpPr>
        <p:spPr/>
        <p:txBody>
          <a:bodyPr/>
          <a:lstStyle/>
          <a:p>
            <a:fld id="{9B621ABC-9E35-46C0-B076-6452FEDA4C3D}" type="slidenum">
              <a:rPr lang="en-US" smtClean="0">
                <a:solidFill>
                  <a:srgbClr val="DBF5F9">
                    <a:shade val="90000"/>
                  </a:srgbClr>
                </a:solidFill>
              </a:rPr>
              <a:pPr/>
              <a:t>10</a:t>
            </a:fld>
            <a:endParaRPr lang="en-US">
              <a:solidFill>
                <a:srgbClr val="DBF5F9">
                  <a:shade val="90000"/>
                </a:srgbClr>
              </a:solidFill>
            </a:endParaRPr>
          </a:p>
        </p:txBody>
      </p:sp>
    </p:spTree>
    <p:extLst>
      <p:ext uri="{BB962C8B-B14F-4D97-AF65-F5344CB8AC3E}">
        <p14:creationId xmlns:p14="http://schemas.microsoft.com/office/powerpoint/2010/main" val="32096804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80">
                                          <p:stCondLst>
                                            <p:cond delay="0"/>
                                          </p:stCondLst>
                                        </p:cTn>
                                        <p:tgtEl>
                                          <p:spTgt spid="3">
                                            <p:txEl>
                                              <p:pRg st="4" end="4"/>
                                            </p:txEl>
                                          </p:spTgt>
                                        </p:tgtEl>
                                      </p:cBhvr>
                                    </p:animEffect>
                                    <p:anim calcmode="lin" valueType="num">
                                      <p:cBhvr>
                                        <p:cTn id="2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4" end="4"/>
                                            </p:txEl>
                                          </p:spTgt>
                                        </p:tgtEl>
                                      </p:cBhvr>
                                      <p:to x="100000" y="60000"/>
                                    </p:animScale>
                                    <p:animScale>
                                      <p:cBhvr>
                                        <p:cTn id="32" dur="166" decel="50000">
                                          <p:stCondLst>
                                            <p:cond delay="676"/>
                                          </p:stCondLst>
                                        </p:cTn>
                                        <p:tgtEl>
                                          <p:spTgt spid="3">
                                            <p:txEl>
                                              <p:pRg st="4" end="4"/>
                                            </p:txEl>
                                          </p:spTgt>
                                        </p:tgtEl>
                                      </p:cBhvr>
                                      <p:to x="100000" y="100000"/>
                                    </p:animScale>
                                    <p:animScale>
                                      <p:cBhvr>
                                        <p:cTn id="33" dur="26">
                                          <p:stCondLst>
                                            <p:cond delay="1312"/>
                                          </p:stCondLst>
                                        </p:cTn>
                                        <p:tgtEl>
                                          <p:spTgt spid="3">
                                            <p:txEl>
                                              <p:pRg st="4" end="4"/>
                                            </p:txEl>
                                          </p:spTgt>
                                        </p:tgtEl>
                                      </p:cBhvr>
                                      <p:to x="100000" y="80000"/>
                                    </p:animScale>
                                    <p:animScale>
                                      <p:cBhvr>
                                        <p:cTn id="34" dur="166" decel="50000">
                                          <p:stCondLst>
                                            <p:cond delay="1338"/>
                                          </p:stCondLst>
                                        </p:cTn>
                                        <p:tgtEl>
                                          <p:spTgt spid="3">
                                            <p:txEl>
                                              <p:pRg st="4" end="4"/>
                                            </p:txEl>
                                          </p:spTgt>
                                        </p:tgtEl>
                                      </p:cBhvr>
                                      <p:to x="100000" y="100000"/>
                                    </p:animScale>
                                    <p:animScale>
                                      <p:cBhvr>
                                        <p:cTn id="35" dur="26">
                                          <p:stCondLst>
                                            <p:cond delay="1642"/>
                                          </p:stCondLst>
                                        </p:cTn>
                                        <p:tgtEl>
                                          <p:spTgt spid="3">
                                            <p:txEl>
                                              <p:pRg st="4" end="4"/>
                                            </p:txEl>
                                          </p:spTgt>
                                        </p:tgtEl>
                                      </p:cBhvr>
                                      <p:to x="100000" y="90000"/>
                                    </p:animScale>
                                    <p:animScale>
                                      <p:cBhvr>
                                        <p:cTn id="36" dur="166" decel="50000">
                                          <p:stCondLst>
                                            <p:cond delay="1668"/>
                                          </p:stCondLst>
                                        </p:cTn>
                                        <p:tgtEl>
                                          <p:spTgt spid="3">
                                            <p:txEl>
                                              <p:pRg st="4" end="4"/>
                                            </p:txEl>
                                          </p:spTgt>
                                        </p:tgtEl>
                                      </p:cBhvr>
                                      <p:to x="100000" y="100000"/>
                                    </p:animScale>
                                    <p:animScale>
                                      <p:cBhvr>
                                        <p:cTn id="37" dur="26">
                                          <p:stCondLst>
                                            <p:cond delay="1808"/>
                                          </p:stCondLst>
                                        </p:cTn>
                                        <p:tgtEl>
                                          <p:spTgt spid="3">
                                            <p:txEl>
                                              <p:pRg st="4" end="4"/>
                                            </p:txEl>
                                          </p:spTgt>
                                        </p:tgtEl>
                                      </p:cBhvr>
                                      <p:to x="100000" y="95000"/>
                                    </p:animScale>
                                    <p:animScale>
                                      <p:cBhvr>
                                        <p:cTn id="38" dur="166" decel="50000">
                                          <p:stCondLst>
                                            <p:cond delay="1834"/>
                                          </p:stCondLst>
                                        </p:cTn>
                                        <p:tgtEl>
                                          <p:spTgt spid="3">
                                            <p:txEl>
                                              <p:pRg st="4" end="4"/>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ipe(down)">
                                      <p:cBhvr>
                                        <p:cTn id="43" dur="580">
                                          <p:stCondLst>
                                            <p:cond delay="0"/>
                                          </p:stCondLst>
                                        </p:cTn>
                                        <p:tgtEl>
                                          <p:spTgt spid="3">
                                            <p:txEl>
                                              <p:pRg st="6" end="6"/>
                                            </p:txEl>
                                          </p:spTgt>
                                        </p:tgtEl>
                                      </p:cBhvr>
                                    </p:animEffect>
                                    <p:anim calcmode="lin" valueType="num">
                                      <p:cBhvr>
                                        <p:cTn id="4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6" end="6"/>
                                            </p:txEl>
                                          </p:spTgt>
                                        </p:tgtEl>
                                      </p:cBhvr>
                                      <p:to x="100000" y="60000"/>
                                    </p:animScale>
                                    <p:animScale>
                                      <p:cBhvr>
                                        <p:cTn id="50" dur="166" decel="50000">
                                          <p:stCondLst>
                                            <p:cond delay="676"/>
                                          </p:stCondLst>
                                        </p:cTn>
                                        <p:tgtEl>
                                          <p:spTgt spid="3">
                                            <p:txEl>
                                              <p:pRg st="6" end="6"/>
                                            </p:txEl>
                                          </p:spTgt>
                                        </p:tgtEl>
                                      </p:cBhvr>
                                      <p:to x="100000" y="100000"/>
                                    </p:animScale>
                                    <p:animScale>
                                      <p:cBhvr>
                                        <p:cTn id="51" dur="26">
                                          <p:stCondLst>
                                            <p:cond delay="1312"/>
                                          </p:stCondLst>
                                        </p:cTn>
                                        <p:tgtEl>
                                          <p:spTgt spid="3">
                                            <p:txEl>
                                              <p:pRg st="6" end="6"/>
                                            </p:txEl>
                                          </p:spTgt>
                                        </p:tgtEl>
                                      </p:cBhvr>
                                      <p:to x="100000" y="80000"/>
                                    </p:animScale>
                                    <p:animScale>
                                      <p:cBhvr>
                                        <p:cTn id="52" dur="166" decel="50000">
                                          <p:stCondLst>
                                            <p:cond delay="1338"/>
                                          </p:stCondLst>
                                        </p:cTn>
                                        <p:tgtEl>
                                          <p:spTgt spid="3">
                                            <p:txEl>
                                              <p:pRg st="6" end="6"/>
                                            </p:txEl>
                                          </p:spTgt>
                                        </p:tgtEl>
                                      </p:cBhvr>
                                      <p:to x="100000" y="100000"/>
                                    </p:animScale>
                                    <p:animScale>
                                      <p:cBhvr>
                                        <p:cTn id="53" dur="26">
                                          <p:stCondLst>
                                            <p:cond delay="1642"/>
                                          </p:stCondLst>
                                        </p:cTn>
                                        <p:tgtEl>
                                          <p:spTgt spid="3">
                                            <p:txEl>
                                              <p:pRg st="6" end="6"/>
                                            </p:txEl>
                                          </p:spTgt>
                                        </p:tgtEl>
                                      </p:cBhvr>
                                      <p:to x="100000" y="90000"/>
                                    </p:animScale>
                                    <p:animScale>
                                      <p:cBhvr>
                                        <p:cTn id="54" dur="166" decel="50000">
                                          <p:stCondLst>
                                            <p:cond delay="1668"/>
                                          </p:stCondLst>
                                        </p:cTn>
                                        <p:tgtEl>
                                          <p:spTgt spid="3">
                                            <p:txEl>
                                              <p:pRg st="6" end="6"/>
                                            </p:txEl>
                                          </p:spTgt>
                                        </p:tgtEl>
                                      </p:cBhvr>
                                      <p:to x="100000" y="100000"/>
                                    </p:animScale>
                                    <p:animScale>
                                      <p:cBhvr>
                                        <p:cTn id="55" dur="26">
                                          <p:stCondLst>
                                            <p:cond delay="1808"/>
                                          </p:stCondLst>
                                        </p:cTn>
                                        <p:tgtEl>
                                          <p:spTgt spid="3">
                                            <p:txEl>
                                              <p:pRg st="6" end="6"/>
                                            </p:txEl>
                                          </p:spTgt>
                                        </p:tgtEl>
                                      </p:cBhvr>
                                      <p:to x="100000" y="95000"/>
                                    </p:animScale>
                                    <p:animScale>
                                      <p:cBhvr>
                                        <p:cTn id="56"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685800" y="609600"/>
            <a:ext cx="8077200" cy="5791200"/>
          </a:xfrm>
        </p:spPr>
        <p:txBody>
          <a:bodyPr>
            <a:noAutofit/>
          </a:bodyPr>
          <a:lstStyle/>
          <a:p>
            <a:pPr algn="just"/>
            <a:r>
              <a:rPr lang="en-US" sz="3200" dirty="0"/>
              <a:t>The Contractor </a:t>
            </a:r>
            <a:r>
              <a:rPr lang="en-US" sz="3200" dirty="0" smtClean="0"/>
              <a:t>General also provides secretariat support to </a:t>
            </a:r>
            <a:r>
              <a:rPr lang="en-US" sz="3200" dirty="0"/>
              <a:t>the National Contracts Commission (NCC</a:t>
            </a:r>
            <a:r>
              <a:rPr lang="en-US" sz="3200" dirty="0" smtClean="0"/>
              <a:t>) through its Technical Services Division, </a:t>
            </a:r>
            <a:r>
              <a:rPr lang="en-US" sz="3200" dirty="0"/>
              <a:t>ensuring that all technical, administrative and human resource requirements of the NCC are fully satisfied enabling it to effectively and efficiently accomplish its objectives and mandates under the law</a:t>
            </a:r>
            <a:r>
              <a:rPr lang="en-US" sz="3200" dirty="0" smtClean="0"/>
              <a:t>.</a:t>
            </a:r>
            <a:endParaRPr lang="en-US" sz="3200" dirty="0"/>
          </a:p>
        </p:txBody>
      </p:sp>
      <p:sp>
        <p:nvSpPr>
          <p:cNvPr id="2" name="Slide Number Placeholder 1"/>
          <p:cNvSpPr>
            <a:spLocks noGrp="1"/>
          </p:cNvSpPr>
          <p:nvPr>
            <p:ph type="sldNum" sz="quarter" idx="12"/>
          </p:nvPr>
        </p:nvSpPr>
        <p:spPr/>
        <p:txBody>
          <a:bodyPr/>
          <a:lstStyle/>
          <a:p>
            <a:fld id="{9B621ABC-9E35-46C0-B076-6452FEDA4C3D}" type="slidenum">
              <a:rPr lang="en-US" smtClean="0">
                <a:solidFill>
                  <a:srgbClr val="DBF5F9">
                    <a:shade val="90000"/>
                  </a:srgbClr>
                </a:solidFill>
              </a:rPr>
              <a:pPr/>
              <a:t>11</a:t>
            </a:fld>
            <a:endParaRPr lang="en-US">
              <a:solidFill>
                <a:srgbClr val="DBF5F9">
                  <a:shade val="90000"/>
                </a:srgbClr>
              </a:solidFill>
            </a:endParaRPr>
          </a:p>
        </p:txBody>
      </p:sp>
    </p:spTree>
    <p:extLst>
      <p:ext uri="{BB962C8B-B14F-4D97-AF65-F5344CB8AC3E}">
        <p14:creationId xmlns:p14="http://schemas.microsoft.com/office/powerpoint/2010/main" val="11614123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627888"/>
          </a:xfrm>
        </p:spPr>
        <p:txBody>
          <a:bodyPr>
            <a:normAutofit fontScale="90000"/>
          </a:bodyPr>
          <a:lstStyle/>
          <a:p>
            <a:r>
              <a:rPr lang="en-US" dirty="0" smtClean="0"/>
              <a:t>The Role of the National Contracts Commission</a:t>
            </a:r>
            <a:endParaRPr lang="en-US" dirty="0"/>
          </a:p>
        </p:txBody>
      </p:sp>
      <p:sp>
        <p:nvSpPr>
          <p:cNvPr id="3" name="Content Placeholder 2"/>
          <p:cNvSpPr>
            <a:spLocks noGrp="1"/>
          </p:cNvSpPr>
          <p:nvPr>
            <p:ph idx="1"/>
          </p:nvPr>
        </p:nvSpPr>
        <p:spPr>
          <a:xfrm>
            <a:off x="457200" y="2590800"/>
            <a:ext cx="8229600" cy="3733800"/>
          </a:xfrm>
        </p:spPr>
        <p:txBody>
          <a:bodyPr>
            <a:normAutofit/>
          </a:bodyPr>
          <a:lstStyle/>
          <a:p>
            <a:pPr algn="just"/>
            <a:r>
              <a:rPr lang="en-US" sz="2800" dirty="0" smtClean="0"/>
              <a:t>The </a:t>
            </a:r>
            <a:r>
              <a:rPr lang="en-US" sz="2800" dirty="0"/>
              <a:t>NCC is charged with the responsibility to register contractors and to endorse recommendations for the award of Government of Jamaica Contracts above a certain value threshold.</a:t>
            </a:r>
          </a:p>
          <a:p>
            <a:pPr marL="0" indent="0" algn="just">
              <a:buNone/>
            </a:pPr>
            <a:r>
              <a:rPr lang="en-US" sz="2800" dirty="0"/>
              <a:t>(Section 23A of CGA</a:t>
            </a:r>
            <a:r>
              <a:rPr lang="en-US" sz="2800" dirty="0" smtClean="0"/>
              <a:t>)</a:t>
            </a:r>
          </a:p>
          <a:p>
            <a:pPr marL="0" indent="0" algn="just">
              <a:buNone/>
            </a:pPr>
            <a:endParaRPr lang="en-US" sz="2800" dirty="0" smtClean="0"/>
          </a:p>
          <a:p>
            <a:pPr algn="just"/>
            <a:endParaRPr lang="en-US" sz="2800" dirty="0"/>
          </a:p>
          <a:p>
            <a:pPr algn="just"/>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solidFill>
                  <a:srgbClr val="DBF5F9">
                    <a:shade val="90000"/>
                  </a:srgbClr>
                </a:solidFill>
              </a:rPr>
              <a:pPr/>
              <a:t>12</a:t>
            </a:fld>
            <a:endParaRPr lang="en-US">
              <a:solidFill>
                <a:srgbClr val="DBF5F9">
                  <a:shade val="90000"/>
                </a:srgbClr>
              </a:solidFill>
            </a:endParaRPr>
          </a:p>
        </p:txBody>
      </p:sp>
    </p:spTree>
    <p:extLst>
      <p:ext uri="{BB962C8B-B14F-4D97-AF65-F5344CB8AC3E}">
        <p14:creationId xmlns:p14="http://schemas.microsoft.com/office/powerpoint/2010/main" val="3365031837"/>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Section 23F: Sector Committees</a:t>
            </a:r>
            <a:endParaRPr lang="en-US" dirty="0"/>
          </a:p>
        </p:txBody>
      </p:sp>
      <p:sp>
        <p:nvSpPr>
          <p:cNvPr id="4" name="Content Placeholder 3"/>
          <p:cNvSpPr>
            <a:spLocks noGrp="1"/>
          </p:cNvSpPr>
          <p:nvPr>
            <p:ph idx="1"/>
          </p:nvPr>
        </p:nvSpPr>
        <p:spPr/>
        <p:txBody>
          <a:bodyPr/>
          <a:lstStyle/>
          <a:p>
            <a:pPr algn="just"/>
            <a:endParaRPr lang="en-US" dirty="0" smtClean="0"/>
          </a:p>
          <a:p>
            <a:pPr algn="just"/>
            <a:r>
              <a:rPr lang="en-US" dirty="0" smtClean="0"/>
              <a:t>The primary role of the sector committees is to assist the Commission in carrying out its functions.</a:t>
            </a:r>
          </a:p>
          <a:p>
            <a:pPr algn="just"/>
            <a:endParaRPr lang="en-US" dirty="0" smtClean="0"/>
          </a:p>
          <a:p>
            <a:pPr algn="just"/>
            <a:endParaRPr lang="en-US" dirty="0"/>
          </a:p>
          <a:p>
            <a:pPr marL="0" indent="0" algn="just">
              <a:buNone/>
            </a:pPr>
            <a:r>
              <a:rPr lang="en-US" dirty="0" smtClean="0"/>
              <a:t>As a sub-component of the NCC, the </a:t>
            </a:r>
            <a:r>
              <a:rPr lang="en-US" dirty="0"/>
              <a:t>S</a:t>
            </a:r>
            <a:r>
              <a:rPr lang="en-US" dirty="0" smtClean="0"/>
              <a:t>ector Committees play an integral role in the scrutiny of the procedures and processes employed in the award of Government contracts. Each Sector Committee is a well placed ‘Check and Balance’ </a:t>
            </a:r>
            <a:endParaRPr lang="en-US" dirty="0"/>
          </a:p>
        </p:txBody>
      </p:sp>
      <p:sp>
        <p:nvSpPr>
          <p:cNvPr id="2" name="Slide Number Placeholder 1"/>
          <p:cNvSpPr>
            <a:spLocks noGrp="1"/>
          </p:cNvSpPr>
          <p:nvPr>
            <p:ph type="sldNum" sz="quarter" idx="12"/>
          </p:nvPr>
        </p:nvSpPr>
        <p:spPr/>
        <p:txBody>
          <a:bodyPr/>
          <a:lstStyle/>
          <a:p>
            <a:fld id="{9B621ABC-9E35-46C0-B076-6452FEDA4C3D}" type="slidenum">
              <a:rPr lang="en-US" smtClean="0">
                <a:solidFill>
                  <a:srgbClr val="DBF5F9">
                    <a:shade val="90000"/>
                  </a:srgbClr>
                </a:solidFill>
              </a:rPr>
              <a:pPr/>
              <a:t>13</a:t>
            </a:fld>
            <a:endParaRPr lang="en-US">
              <a:solidFill>
                <a:srgbClr val="DBF5F9">
                  <a:shade val="90000"/>
                </a:srgbClr>
              </a:solidFill>
            </a:endParaRPr>
          </a:p>
        </p:txBody>
      </p:sp>
    </p:spTree>
    <p:extLst>
      <p:ext uri="{BB962C8B-B14F-4D97-AF65-F5344CB8AC3E}">
        <p14:creationId xmlns:p14="http://schemas.microsoft.com/office/powerpoint/2010/main" val="1722626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OCG’s Oversight Function </a:t>
            </a:r>
            <a:endParaRPr lang="en-US" dirty="0"/>
          </a:p>
        </p:txBody>
      </p:sp>
      <p:sp>
        <p:nvSpPr>
          <p:cNvPr id="3" name="Content Placeholder 2"/>
          <p:cNvSpPr>
            <a:spLocks noGrp="1"/>
          </p:cNvSpPr>
          <p:nvPr>
            <p:ph idx="1"/>
          </p:nvPr>
        </p:nvSpPr>
        <p:spPr/>
        <p:txBody>
          <a:bodyPr/>
          <a:lstStyle/>
          <a:p>
            <a:pPr algn="just"/>
            <a:r>
              <a:rPr lang="en-US" dirty="0" smtClean="0"/>
              <a:t>The OCG </a:t>
            </a:r>
            <a:r>
              <a:rPr lang="en-US" dirty="0"/>
              <a:t>provides oversight to approximately 200 Government of Jamaica Public Bodies and utilizes various pieces of legislation, rules and regulations to ensure that the Public Bodies conform to the requirements for the award, implementation and termination of government contracts and </a:t>
            </a:r>
            <a:r>
              <a:rPr lang="en-US" dirty="0" err="1"/>
              <a:t>licences</a:t>
            </a:r>
            <a:r>
              <a:rPr lang="en-US" dirty="0"/>
              <a:t>.</a:t>
            </a:r>
          </a:p>
        </p:txBody>
      </p:sp>
      <p:sp>
        <p:nvSpPr>
          <p:cNvPr id="4" name="Slide Number Placeholder 3"/>
          <p:cNvSpPr>
            <a:spLocks noGrp="1"/>
          </p:cNvSpPr>
          <p:nvPr>
            <p:ph type="sldNum" sz="quarter" idx="12"/>
          </p:nvPr>
        </p:nvSpPr>
        <p:spPr/>
        <p:txBody>
          <a:bodyPr/>
          <a:lstStyle/>
          <a:p>
            <a:fld id="{9B621ABC-9E35-46C0-B076-6452FEDA4C3D}" type="slidenum">
              <a:rPr lang="en-US" smtClean="0">
                <a:solidFill>
                  <a:srgbClr val="DBF5F9">
                    <a:shade val="90000"/>
                  </a:srgbClr>
                </a:solidFill>
              </a:rPr>
              <a:pPr/>
              <a:t>14</a:t>
            </a:fld>
            <a:endParaRPr lang="en-US">
              <a:solidFill>
                <a:srgbClr val="DBF5F9">
                  <a:shade val="90000"/>
                </a:srgbClr>
              </a:solidFill>
            </a:endParaRPr>
          </a:p>
        </p:txBody>
      </p:sp>
    </p:spTree>
    <p:extLst>
      <p:ext uri="{BB962C8B-B14F-4D97-AF65-F5344CB8AC3E}">
        <p14:creationId xmlns:p14="http://schemas.microsoft.com/office/powerpoint/2010/main" val="3686885380"/>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Section 4 of the Contractor General Act</a:t>
            </a:r>
            <a:endParaRPr lang="en-US" dirty="0"/>
          </a:p>
        </p:txBody>
      </p:sp>
      <p:sp>
        <p:nvSpPr>
          <p:cNvPr id="4" name="Content Placeholder 3"/>
          <p:cNvSpPr>
            <a:spLocks noGrp="1"/>
          </p:cNvSpPr>
          <p:nvPr>
            <p:ph idx="1"/>
          </p:nvPr>
        </p:nvSpPr>
        <p:spPr/>
        <p:txBody>
          <a:bodyPr>
            <a:normAutofit fontScale="92500" lnSpcReduction="10000"/>
          </a:bodyPr>
          <a:lstStyle/>
          <a:p>
            <a:pPr algn="just"/>
            <a:r>
              <a:rPr lang="en-US" dirty="0"/>
              <a:t>4. (1) Subject to the provisions of this Act, it shall be the function of a </a:t>
            </a:r>
            <a:r>
              <a:rPr lang="en-US" dirty="0" smtClean="0"/>
              <a:t>Contractor General</a:t>
            </a:r>
            <a:r>
              <a:rPr lang="en-US" dirty="0"/>
              <a:t>, </a:t>
            </a:r>
            <a:r>
              <a:rPr lang="en-US" dirty="0" err="1" smtClean="0"/>
              <a:t>onbehalf</a:t>
            </a:r>
            <a:r>
              <a:rPr lang="en-US" dirty="0" smtClean="0"/>
              <a:t> </a:t>
            </a:r>
            <a:r>
              <a:rPr lang="en-US" dirty="0"/>
              <a:t>of Parliament -</a:t>
            </a:r>
          </a:p>
          <a:p>
            <a:pPr algn="just"/>
            <a:r>
              <a:rPr lang="en-US" dirty="0"/>
              <a:t>(a) to monitor the award and the implementation of government contracts with a view to </a:t>
            </a:r>
            <a:r>
              <a:rPr lang="en-US" dirty="0" smtClean="0"/>
              <a:t>ensuring that </a:t>
            </a:r>
            <a:r>
              <a:rPr lang="en-US" dirty="0"/>
              <a:t>-</a:t>
            </a:r>
          </a:p>
          <a:p>
            <a:pPr algn="just"/>
            <a:r>
              <a:rPr lang="en-US" dirty="0"/>
              <a:t>(</a:t>
            </a:r>
            <a:r>
              <a:rPr lang="en-US" dirty="0" err="1"/>
              <a:t>i</a:t>
            </a:r>
            <a:r>
              <a:rPr lang="en-US" dirty="0"/>
              <a:t>) such contracts are awarded impartially and on merit;</a:t>
            </a:r>
          </a:p>
          <a:p>
            <a:pPr algn="just"/>
            <a:r>
              <a:rPr lang="en-US" dirty="0"/>
              <a:t>(ii) the circumstances in which each contract is awarded or, as the case may be, terminated, </a:t>
            </a:r>
            <a:r>
              <a:rPr lang="en-US" dirty="0" smtClean="0"/>
              <a:t>do not </a:t>
            </a:r>
            <a:r>
              <a:rPr lang="en-US" dirty="0"/>
              <a:t>involve impropriety or irregularity;</a:t>
            </a:r>
          </a:p>
          <a:p>
            <a:pPr algn="just"/>
            <a:r>
              <a:rPr lang="en-US" dirty="0"/>
              <a:t>(iii) without prejudice to the functions of any public body in relation to any contract, </a:t>
            </a:r>
            <a:r>
              <a:rPr lang="en-US" dirty="0" smtClean="0"/>
              <a:t>the implementation </a:t>
            </a:r>
            <a:r>
              <a:rPr lang="en-US" dirty="0"/>
              <a:t>of each such contract conforms to the terms thereof; </a:t>
            </a:r>
          </a:p>
        </p:txBody>
      </p:sp>
      <p:sp>
        <p:nvSpPr>
          <p:cNvPr id="3" name="Slide Number Placeholder 2"/>
          <p:cNvSpPr>
            <a:spLocks noGrp="1"/>
          </p:cNvSpPr>
          <p:nvPr>
            <p:ph type="sldNum" sz="quarter" idx="12"/>
          </p:nvPr>
        </p:nvSpPr>
        <p:spPr/>
        <p:txBody>
          <a:bodyPr/>
          <a:lstStyle/>
          <a:p>
            <a:fld id="{9B621ABC-9E35-46C0-B076-6452FEDA4C3D}" type="slidenum">
              <a:rPr lang="en-US" smtClean="0">
                <a:solidFill>
                  <a:srgbClr val="DBF5F9">
                    <a:shade val="90000"/>
                  </a:srgbClr>
                </a:solidFill>
              </a:rPr>
              <a:pPr/>
              <a:t>15</a:t>
            </a:fld>
            <a:endParaRPr lang="en-US">
              <a:solidFill>
                <a:srgbClr val="DBF5F9">
                  <a:shade val="90000"/>
                </a:srgbClr>
              </a:solidFill>
            </a:endParaRPr>
          </a:p>
        </p:txBody>
      </p:sp>
    </p:spTree>
    <p:extLst>
      <p:ext uri="{BB962C8B-B14F-4D97-AF65-F5344CB8AC3E}">
        <p14:creationId xmlns:p14="http://schemas.microsoft.com/office/powerpoint/2010/main" val="2166146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Reported Value of Contracts Above J$500,000</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solidFill>
                  <a:srgbClr val="DBF5F9">
                    <a:shade val="90000"/>
                  </a:srgbClr>
                </a:solidFill>
              </a:rPr>
              <a:pPr/>
              <a:t>16</a:t>
            </a:fld>
            <a:endParaRPr lang="en-US">
              <a:solidFill>
                <a:srgbClr val="DBF5F9">
                  <a:shade val="90000"/>
                </a:srgb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48178508"/>
              </p:ext>
            </p:extLst>
          </p:nvPr>
        </p:nvGraphicFramePr>
        <p:xfrm>
          <a:off x="457200" y="1935163"/>
          <a:ext cx="8229600" cy="37846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dirty="0" smtClean="0"/>
                        <a:t>Reporting Period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Total Number of contracts awarded</a:t>
                      </a:r>
                      <a:endParaRPr lang="en-US" sz="1600" dirty="0" smtClean="0">
                        <a:effectLst/>
                        <a:latin typeface="Calibri"/>
                        <a:ea typeface="Calibri"/>
                        <a:cs typeface="Times New Roman"/>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Total Value of contracts awarded (JA$)</a:t>
                      </a:r>
                      <a:endParaRPr lang="en-US" sz="1600" dirty="0" smtClean="0">
                        <a:effectLst/>
                        <a:latin typeface="Calibri"/>
                        <a:ea typeface="Calibri"/>
                        <a:cs typeface="Times New Roman"/>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Total Value of contracts awarded (US$)</a:t>
                      </a:r>
                      <a:endParaRPr lang="en-US" sz="1600" dirty="0" smtClean="0">
                        <a:effectLst/>
                        <a:latin typeface="Calibri"/>
                        <a:ea typeface="Calibri"/>
                        <a:cs typeface="Times New Roman"/>
                      </a:endParaRPr>
                    </a:p>
                    <a:p>
                      <a:endParaRPr lang="en-US" dirty="0"/>
                    </a:p>
                  </a:txBody>
                  <a:tcPr/>
                </a:tc>
              </a:tr>
              <a:tr h="370840">
                <a:tc>
                  <a:txBody>
                    <a:bodyPr/>
                    <a:lstStyle/>
                    <a:p>
                      <a:r>
                        <a:rPr lang="en-US" sz="1400" dirty="0" smtClean="0">
                          <a:latin typeface="Garamond" pitchFamily="18" charset="0"/>
                        </a:rPr>
                        <a:t>2009</a:t>
                      </a:r>
                      <a:endParaRPr lang="en-US" sz="1400" dirty="0">
                        <a:latin typeface="Garamond" pitchFamily="18" charset="0"/>
                      </a:endParaRPr>
                    </a:p>
                  </a:txBody>
                  <a:tcPr/>
                </a:tc>
                <a:tc>
                  <a:txBody>
                    <a:bodyPr/>
                    <a:lstStyle/>
                    <a:p>
                      <a:pPr marL="0" marR="0" algn="just">
                        <a:lnSpc>
                          <a:spcPct val="115000"/>
                        </a:lnSpc>
                        <a:spcBef>
                          <a:spcPts val="0"/>
                        </a:spcBef>
                        <a:spcAft>
                          <a:spcPts val="0"/>
                        </a:spcAft>
                      </a:pPr>
                      <a:r>
                        <a:rPr lang="en-US" sz="1400" dirty="0">
                          <a:effectLst/>
                          <a:latin typeface="Garamond" pitchFamily="18" charset="0"/>
                        </a:rPr>
                        <a:t>11,256</a:t>
                      </a:r>
                      <a:endParaRPr lang="en-US" sz="1400" dirty="0">
                        <a:effectLst/>
                        <a:latin typeface="Garamond"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a:effectLst/>
                          <a:latin typeface="Garamond" pitchFamily="18" charset="0"/>
                        </a:rPr>
                        <a:t>$15,508,086,974.00</a:t>
                      </a:r>
                      <a:endParaRPr lang="en-US" sz="1400" dirty="0">
                        <a:effectLst/>
                        <a:latin typeface="Garamond"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GB" sz="1400" dirty="0">
                          <a:effectLst/>
                          <a:latin typeface="Garamond" pitchFamily="18" charset="0"/>
                        </a:rPr>
                        <a:t>$175,252,423.71</a:t>
                      </a:r>
                      <a:endParaRPr lang="en-US" sz="1400" dirty="0">
                        <a:effectLst/>
                        <a:latin typeface="Garamond" pitchFamily="18" charset="0"/>
                        <a:ea typeface="Calibri"/>
                        <a:cs typeface="Times New Roman"/>
                      </a:endParaRPr>
                    </a:p>
                  </a:txBody>
                  <a:tcPr marL="68580" marR="68580" marT="0" marB="0"/>
                </a:tc>
              </a:tr>
              <a:tr h="370840">
                <a:tc>
                  <a:txBody>
                    <a:bodyPr/>
                    <a:lstStyle/>
                    <a:p>
                      <a:r>
                        <a:rPr lang="en-US" sz="1400" dirty="0" smtClean="0">
                          <a:latin typeface="Garamond" pitchFamily="18" charset="0"/>
                        </a:rPr>
                        <a:t>2010</a:t>
                      </a:r>
                      <a:endParaRPr lang="en-US" sz="1400" dirty="0">
                        <a:latin typeface="Garamond" pitchFamily="18" charset="0"/>
                      </a:endParaRPr>
                    </a:p>
                  </a:txBody>
                  <a:tcPr/>
                </a:tc>
                <a:tc>
                  <a:txBody>
                    <a:bodyPr/>
                    <a:lstStyle/>
                    <a:p>
                      <a:pPr marL="0" marR="0" algn="just">
                        <a:lnSpc>
                          <a:spcPct val="115000"/>
                        </a:lnSpc>
                        <a:spcBef>
                          <a:spcPts val="0"/>
                        </a:spcBef>
                        <a:spcAft>
                          <a:spcPts val="0"/>
                        </a:spcAft>
                      </a:pPr>
                      <a:r>
                        <a:rPr lang="en-US" sz="1400" dirty="0">
                          <a:effectLst/>
                          <a:latin typeface="Garamond" pitchFamily="18" charset="0"/>
                        </a:rPr>
                        <a:t>10,455</a:t>
                      </a:r>
                      <a:endParaRPr lang="en-US" sz="1400" dirty="0">
                        <a:effectLst/>
                        <a:latin typeface="Garamond"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a:effectLst/>
                          <a:latin typeface="Garamond" pitchFamily="18" charset="0"/>
                        </a:rPr>
                        <a:t>$14,307,249,677.00</a:t>
                      </a:r>
                      <a:endParaRPr lang="en-US" sz="1400" dirty="0">
                        <a:effectLst/>
                        <a:latin typeface="Garamond"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GB" sz="1400" dirty="0">
                          <a:effectLst/>
                          <a:latin typeface="Garamond" pitchFamily="18" charset="0"/>
                        </a:rPr>
                        <a:t>$163,735,977.08</a:t>
                      </a:r>
                      <a:endParaRPr lang="en-US" sz="1400" dirty="0">
                        <a:effectLst/>
                        <a:latin typeface="Garamond" pitchFamily="18" charset="0"/>
                        <a:ea typeface="Calibri"/>
                        <a:cs typeface="Times New Roman"/>
                      </a:endParaRPr>
                    </a:p>
                  </a:txBody>
                  <a:tcPr marL="68580" marR="68580" marT="0" marB="0"/>
                </a:tc>
              </a:tr>
              <a:tr h="370840">
                <a:tc>
                  <a:txBody>
                    <a:bodyPr/>
                    <a:lstStyle/>
                    <a:p>
                      <a:r>
                        <a:rPr lang="en-US" sz="1400" dirty="0" smtClean="0">
                          <a:latin typeface="Garamond" pitchFamily="18" charset="0"/>
                        </a:rPr>
                        <a:t>2011</a:t>
                      </a:r>
                      <a:endParaRPr lang="en-US" sz="1400" dirty="0">
                        <a:latin typeface="Garamond" pitchFamily="18" charset="0"/>
                      </a:endParaRPr>
                    </a:p>
                  </a:txBody>
                  <a:tcPr/>
                </a:tc>
                <a:tc>
                  <a:txBody>
                    <a:bodyPr/>
                    <a:lstStyle/>
                    <a:p>
                      <a:pPr marL="0" marR="0" algn="just">
                        <a:lnSpc>
                          <a:spcPct val="115000"/>
                        </a:lnSpc>
                        <a:spcBef>
                          <a:spcPts val="0"/>
                        </a:spcBef>
                        <a:spcAft>
                          <a:spcPts val="0"/>
                        </a:spcAft>
                      </a:pPr>
                      <a:r>
                        <a:rPr lang="en-US" sz="1400" dirty="0">
                          <a:effectLst/>
                          <a:latin typeface="Garamond" pitchFamily="18" charset="0"/>
                        </a:rPr>
                        <a:t>11,152</a:t>
                      </a:r>
                      <a:endParaRPr lang="en-US" sz="1400" dirty="0">
                        <a:effectLst/>
                        <a:latin typeface="Garamond"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a:effectLst/>
                          <a:latin typeface="Garamond" pitchFamily="18" charset="0"/>
                        </a:rPr>
                        <a:t>$16,143,777,148.00</a:t>
                      </a:r>
                      <a:endParaRPr lang="en-US" sz="1400" dirty="0">
                        <a:effectLst/>
                        <a:latin typeface="Garamond"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GB" sz="1400" dirty="0">
                          <a:effectLst/>
                          <a:latin typeface="Garamond" pitchFamily="18" charset="0"/>
                        </a:rPr>
                        <a:t>$187,543,879.51</a:t>
                      </a:r>
                      <a:endParaRPr lang="en-US" sz="1400" dirty="0">
                        <a:effectLst/>
                        <a:latin typeface="Garamond" pitchFamily="18" charset="0"/>
                        <a:ea typeface="Calibri"/>
                        <a:cs typeface="Times New Roman"/>
                      </a:endParaRPr>
                    </a:p>
                  </a:txBody>
                  <a:tcPr marL="68580" marR="68580" marT="0" marB="0"/>
                </a:tc>
              </a:tr>
              <a:tr h="370840">
                <a:tc>
                  <a:txBody>
                    <a:bodyPr/>
                    <a:lstStyle/>
                    <a:p>
                      <a:r>
                        <a:rPr lang="en-US" sz="1400" dirty="0" smtClean="0">
                          <a:latin typeface="Garamond" pitchFamily="18" charset="0"/>
                        </a:rPr>
                        <a:t>2012</a:t>
                      </a:r>
                      <a:endParaRPr lang="en-US" sz="1400" dirty="0">
                        <a:latin typeface="Garamond" pitchFamily="18" charset="0"/>
                      </a:endParaRPr>
                    </a:p>
                  </a:txBody>
                  <a:tcPr/>
                </a:tc>
                <a:tc>
                  <a:txBody>
                    <a:bodyPr/>
                    <a:lstStyle/>
                    <a:p>
                      <a:pPr marL="0" marR="0" algn="just">
                        <a:lnSpc>
                          <a:spcPct val="115000"/>
                        </a:lnSpc>
                        <a:spcBef>
                          <a:spcPts val="0"/>
                        </a:spcBef>
                        <a:spcAft>
                          <a:spcPts val="0"/>
                        </a:spcAft>
                      </a:pPr>
                      <a:r>
                        <a:rPr lang="en-US" sz="1400" dirty="0">
                          <a:effectLst/>
                          <a:latin typeface="Garamond" pitchFamily="18" charset="0"/>
                        </a:rPr>
                        <a:t>9,399</a:t>
                      </a:r>
                      <a:endParaRPr lang="en-US" sz="1400" dirty="0">
                        <a:effectLst/>
                        <a:latin typeface="Garamond"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a:effectLst/>
                          <a:latin typeface="Garamond" pitchFamily="18" charset="0"/>
                        </a:rPr>
                        <a:t>$25,752,214,653.20</a:t>
                      </a:r>
                      <a:endParaRPr lang="en-US" sz="1400" dirty="0">
                        <a:effectLst/>
                        <a:latin typeface="Garamond"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GB" sz="1400" dirty="0">
                          <a:effectLst/>
                          <a:latin typeface="Garamond" pitchFamily="18" charset="0"/>
                        </a:rPr>
                        <a:t>$289,383,241.41</a:t>
                      </a:r>
                      <a:endParaRPr lang="en-US" sz="1400" dirty="0">
                        <a:effectLst/>
                        <a:latin typeface="Garamond" pitchFamily="18" charset="0"/>
                        <a:ea typeface="Calibri"/>
                        <a:cs typeface="Times New Roman"/>
                      </a:endParaRPr>
                    </a:p>
                  </a:txBody>
                  <a:tcPr marL="68580" marR="68580" marT="0" marB="0"/>
                </a:tc>
              </a:tr>
              <a:tr h="370840">
                <a:tc>
                  <a:txBody>
                    <a:bodyPr/>
                    <a:lstStyle/>
                    <a:p>
                      <a:r>
                        <a:rPr lang="en-US" sz="1400" dirty="0" smtClean="0">
                          <a:latin typeface="Garamond" pitchFamily="18" charset="0"/>
                        </a:rPr>
                        <a:t>2013</a:t>
                      </a:r>
                      <a:endParaRPr lang="en-US" sz="1400" dirty="0">
                        <a:latin typeface="Garamond" pitchFamily="18" charset="0"/>
                      </a:endParaRPr>
                    </a:p>
                  </a:txBody>
                  <a:tcPr/>
                </a:tc>
                <a:tc>
                  <a:txBody>
                    <a:bodyPr/>
                    <a:lstStyle/>
                    <a:p>
                      <a:pPr marL="0" marR="0" algn="just">
                        <a:lnSpc>
                          <a:spcPct val="115000"/>
                        </a:lnSpc>
                        <a:spcBef>
                          <a:spcPts val="0"/>
                        </a:spcBef>
                        <a:spcAft>
                          <a:spcPts val="0"/>
                        </a:spcAft>
                      </a:pPr>
                      <a:r>
                        <a:rPr lang="en-US" sz="1400" dirty="0">
                          <a:effectLst/>
                          <a:latin typeface="Garamond" pitchFamily="18" charset="0"/>
                        </a:rPr>
                        <a:t>8,622</a:t>
                      </a:r>
                      <a:endParaRPr lang="en-US" sz="1400" dirty="0">
                        <a:effectLst/>
                        <a:latin typeface="Garamond"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a:effectLst/>
                          <a:latin typeface="Garamond" pitchFamily="18" charset="0"/>
                        </a:rPr>
                        <a:t>$45,445,481,023.75</a:t>
                      </a:r>
                      <a:endParaRPr lang="en-US" sz="1400" dirty="0">
                        <a:effectLst/>
                        <a:latin typeface="Garamond"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GB" sz="1400" dirty="0">
                          <a:effectLst/>
                          <a:latin typeface="Garamond" pitchFamily="18" charset="0"/>
                        </a:rPr>
                        <a:t>$450,982,246.94</a:t>
                      </a:r>
                      <a:endParaRPr lang="en-US" sz="1400" dirty="0">
                        <a:effectLst/>
                        <a:latin typeface="Garamond" pitchFamily="18" charset="0"/>
                        <a:ea typeface="Calibri"/>
                        <a:cs typeface="Times New Roman"/>
                      </a:endParaRPr>
                    </a:p>
                  </a:txBody>
                  <a:tcPr marL="68580" marR="68580" marT="0" marB="0"/>
                </a:tc>
              </a:tr>
              <a:tr h="370840">
                <a:tc>
                  <a:txBody>
                    <a:bodyPr/>
                    <a:lstStyle/>
                    <a:p>
                      <a:r>
                        <a:rPr lang="en-US" sz="1400" dirty="0" smtClean="0">
                          <a:latin typeface="Garamond" pitchFamily="18" charset="0"/>
                        </a:rPr>
                        <a:t>2014</a:t>
                      </a:r>
                      <a:endParaRPr lang="en-US" sz="1400" dirty="0">
                        <a:latin typeface="Garamond" pitchFamily="18" charset="0"/>
                      </a:endParaRPr>
                    </a:p>
                  </a:txBody>
                  <a:tcPr/>
                </a:tc>
                <a:tc>
                  <a:txBody>
                    <a:bodyPr/>
                    <a:lstStyle/>
                    <a:p>
                      <a:pPr marL="0" marR="0" algn="just">
                        <a:lnSpc>
                          <a:spcPct val="115000"/>
                        </a:lnSpc>
                        <a:spcBef>
                          <a:spcPts val="0"/>
                        </a:spcBef>
                        <a:spcAft>
                          <a:spcPts val="0"/>
                        </a:spcAft>
                      </a:pPr>
                      <a:r>
                        <a:rPr lang="en-US" sz="1400" dirty="0" smtClean="0">
                          <a:effectLst/>
                          <a:latin typeface="Garamond" pitchFamily="18" charset="0"/>
                          <a:ea typeface="Calibri"/>
                          <a:cs typeface="Times New Roman"/>
                        </a:rPr>
                        <a:t>8,580</a:t>
                      </a:r>
                      <a:endParaRPr lang="en-US" sz="1400" dirty="0">
                        <a:effectLst/>
                        <a:latin typeface="Garamond"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smtClean="0">
                          <a:effectLst/>
                          <a:latin typeface="Garamond" pitchFamily="18" charset="0"/>
                          <a:ea typeface="Calibri"/>
                          <a:cs typeface="Times New Roman"/>
                        </a:rPr>
                        <a:t>$58,885,410,309.95</a:t>
                      </a:r>
                      <a:endParaRPr lang="en-US" sz="1400" dirty="0">
                        <a:effectLst/>
                        <a:latin typeface="Garamond"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smtClean="0">
                          <a:effectLst/>
                          <a:latin typeface="Garamond" pitchFamily="18" charset="0"/>
                          <a:ea typeface="Calibri"/>
                          <a:cs typeface="Times New Roman"/>
                        </a:rPr>
                        <a:t>$529,449,831.95</a:t>
                      </a:r>
                      <a:endParaRPr lang="en-US" sz="1400" dirty="0">
                        <a:effectLst/>
                        <a:latin typeface="Garamond" pitchFamily="18" charset="0"/>
                        <a:ea typeface="Calibri"/>
                        <a:cs typeface="Times New Roman"/>
                      </a:endParaRPr>
                    </a:p>
                  </a:txBody>
                  <a:tcPr marL="68580" marR="68580" marT="0" marB="0"/>
                </a:tc>
              </a:tr>
              <a:tr h="370840">
                <a:tc>
                  <a:txBody>
                    <a:bodyPr/>
                    <a:lstStyle/>
                    <a:p>
                      <a:r>
                        <a:rPr lang="en-US" sz="1400" dirty="0" smtClean="0">
                          <a:latin typeface="Garamond" pitchFamily="18" charset="0"/>
                        </a:rPr>
                        <a:t>2015</a:t>
                      </a:r>
                      <a:endParaRPr lang="en-US" sz="1400" dirty="0">
                        <a:latin typeface="Garamond" pitchFamily="18" charset="0"/>
                      </a:endParaRPr>
                    </a:p>
                  </a:txBody>
                  <a:tcPr/>
                </a:tc>
                <a:tc>
                  <a:txBody>
                    <a:bodyPr/>
                    <a:lstStyle/>
                    <a:p>
                      <a:pPr algn="l" fontAlgn="b"/>
                      <a:r>
                        <a:rPr lang="en-US" sz="1400" b="0" i="0" u="none" strike="noStrike" smtClean="0">
                          <a:solidFill>
                            <a:srgbClr val="000000"/>
                          </a:solidFill>
                          <a:effectLst/>
                          <a:latin typeface="Garamond" pitchFamily="18" charset="0"/>
                        </a:rPr>
                        <a:t>10,194</a:t>
                      </a:r>
                      <a:endParaRPr lang="en-US" sz="1400" b="0" i="0" u="none" strike="noStrike" dirty="0">
                        <a:solidFill>
                          <a:srgbClr val="000000"/>
                        </a:solidFill>
                        <a:effectLst/>
                        <a:latin typeface="Garamond" pitchFamily="18" charset="0"/>
                      </a:endParaRPr>
                    </a:p>
                  </a:txBody>
                  <a:tcPr marL="9525" marR="9525" marT="9525" marB="0" anchor="b"/>
                </a:tc>
                <a:tc>
                  <a:txBody>
                    <a:bodyPr/>
                    <a:lstStyle/>
                    <a:p>
                      <a:pPr marL="0" marR="0" algn="just">
                        <a:lnSpc>
                          <a:spcPct val="115000"/>
                        </a:lnSpc>
                        <a:spcBef>
                          <a:spcPts val="0"/>
                        </a:spcBef>
                        <a:spcAft>
                          <a:spcPts val="0"/>
                        </a:spcAft>
                      </a:pPr>
                      <a:r>
                        <a:rPr lang="en-US" sz="1400" dirty="0" smtClean="0">
                          <a:effectLst/>
                          <a:latin typeface="Garamond" pitchFamily="18" charset="0"/>
                          <a:ea typeface="Calibri"/>
                          <a:cs typeface="Times New Roman"/>
                        </a:rPr>
                        <a:t>$101,723,780,556.03</a:t>
                      </a:r>
                      <a:endParaRPr lang="en-US" sz="1400" dirty="0">
                        <a:effectLst/>
                        <a:latin typeface="Garamond"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smtClean="0">
                          <a:effectLst/>
                          <a:latin typeface="Garamond" pitchFamily="18" charset="0"/>
                          <a:ea typeface="Calibri"/>
                          <a:cs typeface="Times New Roman"/>
                        </a:rPr>
                        <a:t>$867,136,480.74</a:t>
                      </a:r>
                      <a:endParaRPr lang="en-US" sz="1400" dirty="0">
                        <a:effectLst/>
                        <a:latin typeface="Garamond" pitchFamily="18"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807829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Jamaica’s Procurement Guidelines</a:t>
            </a:r>
            <a:endParaRPr lang="en-US" dirty="0"/>
          </a:p>
        </p:txBody>
      </p:sp>
      <p:sp>
        <p:nvSpPr>
          <p:cNvPr id="3" name="Content Placeholder 2"/>
          <p:cNvSpPr>
            <a:spLocks noGrp="1"/>
          </p:cNvSpPr>
          <p:nvPr>
            <p:ph idx="1"/>
          </p:nvPr>
        </p:nvSpPr>
        <p:spPr/>
        <p:txBody>
          <a:bodyPr/>
          <a:lstStyle/>
          <a:p>
            <a:pPr algn="just"/>
            <a:r>
              <a:rPr lang="en-US" dirty="0" smtClean="0"/>
              <a:t>The Government of Jamaica Procurement Guidelines was first issued in 2001  and has had the benefit of several revisions within the last 14 years.</a:t>
            </a:r>
          </a:p>
          <a:p>
            <a:pPr algn="just"/>
            <a:r>
              <a:rPr lang="en-US" dirty="0" smtClean="0"/>
              <a:t>Importantly, this Handbook establishes the standards by which all government contracts are to be awarded and, same is publicly accessible .</a:t>
            </a:r>
          </a:p>
          <a:p>
            <a:pPr algn="just"/>
            <a:r>
              <a:rPr lang="en-US" dirty="0" smtClean="0"/>
              <a:t>It therefore translates into all interested parties being made aware of the rules governing public procurement in Jamaica.</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solidFill>
                  <a:srgbClr val="DBF5F9">
                    <a:shade val="90000"/>
                  </a:srgbClr>
                </a:solidFill>
              </a:rPr>
              <a:pPr/>
              <a:t>17</a:t>
            </a:fld>
            <a:endParaRPr lang="en-US">
              <a:solidFill>
                <a:srgbClr val="DBF5F9">
                  <a:shade val="90000"/>
                </a:srgbClr>
              </a:solidFill>
            </a:endParaRPr>
          </a:p>
        </p:txBody>
      </p:sp>
    </p:spTree>
    <p:extLst>
      <p:ext uri="{BB962C8B-B14F-4D97-AF65-F5344CB8AC3E}">
        <p14:creationId xmlns:p14="http://schemas.microsoft.com/office/powerpoint/2010/main" val="2429486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Investigative and Contract Monitoring Powers of the Contractor General</a:t>
            </a:r>
          </a:p>
        </p:txBody>
      </p:sp>
      <p:sp>
        <p:nvSpPr>
          <p:cNvPr id="3" name="Content Placeholder 2"/>
          <p:cNvSpPr>
            <a:spLocks noGrp="1"/>
          </p:cNvSpPr>
          <p:nvPr>
            <p:ph idx="1"/>
          </p:nvPr>
        </p:nvSpPr>
        <p:spPr/>
        <p:txBody>
          <a:bodyPr/>
          <a:lstStyle/>
          <a:p>
            <a:pPr algn="just"/>
            <a:r>
              <a:rPr lang="en-US" dirty="0"/>
              <a:t>The Contractor General, by statute, is entitled to be advised of the award of any Government of Jamaica contract and has an almost unfettered and unrestricted power of enquiry to enable him to secure access to any public office, any premises, any officer, any other person, document, record, information or thing which, in his discretion, he might deem vital to the discharge of his functions under the Act</a:t>
            </a:r>
            <a:r>
              <a:rPr lang="en-US" dirty="0" smtClean="0"/>
              <a:t>. (Section 4 of the CGA)</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18</a:t>
            </a:fld>
            <a:endParaRPr lang="en-US"/>
          </a:p>
        </p:txBody>
      </p:sp>
    </p:spTree>
    <p:extLst>
      <p:ext uri="{BB962C8B-B14F-4D97-AF65-F5344CB8AC3E}">
        <p14:creationId xmlns:p14="http://schemas.microsoft.com/office/powerpoint/2010/main" val="389332853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The powers of the Contractor General extend to all Government contracts and to every Ministry, Department and Agency of the Government of Jamaica and to every statutory body as is contemplated by Section 2 of the Contractor General Act</a:t>
            </a:r>
            <a:r>
              <a:rPr lang="en-US" dirty="0" smtClean="0"/>
              <a:t>.</a:t>
            </a:r>
            <a:br>
              <a:rPr lang="en-US" dirty="0" smtClean="0"/>
            </a:br>
            <a:endParaRPr lang="en-US" dirty="0" smtClean="0"/>
          </a:p>
          <a:p>
            <a:pPr algn="just"/>
            <a:r>
              <a:rPr lang="en-US" dirty="0"/>
              <a:t>Reports of Investigations which are completed by the OCG are submitted to the Parliament and once tabled in both Houses are published on the OCG’s website.</a:t>
            </a:r>
          </a:p>
          <a:p>
            <a:pPr algn="just"/>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19</a:t>
            </a:fld>
            <a:endParaRPr lang="en-US"/>
          </a:p>
        </p:txBody>
      </p:sp>
    </p:spTree>
    <p:extLst>
      <p:ext uri="{BB962C8B-B14F-4D97-AF65-F5344CB8AC3E}">
        <p14:creationId xmlns:p14="http://schemas.microsoft.com/office/powerpoint/2010/main" val="412270108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334000"/>
            <a:ext cx="1238250" cy="1171575"/>
          </a:xfrm>
          <a:prstGeom prst="rect">
            <a:avLst/>
          </a:prstGeom>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2133600" y="762000"/>
            <a:ext cx="5472113" cy="5472113"/>
          </a:xfrm>
        </p:spPr>
      </p:pic>
      <p:sp>
        <p:nvSpPr>
          <p:cNvPr id="2" name="Slide Number Placeholder 1"/>
          <p:cNvSpPr>
            <a:spLocks noGrp="1"/>
          </p:cNvSpPr>
          <p:nvPr>
            <p:ph type="sldNum" sz="quarter" idx="12"/>
          </p:nvPr>
        </p:nvSpPr>
        <p:spPr/>
        <p:txBody>
          <a:bodyPr/>
          <a:lstStyle/>
          <a:p>
            <a:fld id="{9B621ABC-9E35-46C0-B076-6452FEDA4C3D}" type="slidenum">
              <a:rPr lang="en-US" smtClean="0"/>
              <a:t>2</a:t>
            </a:fld>
            <a:endParaRPr lang="en-US"/>
          </a:p>
        </p:txBody>
      </p:sp>
    </p:spTree>
    <p:extLst>
      <p:ext uri="{BB962C8B-B14F-4D97-AF65-F5344CB8AC3E}">
        <p14:creationId xmlns:p14="http://schemas.microsoft.com/office/powerpoint/2010/main" val="34586926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The OCG’s jurisdiction also extends to any company which is registered under the Companies Act in which the Government, whether by the holding of shares or by other financial input, is in a position to influence the policy of the company.</a:t>
            </a:r>
          </a:p>
        </p:txBody>
      </p:sp>
      <p:sp>
        <p:nvSpPr>
          <p:cNvPr id="4" name="Slide Number Placeholder 3"/>
          <p:cNvSpPr>
            <a:spLocks noGrp="1"/>
          </p:cNvSpPr>
          <p:nvPr>
            <p:ph type="sldNum" sz="quarter" idx="12"/>
          </p:nvPr>
        </p:nvSpPr>
        <p:spPr/>
        <p:txBody>
          <a:bodyPr/>
          <a:lstStyle/>
          <a:p>
            <a:fld id="{9B621ABC-9E35-46C0-B076-6452FEDA4C3D}" type="slidenum">
              <a:rPr lang="en-US" smtClean="0"/>
              <a:t>20</a:t>
            </a:fld>
            <a:endParaRPr lang="en-US"/>
          </a:p>
        </p:txBody>
      </p:sp>
    </p:spTree>
    <p:extLst>
      <p:ext uri="{BB962C8B-B14F-4D97-AF65-F5344CB8AC3E}">
        <p14:creationId xmlns:p14="http://schemas.microsoft.com/office/powerpoint/2010/main" val="3251440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Section 18 of the Contractor General Act affords to the Contractor </a:t>
            </a:r>
            <a:r>
              <a:rPr lang="en-US" dirty="0" smtClean="0"/>
              <a:t>General, in the conduct of an investigation, </a:t>
            </a:r>
            <a:r>
              <a:rPr lang="en-US" dirty="0"/>
              <a:t>the powers of a Judge of the Supreme Court for the purposes of the summoning and examination of witnesses and the production of documents. </a:t>
            </a:r>
          </a:p>
        </p:txBody>
      </p:sp>
      <p:sp>
        <p:nvSpPr>
          <p:cNvPr id="4" name="Slide Number Placeholder 3"/>
          <p:cNvSpPr>
            <a:spLocks noGrp="1"/>
          </p:cNvSpPr>
          <p:nvPr>
            <p:ph type="sldNum" sz="quarter" idx="12"/>
          </p:nvPr>
        </p:nvSpPr>
        <p:spPr/>
        <p:txBody>
          <a:bodyPr/>
          <a:lstStyle/>
          <a:p>
            <a:fld id="{9B621ABC-9E35-46C0-B076-6452FEDA4C3D}" type="slidenum">
              <a:rPr lang="en-US" smtClean="0"/>
              <a:t>21</a:t>
            </a:fld>
            <a:endParaRPr lang="en-US"/>
          </a:p>
        </p:txBody>
      </p:sp>
    </p:spTree>
    <p:extLst>
      <p:ext uri="{BB962C8B-B14F-4D97-AF65-F5344CB8AC3E}">
        <p14:creationId xmlns:p14="http://schemas.microsoft.com/office/powerpoint/2010/main" val="1122948248"/>
      </p:ext>
    </p:extLst>
  </p:cSld>
  <p:clrMapOvr>
    <a:masterClrMapping/>
  </p:clrMapOvr>
  <p:transition spd="slow">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a:t/>
            </a:r>
            <a:br>
              <a:rPr lang="en-US" dirty="0"/>
            </a:br>
            <a:r>
              <a:rPr lang="en-US" dirty="0" smtClean="0"/>
              <a:t>The CGA and Transparency in Public Procurement  </a:t>
            </a:r>
            <a:endParaRPr lang="en-US" dirty="0"/>
          </a:p>
        </p:txBody>
      </p:sp>
      <p:sp>
        <p:nvSpPr>
          <p:cNvPr id="3" name="Content Placeholder 2"/>
          <p:cNvSpPr>
            <a:spLocks noGrp="1"/>
          </p:cNvSpPr>
          <p:nvPr>
            <p:ph idx="1"/>
          </p:nvPr>
        </p:nvSpPr>
        <p:spPr/>
        <p:txBody>
          <a:bodyPr/>
          <a:lstStyle/>
          <a:p>
            <a:pPr algn="just"/>
            <a:r>
              <a:rPr lang="en-US" dirty="0" smtClean="0"/>
              <a:t>Government contracting remains amongst the largest expenditure for the Government of Jamaica as it relates to its discretionary spending.</a:t>
            </a:r>
          </a:p>
          <a:p>
            <a:pPr algn="just"/>
            <a:endParaRPr lang="en-US" dirty="0"/>
          </a:p>
          <a:p>
            <a:pPr algn="just"/>
            <a:r>
              <a:rPr lang="en-US" dirty="0" smtClean="0"/>
              <a:t>Though promulgated in 1983, the Contractor General Act provides to the Contractor General the legal entitlement to be advised of the award and implementation of government contracts and all particulars associated therewith.</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22</a:t>
            </a:fld>
            <a:endParaRPr lang="en-US"/>
          </a:p>
        </p:txBody>
      </p:sp>
    </p:spTree>
    <p:extLst>
      <p:ext uri="{BB962C8B-B14F-4D97-AF65-F5344CB8AC3E}">
        <p14:creationId xmlns:p14="http://schemas.microsoft.com/office/powerpoint/2010/main" val="1590215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Whilst the Contractor General Act allows for the disclosure of all information related to the award and implementation of Government contracts to be made to a Contractor General, cognizance must also be placed on the Government of Jamaica Handbook of Public Sector Procurement Procedures. </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23</a:t>
            </a:fld>
            <a:endParaRPr lang="en-US"/>
          </a:p>
        </p:txBody>
      </p:sp>
    </p:spTree>
    <p:extLst>
      <p:ext uri="{BB962C8B-B14F-4D97-AF65-F5344CB8AC3E}">
        <p14:creationId xmlns:p14="http://schemas.microsoft.com/office/powerpoint/2010/main" val="5095191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Transparency in public </a:t>
            </a:r>
            <a:r>
              <a:rPr lang="en-US" dirty="0"/>
              <a:t>c</a:t>
            </a:r>
            <a:r>
              <a:rPr lang="en-US" dirty="0" smtClean="0"/>
              <a:t>ontracting is </a:t>
            </a:r>
            <a:r>
              <a:rPr lang="en-US" dirty="0" err="1" smtClean="0"/>
              <a:t>realised</a:t>
            </a:r>
            <a:r>
              <a:rPr lang="en-US" dirty="0" smtClean="0"/>
              <a:t> in the form of competitive bidding processes, the legal requirement for the public advertising of such opportunities, Public Tender Openings and Tender Documents which are required to detail the evaluation criteria and basis for the award of a contract in each instance.</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24</a:t>
            </a:fld>
            <a:endParaRPr lang="en-US"/>
          </a:p>
        </p:txBody>
      </p:sp>
    </p:spTree>
    <p:extLst>
      <p:ext uri="{BB962C8B-B14F-4D97-AF65-F5344CB8AC3E}">
        <p14:creationId xmlns:p14="http://schemas.microsoft.com/office/powerpoint/2010/main" val="1779905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Recognizing this fact, the Office of the Contractor General </a:t>
            </a:r>
            <a:r>
              <a:rPr lang="en-US" dirty="0" err="1" smtClean="0"/>
              <a:t>utilises</a:t>
            </a:r>
            <a:r>
              <a:rPr lang="en-US" dirty="0" smtClean="0"/>
              <a:t> the tools available to it, by law, and with the aid of technology, to aid in bringing transparency, probity and compliance to the award of government  contracts. </a:t>
            </a:r>
          </a:p>
          <a:p>
            <a:pPr marL="0" indent="0" algn="just">
              <a:buNone/>
            </a:pPr>
            <a:endParaRPr lang="en-US" dirty="0"/>
          </a:p>
          <a:p>
            <a:pPr marL="0" indent="0" algn="just">
              <a:buNone/>
            </a:pPr>
            <a:r>
              <a:rPr lang="en-US" dirty="0" smtClean="0"/>
              <a:t>The foregoing</a:t>
            </a:r>
            <a:r>
              <a:rPr lang="en-US" dirty="0"/>
              <a:t> </a:t>
            </a:r>
            <a:r>
              <a:rPr lang="en-US" dirty="0" smtClean="0"/>
              <a:t>is one of the most critical roles which an oversight body has in public procurement.</a:t>
            </a:r>
          </a:p>
        </p:txBody>
      </p:sp>
      <p:sp>
        <p:nvSpPr>
          <p:cNvPr id="4" name="Slide Number Placeholder 3"/>
          <p:cNvSpPr>
            <a:spLocks noGrp="1"/>
          </p:cNvSpPr>
          <p:nvPr>
            <p:ph type="sldNum" sz="quarter" idx="12"/>
          </p:nvPr>
        </p:nvSpPr>
        <p:spPr/>
        <p:txBody>
          <a:bodyPr/>
          <a:lstStyle/>
          <a:p>
            <a:fld id="{9B621ABC-9E35-46C0-B076-6452FEDA4C3D}" type="slidenum">
              <a:rPr lang="en-US" smtClean="0"/>
              <a:t>25</a:t>
            </a:fld>
            <a:endParaRPr lang="en-US"/>
          </a:p>
        </p:txBody>
      </p:sp>
    </p:spTree>
    <p:extLst>
      <p:ext uri="{BB962C8B-B14F-4D97-AF65-F5344CB8AC3E}">
        <p14:creationId xmlns:p14="http://schemas.microsoft.com/office/powerpoint/2010/main" val="38055290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Lessons Learnt and </a:t>
            </a:r>
            <a:r>
              <a:rPr lang="en-US" dirty="0" err="1" smtClean="0"/>
              <a:t>Programmes</a:t>
            </a:r>
            <a:r>
              <a:rPr lang="en-US" dirty="0" smtClean="0"/>
              <a:t>/ Initiatives to Fulfil Mandate</a:t>
            </a:r>
            <a:endParaRPr lang="en-US" dirty="0"/>
          </a:p>
        </p:txBody>
      </p:sp>
      <p:sp>
        <p:nvSpPr>
          <p:cNvPr id="3" name="Content Placeholder 2"/>
          <p:cNvSpPr>
            <a:spLocks noGrp="1"/>
          </p:cNvSpPr>
          <p:nvPr>
            <p:ph idx="1"/>
          </p:nvPr>
        </p:nvSpPr>
        <p:spPr/>
        <p:txBody>
          <a:bodyPr/>
          <a:lstStyle/>
          <a:p>
            <a:pPr lvl="1" algn="just"/>
            <a:endParaRPr lang="en-US" b="1" dirty="0" smtClean="0"/>
          </a:p>
          <a:p>
            <a:pPr lvl="1" algn="just"/>
            <a:r>
              <a:rPr lang="en-US" b="1" dirty="0" smtClean="0"/>
              <a:t>The </a:t>
            </a:r>
            <a:r>
              <a:rPr lang="en-US" b="1" dirty="0"/>
              <a:t>Quarterly Contract Award Reports</a:t>
            </a:r>
            <a:r>
              <a:rPr lang="en-US" dirty="0"/>
              <a:t> - Initiated in July 2006. All Public Bodies are required to submit the particulars of contracts awarded on a quarterly basis. The system is currently web-based and has a reporting range of J$500,000 upwards to infinity</a:t>
            </a:r>
            <a:r>
              <a:rPr lang="en-US" dirty="0" smtClean="0"/>
              <a:t>.</a:t>
            </a:r>
          </a:p>
          <a:p>
            <a:pPr marL="393192" lvl="1" indent="0" algn="just">
              <a:buNone/>
            </a:pPr>
            <a:endParaRPr lang="en-US" dirty="0" smtClean="0"/>
          </a:p>
          <a:p>
            <a:pPr marL="393192" lvl="1" indent="0" algn="just">
              <a:buNone/>
            </a:pPr>
            <a:r>
              <a:rPr lang="en-US" dirty="0" smtClean="0"/>
              <a:t>In the initial phases the OCG had limited success with reporting via the QCA as indicated in the slide which follows.</a:t>
            </a:r>
            <a:endParaRPr lang="en-US" dirty="0"/>
          </a:p>
          <a:p>
            <a:pPr marL="393192" lvl="1" indent="0">
              <a:buNone/>
            </a:pP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26</a:t>
            </a:fld>
            <a:endParaRPr lang="en-US"/>
          </a:p>
        </p:txBody>
      </p:sp>
    </p:spTree>
    <p:extLst>
      <p:ext uri="{BB962C8B-B14F-4D97-AF65-F5344CB8AC3E}">
        <p14:creationId xmlns:p14="http://schemas.microsoft.com/office/powerpoint/2010/main" val="21376137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533400"/>
            <a:ext cx="8229600" cy="932688"/>
          </a:xfrm>
        </p:spPr>
        <p:txBody>
          <a:bodyPr>
            <a:normAutofit/>
          </a:bodyPr>
          <a:lstStyle/>
          <a:p>
            <a:r>
              <a:rPr lang="en-US" dirty="0" smtClean="0"/>
              <a:t>QCA Results</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956518434"/>
              </p:ext>
            </p:extLst>
          </p:nvPr>
        </p:nvGraphicFramePr>
        <p:xfrm>
          <a:off x="152400" y="1828800"/>
          <a:ext cx="88392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p:txBody>
          <a:bodyPr/>
          <a:lstStyle/>
          <a:p>
            <a:fld id="{9B621ABC-9E35-46C0-B076-6452FEDA4C3D}" type="slidenum">
              <a:rPr lang="en-US" smtClean="0">
                <a:solidFill>
                  <a:srgbClr val="DBF5F9">
                    <a:shade val="90000"/>
                  </a:srgbClr>
                </a:solidFill>
              </a:rPr>
              <a:pPr/>
              <a:t>27</a:t>
            </a:fld>
            <a:endParaRPr lang="en-US">
              <a:solidFill>
                <a:srgbClr val="DBF5F9">
                  <a:shade val="90000"/>
                </a:srgbClr>
              </a:solidFill>
            </a:endParaRPr>
          </a:p>
        </p:txBody>
      </p:sp>
    </p:spTree>
    <p:extLst>
      <p:ext uri="{BB962C8B-B14F-4D97-AF65-F5344CB8AC3E}">
        <p14:creationId xmlns:p14="http://schemas.microsoft.com/office/powerpoint/2010/main" val="6813390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en-US" dirty="0"/>
          </a:p>
          <a:p>
            <a:pPr algn="just"/>
            <a:r>
              <a:rPr lang="en-US" dirty="0" smtClean="0"/>
              <a:t>Zero Tolerance Initiatives – to aid in securing compliance with the  OCG requisitions and initiatives, a decision was taken to refer individuals and Public Bodies which breached provisions of the Contractor General Act to the Director of Public Prosecutions to initiate  criminal proceedings. </a:t>
            </a:r>
          </a:p>
          <a:p>
            <a:pPr marL="0" indent="0" algn="just">
              <a:buNone/>
            </a:pPr>
            <a:endParaRPr lang="en-US" dirty="0" smtClean="0"/>
          </a:p>
          <a:p>
            <a:pPr marL="0" indent="0" algn="just">
              <a:buNone/>
            </a:pPr>
            <a:r>
              <a:rPr lang="en-US" dirty="0" smtClean="0"/>
              <a:t>The Zero Tolerance initiative boosted compliance to unprecedented levels</a:t>
            </a:r>
            <a:endParaRPr lang="en-US" dirty="0"/>
          </a:p>
          <a:p>
            <a:pPr algn="just"/>
            <a:endParaRPr lang="en-US" dirty="0" smtClean="0"/>
          </a:p>
        </p:txBody>
      </p:sp>
      <p:sp>
        <p:nvSpPr>
          <p:cNvPr id="4" name="Slide Number Placeholder 3"/>
          <p:cNvSpPr>
            <a:spLocks noGrp="1"/>
          </p:cNvSpPr>
          <p:nvPr>
            <p:ph type="sldNum" sz="quarter" idx="12"/>
          </p:nvPr>
        </p:nvSpPr>
        <p:spPr/>
        <p:txBody>
          <a:bodyPr/>
          <a:lstStyle/>
          <a:p>
            <a:fld id="{9B621ABC-9E35-46C0-B076-6452FEDA4C3D}" type="slidenum">
              <a:rPr lang="en-US" smtClean="0"/>
              <a:t>28</a:t>
            </a:fld>
            <a:endParaRPr lang="en-US"/>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3306445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828800"/>
            <a:ext cx="8229600" cy="4724400"/>
          </a:xfrm>
        </p:spPr>
        <p:txBody>
          <a:bodyPr>
            <a:normAutofit fontScale="92500" lnSpcReduction="20000"/>
          </a:bodyPr>
          <a:lstStyle/>
          <a:p>
            <a:pPr algn="just"/>
            <a:r>
              <a:rPr lang="en-US" dirty="0" smtClean="0"/>
              <a:t>Conduct of Judicial </a:t>
            </a:r>
            <a:r>
              <a:rPr lang="en-US" dirty="0"/>
              <a:t>Hearings - the exercise of quasi-judicial authority pursuant to Section 18 of the Act. This initiative resulted in the summoning of persons of interest, the receipt of viva voce evidence and the production of written transcripts, which resulted in a significant reduction of time for the receipt of evidence</a:t>
            </a:r>
            <a:r>
              <a:rPr lang="en-US" dirty="0" smtClean="0"/>
              <a:t>.</a:t>
            </a:r>
          </a:p>
          <a:p>
            <a:endParaRPr lang="en-US" dirty="0"/>
          </a:p>
          <a:p>
            <a:pPr algn="just"/>
            <a:r>
              <a:rPr lang="en-US" dirty="0"/>
              <a:t>Public Body Presentations – a series of sensitization presentations delivered by OCG personnel to public officers/officials of the agencies which are monitored. Same provided a platform to familiarize public officers/officials with the powers and scope of the OCG’s jurisdiction as well as their respective roles and obligations as participants in government contracting.</a:t>
            </a:r>
          </a:p>
          <a:p>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29</a:t>
            </a:fld>
            <a:endParaRPr lang="en-US"/>
          </a:p>
        </p:txBody>
      </p:sp>
    </p:spTree>
    <p:extLst>
      <p:ext uri="{BB962C8B-B14F-4D97-AF65-F5344CB8AC3E}">
        <p14:creationId xmlns:p14="http://schemas.microsoft.com/office/powerpoint/2010/main" val="99659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Oversight and Public Procurement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pPr marL="0" indent="0" algn="just">
              <a:buNone/>
            </a:pPr>
            <a:r>
              <a:rPr lang="en-US" dirty="0" smtClean="0"/>
              <a:t>“Implementing </a:t>
            </a:r>
            <a:r>
              <a:rPr lang="en-US" dirty="0"/>
              <a:t>an effective public procurement system based on transparency, competition and </a:t>
            </a:r>
            <a:r>
              <a:rPr lang="en-US" dirty="0" smtClean="0"/>
              <a:t>integrity </a:t>
            </a:r>
            <a:r>
              <a:rPr lang="en-US" dirty="0"/>
              <a:t>is not simple. </a:t>
            </a:r>
            <a:r>
              <a:rPr lang="en-US" dirty="0">
                <a:solidFill>
                  <a:srgbClr val="FF0000"/>
                </a:solidFill>
              </a:rPr>
              <a:t>A procurement system that lacks transparency and competition is the ideal </a:t>
            </a:r>
            <a:r>
              <a:rPr lang="en-US" dirty="0" smtClean="0">
                <a:solidFill>
                  <a:srgbClr val="FF0000"/>
                </a:solidFill>
              </a:rPr>
              <a:t>breeding </a:t>
            </a:r>
            <a:r>
              <a:rPr lang="en-US" dirty="0">
                <a:solidFill>
                  <a:srgbClr val="FF0000"/>
                </a:solidFill>
              </a:rPr>
              <a:t>ground for corrupt </a:t>
            </a:r>
            <a:r>
              <a:rPr lang="en-US" dirty="0" err="1">
                <a:solidFill>
                  <a:srgbClr val="FF0000"/>
                </a:solidFill>
              </a:rPr>
              <a:t>behaviour</a:t>
            </a:r>
            <a:r>
              <a:rPr lang="en-US" dirty="0"/>
              <a:t> and thus most important international codes on </a:t>
            </a:r>
            <a:r>
              <a:rPr lang="en-US" dirty="0" smtClean="0"/>
              <a:t>anti-corruption </a:t>
            </a:r>
            <a:r>
              <a:rPr lang="en-US" dirty="0"/>
              <a:t>and public procurement rest heavily upon these fundamental principles, in order to </a:t>
            </a:r>
            <a:r>
              <a:rPr lang="en-US" dirty="0" smtClean="0"/>
              <a:t>discourage corruption.”</a:t>
            </a:r>
          </a:p>
          <a:p>
            <a:endParaRPr lang="en-US" dirty="0"/>
          </a:p>
          <a:p>
            <a:r>
              <a:rPr lang="en-US" dirty="0" smtClean="0"/>
              <a:t>		</a:t>
            </a:r>
            <a:r>
              <a:rPr lang="en-US" sz="1600" dirty="0" smtClean="0"/>
              <a:t>-United Nations  Office on Drugs and Crime - </a:t>
            </a:r>
            <a:r>
              <a:rPr lang="en-US" sz="1600" dirty="0"/>
              <a:t>Guidebook on </a:t>
            </a:r>
            <a:r>
              <a:rPr lang="en-US" sz="1600" dirty="0" smtClean="0"/>
              <a:t>anti-			corruption </a:t>
            </a:r>
            <a:r>
              <a:rPr lang="en-US" sz="1600" dirty="0"/>
              <a:t>in public procurement </a:t>
            </a:r>
            <a:r>
              <a:rPr lang="en-US" sz="1600" dirty="0" smtClean="0"/>
              <a:t>and </a:t>
            </a:r>
            <a:r>
              <a:rPr lang="en-US" sz="1600" dirty="0"/>
              <a:t>the management of public </a:t>
            </a:r>
            <a:r>
              <a:rPr lang="en-US" sz="1600" dirty="0" smtClean="0"/>
              <a:t>finances 		(2013)</a:t>
            </a:r>
            <a:endParaRPr lang="en-US" sz="1600" dirty="0"/>
          </a:p>
          <a:p>
            <a:pPr marL="0" indent="0">
              <a:buNone/>
            </a:pPr>
            <a:endParaRPr lang="en-US" sz="1600" dirty="0"/>
          </a:p>
        </p:txBody>
      </p:sp>
      <p:sp>
        <p:nvSpPr>
          <p:cNvPr id="4" name="Slide Number Placeholder 3"/>
          <p:cNvSpPr>
            <a:spLocks noGrp="1"/>
          </p:cNvSpPr>
          <p:nvPr>
            <p:ph type="sldNum" sz="quarter" idx="12"/>
          </p:nvPr>
        </p:nvSpPr>
        <p:spPr/>
        <p:txBody>
          <a:bodyPr/>
          <a:lstStyle/>
          <a:p>
            <a:fld id="{9B621ABC-9E35-46C0-B076-6452FEDA4C3D}" type="slidenum">
              <a:rPr lang="en-US" smtClean="0">
                <a:solidFill>
                  <a:srgbClr val="DBF5F9">
                    <a:shade val="90000"/>
                  </a:srgbClr>
                </a:solidFill>
              </a:rPr>
              <a:pPr/>
              <a:t>3</a:t>
            </a:fld>
            <a:endParaRPr lang="en-US">
              <a:solidFill>
                <a:srgbClr val="DBF5F9">
                  <a:shade val="90000"/>
                </a:srgbClr>
              </a:solidFill>
            </a:endParaRPr>
          </a:p>
        </p:txBody>
      </p:sp>
    </p:spTree>
    <p:extLst>
      <p:ext uri="{BB962C8B-B14F-4D97-AF65-F5344CB8AC3E}">
        <p14:creationId xmlns:p14="http://schemas.microsoft.com/office/powerpoint/2010/main" val="29012655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a:t>Audit and Inspection </a:t>
            </a:r>
            <a:r>
              <a:rPr lang="en-US" dirty="0" err="1"/>
              <a:t>Programmes</a:t>
            </a:r>
            <a:r>
              <a:rPr lang="en-US" dirty="0"/>
              <a:t> – Section 4 of the Act mandates the OCG to monitor the award of government contracts. To achieve this mandate with its limited resources, the OCG undertakes audits of the contracting activities of public bodies and routinely conducts site visits and attends site meetings</a:t>
            </a:r>
            <a:r>
              <a:rPr lang="en-US" dirty="0" smtClean="0"/>
              <a:t>.</a:t>
            </a:r>
          </a:p>
          <a:p>
            <a:pPr algn="just"/>
            <a:endParaRPr lang="en-US" dirty="0"/>
          </a:p>
          <a:p>
            <a:pPr algn="just"/>
            <a:r>
              <a:rPr lang="en-US" dirty="0"/>
              <a:t>Creation of </a:t>
            </a:r>
            <a:r>
              <a:rPr lang="en-US" dirty="0" smtClean="0"/>
              <a:t>Specialized </a:t>
            </a:r>
            <a:r>
              <a:rPr lang="en-US" dirty="0"/>
              <a:t>Portfolio </a:t>
            </a:r>
            <a:r>
              <a:rPr lang="en-US" dirty="0" smtClean="0"/>
              <a:t>Assignments - </a:t>
            </a:r>
            <a:r>
              <a:rPr lang="en-US" dirty="0"/>
              <a:t>Skill sets across the OCG’s technical team varies, and in recognition of same its Inspectors are given portfolio assignments which focus of priority areas in procurement and contracting. The assignments also serve as a two-fold management tool.</a:t>
            </a:r>
          </a:p>
          <a:p>
            <a:pPr algn="just"/>
            <a:endParaRPr lang="en-US" dirty="0" smtClean="0"/>
          </a:p>
          <a:p>
            <a:pPr algn="just"/>
            <a:endParaRPr lang="en-US" dirty="0"/>
          </a:p>
          <a:p>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30</a:t>
            </a:fld>
            <a:endParaRPr lang="en-US"/>
          </a:p>
        </p:txBody>
      </p:sp>
    </p:spTree>
    <p:extLst>
      <p:ext uri="{BB962C8B-B14F-4D97-AF65-F5344CB8AC3E}">
        <p14:creationId xmlns:p14="http://schemas.microsoft.com/office/powerpoint/2010/main" val="1884489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92500" lnSpcReduction="20000"/>
          </a:bodyPr>
          <a:lstStyle/>
          <a:p>
            <a:r>
              <a:rPr lang="en-US" dirty="0" smtClean="0"/>
              <a:t>Monitoring Portfolios </a:t>
            </a:r>
            <a:r>
              <a:rPr lang="en-US" dirty="0"/>
              <a:t>include:</a:t>
            </a:r>
          </a:p>
          <a:p>
            <a:endParaRPr lang="en-US" dirty="0"/>
          </a:p>
          <a:p>
            <a:pPr algn="just"/>
            <a:r>
              <a:rPr lang="en-US" dirty="0"/>
              <a:t>Enquiry Management – assessment and review of complaints received by the OCG;</a:t>
            </a:r>
          </a:p>
          <a:p>
            <a:pPr algn="just"/>
            <a:r>
              <a:rPr lang="en-US" dirty="0"/>
              <a:t>Major Projects – designed to place special emphasis on government contracts that are of significant value and national importance;</a:t>
            </a:r>
          </a:p>
          <a:p>
            <a:pPr algn="just"/>
            <a:r>
              <a:rPr lang="en-US" dirty="0"/>
              <a:t>Recurring Services – focuses on the assessment of services which are routine in nature and repeatedly entered into by Public Bodies;</a:t>
            </a:r>
          </a:p>
          <a:p>
            <a:pPr algn="just"/>
            <a:r>
              <a:rPr lang="en-US" dirty="0"/>
              <a:t>Asset Divestment – monitors the divestment of GOJ </a:t>
            </a:r>
            <a:r>
              <a:rPr lang="en-US" dirty="0" smtClean="0"/>
              <a:t>assets;</a:t>
            </a:r>
            <a:endParaRPr lang="en-US" dirty="0"/>
          </a:p>
          <a:p>
            <a:pPr algn="just"/>
            <a:r>
              <a:rPr lang="en-US" dirty="0"/>
              <a:t>Land Divestment – oversight provided on the divestment of GOJ Lands. A member of the OCG sits as an observer on the Land Divestment Advisory </a:t>
            </a:r>
            <a:r>
              <a:rPr lang="en-US" dirty="0" smtClean="0"/>
              <a:t>Committee;</a:t>
            </a:r>
            <a:endParaRPr lang="en-US" dirty="0"/>
          </a:p>
          <a:p>
            <a:pPr algn="just"/>
            <a:r>
              <a:rPr lang="en-US" dirty="0"/>
              <a:t>Public Private </a:t>
            </a:r>
            <a:r>
              <a:rPr lang="en-US" dirty="0" smtClean="0"/>
              <a:t>Partnerships; and</a:t>
            </a:r>
          </a:p>
          <a:p>
            <a:pPr algn="just"/>
            <a:r>
              <a:rPr lang="en-US" dirty="0" smtClean="0"/>
              <a:t>Road Repair and Rehabilitation </a:t>
            </a:r>
            <a:r>
              <a:rPr lang="en-US" dirty="0" err="1" smtClean="0"/>
              <a:t>Programme</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31</a:t>
            </a:fld>
            <a:endParaRPr lang="en-US"/>
          </a:p>
        </p:txBody>
      </p:sp>
    </p:spTree>
    <p:extLst>
      <p:ext uri="{BB962C8B-B14F-4D97-AF65-F5344CB8AC3E}">
        <p14:creationId xmlns:p14="http://schemas.microsoft.com/office/powerpoint/2010/main" val="10405744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 Construction Contracts Monitored</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32</a:t>
            </a:fld>
            <a:endParaRPr lang="en-US"/>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950206875"/>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28024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Construction Contracts Monitored</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33</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54406772"/>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74283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Works Quality Assessment Form – a web-based form which allows members of the public to report on the quality of infrastructure works implemented in their communities. This allows stakeholder engagement in the most practical form and improves upon both the visibility of the Office and its ability to react to the direct needs of its stakeholders.</a:t>
            </a:r>
          </a:p>
        </p:txBody>
      </p:sp>
      <p:sp>
        <p:nvSpPr>
          <p:cNvPr id="4" name="Slide Number Placeholder 3"/>
          <p:cNvSpPr>
            <a:spLocks noGrp="1"/>
          </p:cNvSpPr>
          <p:nvPr>
            <p:ph type="sldNum" sz="quarter" idx="12"/>
          </p:nvPr>
        </p:nvSpPr>
        <p:spPr/>
        <p:txBody>
          <a:bodyPr/>
          <a:lstStyle/>
          <a:p>
            <a:fld id="{9B621ABC-9E35-46C0-B076-6452FEDA4C3D}" type="slidenum">
              <a:rPr lang="en-US" smtClean="0"/>
              <a:t>34</a:t>
            </a:fld>
            <a:endParaRPr lang="en-US"/>
          </a:p>
        </p:txBody>
      </p:sp>
    </p:spTree>
    <p:extLst>
      <p:ext uri="{BB962C8B-B14F-4D97-AF65-F5344CB8AC3E}">
        <p14:creationId xmlns:p14="http://schemas.microsoft.com/office/powerpoint/2010/main" val="1550340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Each complaint is important and must be duly assessed and actioned according to the lawful mandate of oversight bodies</a:t>
            </a:r>
          </a:p>
          <a:p>
            <a:pPr lvl="1" algn="just"/>
            <a:r>
              <a:rPr lang="en-US" dirty="0" smtClean="0"/>
              <a:t>In 2015 the OCG received sixty four (64) new complaints via its Enquiry Management Portfolio. During the referenced period the OCG managed to complete  forty six (46) of its ongoing enquiries.</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35</a:t>
            </a:fld>
            <a:endParaRPr lang="en-US"/>
          </a:p>
        </p:txBody>
      </p:sp>
    </p:spTree>
    <p:extLst>
      <p:ext uri="{BB962C8B-B14F-4D97-AF65-F5344CB8AC3E}">
        <p14:creationId xmlns:p14="http://schemas.microsoft.com/office/powerpoint/2010/main" val="42107885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smtClean="0"/>
              <a:t>The Publication of an Annual Report which provides particulars of the OCG’s performance and information in relation to:</a:t>
            </a:r>
          </a:p>
          <a:p>
            <a:endParaRPr lang="en-US" dirty="0" smtClean="0"/>
          </a:p>
          <a:p>
            <a:pPr lvl="1"/>
            <a:r>
              <a:rPr lang="en-US" dirty="0" smtClean="0"/>
              <a:t>Contracts monitored during the reporting period;</a:t>
            </a:r>
          </a:p>
          <a:p>
            <a:pPr lvl="1"/>
            <a:r>
              <a:rPr lang="en-US" dirty="0" smtClean="0"/>
              <a:t>Investigations and Enquiries which were conducted;</a:t>
            </a:r>
          </a:p>
          <a:p>
            <a:pPr lvl="1"/>
            <a:r>
              <a:rPr lang="en-US" dirty="0" smtClean="0"/>
              <a:t>The overall financial status of the OCG;</a:t>
            </a:r>
          </a:p>
          <a:p>
            <a:pPr lvl="1"/>
            <a:r>
              <a:rPr lang="en-US" dirty="0" smtClean="0"/>
              <a:t>Particulars of contracts endorsed by the National Contracts Commission; and</a:t>
            </a:r>
          </a:p>
          <a:p>
            <a:pPr lvl="1"/>
            <a:r>
              <a:rPr lang="en-US" dirty="0" smtClean="0"/>
              <a:t>The support which was provided to the National Contracts Commission, by the Technical Services Division during the reporting period.</a:t>
            </a:r>
          </a:p>
          <a:p>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36</a:t>
            </a:fld>
            <a:endParaRPr lang="en-US"/>
          </a:p>
        </p:txBody>
      </p:sp>
    </p:spTree>
    <p:extLst>
      <p:ext uri="{BB962C8B-B14F-4D97-AF65-F5344CB8AC3E}">
        <p14:creationId xmlns:p14="http://schemas.microsoft.com/office/powerpoint/2010/main" val="24722999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marL="274320" lvl="1" indent="-274320" algn="just">
              <a:buClr>
                <a:schemeClr val="accent3"/>
              </a:buClr>
              <a:buSzPct val="95000"/>
            </a:pPr>
            <a:r>
              <a:rPr lang="en-US" dirty="0" smtClean="0"/>
              <a:t>Similar </a:t>
            </a:r>
            <a:r>
              <a:rPr lang="en-US" dirty="0"/>
              <a:t>to Reports of Investigations, the OCG’s Annual Report is only made available to the public after same is tabled in both Houses of </a:t>
            </a:r>
            <a:r>
              <a:rPr lang="en-US" dirty="0" smtClean="0"/>
              <a:t>Parliament.</a:t>
            </a:r>
          </a:p>
          <a:p>
            <a:pPr marL="274320" lvl="1" indent="-274320" algn="just">
              <a:buClr>
                <a:schemeClr val="accent3"/>
              </a:buClr>
              <a:buSzPct val="95000"/>
            </a:pPr>
            <a:endParaRPr lang="en-US" dirty="0"/>
          </a:p>
          <a:p>
            <a:pPr marL="274320" lvl="1" indent="-274320" algn="just">
              <a:buClr>
                <a:schemeClr val="accent3"/>
              </a:buClr>
              <a:buSzPct val="95000"/>
            </a:pPr>
            <a:r>
              <a:rPr lang="en-US" dirty="0" smtClean="0"/>
              <a:t>Transparency in the conduct and discharge of our duties as oversight bodies secures public trust and confidence in our offices. It is therefore critical as oversight bodies that we practice and uphold the very standards which we seek to secure compliance with by external agencies.</a:t>
            </a:r>
            <a:endParaRPr lang="en-US" dirty="0"/>
          </a:p>
          <a:p>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37</a:t>
            </a:fld>
            <a:endParaRPr lang="en-US"/>
          </a:p>
        </p:txBody>
      </p:sp>
    </p:spTree>
    <p:extLst>
      <p:ext uri="{BB962C8B-B14F-4D97-AF65-F5344CB8AC3E}">
        <p14:creationId xmlns:p14="http://schemas.microsoft.com/office/powerpoint/2010/main" val="27881703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Challenges </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increasing complex number of procurement and contracting opportunities have presented, in many instances, their own unique set of challenges, which  result  in significant strain on the OCG’s resources.</a:t>
            </a:r>
          </a:p>
          <a:p>
            <a:pPr algn="just"/>
            <a:r>
              <a:rPr lang="en-US" dirty="0" smtClean="0"/>
              <a:t>Available statistics reveal that approximately nine thousand contracts are awarded by the Government of Jamaica public bodies, not including the divestment of state assets.</a:t>
            </a:r>
          </a:p>
          <a:p>
            <a:pPr algn="just"/>
            <a:r>
              <a:rPr lang="en-US" dirty="0" smtClean="0"/>
              <a:t>The oversight which is  required to give full effect to the Act cannot be effectively or efficiently realized with approximately thirty (30) operational personnel.  </a:t>
            </a:r>
          </a:p>
          <a:p>
            <a:pPr algn="just"/>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38</a:t>
            </a:fld>
            <a:endParaRPr lang="en-US"/>
          </a:p>
        </p:txBody>
      </p:sp>
    </p:spTree>
    <p:extLst>
      <p:ext uri="{BB962C8B-B14F-4D97-AF65-F5344CB8AC3E}">
        <p14:creationId xmlns:p14="http://schemas.microsoft.com/office/powerpoint/2010/main" val="21499077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Budgetary and Human Constraints </a:t>
            </a:r>
            <a:endParaRPr lang="en-US" dirty="0"/>
          </a:p>
        </p:txBody>
      </p:sp>
      <p:sp>
        <p:nvSpPr>
          <p:cNvPr id="3" name="Content Placeholder 2"/>
          <p:cNvSpPr>
            <a:spLocks noGrp="1"/>
          </p:cNvSpPr>
          <p:nvPr>
            <p:ph idx="1"/>
          </p:nvPr>
        </p:nvSpPr>
        <p:spPr/>
        <p:txBody>
          <a:bodyPr/>
          <a:lstStyle/>
          <a:p>
            <a:pPr algn="just"/>
            <a:r>
              <a:rPr lang="en-US" dirty="0" smtClean="0"/>
              <a:t>The OCG is funded through the Consolidated Fun and, as such, faces the same budgetary constraints as many other Public Bodies. This prevents the OCG from operating at its optimal.</a:t>
            </a:r>
          </a:p>
          <a:p>
            <a:pPr algn="just"/>
            <a:endParaRPr lang="en-US" dirty="0"/>
          </a:p>
          <a:p>
            <a:pPr algn="just"/>
            <a:r>
              <a:rPr lang="en-US" dirty="0" smtClean="0"/>
              <a:t>A direct relation exists between the budgetary constraints of the Commission and its ability to expand its human capital.</a:t>
            </a:r>
          </a:p>
          <a:p>
            <a:pPr marL="0" indent="0" algn="just">
              <a:buNone/>
            </a:pPr>
            <a:r>
              <a:rPr lang="en-US" dirty="0" smtClean="0"/>
              <a:t> </a:t>
            </a:r>
          </a:p>
          <a:p>
            <a:pPr algn="just"/>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39</a:t>
            </a:fld>
            <a:endParaRPr lang="en-US"/>
          </a:p>
        </p:txBody>
      </p:sp>
    </p:spTree>
    <p:extLst>
      <p:ext uri="{BB962C8B-B14F-4D97-AF65-F5344CB8AC3E}">
        <p14:creationId xmlns:p14="http://schemas.microsoft.com/office/powerpoint/2010/main" val="1609265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200" dirty="0" smtClean="0"/>
              <a:t>The United Nations Convention Against Corruption -  Article 9: Public Procurement and Management of Public Finances </a:t>
            </a:r>
            <a:endParaRPr lang="en-US" sz="3200" dirty="0"/>
          </a:p>
        </p:txBody>
      </p:sp>
      <p:sp>
        <p:nvSpPr>
          <p:cNvPr id="3" name="Content Placeholder 2"/>
          <p:cNvSpPr>
            <a:spLocks noGrp="1"/>
          </p:cNvSpPr>
          <p:nvPr>
            <p:ph idx="1"/>
          </p:nvPr>
        </p:nvSpPr>
        <p:spPr/>
        <p:txBody>
          <a:bodyPr>
            <a:normAutofit fontScale="85000" lnSpcReduction="20000"/>
          </a:bodyPr>
          <a:lstStyle/>
          <a:p>
            <a:pPr algn="just"/>
            <a:r>
              <a:rPr lang="en-US" dirty="0"/>
              <a:t>Each State Party shall, in accordance with </a:t>
            </a:r>
            <a:r>
              <a:rPr lang="en-US" dirty="0" smtClean="0"/>
              <a:t>the fundamental principles </a:t>
            </a:r>
            <a:r>
              <a:rPr lang="en-US" dirty="0"/>
              <a:t>of its legal system, take the necessary steps to establish </a:t>
            </a:r>
            <a:r>
              <a:rPr lang="en-US" dirty="0" smtClean="0"/>
              <a:t>appropriate systems </a:t>
            </a:r>
            <a:r>
              <a:rPr lang="en-US" dirty="0"/>
              <a:t>of procurement, based on transparency, competition and </a:t>
            </a:r>
            <a:r>
              <a:rPr lang="en-US" dirty="0" smtClean="0"/>
              <a:t>objective criteria </a:t>
            </a:r>
            <a:r>
              <a:rPr lang="en-US" dirty="0"/>
              <a:t>in decision-making, that are effective, inter alia, in </a:t>
            </a:r>
            <a:r>
              <a:rPr lang="en-US" dirty="0" smtClean="0"/>
              <a:t>preventing corruption (UNCAC, Article 9).</a:t>
            </a:r>
          </a:p>
          <a:p>
            <a:pPr marL="0" indent="0" algn="just">
              <a:buNone/>
            </a:pPr>
            <a:endParaRPr lang="en-US" dirty="0" smtClean="0"/>
          </a:p>
          <a:p>
            <a:pPr algn="just"/>
            <a:r>
              <a:rPr lang="en-US" dirty="0" smtClean="0"/>
              <a:t> Article 9 (d) </a:t>
            </a:r>
            <a:r>
              <a:rPr lang="en-US" dirty="0"/>
              <a:t>admonishes  </a:t>
            </a:r>
            <a:r>
              <a:rPr lang="en-US" dirty="0" smtClean="0"/>
              <a:t>us to  ensure  “An </a:t>
            </a:r>
            <a:r>
              <a:rPr lang="en-US" dirty="0"/>
              <a:t>effective system of domestic review, including an </a:t>
            </a:r>
            <a:r>
              <a:rPr lang="en-US" dirty="0" smtClean="0"/>
              <a:t>effective system </a:t>
            </a:r>
            <a:r>
              <a:rPr lang="en-US" dirty="0"/>
              <a:t>of appeal, to ensure legal recourse and remedies in the event that </a:t>
            </a:r>
            <a:r>
              <a:rPr lang="en-US" dirty="0" smtClean="0"/>
              <a:t>the rules </a:t>
            </a:r>
            <a:r>
              <a:rPr lang="en-US" dirty="0"/>
              <a:t>or procedures </a:t>
            </a:r>
            <a:r>
              <a:rPr lang="en-US" dirty="0" smtClean="0"/>
              <a:t> … established are not followed.”</a:t>
            </a:r>
          </a:p>
          <a:p>
            <a:pPr algn="just"/>
            <a:r>
              <a:rPr lang="en-US" dirty="0" smtClean="0"/>
              <a:t>Article 9  (e)  also </a:t>
            </a:r>
            <a:r>
              <a:rPr lang="en-US" dirty="0"/>
              <a:t>states that “(e) Where appropriate, measures to regulate matters </a:t>
            </a:r>
            <a:r>
              <a:rPr lang="en-US" dirty="0" smtClean="0"/>
              <a:t>regarding personnel </a:t>
            </a:r>
            <a:r>
              <a:rPr lang="en-US" dirty="0"/>
              <a:t>responsible for procurement, such as declaration of interest </a:t>
            </a:r>
            <a:r>
              <a:rPr lang="en-US" dirty="0" smtClean="0"/>
              <a:t>in particular </a:t>
            </a:r>
            <a:r>
              <a:rPr lang="en-US" dirty="0"/>
              <a:t>public procurements, screening procedures and training requirements.</a:t>
            </a:r>
          </a:p>
          <a:p>
            <a:pPr algn="just"/>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4</a:t>
            </a:fld>
            <a:endParaRPr lang="en-US"/>
          </a:p>
        </p:txBody>
      </p:sp>
    </p:spTree>
    <p:extLst>
      <p:ext uri="{BB962C8B-B14F-4D97-AF65-F5344CB8AC3E}">
        <p14:creationId xmlns:p14="http://schemas.microsoft.com/office/powerpoint/2010/main" val="37514588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Jurisdictional Challenges </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The OCG has had numerous jurisdictional challenges  - such as its jurisdiction to monitor and investigate the pre-contract award activities of Public Bodies. Particulars of the cases are available on the OCG’s website at: </a:t>
            </a:r>
            <a:r>
              <a:rPr lang="en-US" u="sng" dirty="0" smtClean="0"/>
              <a:t>http://www.ocg.gov.jm/ocg/view/cout-rulings</a:t>
            </a:r>
            <a:r>
              <a:rPr lang="en-US" dirty="0" smtClean="0"/>
              <a:t>   </a:t>
            </a:r>
          </a:p>
          <a:p>
            <a:pPr algn="just"/>
            <a:endParaRPr lang="en-US" dirty="0"/>
          </a:p>
          <a:p>
            <a:pPr algn="just"/>
            <a:r>
              <a:rPr lang="en-US" dirty="0" smtClean="0"/>
              <a:t>The greatest jurisdictional challenge, which the OCG has had recently is a matter in which the Supreme Court of Jamaica ruled that an OCG investigation be halted, pending the outcome of the Judicial review of the OCG’s jurisdiction. </a:t>
            </a:r>
          </a:p>
          <a:p>
            <a:pPr algn="just"/>
            <a:endParaRPr lang="en-US" dirty="0"/>
          </a:p>
          <a:p>
            <a:pPr algn="just"/>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40</a:t>
            </a:fld>
            <a:endParaRPr lang="en-US"/>
          </a:p>
        </p:txBody>
      </p:sp>
    </p:spTree>
    <p:extLst>
      <p:ext uri="{BB962C8B-B14F-4D97-AF65-F5344CB8AC3E}">
        <p14:creationId xmlns:p14="http://schemas.microsoft.com/office/powerpoint/2010/main" val="4309651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1008888"/>
          </a:xfrm>
        </p:spPr>
        <p:txBody>
          <a:bodyPr>
            <a:normAutofit/>
          </a:bodyPr>
          <a:lstStyle/>
          <a:p>
            <a:r>
              <a:rPr lang="en-US" dirty="0" smtClean="0"/>
              <a:t>Lessons Learned</a:t>
            </a:r>
            <a:endParaRPr lang="en-US" dirty="0"/>
          </a:p>
        </p:txBody>
      </p:sp>
      <p:sp>
        <p:nvSpPr>
          <p:cNvPr id="3" name="Content Placeholder 2"/>
          <p:cNvSpPr>
            <a:spLocks noGrp="1"/>
          </p:cNvSpPr>
          <p:nvPr>
            <p:ph idx="1"/>
          </p:nvPr>
        </p:nvSpPr>
        <p:spPr/>
        <p:txBody>
          <a:bodyPr/>
          <a:lstStyle/>
          <a:p>
            <a:pPr algn="just"/>
            <a:r>
              <a:rPr lang="en-US" dirty="0" smtClean="0"/>
              <a:t>The most valuable lesson which has been learnt by the OCG is that innovation is key to meaningful change and long tern change cannot be achieved without the involvement of key stakeholders.</a:t>
            </a:r>
          </a:p>
          <a:p>
            <a:pPr marL="0" indent="0" algn="just">
              <a:buNone/>
            </a:pPr>
            <a:endParaRPr lang="en-US" dirty="0" smtClean="0"/>
          </a:p>
          <a:p>
            <a:pPr algn="just"/>
            <a:r>
              <a:rPr lang="en-US" dirty="0" smtClean="0"/>
              <a:t> The OCG recognizes the need to become seemingly ubiquitous but also to ensure that its staff are properly equipped, fully trained and aware of the latest technologies, standards and methodologies associated with contract  award and implementation. </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41</a:t>
            </a:fld>
            <a:endParaRPr lang="en-US"/>
          </a:p>
        </p:txBody>
      </p:sp>
    </p:spTree>
    <p:extLst>
      <p:ext uri="{BB962C8B-B14F-4D97-AF65-F5344CB8AC3E}">
        <p14:creationId xmlns:p14="http://schemas.microsoft.com/office/powerpoint/2010/main" val="3645564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algn="just"/>
            <a:r>
              <a:rPr lang="en-US" dirty="0" smtClean="0"/>
              <a:t>The </a:t>
            </a:r>
            <a:r>
              <a:rPr lang="en-US" dirty="0" err="1" smtClean="0"/>
              <a:t>Organisation</a:t>
            </a:r>
            <a:r>
              <a:rPr lang="en-US" dirty="0" smtClean="0"/>
              <a:t> for Economic Cooperation and Development (OECD), in its publication entitled “OECD Principles for Integrity in Public Procurement (2009)” puts forward the following:</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solidFill>
                  <a:srgbClr val="DBF5F9">
                    <a:shade val="90000"/>
                  </a:srgbClr>
                </a:solidFill>
              </a:rPr>
              <a:pPr/>
              <a:t>42</a:t>
            </a:fld>
            <a:endParaRPr lang="en-US">
              <a:solidFill>
                <a:srgbClr val="DBF5F9">
                  <a:shade val="90000"/>
                </a:srgbClr>
              </a:solidFill>
            </a:endParaRPr>
          </a:p>
        </p:txBody>
      </p:sp>
      <p:sp>
        <p:nvSpPr>
          <p:cNvPr id="5" name="Rectangle 4"/>
          <p:cNvSpPr/>
          <p:nvPr/>
        </p:nvSpPr>
        <p:spPr>
          <a:xfrm>
            <a:off x="1600200" y="2514600"/>
            <a:ext cx="6096000" cy="4154984"/>
          </a:xfrm>
          <a:prstGeom prst="rect">
            <a:avLst/>
          </a:prstGeom>
        </p:spPr>
        <p:txBody>
          <a:bodyPr wrap="square">
            <a:spAutoFit/>
          </a:bodyPr>
          <a:lstStyle/>
          <a:p>
            <a:pPr algn="just"/>
            <a:r>
              <a:rPr lang="en-US" sz="2400" b="1" dirty="0" smtClean="0">
                <a:solidFill>
                  <a:prstClr val="black"/>
                </a:solidFill>
              </a:rPr>
              <a:t>“From </a:t>
            </a:r>
            <a:r>
              <a:rPr lang="en-US" sz="2400" b="1" dirty="0">
                <a:solidFill>
                  <a:prstClr val="black"/>
                </a:solidFill>
              </a:rPr>
              <a:t>simple mistake to deliberate act: Adapting the </a:t>
            </a:r>
            <a:r>
              <a:rPr lang="en-US" sz="2400" b="1" dirty="0" smtClean="0">
                <a:solidFill>
                  <a:prstClr val="black"/>
                </a:solidFill>
              </a:rPr>
              <a:t>response</a:t>
            </a:r>
          </a:p>
          <a:p>
            <a:pPr algn="just"/>
            <a:endParaRPr lang="en-US" sz="2400" b="1" dirty="0">
              <a:solidFill>
                <a:prstClr val="black"/>
              </a:solidFill>
            </a:endParaRPr>
          </a:p>
          <a:p>
            <a:pPr algn="just"/>
            <a:r>
              <a:rPr lang="en-US" sz="2400" dirty="0">
                <a:solidFill>
                  <a:prstClr val="black"/>
                </a:solidFill>
              </a:rPr>
              <a:t>Government contracts can give rise to mistakes, anomalies, fraud, and misappropriation of public funds or </a:t>
            </a:r>
            <a:r>
              <a:rPr lang="en-US" sz="2400" dirty="0" smtClean="0">
                <a:solidFill>
                  <a:prstClr val="black"/>
                </a:solidFill>
              </a:rPr>
              <a:t>instances </a:t>
            </a:r>
            <a:r>
              <a:rPr lang="en-US" sz="2400" dirty="0">
                <a:solidFill>
                  <a:prstClr val="black"/>
                </a:solidFill>
              </a:rPr>
              <a:t>of corruption. </a:t>
            </a:r>
            <a:r>
              <a:rPr lang="en-US" sz="2400" dirty="0">
                <a:solidFill>
                  <a:srgbClr val="C00000"/>
                </a:solidFill>
              </a:rPr>
              <a:t>Some of these problems can be avoided through adequate guidance for public procurement </a:t>
            </a:r>
            <a:r>
              <a:rPr lang="en-US" sz="2400" dirty="0" smtClean="0">
                <a:solidFill>
                  <a:srgbClr val="C00000"/>
                </a:solidFill>
              </a:rPr>
              <a:t>officials</a:t>
            </a:r>
            <a:r>
              <a:rPr lang="en-US" sz="2400" dirty="0" smtClean="0">
                <a:solidFill>
                  <a:prstClr val="black"/>
                </a:solidFill>
              </a:rPr>
              <a:t>.”</a:t>
            </a:r>
          </a:p>
          <a:p>
            <a:pPr algn="just"/>
            <a:endParaRPr lang="en-US" sz="2400" dirty="0">
              <a:solidFill>
                <a:prstClr val="black"/>
              </a:solidFill>
            </a:endParaRPr>
          </a:p>
          <a:p>
            <a:pPr algn="just"/>
            <a:r>
              <a:rPr lang="en-US" sz="2400" dirty="0" smtClean="0">
                <a:solidFill>
                  <a:prstClr val="black"/>
                </a:solidFill>
              </a:rPr>
              <a:t>- </a:t>
            </a:r>
            <a:r>
              <a:rPr lang="en-US" sz="1600" dirty="0" smtClean="0">
                <a:solidFill>
                  <a:prstClr val="black"/>
                </a:solidFill>
              </a:rPr>
              <a:t>http</a:t>
            </a:r>
            <a:r>
              <a:rPr lang="en-US" sz="1600" dirty="0">
                <a:solidFill>
                  <a:prstClr val="black"/>
                </a:solidFill>
              </a:rPr>
              <a:t>://</a:t>
            </a:r>
            <a:r>
              <a:rPr lang="en-US" sz="1600" dirty="0" smtClean="0">
                <a:solidFill>
                  <a:prstClr val="black"/>
                </a:solidFill>
              </a:rPr>
              <a:t>www.oecd.org/gov/ethics/48994520.pdf</a:t>
            </a:r>
            <a:endParaRPr lang="en-US" dirty="0">
              <a:solidFill>
                <a:prstClr val="white"/>
              </a:solidFill>
            </a:endParaRPr>
          </a:p>
        </p:txBody>
      </p:sp>
    </p:spTree>
    <p:extLst>
      <p:ext uri="{BB962C8B-B14F-4D97-AF65-F5344CB8AC3E}">
        <p14:creationId xmlns:p14="http://schemas.microsoft.com/office/powerpoint/2010/main" val="20502309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Oversight  bodies  must be dynamic and acutely aware of the ever changing  public procurement landscape.</a:t>
            </a:r>
          </a:p>
          <a:p>
            <a:pPr algn="just"/>
            <a:endParaRPr lang="en-US" dirty="0" smtClean="0"/>
          </a:p>
          <a:p>
            <a:pPr algn="just"/>
            <a:r>
              <a:rPr lang="en-US" dirty="0" smtClean="0"/>
              <a:t>Whilst the legislation  governing oversight bodies will vary across jurisdictions the fundamentals roles of promoting and ensuring transparency, accountability and efficiency in public procurement remains a common and binding objective.</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43</a:t>
            </a:fld>
            <a:endParaRPr lang="en-US"/>
          </a:p>
        </p:txBody>
      </p:sp>
    </p:spTree>
    <p:extLst>
      <p:ext uri="{BB962C8B-B14F-4D97-AF65-F5344CB8AC3E}">
        <p14:creationId xmlns:p14="http://schemas.microsoft.com/office/powerpoint/2010/main" val="16790238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It is incumbent on oversight bodies to </a:t>
            </a:r>
            <a:r>
              <a:rPr lang="en-US" dirty="0" err="1" smtClean="0"/>
              <a:t>recognise</a:t>
            </a:r>
            <a:r>
              <a:rPr lang="en-US" dirty="0" smtClean="0"/>
              <a:t> and adopt a role which is not only geared towards enforcement but also education and the dissemination of information to key stakeholders including the youth.</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44</a:t>
            </a:fld>
            <a:endParaRPr lang="en-US"/>
          </a:p>
        </p:txBody>
      </p:sp>
    </p:spTree>
    <p:extLst>
      <p:ext uri="{BB962C8B-B14F-4D97-AF65-F5344CB8AC3E}">
        <p14:creationId xmlns:p14="http://schemas.microsoft.com/office/powerpoint/2010/main" val="42247334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latin typeface="Algerian" panose="04020705040A02060702" pitchFamily="82" charset="0"/>
              </a:rPr>
              <a:t>WE </a:t>
            </a:r>
            <a:r>
              <a:rPr lang="en-US" dirty="0" smtClean="0">
                <a:latin typeface="Algerian" panose="04020705040A02060702" pitchFamily="82" charset="0"/>
                <a:hlinkMouseOver r:id="rId2" action="ppaction://hlinkfile"/>
              </a:rPr>
              <a:t>ARE</a:t>
            </a:r>
            <a:r>
              <a:rPr lang="en-US" dirty="0" smtClean="0">
                <a:latin typeface="Algerian" panose="04020705040A02060702" pitchFamily="82" charset="0"/>
              </a:rPr>
              <a:t> THE OCG</a:t>
            </a:r>
            <a:endParaRPr lang="en-US" dirty="0">
              <a:latin typeface="Algerian" panose="04020705040A02060702" pitchFamily="82" charset="0"/>
            </a:endParaRPr>
          </a:p>
        </p:txBody>
      </p:sp>
      <p:sp>
        <p:nvSpPr>
          <p:cNvPr id="2" name="Slide Number Placeholder 1"/>
          <p:cNvSpPr>
            <a:spLocks noGrp="1"/>
          </p:cNvSpPr>
          <p:nvPr>
            <p:ph type="sldNum" sz="quarter" idx="12"/>
          </p:nvPr>
        </p:nvSpPr>
        <p:spPr/>
        <p:txBody>
          <a:bodyPr/>
          <a:lstStyle/>
          <a:p>
            <a:fld id="{9B621ABC-9E35-46C0-B076-6452FEDA4C3D}" type="slidenum">
              <a:rPr lang="en-US" smtClean="0">
                <a:solidFill>
                  <a:srgbClr val="DBF5F9">
                    <a:shade val="90000"/>
                  </a:srgbClr>
                </a:solidFill>
              </a:rPr>
              <a:pPr/>
              <a:t>45</a:t>
            </a:fld>
            <a:endParaRPr lang="en-US">
              <a:solidFill>
                <a:srgbClr val="DBF5F9">
                  <a:shade val="90000"/>
                </a:srgbClr>
              </a:solidFill>
            </a:endParaRPr>
          </a:p>
        </p:txBody>
      </p:sp>
    </p:spTree>
    <p:extLst>
      <p:ext uri="{BB962C8B-B14F-4D97-AF65-F5344CB8AC3E}">
        <p14:creationId xmlns:p14="http://schemas.microsoft.com/office/powerpoint/2010/main" val="26087435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smtClean="0"/>
          </a:p>
          <a:p>
            <a:pPr algn="ctr"/>
            <a:r>
              <a:rPr lang="en-US" dirty="0" smtClean="0"/>
              <a:t>THANK YOU</a:t>
            </a:r>
          </a:p>
          <a:p>
            <a:pPr algn="ctr"/>
            <a:endParaRPr lang="en-US" dirty="0"/>
          </a:p>
          <a:p>
            <a:pPr algn="ctr"/>
            <a:endParaRPr lang="en-US" dirty="0" smtClean="0"/>
          </a:p>
          <a:p>
            <a:pPr algn="ctr"/>
            <a:r>
              <a:rPr lang="en-US" dirty="0" smtClean="0"/>
              <a:t>QUESTIONS &amp; ANSWERS</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46</a:t>
            </a:fld>
            <a:endParaRPr lang="en-US"/>
          </a:p>
        </p:txBody>
      </p:sp>
    </p:spTree>
    <p:extLst>
      <p:ext uri="{BB962C8B-B14F-4D97-AF65-F5344CB8AC3E}">
        <p14:creationId xmlns:p14="http://schemas.microsoft.com/office/powerpoint/2010/main" val="4197220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It is in regard to the aforementioned international obligation, amongst others, that Jamaica has developed its anti-corruption and procurement regulatory and institutional framework. </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5</a:t>
            </a:fld>
            <a:endParaRPr lang="en-US"/>
          </a:p>
        </p:txBody>
      </p:sp>
    </p:spTree>
    <p:extLst>
      <p:ext uri="{BB962C8B-B14F-4D97-AF65-F5344CB8AC3E}">
        <p14:creationId xmlns:p14="http://schemas.microsoft.com/office/powerpoint/2010/main" val="2387682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smtClean="0"/>
              <a:t>The Jamaican Scenario</a:t>
            </a:r>
            <a:endParaRPr lang="en-US" dirty="0"/>
          </a:p>
        </p:txBody>
      </p:sp>
      <p:sp>
        <p:nvSpPr>
          <p:cNvPr id="3" name="Content Placeholder 2"/>
          <p:cNvSpPr>
            <a:spLocks noGrp="1"/>
          </p:cNvSpPr>
          <p:nvPr>
            <p:ph idx="1"/>
          </p:nvPr>
        </p:nvSpPr>
        <p:spPr>
          <a:xfrm>
            <a:off x="457200" y="1981200"/>
            <a:ext cx="8229600" cy="4343400"/>
          </a:xfrm>
        </p:spPr>
        <p:txBody>
          <a:bodyPr>
            <a:normAutofit fontScale="92500" lnSpcReduction="20000"/>
          </a:bodyPr>
          <a:lstStyle/>
          <a:p>
            <a:pPr marL="0" indent="0">
              <a:buNone/>
            </a:pPr>
            <a:r>
              <a:rPr lang="en-US" dirty="0" smtClean="0"/>
              <a:t>Jamaica’s anti-corruption and public procurement framework is well established given our relative youth as an independent nation. An examination of our current system will reveal the existence of, and current plans related to:</a:t>
            </a:r>
          </a:p>
          <a:p>
            <a:pPr marL="0" indent="0">
              <a:buNone/>
            </a:pPr>
            <a:endParaRPr lang="en-US" dirty="0" smtClean="0"/>
          </a:p>
          <a:p>
            <a:pPr algn="just"/>
            <a:r>
              <a:rPr lang="en-US" dirty="0" smtClean="0"/>
              <a:t>Statutes to treat with Corruption, Fraud and Public Procurement;</a:t>
            </a:r>
          </a:p>
          <a:p>
            <a:pPr algn="just"/>
            <a:r>
              <a:rPr lang="en-US" dirty="0" smtClean="0"/>
              <a:t>Public Sector Procurement Rules</a:t>
            </a:r>
          </a:p>
          <a:p>
            <a:pPr algn="just"/>
            <a:r>
              <a:rPr lang="en-US" dirty="0" smtClean="0"/>
              <a:t>Policies and Codes of Conduct for Officers involved in Public Procurement</a:t>
            </a:r>
          </a:p>
          <a:p>
            <a:pPr algn="just"/>
            <a:r>
              <a:rPr lang="en-US" dirty="0" smtClean="0"/>
              <a:t>Regulations which give legal efficacy to our procurement rules and practices.</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solidFill>
                  <a:srgbClr val="DBF5F9">
                    <a:shade val="90000"/>
                  </a:srgbClr>
                </a:solidFill>
              </a:rPr>
              <a:pPr/>
              <a:t>6</a:t>
            </a:fld>
            <a:endParaRPr lang="en-US">
              <a:solidFill>
                <a:srgbClr val="DBF5F9">
                  <a:shade val="90000"/>
                </a:srgbClr>
              </a:solidFill>
            </a:endParaRPr>
          </a:p>
        </p:txBody>
      </p:sp>
    </p:spTree>
    <p:extLst>
      <p:ext uri="{BB962C8B-B14F-4D97-AF65-F5344CB8AC3E}">
        <p14:creationId xmlns:p14="http://schemas.microsoft.com/office/powerpoint/2010/main" val="1250950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77200" cy="1524000"/>
          </a:xfrm>
        </p:spPr>
        <p:txBody>
          <a:bodyPr>
            <a:normAutofit fontScale="90000"/>
          </a:bodyPr>
          <a:lstStyle/>
          <a:p>
            <a:pPr algn="ctr"/>
            <a:r>
              <a:rPr lang="en-US" dirty="0" smtClean="0"/>
              <a:t>Jamaica’s Public Procurement Regulatory/Legislative Framework </a:t>
            </a:r>
            <a:endParaRPr lang="en-US" dirty="0"/>
          </a:p>
        </p:txBody>
      </p:sp>
      <p:sp>
        <p:nvSpPr>
          <p:cNvPr id="3" name="Content Placeholder 2"/>
          <p:cNvSpPr>
            <a:spLocks noGrp="1"/>
          </p:cNvSpPr>
          <p:nvPr>
            <p:ph idx="1"/>
          </p:nvPr>
        </p:nvSpPr>
        <p:spPr>
          <a:xfrm>
            <a:off x="457200" y="2514600"/>
            <a:ext cx="8229600" cy="3810000"/>
          </a:xfrm>
        </p:spPr>
        <p:txBody>
          <a:bodyPr>
            <a:normAutofit/>
          </a:bodyPr>
          <a:lstStyle/>
          <a:p>
            <a:pPr algn="just"/>
            <a:r>
              <a:rPr lang="en-US" dirty="0" smtClean="0"/>
              <a:t>The Public Sector Procurement Regulations, 2008</a:t>
            </a:r>
          </a:p>
          <a:p>
            <a:pPr algn="just"/>
            <a:r>
              <a:rPr lang="en-US" dirty="0" smtClean="0"/>
              <a:t>The Contractor General Act, 1983</a:t>
            </a:r>
          </a:p>
          <a:p>
            <a:pPr algn="just"/>
            <a:r>
              <a:rPr lang="en-US" dirty="0" smtClean="0"/>
              <a:t>The Public Procurement Act (Assented to – Awaiting Regulations)</a:t>
            </a:r>
          </a:p>
          <a:p>
            <a:pPr algn="just"/>
            <a:r>
              <a:rPr lang="en-US" dirty="0" smtClean="0"/>
              <a:t>Handbook of Public Sector Procurement  Guidelines, 2014</a:t>
            </a:r>
          </a:p>
          <a:p>
            <a:pPr algn="just"/>
            <a:r>
              <a:rPr lang="en-US" dirty="0" smtClean="0"/>
              <a:t>The  Financial </a:t>
            </a:r>
            <a:r>
              <a:rPr lang="en-US" dirty="0"/>
              <a:t>Administration </a:t>
            </a:r>
            <a:r>
              <a:rPr lang="en-US" dirty="0" smtClean="0"/>
              <a:t> &amp; Audit, 1959</a:t>
            </a:r>
          </a:p>
          <a:p>
            <a:pPr marL="0" indent="0">
              <a:buNone/>
            </a:pPr>
            <a:r>
              <a:rPr lang="en-US" dirty="0" smtClean="0"/>
              <a:t>  </a:t>
            </a:r>
          </a:p>
          <a:p>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7</a:t>
            </a:fld>
            <a:endParaRPr lang="en-US"/>
          </a:p>
        </p:txBody>
      </p:sp>
    </p:spTree>
    <p:extLst>
      <p:ext uri="{BB962C8B-B14F-4D97-AF65-F5344CB8AC3E}">
        <p14:creationId xmlns:p14="http://schemas.microsoft.com/office/powerpoint/2010/main" val="3964516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000" dirty="0" smtClean="0"/>
              <a:t>Ministry </a:t>
            </a:r>
            <a:r>
              <a:rPr lang="en-US" sz="3000" dirty="0"/>
              <a:t>o</a:t>
            </a:r>
            <a:r>
              <a:rPr lang="en-US" sz="3000" dirty="0" smtClean="0"/>
              <a:t>f Finance</a:t>
            </a:r>
          </a:p>
          <a:p>
            <a:r>
              <a:rPr lang="en-US" sz="3000" dirty="0" smtClean="0"/>
              <a:t>Procurement and Asset Policy Unit (PAPU)</a:t>
            </a:r>
          </a:p>
          <a:p>
            <a:endParaRPr lang="en-US" dirty="0" smtClean="0"/>
          </a:p>
          <a:p>
            <a:endParaRPr lang="en-US" dirty="0"/>
          </a:p>
          <a:p>
            <a:pPr marL="0" indent="0" algn="just">
              <a:buNone/>
            </a:pPr>
            <a:r>
              <a:rPr lang="en-US" dirty="0" smtClean="0"/>
              <a:t>The policy direction and overall procedural framework for procurement in Jamaica is administered by the Ministry of Finance  through the Procurement and Asset Policy Unit.</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t>8</a:t>
            </a:fld>
            <a:endParaRPr lang="en-US"/>
          </a:p>
        </p:txBody>
      </p:sp>
    </p:spTree>
    <p:extLst>
      <p:ext uri="{BB962C8B-B14F-4D97-AF65-F5344CB8AC3E}">
        <p14:creationId xmlns:p14="http://schemas.microsoft.com/office/powerpoint/2010/main" val="2947995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a:solidFill>
                  <a:schemeClr val="bg1"/>
                </a:solidFill>
                <a:effectLst>
                  <a:outerShdw blurRad="38100" dist="38100" dir="2700000" algn="tl">
                    <a:srgbClr val="000000">
                      <a:alpha val="43137"/>
                    </a:srgbClr>
                  </a:outerShdw>
                </a:effectLst>
              </a:rPr>
              <a:t>Overview of the Office of the Contractor General</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0" y="1935480"/>
            <a:ext cx="7924800" cy="4389120"/>
          </a:xfrm>
        </p:spPr>
        <p:txBody>
          <a:bodyPr/>
          <a:lstStyle/>
          <a:p>
            <a:endParaRPr lang="en-US" dirty="0" smtClean="0"/>
          </a:p>
          <a:p>
            <a:pPr algn="just"/>
            <a:r>
              <a:rPr lang="en-US" dirty="0" smtClean="0"/>
              <a:t>An  </a:t>
            </a:r>
            <a:r>
              <a:rPr lang="en-US" dirty="0"/>
              <a:t>independent Commission of the Parliament of Jamaica, which is mandated by the Contractor General </a:t>
            </a:r>
            <a:r>
              <a:rPr lang="en-US" dirty="0" smtClean="0"/>
              <a:t>Act (CGA) </a:t>
            </a:r>
            <a:r>
              <a:rPr lang="en-US" dirty="0"/>
              <a:t>to monitor  and investigate the award and implementation </a:t>
            </a:r>
            <a:r>
              <a:rPr lang="en-US" dirty="0" smtClean="0"/>
              <a:t>of </a:t>
            </a:r>
            <a:r>
              <a:rPr lang="en-US" dirty="0"/>
              <a:t>government </a:t>
            </a:r>
            <a:r>
              <a:rPr lang="en-US" dirty="0" smtClean="0"/>
              <a:t>contracts </a:t>
            </a:r>
            <a:r>
              <a:rPr lang="en-US" dirty="0"/>
              <a:t>and </a:t>
            </a:r>
            <a:r>
              <a:rPr lang="en-US" dirty="0" err="1" smtClean="0"/>
              <a:t>licences</a:t>
            </a:r>
            <a:r>
              <a:rPr lang="en-US" dirty="0" smtClean="0"/>
              <a:t>. (Sections 4 &amp; 5 of CGA)</a:t>
            </a:r>
          </a:p>
          <a:p>
            <a:pPr marL="0" indent="0" algn="just">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solidFill>
                  <a:srgbClr val="DBF5F9">
                    <a:shade val="90000"/>
                  </a:srgbClr>
                </a:solidFill>
              </a:rPr>
              <a:pPr/>
              <a:t>9</a:t>
            </a:fld>
            <a:endParaRPr lang="en-US">
              <a:solidFill>
                <a:srgbClr val="DBF5F9">
                  <a:shade val="90000"/>
                </a:srgbClr>
              </a:solidFill>
            </a:endParaRPr>
          </a:p>
        </p:txBody>
      </p:sp>
    </p:spTree>
    <p:extLst>
      <p:ext uri="{BB962C8B-B14F-4D97-AF65-F5344CB8AC3E}">
        <p14:creationId xmlns:p14="http://schemas.microsoft.com/office/powerpoint/2010/main" val="639190761"/>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Apex</Template>
  <TotalTime>11563</TotalTime>
  <Words>2663</Words>
  <Application>Microsoft Office PowerPoint</Application>
  <PresentationFormat>On-screen Show (4:3)</PresentationFormat>
  <Paragraphs>245</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Flow</vt:lpstr>
      <vt:lpstr>  Third Sub-Regional Caribbean Public Procurement Conference   June 13-14, 2016  Lloyd Erskine Sandiford Centre, Two Mile Hill, Bridgetown, Barbados   Topic: “OVERSIGHT BODIES AND THEIR ROLE IN PUBLIC PROCUREMENT, LESSONS FOR THE CARIBBEAN”       Presenter: Dirk Harrison, Contractor General, Jamaica  </vt:lpstr>
      <vt:lpstr>PowerPoint Presentation</vt:lpstr>
      <vt:lpstr>Oversight and Public Procurement</vt:lpstr>
      <vt:lpstr>The United Nations Convention Against Corruption -  Article 9: Public Procurement and Management of Public Finances </vt:lpstr>
      <vt:lpstr>PowerPoint Presentation</vt:lpstr>
      <vt:lpstr>The Jamaican Scenario</vt:lpstr>
      <vt:lpstr>Jamaica’s Public Procurement Regulatory/Legislative Framework </vt:lpstr>
      <vt:lpstr>PowerPoint Presentation</vt:lpstr>
      <vt:lpstr>Overview of the Office of the Contractor General</vt:lpstr>
      <vt:lpstr>PowerPoint Presentation</vt:lpstr>
      <vt:lpstr>PowerPoint Presentation</vt:lpstr>
      <vt:lpstr>The Role of the National Contracts Commission</vt:lpstr>
      <vt:lpstr>Section 23F: Sector Committees</vt:lpstr>
      <vt:lpstr>OCG’s Oversight Function </vt:lpstr>
      <vt:lpstr>Section 4 of the Contractor General Act</vt:lpstr>
      <vt:lpstr>Reported Value of Contracts Above J$500,000</vt:lpstr>
      <vt:lpstr>Jamaica’s Procurement Guidelines</vt:lpstr>
      <vt:lpstr>Investigative and Contract Monitoring Powers of the Contractor General</vt:lpstr>
      <vt:lpstr>PowerPoint Presentation</vt:lpstr>
      <vt:lpstr>PowerPoint Presentation</vt:lpstr>
      <vt:lpstr>PowerPoint Presentation</vt:lpstr>
      <vt:lpstr>  The CGA and Transparency in Public Procurement  </vt:lpstr>
      <vt:lpstr>PowerPoint Presentation</vt:lpstr>
      <vt:lpstr>PowerPoint Presentation</vt:lpstr>
      <vt:lpstr>PowerPoint Presentation</vt:lpstr>
      <vt:lpstr>Lessons Learnt and Programmes/ Initiatives to Fulfil Mandate</vt:lpstr>
      <vt:lpstr>QCA Results</vt:lpstr>
      <vt:lpstr>PowerPoint Presentation</vt:lpstr>
      <vt:lpstr>PowerPoint Presentation</vt:lpstr>
      <vt:lpstr>PowerPoint Presentation</vt:lpstr>
      <vt:lpstr>PowerPoint Presentation</vt:lpstr>
      <vt:lpstr>Non- Construction Contracts Monitored</vt:lpstr>
      <vt:lpstr>Construction Contracts Monitored</vt:lpstr>
      <vt:lpstr>PowerPoint Presentation</vt:lpstr>
      <vt:lpstr>PowerPoint Presentation</vt:lpstr>
      <vt:lpstr>PowerPoint Presentation</vt:lpstr>
      <vt:lpstr>PowerPoint Presentation</vt:lpstr>
      <vt:lpstr>Major Challenges </vt:lpstr>
      <vt:lpstr>Budgetary and Human Constraints </vt:lpstr>
      <vt:lpstr>Jurisdictional Challenges </vt:lpstr>
      <vt:lpstr>Lessons Learned</vt:lpstr>
      <vt:lpstr>PowerPoint Presentation</vt:lpstr>
      <vt:lpstr>PowerPoint Presentation</vt:lpstr>
      <vt:lpstr>PowerPoint Presentation</vt:lpstr>
      <vt:lpstr>WE ARE THE OCG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Maurice Barrett</dc:creator>
  <cp:lastModifiedBy>Shellyanne A. Lutas</cp:lastModifiedBy>
  <cp:revision>199</cp:revision>
  <cp:lastPrinted>2016-06-10T21:15:21Z</cp:lastPrinted>
  <dcterms:created xsi:type="dcterms:W3CDTF">2015-06-16T15:43:30Z</dcterms:created>
  <dcterms:modified xsi:type="dcterms:W3CDTF">2016-06-10T21:15:54Z</dcterms:modified>
</cp:coreProperties>
</file>