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6" r:id="rId4"/>
    <p:sldId id="265" r:id="rId5"/>
    <p:sldId id="257" r:id="rId6"/>
    <p:sldId id="267" r:id="rId7"/>
    <p:sldId id="269" r:id="rId8"/>
    <p:sldId id="258" r:id="rId9"/>
    <p:sldId id="259" r:id="rId10"/>
    <p:sldId id="260" r:id="rId11"/>
    <p:sldId id="268" r:id="rId12"/>
    <p:sldId id="261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26" autoAdjust="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58C0B-A139-9547-96EF-7400BD4B15A1}" type="doc">
      <dgm:prSet loTypeId="urn:microsoft.com/office/officeart/2005/8/layout/hProcess9" loCatId="" qsTypeId="urn:microsoft.com/office/officeart/2005/8/quickstyle/simple2" qsCatId="simple" csTypeId="urn:microsoft.com/office/officeart/2005/8/colors/accent1_3" csCatId="accent1" phldr="1"/>
      <dgm:spPr/>
    </dgm:pt>
    <dgm:pt modelId="{4709DB99-4BDB-5646-9200-4DBCCD082093}">
      <dgm:prSet phldrT="[Texto]"/>
      <dgm:spPr/>
      <dgm:t>
        <a:bodyPr/>
        <a:lstStyle/>
        <a:p>
          <a:r>
            <a:rPr lang="es-ES" dirty="0" smtClean="0"/>
            <a:t>Bienes y servicios objetivo</a:t>
          </a:r>
          <a:endParaRPr lang="es-ES" dirty="0"/>
        </a:p>
      </dgm:t>
    </dgm:pt>
    <dgm:pt modelId="{F05EA23A-B447-FF47-A7B1-C1CDA69D17A8}" type="parTrans" cxnId="{A0CA2C20-C094-2841-92DC-BCAF49BC39F5}">
      <dgm:prSet/>
      <dgm:spPr/>
      <dgm:t>
        <a:bodyPr/>
        <a:lstStyle/>
        <a:p>
          <a:endParaRPr lang="es-ES"/>
        </a:p>
      </dgm:t>
    </dgm:pt>
    <dgm:pt modelId="{BD667D99-644F-AD4C-B124-BDD0E98FECD5}" type="sibTrans" cxnId="{A0CA2C20-C094-2841-92DC-BCAF49BC39F5}">
      <dgm:prSet/>
      <dgm:spPr/>
      <dgm:t>
        <a:bodyPr/>
        <a:lstStyle/>
        <a:p>
          <a:endParaRPr lang="es-ES"/>
        </a:p>
      </dgm:t>
    </dgm:pt>
    <dgm:pt modelId="{7C8CEDFB-A66B-F645-905C-D5A58981A6AF}">
      <dgm:prSet phldrT="[Texto]"/>
      <dgm:spPr/>
      <dgm:t>
        <a:bodyPr/>
        <a:lstStyle/>
        <a:p>
          <a:r>
            <a:rPr lang="es-ES" dirty="0" smtClean="0"/>
            <a:t>Plan de acci</a:t>
          </a:r>
          <a:r>
            <a:rPr lang="es-ES" dirty="0" smtClean="0"/>
            <a:t>ón nacional CPS</a:t>
          </a:r>
          <a:endParaRPr lang="es-ES" dirty="0"/>
        </a:p>
      </dgm:t>
    </dgm:pt>
    <dgm:pt modelId="{BDCEA0D6-38A5-6248-BFF7-FE8372896901}" type="parTrans" cxnId="{543B1716-9D14-9947-B245-FBCA86EF30D2}">
      <dgm:prSet/>
      <dgm:spPr/>
      <dgm:t>
        <a:bodyPr/>
        <a:lstStyle/>
        <a:p>
          <a:endParaRPr lang="es-ES"/>
        </a:p>
      </dgm:t>
    </dgm:pt>
    <dgm:pt modelId="{91C03859-0222-D747-BE13-D367ACBFAD12}" type="sibTrans" cxnId="{543B1716-9D14-9947-B245-FBCA86EF30D2}">
      <dgm:prSet/>
      <dgm:spPr/>
      <dgm:t>
        <a:bodyPr/>
        <a:lstStyle/>
        <a:p>
          <a:endParaRPr lang="es-ES"/>
        </a:p>
      </dgm:t>
    </dgm:pt>
    <dgm:pt modelId="{20BDEF4B-989B-9045-882E-82370F6E56F2}">
      <dgm:prSet phldrT="[Texto]"/>
      <dgm:spPr/>
      <dgm:t>
        <a:bodyPr/>
        <a:lstStyle/>
        <a:p>
          <a:r>
            <a:rPr lang="es-ES" dirty="0" smtClean="0"/>
            <a:t>Vinculaci</a:t>
          </a:r>
          <a:r>
            <a:rPr lang="es-ES" dirty="0" smtClean="0"/>
            <a:t>ón Entidades Estatales</a:t>
          </a:r>
          <a:endParaRPr lang="es-ES" dirty="0"/>
        </a:p>
      </dgm:t>
    </dgm:pt>
    <dgm:pt modelId="{15C58553-BD1E-D143-BE2D-3DF20CE52DAC}" type="parTrans" cxnId="{9D1D40C7-5AEF-6949-AA62-DD3B3795B201}">
      <dgm:prSet/>
      <dgm:spPr/>
      <dgm:t>
        <a:bodyPr/>
        <a:lstStyle/>
        <a:p>
          <a:endParaRPr lang="es-ES"/>
        </a:p>
      </dgm:t>
    </dgm:pt>
    <dgm:pt modelId="{923AAAFC-17D1-BE49-B41A-4E0E8425995F}" type="sibTrans" cxnId="{9D1D40C7-5AEF-6949-AA62-DD3B3795B201}">
      <dgm:prSet/>
      <dgm:spPr/>
      <dgm:t>
        <a:bodyPr/>
        <a:lstStyle/>
        <a:p>
          <a:endParaRPr lang="es-ES"/>
        </a:p>
      </dgm:t>
    </dgm:pt>
    <dgm:pt modelId="{48BDB5F1-8FCA-FE49-90C5-1FC1059FB3B8}">
      <dgm:prSet phldrT="[Texto]"/>
      <dgm:spPr/>
      <dgm:t>
        <a:bodyPr/>
        <a:lstStyle/>
        <a:p>
          <a:r>
            <a:rPr lang="es-ES" dirty="0" smtClean="0"/>
            <a:t>Estimaci</a:t>
          </a:r>
          <a:r>
            <a:rPr lang="es-ES" dirty="0" smtClean="0"/>
            <a:t>ón de beneficios IAD</a:t>
          </a:r>
          <a:endParaRPr lang="es-ES" dirty="0"/>
        </a:p>
      </dgm:t>
    </dgm:pt>
    <dgm:pt modelId="{2264F98C-D089-8547-9496-B6B45D8EDB13}" type="parTrans" cxnId="{80B6C94B-E8E4-5641-A8D7-17FF3D57F4C5}">
      <dgm:prSet/>
      <dgm:spPr/>
      <dgm:t>
        <a:bodyPr/>
        <a:lstStyle/>
        <a:p>
          <a:endParaRPr lang="es-ES"/>
        </a:p>
      </dgm:t>
    </dgm:pt>
    <dgm:pt modelId="{6146C4E7-FB66-E74F-BA5E-6D6D1CF94410}" type="sibTrans" cxnId="{80B6C94B-E8E4-5641-A8D7-17FF3D57F4C5}">
      <dgm:prSet/>
      <dgm:spPr/>
      <dgm:t>
        <a:bodyPr/>
        <a:lstStyle/>
        <a:p>
          <a:endParaRPr lang="es-ES"/>
        </a:p>
      </dgm:t>
    </dgm:pt>
    <dgm:pt modelId="{97B01914-8284-E541-868D-9585FC1551D1}" type="pres">
      <dgm:prSet presAssocID="{CC758C0B-A139-9547-96EF-7400BD4B15A1}" presName="CompostProcess" presStyleCnt="0">
        <dgm:presLayoutVars>
          <dgm:dir/>
          <dgm:resizeHandles val="exact"/>
        </dgm:presLayoutVars>
      </dgm:prSet>
      <dgm:spPr/>
    </dgm:pt>
    <dgm:pt modelId="{213B32AB-B966-3849-AC6C-3DC323524743}" type="pres">
      <dgm:prSet presAssocID="{CC758C0B-A139-9547-96EF-7400BD4B15A1}" presName="arrow" presStyleLbl="bgShp" presStyleIdx="0" presStyleCnt="1"/>
      <dgm:spPr/>
    </dgm:pt>
    <dgm:pt modelId="{57D25228-25A8-B84A-A7ED-36E5C14AFEE8}" type="pres">
      <dgm:prSet presAssocID="{CC758C0B-A139-9547-96EF-7400BD4B15A1}" presName="linearProcess" presStyleCnt="0"/>
      <dgm:spPr/>
    </dgm:pt>
    <dgm:pt modelId="{80B6C1DD-7B8E-014F-AB0F-7020ED67C609}" type="pres">
      <dgm:prSet presAssocID="{4709DB99-4BDB-5646-9200-4DBCCD08209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8C3EE6-B8B0-3642-AC72-57E0872755E5}" type="pres">
      <dgm:prSet presAssocID="{BD667D99-644F-AD4C-B124-BDD0E98FECD5}" presName="sibTrans" presStyleCnt="0"/>
      <dgm:spPr/>
    </dgm:pt>
    <dgm:pt modelId="{87EBDF63-EF26-CD49-94A3-AC64A1C08A98}" type="pres">
      <dgm:prSet presAssocID="{7C8CEDFB-A66B-F645-905C-D5A58981A6A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787D8-81B7-D148-B284-45E74AE86CAE}" type="pres">
      <dgm:prSet presAssocID="{91C03859-0222-D747-BE13-D367ACBFAD12}" presName="sibTrans" presStyleCnt="0"/>
      <dgm:spPr/>
    </dgm:pt>
    <dgm:pt modelId="{338D5C10-35C4-4A4C-BA7E-7C676DE2A068}" type="pres">
      <dgm:prSet presAssocID="{20BDEF4B-989B-9045-882E-82370F6E56F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38F66-D7A5-1F4B-8EC3-F520083F03BC}" type="pres">
      <dgm:prSet presAssocID="{923AAAFC-17D1-BE49-B41A-4E0E8425995F}" presName="sibTrans" presStyleCnt="0"/>
      <dgm:spPr/>
    </dgm:pt>
    <dgm:pt modelId="{ECF63EAC-DA1B-6E41-A9D4-07CFF658539A}" type="pres">
      <dgm:prSet presAssocID="{48BDB5F1-8FCA-FE49-90C5-1FC1059FB3B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D1D40C7-5AEF-6949-AA62-DD3B3795B201}" srcId="{CC758C0B-A139-9547-96EF-7400BD4B15A1}" destId="{20BDEF4B-989B-9045-882E-82370F6E56F2}" srcOrd="2" destOrd="0" parTransId="{15C58553-BD1E-D143-BE2D-3DF20CE52DAC}" sibTransId="{923AAAFC-17D1-BE49-B41A-4E0E8425995F}"/>
    <dgm:cxn modelId="{543B1716-9D14-9947-B245-FBCA86EF30D2}" srcId="{CC758C0B-A139-9547-96EF-7400BD4B15A1}" destId="{7C8CEDFB-A66B-F645-905C-D5A58981A6AF}" srcOrd="1" destOrd="0" parTransId="{BDCEA0D6-38A5-6248-BFF7-FE8372896901}" sibTransId="{91C03859-0222-D747-BE13-D367ACBFAD12}"/>
    <dgm:cxn modelId="{C7991258-C173-1647-877B-DAEAF62FCB29}" type="presOf" srcId="{4709DB99-4BDB-5646-9200-4DBCCD082093}" destId="{80B6C1DD-7B8E-014F-AB0F-7020ED67C609}" srcOrd="0" destOrd="0" presId="urn:microsoft.com/office/officeart/2005/8/layout/hProcess9"/>
    <dgm:cxn modelId="{80B6C94B-E8E4-5641-A8D7-17FF3D57F4C5}" srcId="{CC758C0B-A139-9547-96EF-7400BD4B15A1}" destId="{48BDB5F1-8FCA-FE49-90C5-1FC1059FB3B8}" srcOrd="3" destOrd="0" parTransId="{2264F98C-D089-8547-9496-B6B45D8EDB13}" sibTransId="{6146C4E7-FB66-E74F-BA5E-6D6D1CF94410}"/>
    <dgm:cxn modelId="{29666816-A853-6547-94FC-E0D34BA77E5A}" type="presOf" srcId="{7C8CEDFB-A66B-F645-905C-D5A58981A6AF}" destId="{87EBDF63-EF26-CD49-94A3-AC64A1C08A98}" srcOrd="0" destOrd="0" presId="urn:microsoft.com/office/officeart/2005/8/layout/hProcess9"/>
    <dgm:cxn modelId="{A0CA2C20-C094-2841-92DC-BCAF49BC39F5}" srcId="{CC758C0B-A139-9547-96EF-7400BD4B15A1}" destId="{4709DB99-4BDB-5646-9200-4DBCCD082093}" srcOrd="0" destOrd="0" parTransId="{F05EA23A-B447-FF47-A7B1-C1CDA69D17A8}" sibTransId="{BD667D99-644F-AD4C-B124-BDD0E98FECD5}"/>
    <dgm:cxn modelId="{971AE0AC-8247-3A40-8220-B7476B49270D}" type="presOf" srcId="{CC758C0B-A139-9547-96EF-7400BD4B15A1}" destId="{97B01914-8284-E541-868D-9585FC1551D1}" srcOrd="0" destOrd="0" presId="urn:microsoft.com/office/officeart/2005/8/layout/hProcess9"/>
    <dgm:cxn modelId="{20D25B9A-7E0E-A44A-8368-4EEDCBED2086}" type="presOf" srcId="{20BDEF4B-989B-9045-882E-82370F6E56F2}" destId="{338D5C10-35C4-4A4C-BA7E-7C676DE2A068}" srcOrd="0" destOrd="0" presId="urn:microsoft.com/office/officeart/2005/8/layout/hProcess9"/>
    <dgm:cxn modelId="{467B1211-C2F9-0148-A527-DB88B458572F}" type="presOf" srcId="{48BDB5F1-8FCA-FE49-90C5-1FC1059FB3B8}" destId="{ECF63EAC-DA1B-6E41-A9D4-07CFF658539A}" srcOrd="0" destOrd="0" presId="urn:microsoft.com/office/officeart/2005/8/layout/hProcess9"/>
    <dgm:cxn modelId="{0A6EEA86-9648-B44D-BABE-A78169B833D3}" type="presParOf" srcId="{97B01914-8284-E541-868D-9585FC1551D1}" destId="{213B32AB-B966-3849-AC6C-3DC323524743}" srcOrd="0" destOrd="0" presId="urn:microsoft.com/office/officeart/2005/8/layout/hProcess9"/>
    <dgm:cxn modelId="{63FC312B-3B48-8448-96BF-76CEC90EA85B}" type="presParOf" srcId="{97B01914-8284-E541-868D-9585FC1551D1}" destId="{57D25228-25A8-B84A-A7ED-36E5C14AFEE8}" srcOrd="1" destOrd="0" presId="urn:microsoft.com/office/officeart/2005/8/layout/hProcess9"/>
    <dgm:cxn modelId="{01FB89E9-E8EF-8E46-B564-06C181A03DCC}" type="presParOf" srcId="{57D25228-25A8-B84A-A7ED-36E5C14AFEE8}" destId="{80B6C1DD-7B8E-014F-AB0F-7020ED67C609}" srcOrd="0" destOrd="0" presId="urn:microsoft.com/office/officeart/2005/8/layout/hProcess9"/>
    <dgm:cxn modelId="{15528977-5A9C-3F44-B0A1-C7D7667D0EB4}" type="presParOf" srcId="{57D25228-25A8-B84A-A7ED-36E5C14AFEE8}" destId="{DA8C3EE6-B8B0-3642-AC72-57E0872755E5}" srcOrd="1" destOrd="0" presId="urn:microsoft.com/office/officeart/2005/8/layout/hProcess9"/>
    <dgm:cxn modelId="{31CAA134-D746-D240-9B25-9C29AE9E1A73}" type="presParOf" srcId="{57D25228-25A8-B84A-A7ED-36E5C14AFEE8}" destId="{87EBDF63-EF26-CD49-94A3-AC64A1C08A98}" srcOrd="2" destOrd="0" presId="urn:microsoft.com/office/officeart/2005/8/layout/hProcess9"/>
    <dgm:cxn modelId="{A64727FB-BD93-E84E-B952-A3A020BEEC2E}" type="presParOf" srcId="{57D25228-25A8-B84A-A7ED-36E5C14AFEE8}" destId="{C72787D8-81B7-D148-B284-45E74AE86CAE}" srcOrd="3" destOrd="0" presId="urn:microsoft.com/office/officeart/2005/8/layout/hProcess9"/>
    <dgm:cxn modelId="{D31BBAA5-3CCD-DC41-B64E-6265DA749931}" type="presParOf" srcId="{57D25228-25A8-B84A-A7ED-36E5C14AFEE8}" destId="{338D5C10-35C4-4A4C-BA7E-7C676DE2A068}" srcOrd="4" destOrd="0" presId="urn:microsoft.com/office/officeart/2005/8/layout/hProcess9"/>
    <dgm:cxn modelId="{30DB7212-ECD8-D54C-AD17-416DC29E4EFF}" type="presParOf" srcId="{57D25228-25A8-B84A-A7ED-36E5C14AFEE8}" destId="{2A738F66-D7A5-1F4B-8EC3-F520083F03BC}" srcOrd="5" destOrd="0" presId="urn:microsoft.com/office/officeart/2005/8/layout/hProcess9"/>
    <dgm:cxn modelId="{71AA3305-4295-5849-B8CD-B7FEF4885AA5}" type="presParOf" srcId="{57D25228-25A8-B84A-A7ED-36E5C14AFEE8}" destId="{ECF63EAC-DA1B-6E41-A9D4-07CFF658539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B32AB-B966-3849-AC6C-3DC323524743}">
      <dsp:nvSpPr>
        <dsp:cNvPr id="0" name=""/>
        <dsp:cNvSpPr/>
      </dsp:nvSpPr>
      <dsp:spPr>
        <a:xfrm>
          <a:off x="598326" y="0"/>
          <a:ext cx="6781035" cy="41012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6C1DD-7B8E-014F-AB0F-7020ED67C609}">
      <dsp:nvSpPr>
        <dsp:cNvPr id="0" name=""/>
        <dsp:cNvSpPr/>
      </dsp:nvSpPr>
      <dsp:spPr>
        <a:xfrm>
          <a:off x="3992" y="1230372"/>
          <a:ext cx="1920410" cy="164049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Bienes y servicios objetivo</a:t>
          </a:r>
          <a:endParaRPr lang="es-ES" sz="2300" kern="1200" dirty="0"/>
        </a:p>
      </dsp:txBody>
      <dsp:txXfrm>
        <a:off x="84074" y="1310454"/>
        <a:ext cx="1760246" cy="1480332"/>
      </dsp:txXfrm>
    </dsp:sp>
    <dsp:sp modelId="{87EBDF63-EF26-CD49-94A3-AC64A1C08A98}">
      <dsp:nvSpPr>
        <dsp:cNvPr id="0" name=""/>
        <dsp:cNvSpPr/>
      </dsp:nvSpPr>
      <dsp:spPr>
        <a:xfrm>
          <a:off x="2020423" y="1230372"/>
          <a:ext cx="1920410" cy="1640496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Plan de acci</a:t>
          </a:r>
          <a:r>
            <a:rPr lang="es-ES" sz="2300" kern="1200" dirty="0" smtClean="0"/>
            <a:t>ón nacional CPS</a:t>
          </a:r>
          <a:endParaRPr lang="es-ES" sz="2300" kern="1200" dirty="0"/>
        </a:p>
      </dsp:txBody>
      <dsp:txXfrm>
        <a:off x="2100505" y="1310454"/>
        <a:ext cx="1760246" cy="1480332"/>
      </dsp:txXfrm>
    </dsp:sp>
    <dsp:sp modelId="{338D5C10-35C4-4A4C-BA7E-7C676DE2A068}">
      <dsp:nvSpPr>
        <dsp:cNvPr id="0" name=""/>
        <dsp:cNvSpPr/>
      </dsp:nvSpPr>
      <dsp:spPr>
        <a:xfrm>
          <a:off x="4036854" y="1230372"/>
          <a:ext cx="1920410" cy="1640496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Vinculaci</a:t>
          </a:r>
          <a:r>
            <a:rPr lang="es-ES" sz="2300" kern="1200" dirty="0" smtClean="0"/>
            <a:t>ón Entidades Estatales</a:t>
          </a:r>
          <a:endParaRPr lang="es-ES" sz="2300" kern="1200" dirty="0"/>
        </a:p>
      </dsp:txBody>
      <dsp:txXfrm>
        <a:off x="4116936" y="1310454"/>
        <a:ext cx="1760246" cy="1480332"/>
      </dsp:txXfrm>
    </dsp:sp>
    <dsp:sp modelId="{ECF63EAC-DA1B-6E41-A9D4-07CFF658539A}">
      <dsp:nvSpPr>
        <dsp:cNvPr id="0" name=""/>
        <dsp:cNvSpPr/>
      </dsp:nvSpPr>
      <dsp:spPr>
        <a:xfrm>
          <a:off x="6053285" y="1230372"/>
          <a:ext cx="1920410" cy="1640496"/>
        </a:xfrm>
        <a:prstGeom prst="roundRect">
          <a:avLst/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Estimaci</a:t>
          </a:r>
          <a:r>
            <a:rPr lang="es-ES" sz="2300" kern="1200" dirty="0" smtClean="0"/>
            <a:t>ón de beneficios IAD</a:t>
          </a:r>
          <a:endParaRPr lang="es-ES" sz="2300" kern="1200" dirty="0"/>
        </a:p>
      </dsp:txBody>
      <dsp:txXfrm>
        <a:off x="6133367" y="1310454"/>
        <a:ext cx="1760246" cy="1480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7AD0F-AD1A-2B42-8453-B4E92ABE2C8F}" type="datetimeFigureOut">
              <a:rPr lang="es-ES" smtClean="0"/>
              <a:t>6/04/16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58B6-9BA2-2F4B-8AB3-DF5C497093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3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Sistema de Compra Pública es la estructura organizada para tomar decisiones de gasto público para poner a disposición de las personas los bienes, obras y servicios a cargo de las Entidades Estatales y el cual está conformado por los actores del mercado, la regulación y los procedimientos aplicables a estos y aquellos, las autoridades encargadas de aplicar tales regulaciones y procedimientos, los sistemas de información y las relaciones entre los actores, las autoridades y las Entidades Estatales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39AC-F595-4EAB-8DA2-6EC9A1265DA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42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CPS</a:t>
            </a:r>
            <a:r>
              <a:rPr lang="es-ES" baseline="0" dirty="0" smtClean="0"/>
              <a:t> es realizada con el </a:t>
            </a:r>
            <a:r>
              <a:rPr lang="es-ES" baseline="0" dirty="0" err="1" smtClean="0"/>
              <a:t>MinAmbiente</a:t>
            </a:r>
            <a:r>
              <a:rPr lang="es-ES" baseline="0" dirty="0" smtClean="0"/>
              <a:t> a través de la revisión con ellos de qué han desarrollado para identificar las mejores prácticas de producción de bienes y de prestación de servicios. SOLO EN CASO QUE PREGUNTEN: no usamos el sello ambiental colombiano, del cual no se debe hablar, debido a que no está posicionado en el país, no es reconocido internacionalmente y no podemos requerir certificados por dictamen de la ley. Debido a esto, usamos criterios ambientales que el MADS nos da con base a los estudios que ellos, como la autoridad más competente para esto, nos entregan.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F416-87EA-3F48-BA08-28843474C95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28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CPS</a:t>
            </a:r>
            <a:r>
              <a:rPr lang="es-ES" baseline="0" dirty="0" smtClean="0"/>
              <a:t> es realizada con el </a:t>
            </a:r>
            <a:r>
              <a:rPr lang="es-ES" baseline="0" dirty="0" err="1" smtClean="0"/>
              <a:t>MinAmbiente</a:t>
            </a:r>
            <a:r>
              <a:rPr lang="es-ES" baseline="0" dirty="0" smtClean="0"/>
              <a:t> a través de la revisión con ellos de qué han desarrollado para identificar las mejores prácticas de producción de bienes y de prestación de servicios. SOLO EN CASO QUE PREGUNTEN: no usamos el sello ambiental colombiano, del cual no se debe hablar, debido a que no está posicionado en el país, no es reconocido internacionalmente y no podemos requerir certificados por dictamen de la ley. Debido a esto, usamos criterios ambientales que el MADS nos da con base a los estudios que ellos, como la autoridad más competente para esto, nos entregan.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F416-87EA-3F48-BA08-28843474C95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28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488" indent="-336488">
              <a:buAutoNum type="arabicParenR"/>
            </a:pPr>
            <a:r>
              <a:rPr lang="es-CO" dirty="0" smtClean="0"/>
              <a:t>Aseo y cafetería</a:t>
            </a:r>
          </a:p>
          <a:p>
            <a:pPr marL="336488" indent="-336488">
              <a:buAutoNum type="arabicParenR"/>
            </a:pPr>
            <a:r>
              <a:rPr lang="es-CO" dirty="0" smtClean="0"/>
              <a:t>Papelería y útiles de oficina</a:t>
            </a:r>
          </a:p>
          <a:p>
            <a:pPr marL="336488" indent="-336488">
              <a:buAutoNum type="arabicParenR"/>
            </a:pPr>
            <a:r>
              <a:rPr lang="es-CO" dirty="0" smtClean="0"/>
              <a:t>Vehículos</a:t>
            </a:r>
          </a:p>
          <a:p>
            <a:pPr marL="336488" indent="-336488">
              <a:buAutoNum type="arabicParenR"/>
            </a:pPr>
            <a:r>
              <a:rPr lang="es-CO" dirty="0" smtClean="0"/>
              <a:t>Combustible</a:t>
            </a:r>
          </a:p>
          <a:p>
            <a:pPr marL="336488" indent="-336488">
              <a:buAutoNum type="arabicParenR"/>
            </a:pPr>
            <a:r>
              <a:rPr lang="es-CO" dirty="0" smtClean="0"/>
              <a:t>Arrendamiento</a:t>
            </a:r>
            <a:r>
              <a:rPr lang="es-CO" baseline="0" dirty="0" smtClean="0"/>
              <a:t> de </a:t>
            </a:r>
            <a:r>
              <a:rPr lang="es-CO" baseline="0" dirty="0" err="1" smtClean="0"/>
              <a:t>ETPs</a:t>
            </a:r>
            <a:r>
              <a:rPr lang="es-CO" baseline="0" dirty="0" smtClean="0"/>
              <a:t> (Equipos Tecnológicos y Periféricos)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404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488" indent="-336488">
              <a:buAutoNum type="arabicParenR"/>
            </a:pPr>
            <a:r>
              <a:rPr lang="es-CO" dirty="0" smtClean="0"/>
              <a:t>Aseo y cafetería</a:t>
            </a:r>
          </a:p>
          <a:p>
            <a:pPr marL="336488" indent="-336488">
              <a:buAutoNum type="arabicParenR"/>
            </a:pPr>
            <a:r>
              <a:rPr lang="es-CO" dirty="0" smtClean="0"/>
              <a:t>Papelería y útiles de oficina</a:t>
            </a:r>
          </a:p>
          <a:p>
            <a:pPr marL="336488" indent="-336488">
              <a:buAutoNum type="arabicParenR"/>
            </a:pPr>
            <a:r>
              <a:rPr lang="es-CO" dirty="0" smtClean="0"/>
              <a:t>Vehículos</a:t>
            </a:r>
          </a:p>
          <a:p>
            <a:pPr marL="336488" indent="-336488">
              <a:buAutoNum type="arabicParenR"/>
            </a:pPr>
            <a:r>
              <a:rPr lang="es-CO" dirty="0" smtClean="0"/>
              <a:t>Combustible</a:t>
            </a:r>
          </a:p>
          <a:p>
            <a:pPr marL="336488" indent="-336488">
              <a:buAutoNum type="arabicParenR"/>
            </a:pPr>
            <a:r>
              <a:rPr lang="es-CO" dirty="0" smtClean="0"/>
              <a:t>Arrendamiento</a:t>
            </a:r>
            <a:r>
              <a:rPr lang="es-CO" baseline="0" dirty="0" smtClean="0"/>
              <a:t> de </a:t>
            </a:r>
            <a:r>
              <a:rPr lang="es-CO" baseline="0" dirty="0" err="1" smtClean="0"/>
              <a:t>ETPs</a:t>
            </a:r>
            <a:r>
              <a:rPr lang="es-CO" baseline="0" dirty="0" smtClean="0"/>
              <a:t> (Equipos Tecnológicos y Periféricos)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583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CPS</a:t>
            </a:r>
            <a:r>
              <a:rPr lang="es-ES" baseline="0" dirty="0" smtClean="0"/>
              <a:t> es realizada con el </a:t>
            </a:r>
            <a:r>
              <a:rPr lang="es-ES" baseline="0" dirty="0" err="1" smtClean="0"/>
              <a:t>MinAmbiente</a:t>
            </a:r>
            <a:r>
              <a:rPr lang="es-ES" baseline="0" dirty="0" smtClean="0"/>
              <a:t> a través de la revisión con ellos de qué han desarrollado para identificar las mejores prácticas de producción de bienes y de prestación de servicios. SOLO EN CASO QUE PREGUNTEN: no usamos el sello ambiental colombiano, del cual no se debe hablar, debido a que no está posicionado en el país, no es reconocido internacionalmente y no podemos requerir certificados por dictamen de la ley. Debido a esto, usamos criterios ambientales que el MADS nos da con base a los estudios que ellos, como la autoridad más competente para esto, nos entregan.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F416-87EA-3F48-BA08-28843474C95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27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CPS</a:t>
            </a:r>
            <a:r>
              <a:rPr lang="es-ES" baseline="0" dirty="0" smtClean="0"/>
              <a:t> es realizada con el </a:t>
            </a:r>
            <a:r>
              <a:rPr lang="es-ES" baseline="0" dirty="0" err="1" smtClean="0"/>
              <a:t>MinAmbiente</a:t>
            </a:r>
            <a:r>
              <a:rPr lang="es-ES" baseline="0" dirty="0" smtClean="0"/>
              <a:t> a través de la revisión con ellos de qué han desarrollado para identificar las mejores prácticas de producción de bienes y de prestación de servicios. SOLO EN CASO QUE PREGUNTEN: no usamos el sello ambiental colombiano, del cual no se debe hablar, debido a que no está posicionado en el país, no es reconocido internacionalmente y no podemos requerir certificados por dictamen de la ley. Debido a esto, usamos criterios ambientales que el MADS nos da con base a los estudios que ellos, como la autoridad más competente para esto, nos entregan.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F416-87EA-3F48-BA08-28843474C95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27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/>
              <a:t>Pasos a seguir:</a:t>
            </a:r>
          </a:p>
          <a:p>
            <a:endParaRPr lang="es-ES" sz="1200" dirty="0" smtClean="0"/>
          </a:p>
          <a:p>
            <a:pPr marL="342900" indent="-342900">
              <a:buAutoNum type="arabicPeriod"/>
            </a:pPr>
            <a:r>
              <a:rPr lang="es-ES" sz="1200" dirty="0" smtClean="0"/>
              <a:t>Continuar con el desarrollo de fichas técnicas y focalización de bienes y servicios: servicios de distribución, mobiliario escolar y de cocina y disposición de computadores.</a:t>
            </a:r>
          </a:p>
          <a:p>
            <a:pPr marL="342900" indent="-342900">
              <a:buAutoNum type="arabicPeriod"/>
            </a:pPr>
            <a:r>
              <a:rPr lang="es-ES" sz="1200" dirty="0" smtClean="0"/>
              <a:t>Desarrollar junto con el Ministerio de Ambiente y Desarrollo Sostenible el Plan de Acción Nacional de Compras Públicas Sostenibles.</a:t>
            </a:r>
          </a:p>
          <a:p>
            <a:pPr marL="342900" indent="-342900">
              <a:buAutoNum type="arabicPeriod"/>
            </a:pPr>
            <a:r>
              <a:rPr lang="es-ES" sz="1200" dirty="0" smtClean="0"/>
              <a:t>Vinculación de Entidades Estatales que deben hacer parte del proceso de CPS.</a:t>
            </a:r>
          </a:p>
          <a:p>
            <a:pPr marL="342900" indent="-342900">
              <a:buAutoNum type="arabicPeriod"/>
            </a:pPr>
            <a:r>
              <a:rPr lang="es-ES" sz="1200" dirty="0" smtClean="0"/>
              <a:t>Estimación de los beneficios derivados de los IAD con criterios de CPS.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F416-87EA-3F48-BA08-28843474C95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0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75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13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9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2"/>
          <p:cNvSpPr/>
          <p:nvPr userDrawn="1"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 userDrawn="1"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748800" y="6413760"/>
            <a:ext cx="1854000" cy="2556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400" dirty="0" smtClean="0">
                <a:solidFill>
                  <a:srgbClr val="FFFFFF"/>
                </a:solidFill>
                <a:latin typeface="+mn-lt"/>
                <a:cs typeface="Arial"/>
              </a:rPr>
              <a:t>Bogotá, D.C. 2013</a:t>
            </a:r>
          </a:p>
        </p:txBody>
      </p:sp>
    </p:spTree>
    <p:extLst>
      <p:ext uri="{BB962C8B-B14F-4D97-AF65-F5344CB8AC3E}">
        <p14:creationId xmlns:p14="http://schemas.microsoft.com/office/powerpoint/2010/main" val="13451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76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51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09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46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22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15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91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75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AFC0-C8E4-504D-A019-2389CE767739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C6C1-F3C3-484F-A2B5-EA4C0440DA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8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ecop.gov.co/Public/Tendering/OpportunityDetail/Index?noticeUID=CO1.NTC.16101" TargetMode="External"/><Relationship Id="rId4" Type="http://schemas.openxmlformats.org/officeDocument/2006/relationships/hyperlink" Target="https://www.contratos.gov.co/consultas/detalleProceso.do?numConstancia=14-1-123537" TargetMode="External"/><Relationship Id="rId5" Type="http://schemas.openxmlformats.org/officeDocument/2006/relationships/hyperlink" Target="https://community.secop.gov.co/Public/Tendering/OpportunityDetail/Index?noticeUID=CO1.NTC.21101" TargetMode="External"/><Relationship Id="rId6" Type="http://schemas.openxmlformats.org/officeDocument/2006/relationships/hyperlink" Target="https://community.secop.gov.co/Public/Tendering/OpportunityDetail/Index?noticeUID=CO1.NTC.35802" TargetMode="External"/><Relationship Id="rId7" Type="http://schemas.openxmlformats.org/officeDocument/2006/relationships/hyperlink" Target="https://community.secop.gov.co/Public/Tendering/OpportunityDetail/Index?noticeUID=CO1.NTC.10301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2.png"/><Relationship Id="rId10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29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png"/><Relationship Id="rId29" Type="http://schemas.openxmlformats.org/officeDocument/2006/relationships/image" Target="../media/image53.png"/><Relationship Id="rId30" Type="http://schemas.openxmlformats.org/officeDocument/2006/relationships/image" Target="../media/image54.png"/><Relationship Id="rId31" Type="http://schemas.openxmlformats.org/officeDocument/2006/relationships/image" Target="../media/image30.png"/><Relationship Id="rId10" Type="http://schemas.openxmlformats.org/officeDocument/2006/relationships/image" Target="../media/image36.png"/><Relationship Id="rId11" Type="http://schemas.openxmlformats.org/officeDocument/2006/relationships/image" Target="../media/image28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3924526"/>
            <a:ext cx="8737690" cy="2425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5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24" y="1192148"/>
            <a:ext cx="4520886" cy="166052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1866660" y="4489701"/>
            <a:ext cx="6578839" cy="818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solidFill>
                  <a:schemeClr val="tx1"/>
                </a:solidFill>
              </a:rPr>
              <a:t>Convenios Marco con criterios de CPS</a:t>
            </a:r>
            <a:r>
              <a:rPr lang="es-CO" dirty="0">
                <a:solidFill>
                  <a:schemeClr val="tx1"/>
                </a:solidFill>
              </a:rPr>
              <a:t> </a:t>
            </a:r>
            <a:endParaRPr lang="es-ES" sz="28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1866661" y="5124991"/>
            <a:ext cx="5429539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Equipo de Colombia Compra Eficiente</a:t>
            </a:r>
          </a:p>
          <a:p>
            <a:pPr algn="l"/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571772" y="4542403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70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18842"/>
              </p:ext>
            </p:extLst>
          </p:nvPr>
        </p:nvGraphicFramePr>
        <p:xfrm>
          <a:off x="366611" y="1219132"/>
          <a:ext cx="8576736" cy="486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368"/>
                <a:gridCol w="4288368"/>
              </a:tblGrid>
              <a:tr h="332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Acuerdo Marco de Precios</a:t>
                      </a:r>
                      <a:endParaRPr lang="es-CO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ＭＳ 明朝"/>
                          <a:cs typeface="Calibri"/>
                        </a:rPr>
                        <a:t>Criterio utilizado</a:t>
                      </a:r>
                      <a:endParaRPr lang="es-CO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819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Combustible (requerimientos</a:t>
                      </a:r>
                      <a:r>
                        <a:rPr lang="es-ES" sz="15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>
                          <a:solidFill>
                            <a:srgbClr val="0B4CB4"/>
                          </a:solidFill>
                          <a:effectLst/>
                          <a:latin typeface="+mn-lt"/>
                          <a:ea typeface="ＭＳ 明朝"/>
                          <a:cs typeface="Calibri"/>
                          <a:hlinkClick r:id="rId3"/>
                        </a:rPr>
                        <a:t>https://community.secop.gov.co/Public/Tendering/OpportunityDetail/Index?noticeUID=CO1.NTC.16101</a:t>
                      </a:r>
                      <a:r>
                        <a:rPr lang="es-ES" sz="1500" baseline="0" dirty="0" smtClean="0">
                          <a:solidFill>
                            <a:srgbClr val="0B4CB4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s-CO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Cumplir </a:t>
                      </a:r>
                      <a:r>
                        <a:rPr lang="es-ES" sz="15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pautas de Ecopetrol; 2. seguros ambientales, funcionamiento y operación requeridos</a:t>
                      </a:r>
                      <a:endParaRPr lang="es-CO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5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ＭＳ 明朝"/>
                          <a:cs typeface="Calibri"/>
                        </a:rPr>
                        <a:t>Aseo y cafetería (puntaje 5/100)</a:t>
                      </a:r>
                      <a:endParaRPr lang="es-CO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B4CB4"/>
                          </a:solidFill>
                          <a:effectLst/>
                          <a:latin typeface="Calibri"/>
                          <a:ea typeface="ＭＳ 明朝"/>
                          <a:cs typeface="Calibri"/>
                          <a:hlinkClick r:id="rId4"/>
                        </a:rPr>
                        <a:t>https://www.contratos.gov.co/consultas/detalleProceso.do?numConstancia=14-1-123537</a:t>
                      </a:r>
                      <a:endParaRPr lang="es-CO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ＭＳ 明朝"/>
                          <a:cs typeface="Calibri"/>
                        </a:rPr>
                        <a:t>Ofrecimiento de bienes biodegradables. Obliga a contar con plan de apoyo a gestión ambiental en la Entidad Estatal.</a:t>
                      </a:r>
                      <a:endParaRPr lang="es-CO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32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Vehículos</a:t>
                      </a:r>
                      <a:endParaRPr lang="es-CO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0B4CB4"/>
                          </a:solidFill>
                          <a:effectLst/>
                          <a:latin typeface="Calibri"/>
                          <a:ea typeface="ＭＳ 明朝"/>
                          <a:cs typeface="Calibri"/>
                          <a:hlinkClick r:id="rId5"/>
                        </a:rPr>
                        <a:t>https://community.secop.gov.co/Public/Tendering/OpportunityDetail/Index?noticeUID=CO1.NTC.21101</a:t>
                      </a:r>
                      <a:endParaRPr lang="es-CO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Se incorporó vehículos </a:t>
                      </a:r>
                      <a:r>
                        <a:rPr lang="es-ES" sz="15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eléctricos e híbridos</a:t>
                      </a:r>
                      <a:endParaRPr lang="es-CO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Papelería y útiles de oficina (puntaje 15/100</a:t>
                      </a:r>
                      <a:r>
                        <a:rPr lang="es-ES" sz="15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+mn-lt"/>
                          <a:ea typeface="ＭＳ 明朝"/>
                          <a:cs typeface="Calibri"/>
                          <a:hlinkClick r:id="rId6"/>
                        </a:rPr>
                        <a:t>https://community.secop.gov.co/Public/Tendering/OpportunityDetail/Index?noticeUID=CO1.NTC.35802</a:t>
                      </a:r>
                      <a:r>
                        <a:rPr lang="es-ES" sz="15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s-ES" sz="1500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ＭＳ 明朝"/>
                          <a:cs typeface="Calibri"/>
                        </a:rPr>
                        <a:t>A través de un laboratorio, certificar que es de material reciclado o reforestado</a:t>
                      </a:r>
                      <a:endParaRPr lang="es-CO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058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ＭＳ 明朝"/>
                          <a:cs typeface="Calibri"/>
                        </a:rPr>
                        <a:t>Arrendamiento de ETPs</a:t>
                      </a:r>
                      <a:endParaRPr lang="es-CO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B4CB4"/>
                          </a:solidFill>
                          <a:effectLst/>
                          <a:latin typeface="Calibri"/>
                          <a:ea typeface="ＭＳ 明朝"/>
                          <a:cs typeface="Calibri"/>
                          <a:hlinkClick r:id="rId7"/>
                        </a:rPr>
                        <a:t>https://community.secop.gov.co/Public/Tendering/OpportunityDetail/Index?noticeUID=CO1.NTC.10301</a:t>
                      </a:r>
                      <a:endParaRPr lang="es-CO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Programa de disposición final de desechos tecnológicos cumpliendo con normativa vigente, los ETP cumplen con el máximo de materiales y sustancias peligrosas estipuladas y certificación </a:t>
                      </a:r>
                      <a:r>
                        <a:rPr lang="es-ES" sz="150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Energy</a:t>
                      </a:r>
                      <a:r>
                        <a:rPr lang="es-ES" sz="15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s-ES" sz="150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Star</a:t>
                      </a:r>
                      <a:endParaRPr lang="es-CO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Pública Sostenible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2365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Pública Sostenible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2365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532986"/>
              </p:ext>
            </p:extLst>
          </p:nvPr>
        </p:nvGraphicFramePr>
        <p:xfrm>
          <a:off x="205659" y="969124"/>
          <a:ext cx="8820518" cy="5411066"/>
        </p:xfrm>
        <a:graphic>
          <a:graphicData uri="http://schemas.openxmlformats.org/drawingml/2006/table">
            <a:tbl>
              <a:tblPr/>
              <a:tblGrid>
                <a:gridCol w="3438084"/>
                <a:gridCol w="876210"/>
                <a:gridCol w="1001384"/>
                <a:gridCol w="876210"/>
                <a:gridCol w="876210"/>
                <a:gridCol w="876210"/>
                <a:gridCol w="876210"/>
              </a:tblGrid>
              <a:tr h="1490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6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AMP/IAD</a:t>
                      </a:r>
                    </a:p>
                  </a:txBody>
                  <a:tcPr marL="7006" marR="7006" marT="70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D4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</a:t>
                      </a:r>
                      <a:r>
                        <a:rPr lang="es-CO" sz="96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(millones)</a:t>
                      </a:r>
                      <a:endParaRPr lang="es-CO" sz="96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4D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Ahorros </a:t>
                      </a:r>
                      <a:r>
                        <a:rPr lang="es-CO" sz="96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(millones)</a:t>
                      </a:r>
                      <a:endParaRPr lang="es-CO" sz="96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4D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90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D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D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D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D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D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6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4D4D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 err="1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ArcGIS</a:t>
                      </a:r>
                      <a:endParaRPr lang="es-CO" sz="960" b="0" i="0" u="none" strike="noStrike" dirty="0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1.569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2.300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177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259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Arriendo ETP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3.594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252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Aseo y Cafetería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45.652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207.255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80.452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2.317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10.660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4.113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Blindaje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117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36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Centro Datos / Nube Privada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4.511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29.533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1.188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1.854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12.018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500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Centro de Contacto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135.471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197.376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15.235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54.203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79.215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6.189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Combustible (Bogotá) 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48.694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27.693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4.481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2.911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Combustible (Bogotá) II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27.135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20.328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2.089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1.565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Combustible (Nacional)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31.847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12.748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2.383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1.084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Conectividad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22.283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90.631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16.812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9.038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36.863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6.890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Dotación de vestuario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59.063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15.490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2.953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775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Google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7.655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4.825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383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241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Grandes Superficies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1.130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4.484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736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Intranet Gubernamental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11.839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859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434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32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Material de Intendencia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 dirty="0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16.540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Material Pedagógico - Distribución matemáticas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 dirty="0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 dirty="0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120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31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Material Pedagógico - Impresión matemáticas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3.029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2.889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Material Pedagógico - Lenguaje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372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351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82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77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Microsoft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32.396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8.930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Nube Pública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4.162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2.206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632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1.878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1.068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314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PAE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2.023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3.389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Papelería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11.099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20.761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7.027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Seguros de Vehículos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30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Servicios Financieros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106.311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3.932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25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 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Servicios Oracle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72.193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35.810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36.334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18.003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SOAT 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13.445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21.271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3.563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5.637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SOAT II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22.022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5.836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Tiquetes Aéreos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50.822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69.962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5.185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7.264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334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Vehículos Blindados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10.029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285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791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23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Vehículos 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90.347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144.215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23.676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37.783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Vehículos II</a:t>
                      </a:r>
                    </a:p>
                  </a:txBody>
                  <a:tcPr marL="7006" marR="7006" marT="700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60" b="0" i="0" u="none" strike="noStrike">
                        <a:solidFill>
                          <a:srgbClr val="1A18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5.895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       -  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0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   1.533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041"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1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1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388.633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1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1.150.845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1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351.521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1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101.445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1" i="0" u="none" strike="noStrike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236.623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60" b="1" i="0" u="none" strike="noStrike" dirty="0">
                          <a:solidFill>
                            <a:srgbClr val="1A1818"/>
                          </a:solidFill>
                          <a:effectLst/>
                          <a:latin typeface="Arial" panose="020B0604020202020204" pitchFamily="34" charset="0"/>
                        </a:rPr>
                        <a:t> $    54.952 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CECE"/>
                    </a:solidFill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05659" y="1610566"/>
            <a:ext cx="8820518" cy="157129"/>
          </a:xfrm>
          <a:prstGeom prst="rect">
            <a:avLst/>
          </a:prstGeom>
          <a:solidFill>
            <a:srgbClr val="FF66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05659" y="2234351"/>
            <a:ext cx="8820518" cy="5023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205658" y="5913775"/>
            <a:ext cx="8820518" cy="305891"/>
          </a:xfrm>
          <a:prstGeom prst="rect">
            <a:avLst/>
          </a:prstGeom>
          <a:solidFill>
            <a:srgbClr val="FF66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5659" y="4643653"/>
            <a:ext cx="8820518" cy="157129"/>
          </a:xfrm>
          <a:prstGeom prst="rect">
            <a:avLst/>
          </a:prstGeom>
          <a:solidFill>
            <a:srgbClr val="FF66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05659" y="1453437"/>
            <a:ext cx="8820518" cy="157129"/>
          </a:xfrm>
          <a:prstGeom prst="rect">
            <a:avLst/>
          </a:prstGeom>
          <a:solidFill>
            <a:srgbClr val="FF66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Abril de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a seguir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99409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2856063"/>
              </p:ext>
            </p:extLst>
          </p:nvPr>
        </p:nvGraphicFramePr>
        <p:xfrm>
          <a:off x="727554" y="1627258"/>
          <a:ext cx="7977689" cy="41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5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205658" y="4837163"/>
            <a:ext cx="8737690" cy="1512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11967" y="5352643"/>
            <a:ext cx="7522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400" noProof="1">
                <a:solidFill>
                  <a:srgbClr val="404040"/>
                </a:solidFill>
                <a:latin typeface="Arial"/>
                <a:cs typeface="Arial"/>
              </a:rPr>
              <a:t>Tel. (+57 1) 795 6600 </a:t>
            </a:r>
            <a:endParaRPr lang="cs-CZ" sz="1400" noProof="1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Carrera </a:t>
            </a:r>
            <a:r>
              <a:rPr lang="cs-CZ" sz="1400" noProof="1">
                <a:solidFill>
                  <a:srgbClr val="404040"/>
                </a:solidFill>
                <a:latin typeface="Arial"/>
                <a:cs typeface="Arial"/>
              </a:rPr>
              <a:t>7 No. 26 - 20 Piso </a:t>
            </a:r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17</a:t>
            </a:r>
          </a:p>
          <a:p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Bogotá </a:t>
            </a:r>
            <a:r>
              <a:rPr lang="es-ES" sz="1400" noProof="1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 Colombia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24" y="1718682"/>
            <a:ext cx="4520886" cy="1660520"/>
          </a:xfrm>
          <a:prstGeom prst="rect">
            <a:avLst/>
          </a:prstGeom>
        </p:spPr>
      </p:pic>
      <p:pic>
        <p:nvPicPr>
          <p:cNvPr id="12" name="Imagen 11" descr="CCE_Gobierno_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65" y="5108053"/>
            <a:ext cx="5486583" cy="978441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rgbClr val="FFFFFF"/>
                </a:solidFill>
                <a:latin typeface="Arial"/>
                <a:cs typeface="Arial"/>
              </a:rPr>
              <a:t>Bogotá,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Abril de </a:t>
            </a:r>
            <a:r>
              <a:rPr lang="es-CO" sz="14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lang="es-E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8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/>
              </a:rPr>
              <a:t>Tabla de Contenido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/>
              <a:cs typeface="Arial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59710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21749" y="1889925"/>
            <a:ext cx="7096366" cy="3694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+mj-lt"/>
              <a:buAutoNum type="arabicPeriod"/>
            </a:pP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¿Qué es el Sistema de Compra Pública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?</a:t>
            </a:r>
          </a:p>
          <a:p>
            <a:pPr marL="342900" lvl="0" indent="-342900" algn="l">
              <a:buFont typeface="+mj-lt"/>
              <a:buAutoNum type="arabicPeriod"/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/>
              <a:cs typeface="Arial" panose="020B060402020202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Valor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estratégico del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Sistema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de Compra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Pública 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/>
              <a:cs typeface="Arial" panose="020B060402020202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/>
              <a:cs typeface="Arial" panose="020B060402020202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 Compra Pública Sostenible,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/>
                <a:cs typeface="Arial" panose="020B0604020202020204" pitchFamily="34" charset="0"/>
              </a:rPr>
              <a:t>¿Cómo la hemos abordado?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66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18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3043813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0" y="519146"/>
            <a:ext cx="8715375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Sistema de Compra Pública?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591918" y="1469762"/>
            <a:ext cx="8019868" cy="6837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Estructura organizada para tomar decisiones de gasto público para poner a disposición de los ciudadanos, bienes, obras y servicios.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18" y="3181686"/>
            <a:ext cx="1421176" cy="1421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 descr="http://blog-alemania.com/wp-content/uploads/2009/05/oficina_espacio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14" y="3268881"/>
            <a:ext cx="665041" cy="6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eurospapoolnews.com/uploads/1/Image/actualites_2010/appw_img_invit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48" y="4055985"/>
            <a:ext cx="1374417" cy="13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222"/>
          <p:cNvGrpSpPr/>
          <p:nvPr/>
        </p:nvGrpSpPr>
        <p:grpSpPr>
          <a:xfrm>
            <a:off x="2963385" y="2870984"/>
            <a:ext cx="557543" cy="557543"/>
            <a:chOff x="0" y="0"/>
            <a:chExt cx="369498" cy="369498"/>
          </a:xfrm>
        </p:grpSpPr>
        <p:sp>
          <p:nvSpPr>
            <p:cNvPr id="21" name="Shape 220"/>
            <p:cNvSpPr/>
            <p:nvPr/>
          </p:nvSpPr>
          <p:spPr>
            <a:xfrm>
              <a:off x="0" y="0"/>
              <a:ext cx="369499" cy="36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7108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52578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20"/>
            </a:p>
          </p:txBody>
        </p:sp>
        <p:pic>
          <p:nvPicPr>
            <p:cNvPr id="23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3504" y="73146"/>
              <a:ext cx="148508" cy="21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" name="Group 225"/>
          <p:cNvGrpSpPr/>
          <p:nvPr/>
        </p:nvGrpSpPr>
        <p:grpSpPr>
          <a:xfrm>
            <a:off x="2970736" y="3747695"/>
            <a:ext cx="574741" cy="603781"/>
            <a:chOff x="0" y="0"/>
            <a:chExt cx="369498" cy="369498"/>
          </a:xfrm>
        </p:grpSpPr>
        <p:sp>
          <p:nvSpPr>
            <p:cNvPr id="25" name="Shape 223"/>
            <p:cNvSpPr/>
            <p:nvPr/>
          </p:nvSpPr>
          <p:spPr>
            <a:xfrm>
              <a:off x="0" y="0"/>
              <a:ext cx="369499" cy="36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83D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525780">
                <a:defRPr sz="18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20"/>
            </a:p>
          </p:txBody>
        </p:sp>
        <p:pic>
          <p:nvPicPr>
            <p:cNvPr id="26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3751" y="47488"/>
              <a:ext cx="181163" cy="233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663" y="4670644"/>
            <a:ext cx="1366533" cy="501927"/>
          </a:xfrm>
          <a:prstGeom prst="rect">
            <a:avLst/>
          </a:prstGeom>
        </p:spPr>
      </p:pic>
      <p:pic>
        <p:nvPicPr>
          <p:cNvPr id="13318" name="Picture 6" descr="http://www.definicionabc.com/wp-content/uploads/2013/07/Econom%C3%ADa-de-mercad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6" y="3149756"/>
            <a:ext cx="1631877" cy="11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www.larioja.org/upload/publication/gobierno_de_la_rioja/empleados_publicos/prevencion_de_riesgos/ruedas-dentadas_muneco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03" y="2579175"/>
            <a:ext cx="1711862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107"/>
          <p:cNvSpPr/>
          <p:nvPr/>
        </p:nvSpPr>
        <p:spPr>
          <a:xfrm>
            <a:off x="1717834" y="4700859"/>
            <a:ext cx="633150" cy="636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>
            <a:noFill/>
            <a:miter lim="400000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32" name="Shape 107"/>
          <p:cNvSpPr/>
          <p:nvPr/>
        </p:nvSpPr>
        <p:spPr>
          <a:xfrm>
            <a:off x="658410" y="4692533"/>
            <a:ext cx="615771" cy="619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 flip="none" rotWithShape="1">
            <a:gsLst>
              <a:gs pos="0">
                <a:srgbClr val="E79221">
                  <a:shade val="30000"/>
                  <a:satMod val="115000"/>
                </a:srgbClr>
              </a:gs>
              <a:gs pos="50000">
                <a:srgbClr val="E79221">
                  <a:shade val="67500"/>
                  <a:satMod val="115000"/>
                </a:srgbClr>
              </a:gs>
              <a:gs pos="100000">
                <a:srgbClr val="E79221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>
            <a:noFill/>
            <a:miter lim="400000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100" b="1" dirty="0">
              <a:solidFill>
                <a:srgbClr val="FFFFFF"/>
              </a:solidFill>
            </a:endParaRPr>
          </a:p>
        </p:txBody>
      </p:sp>
      <p:pic>
        <p:nvPicPr>
          <p:cNvPr id="33" name="image49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79581" y="4844875"/>
            <a:ext cx="323829" cy="39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9" y="4807604"/>
            <a:ext cx="482588" cy="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18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Shape 77"/>
          <p:cNvSpPr/>
          <p:nvPr/>
        </p:nvSpPr>
        <p:spPr>
          <a:xfrm>
            <a:off x="695507" y="1838688"/>
            <a:ext cx="4507983" cy="728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rgbClr val="5A87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b="1" dirty="0" err="1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Compra</a:t>
            </a:r>
            <a:r>
              <a:rPr sz="2800" b="1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800" b="1" dirty="0" err="1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pública</a:t>
            </a:r>
            <a:r>
              <a:rPr sz="2800" dirty="0">
                <a:solidFill>
                  <a:srgbClr val="00882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800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sz="28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2014 </a:t>
            </a:r>
          </a:p>
        </p:txBody>
      </p:sp>
      <p:sp>
        <p:nvSpPr>
          <p:cNvPr id="13" name="Shape 78"/>
          <p:cNvSpPr/>
          <p:nvPr/>
        </p:nvSpPr>
        <p:spPr>
          <a:xfrm>
            <a:off x="681096" y="2556311"/>
            <a:ext cx="414236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$115 </a:t>
            </a:r>
            <a:r>
              <a:rPr sz="4200" b="1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billones</a:t>
            </a:r>
            <a:endParaRPr sz="4200" b="1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Shape 79"/>
          <p:cNvSpPr/>
          <p:nvPr/>
        </p:nvSpPr>
        <p:spPr>
          <a:xfrm>
            <a:off x="681096" y="3139493"/>
            <a:ext cx="414236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16% </a:t>
            </a:r>
            <a:r>
              <a:rPr sz="4200" b="1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PIB</a:t>
            </a:r>
          </a:p>
        </p:txBody>
      </p:sp>
      <p:sp>
        <p:nvSpPr>
          <p:cNvPr id="17" name="Shape 80"/>
          <p:cNvSpPr/>
          <p:nvPr/>
        </p:nvSpPr>
        <p:spPr>
          <a:xfrm>
            <a:off x="2745694" y="4361435"/>
            <a:ext cx="2935823" cy="1260475"/>
          </a:xfrm>
          <a:prstGeom prst="rightArrow">
            <a:avLst>
              <a:gd name="adj1" fmla="val 43498"/>
              <a:gd name="adj2" fmla="val 64796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Compra</a:t>
            </a:r>
            <a:r>
              <a:rPr sz="2400" b="1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2400" b="1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pública</a:t>
            </a:r>
            <a:endParaRPr sz="2400" b="1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11481" y="4367670"/>
            <a:ext cx="2574832" cy="165809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82"/>
          <p:cNvSpPr/>
          <p:nvPr/>
        </p:nvSpPr>
        <p:spPr>
          <a:xfrm>
            <a:off x="525322" y="4385529"/>
            <a:ext cx="2486271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53585F"/>
                </a:solidFill>
                <a:latin typeface="Helvetica Neue" panose="020B0604020202020204" pitchFamily="2" charset="0"/>
              </a:rPr>
              <a:t>POLÍTICA PÚBLICA</a:t>
            </a:r>
          </a:p>
        </p:txBody>
      </p:sp>
      <p:pic>
        <p:nvPicPr>
          <p:cNvPr id="21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48458" y="1523369"/>
            <a:ext cx="2425691" cy="26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1900813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0" y="519146"/>
            <a:ext cx="8715375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estratégico del Sistema de Compra Pública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8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1" y="4318735"/>
            <a:ext cx="1416971" cy="1062835"/>
          </a:xfrm>
          <a:prstGeom prst="rect">
            <a:avLst/>
          </a:prstGeom>
        </p:spPr>
      </p:pic>
      <p:pic>
        <p:nvPicPr>
          <p:cNvPr id="2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903679">
            <a:off x="2711425" y="3773177"/>
            <a:ext cx="1978285" cy="2541541"/>
          </a:xfrm>
          <a:prstGeom prst="rect">
            <a:avLst/>
          </a:prstGeom>
          <a:ln w="12700">
            <a:miter lim="400000"/>
          </a:ln>
          <a:effectLst>
            <a:outerShdw blurRad="50800" dist="14154" dir="5400000" rotWithShape="0">
              <a:srgbClr val="000000">
                <a:alpha val="2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r="5962"/>
          <a:stretch/>
        </p:blipFill>
        <p:spPr>
          <a:xfrm>
            <a:off x="2247343" y="2871407"/>
            <a:ext cx="1633929" cy="672814"/>
          </a:xfrm>
          <a:prstGeom prst="rect">
            <a:avLst/>
          </a:prstGeom>
        </p:spPr>
      </p:pic>
      <p:sp>
        <p:nvSpPr>
          <p:cNvPr id="25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1541" y="2534310"/>
            <a:ext cx="1009046" cy="1007410"/>
          </a:xfrm>
          <a:prstGeom prst="ellipse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Pública Sostenible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28021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69570" y="1295185"/>
            <a:ext cx="2309669" cy="2859147"/>
          </a:xfrm>
          <a:prstGeom prst="rect">
            <a:avLst/>
          </a:prstGeom>
          <a:ln w="25400">
            <a:miter lim="400000"/>
          </a:ln>
          <a:effectLst>
            <a:outerShdw blurRad="50800" dist="14154" dir="5400000" rotWithShape="0">
              <a:srgbClr val="000000">
                <a:alpha val="23000"/>
              </a:srgbClr>
            </a:outerShdw>
          </a:effectLst>
        </p:spPr>
      </p:pic>
      <p:pic>
        <p:nvPicPr>
          <p:cNvPr id="21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59045" y="2259195"/>
            <a:ext cx="1909731" cy="1576752"/>
          </a:xfrm>
          <a:prstGeom prst="rect">
            <a:avLst/>
          </a:prstGeom>
          <a:ln w="12700">
            <a:miter lim="400000"/>
          </a:ln>
          <a:effectLst>
            <a:outerShdw blurRad="50800" dist="14154" dir="5400000" rotWithShape="0">
              <a:srgbClr val="000000">
                <a:alpha val="23000"/>
              </a:srgbClr>
            </a:outerShdw>
          </a:effectLst>
        </p:spPr>
      </p:pic>
      <p:pic>
        <p:nvPicPr>
          <p:cNvPr id="27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8310620">
            <a:off x="5230080" y="3589616"/>
            <a:ext cx="1557165" cy="2301469"/>
          </a:xfrm>
          <a:prstGeom prst="rect">
            <a:avLst/>
          </a:prstGeom>
          <a:ln w="12700">
            <a:miter lim="400000"/>
          </a:ln>
          <a:effectLst>
            <a:outerShdw blurRad="50800" dist="14154" dir="5400000" rotWithShape="0">
              <a:srgbClr val="000000">
                <a:alpha val="23000"/>
              </a:srgbClr>
            </a:outerShdw>
          </a:effectLst>
        </p:spPr>
      </p:pic>
      <p:sp>
        <p:nvSpPr>
          <p:cNvPr id="28" name="Shape 123"/>
          <p:cNvSpPr/>
          <p:nvPr/>
        </p:nvSpPr>
        <p:spPr>
          <a:xfrm>
            <a:off x="1724648" y="1332376"/>
            <a:ext cx="2252319" cy="34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r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Ambiente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25"/>
          <p:cNvSpPr/>
          <p:nvPr/>
        </p:nvSpPr>
        <p:spPr>
          <a:xfrm>
            <a:off x="6464632" y="1564023"/>
            <a:ext cx="1595354" cy="65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 de gasto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27"/>
          <p:cNvSpPr/>
          <p:nvPr/>
        </p:nvSpPr>
        <p:spPr>
          <a:xfrm>
            <a:off x="6846983" y="5501955"/>
            <a:ext cx="1868392" cy="346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agregación de demanda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128"/>
          <p:cNvSpPr/>
          <p:nvPr/>
        </p:nvSpPr>
        <p:spPr>
          <a:xfrm>
            <a:off x="-240466" y="5664178"/>
            <a:ext cx="3800638" cy="34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 Compra </a:t>
            </a:r>
          </a:p>
          <a:p>
            <a:pPr lvl="0" algn="ctr">
              <a:defRPr b="0">
                <a:solidFill>
                  <a:srgbClr val="000000"/>
                </a:solidFill>
              </a:defRPr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endParaRPr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57" y="4012188"/>
            <a:ext cx="1048012" cy="10480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5657" y="6141189"/>
            <a:ext cx="8841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err="1" smtClean="0">
                <a:hlinkClick r:id=""/>
              </a:rPr>
              <a:t>https</a:t>
            </a:r>
            <a:r>
              <a:rPr lang="es-ES" sz="1050" dirty="0" smtClean="0">
                <a:hlinkClick r:id=""/>
              </a:rPr>
              <a:t>://</a:t>
            </a:r>
            <a:r>
              <a:rPr lang="es-ES" sz="1050" dirty="0" err="1" smtClean="0">
                <a:hlinkClick r:id=""/>
              </a:rPr>
              <a:t>www.minambiente.gov.co</a:t>
            </a:r>
            <a:r>
              <a:rPr lang="es-ES" sz="1050" dirty="0" smtClean="0">
                <a:hlinkClick r:id=""/>
              </a:rPr>
              <a:t>/</a:t>
            </a:r>
            <a:r>
              <a:rPr lang="es-ES" sz="1050" dirty="0" err="1" smtClean="0">
                <a:hlinkClick r:id=""/>
              </a:rPr>
              <a:t>index.php</a:t>
            </a:r>
            <a:r>
              <a:rPr lang="es-ES" sz="1050" dirty="0" smtClean="0">
                <a:hlinkClick r:id=""/>
              </a:rPr>
              <a:t>/</a:t>
            </a:r>
            <a:r>
              <a:rPr lang="es-ES" sz="1050" dirty="0" err="1" smtClean="0">
                <a:hlinkClick r:id=""/>
              </a:rPr>
              <a:t>component</a:t>
            </a:r>
            <a:r>
              <a:rPr lang="es-ES" sz="1050" dirty="0" smtClean="0">
                <a:hlinkClick r:id=""/>
              </a:rPr>
              <a:t>/</a:t>
            </a:r>
            <a:r>
              <a:rPr lang="es-ES" sz="1050" dirty="0" err="1" smtClean="0">
                <a:hlinkClick r:id=""/>
              </a:rPr>
              <a:t>content</a:t>
            </a:r>
            <a:r>
              <a:rPr lang="es-ES" sz="1050" dirty="0" smtClean="0">
                <a:hlinkClick r:id=""/>
              </a:rPr>
              <a:t>/</a:t>
            </a:r>
            <a:r>
              <a:rPr lang="es-ES" sz="1050" dirty="0" err="1" smtClean="0">
                <a:hlinkClick r:id=""/>
              </a:rPr>
              <a:t>article?id</a:t>
            </a:r>
            <a:r>
              <a:rPr lang="es-ES" sz="1050" dirty="0" smtClean="0">
                <a:hlinkClick r:id=""/>
              </a:rPr>
              <a:t>=155:plantilla-asuntos-ambientales-y-sectorial-y-urbana-8#pol%EDtica-y-criterios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033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cto de flecha 54"/>
          <p:cNvCxnSpPr/>
          <p:nvPr/>
        </p:nvCxnSpPr>
        <p:spPr>
          <a:xfrm flipV="1">
            <a:off x="3914293" y="4882165"/>
            <a:ext cx="554967" cy="54328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27"/>
          <p:cNvCxnSpPr>
            <a:stCxn id="63" idx="0"/>
          </p:cNvCxnSpPr>
          <p:nvPr/>
        </p:nvCxnSpPr>
        <p:spPr>
          <a:xfrm flipV="1">
            <a:off x="4774617" y="2987145"/>
            <a:ext cx="13816" cy="52124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curvado 77"/>
          <p:cNvCxnSpPr/>
          <p:nvPr/>
        </p:nvCxnSpPr>
        <p:spPr>
          <a:xfrm>
            <a:off x="7046632" y="2661676"/>
            <a:ext cx="90421" cy="3046784"/>
          </a:xfrm>
          <a:prstGeom prst="curvedConnector3">
            <a:avLst>
              <a:gd name="adj1" fmla="val 171522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curvado 72"/>
          <p:cNvCxnSpPr/>
          <p:nvPr/>
        </p:nvCxnSpPr>
        <p:spPr>
          <a:xfrm rot="10800000" flipH="1">
            <a:off x="2471103" y="2656051"/>
            <a:ext cx="27807" cy="3092415"/>
          </a:xfrm>
          <a:prstGeom prst="curvedConnector3">
            <a:avLst>
              <a:gd name="adj1" fmla="val -4384507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6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34"/>
          <p:cNvSpPr txBox="1">
            <a:spLocks noChangeArrowheads="1"/>
          </p:cNvSpPr>
          <p:nvPr/>
        </p:nvSpPr>
        <p:spPr bwMode="auto">
          <a:xfrm>
            <a:off x="4250748" y="5071138"/>
            <a:ext cx="1141152" cy="4924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9" tIns="45719" rIns="91439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1pPr>
            <a:lvl2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2pPr>
            <a:lvl3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3pPr>
            <a:lvl4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4pPr>
            <a:lvl5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5pPr>
            <a:lvl6pPr marL="25146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6pPr>
            <a:lvl7pPr marL="29718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7pPr>
            <a:lvl8pPr marL="34290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8pPr>
            <a:lvl9pPr marL="38862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9pPr>
          </a:lstStyle>
          <a:p>
            <a:pPr algn="ctr"/>
            <a:r>
              <a:rPr lang="es-ES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endParaRPr lang="es-ES" altLang="es-CO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</a:p>
        </p:txBody>
      </p:sp>
      <p:sp>
        <p:nvSpPr>
          <p:cNvPr id="22" name="52 Pentágono"/>
          <p:cNvSpPr/>
          <p:nvPr/>
        </p:nvSpPr>
        <p:spPr>
          <a:xfrm>
            <a:off x="439579" y="1381896"/>
            <a:ext cx="4233386" cy="565013"/>
          </a:xfrm>
          <a:prstGeom prst="homePlate">
            <a:avLst>
              <a:gd name="adj" fmla="val 2549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29" name="53 Cheurón"/>
          <p:cNvSpPr/>
          <p:nvPr/>
        </p:nvSpPr>
        <p:spPr>
          <a:xfrm>
            <a:off x="4622959" y="1381896"/>
            <a:ext cx="4091940" cy="565013"/>
          </a:xfrm>
          <a:prstGeom prst="chevron">
            <a:avLst>
              <a:gd name="adj" fmla="val 2549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1" name="13 Rectángulo"/>
          <p:cNvSpPr>
            <a:spLocks noChangeArrowheads="1"/>
          </p:cNvSpPr>
          <p:nvPr/>
        </p:nvSpPr>
        <p:spPr bwMode="auto">
          <a:xfrm>
            <a:off x="4762977" y="1462358"/>
            <a:ext cx="3916203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/>
            <a:r>
              <a:rPr lang="es-CO" alt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</a:t>
            </a: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     </a:t>
            </a:r>
            <a:r>
              <a:rPr lang="es-CO" alt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3 - 4</a:t>
            </a:r>
            <a:endParaRPr lang="es-CO" altLang="es-CO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3"/>
          <p:cNvSpPr txBox="1">
            <a:spLocks noChangeArrowheads="1"/>
          </p:cNvSpPr>
          <p:nvPr/>
        </p:nvSpPr>
        <p:spPr bwMode="auto">
          <a:xfrm>
            <a:off x="7161852" y="4000736"/>
            <a:ext cx="1305845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1pPr>
            <a:lvl2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2pPr>
            <a:lvl3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3pPr>
            <a:lvl4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4pPr>
            <a:lvl5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5pPr>
            <a:lvl6pPr marL="25146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6pPr>
            <a:lvl7pPr marL="29718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7pPr>
            <a:lvl8pPr marL="34290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8pPr>
            <a:lvl9pPr marL="38862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9pPr>
          </a:lstStyle>
          <a:p>
            <a:pPr algn="ctr"/>
            <a:r>
              <a:rPr lang="es-ES" alt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bien </a:t>
            </a:r>
            <a:r>
              <a:rPr lang="es-ES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</a:t>
            </a:r>
            <a:r>
              <a:rPr lang="es-ES" alt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ervicio</a:t>
            </a:r>
            <a:endParaRPr lang="es-ES" altLang="es-CO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83"/>
          <p:cNvSpPr txBox="1">
            <a:spLocks noChangeArrowheads="1"/>
          </p:cNvSpPr>
          <p:nvPr/>
        </p:nvSpPr>
        <p:spPr bwMode="auto">
          <a:xfrm>
            <a:off x="4916253" y="3259651"/>
            <a:ext cx="880367" cy="292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1439" tIns="45719" rIns="91439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1pPr>
            <a:lvl2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2pPr>
            <a:lvl3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3pPr>
            <a:lvl4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4pPr>
            <a:lvl5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5pPr>
            <a:lvl6pPr marL="25146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6pPr>
            <a:lvl7pPr marL="29718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7pPr>
            <a:lvl8pPr marL="34290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8pPr>
            <a:lvl9pPr marL="38862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9pPr>
          </a:lstStyle>
          <a:p>
            <a:r>
              <a:rPr lang="es-ES" alt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Licitación</a:t>
            </a:r>
            <a:endParaRPr lang="es-ES" altLang="es-CO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84"/>
          <p:cNvSpPr txBox="1">
            <a:spLocks noChangeArrowheads="1"/>
          </p:cNvSpPr>
          <p:nvPr/>
        </p:nvSpPr>
        <p:spPr bwMode="auto">
          <a:xfrm>
            <a:off x="1355479" y="4075751"/>
            <a:ext cx="1509581" cy="2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1pPr>
            <a:lvl2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2pPr>
            <a:lvl3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3pPr>
            <a:lvl4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4pPr>
            <a:lvl5pPr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5pPr>
            <a:lvl6pPr marL="25146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6pPr>
            <a:lvl7pPr marL="29718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7pPr>
            <a:lvl8pPr marL="34290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8pPr>
            <a:lvl9pPr marL="3886200" indent="-228600" eaLnBrk="0" hangingPunct="0">
              <a:defRPr sz="2800">
                <a:solidFill>
                  <a:schemeClr val="tx1"/>
                </a:solidFill>
                <a:latin typeface="Gill Sans" pitchFamily="120" charset="0"/>
                <a:ea typeface="ヒラギノ角ゴ ProN W3" pitchFamily="120" charset="-128"/>
                <a:sym typeface="Gill Sans" pitchFamily="120" charset="0"/>
              </a:defRPr>
            </a:lvl9pPr>
          </a:lstStyle>
          <a:p>
            <a:pPr algn="ctr"/>
            <a:r>
              <a:rPr lang="es-ES" alt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de compra</a:t>
            </a:r>
            <a:endParaRPr lang="es-ES" altLang="es-CO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ector recto de flecha 86"/>
          <p:cNvCxnSpPr/>
          <p:nvPr/>
        </p:nvCxnSpPr>
        <p:spPr>
          <a:xfrm flipV="1">
            <a:off x="2987488" y="4814111"/>
            <a:ext cx="1052472" cy="62694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lipse 98"/>
          <p:cNvSpPr>
            <a:spLocks noChangeAspect="1"/>
          </p:cNvSpPr>
          <p:nvPr/>
        </p:nvSpPr>
        <p:spPr>
          <a:xfrm>
            <a:off x="4619787" y="4811521"/>
            <a:ext cx="284322" cy="284322"/>
          </a:xfrm>
          <a:prstGeom prst="ellipse">
            <a:avLst/>
          </a:prstGeom>
          <a:solidFill>
            <a:srgbClr val="76B5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9" tIns="45719" rIns="91439" bIns="0" anchor="b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Elipse 99"/>
          <p:cNvSpPr>
            <a:spLocks noChangeAspect="1"/>
          </p:cNvSpPr>
          <p:nvPr/>
        </p:nvSpPr>
        <p:spPr>
          <a:xfrm>
            <a:off x="4619787" y="3260592"/>
            <a:ext cx="305753" cy="305753"/>
          </a:xfrm>
          <a:prstGeom prst="ellipse">
            <a:avLst/>
          </a:prstGeom>
          <a:solidFill>
            <a:srgbClr val="76B5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9" tIns="45719" rIns="91439" bIns="0" anchor="b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Elipse 100"/>
          <p:cNvSpPr>
            <a:spLocks noChangeAspect="1"/>
          </p:cNvSpPr>
          <p:nvPr/>
        </p:nvSpPr>
        <p:spPr>
          <a:xfrm>
            <a:off x="1039074" y="4053768"/>
            <a:ext cx="381015" cy="381017"/>
          </a:xfrm>
          <a:prstGeom prst="ellipse">
            <a:avLst/>
          </a:prstGeom>
          <a:solidFill>
            <a:srgbClr val="76B5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9" tIns="45719" rIns="91439" bIns="0" anchor="b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Elipse 101"/>
          <p:cNvSpPr>
            <a:spLocks noChangeAspect="1"/>
          </p:cNvSpPr>
          <p:nvPr/>
        </p:nvSpPr>
        <p:spPr>
          <a:xfrm>
            <a:off x="8400753" y="4033534"/>
            <a:ext cx="366851" cy="366851"/>
          </a:xfrm>
          <a:prstGeom prst="ellipse">
            <a:avLst/>
          </a:prstGeom>
          <a:solidFill>
            <a:srgbClr val="76B5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9" tIns="45719" rIns="91439" bIns="0" anchor="b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0" name="Conector recto de flecha 86"/>
          <p:cNvCxnSpPr/>
          <p:nvPr/>
        </p:nvCxnSpPr>
        <p:spPr>
          <a:xfrm flipH="1" flipV="1">
            <a:off x="5628705" y="4866766"/>
            <a:ext cx="1260030" cy="63564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25"/>
          <p:cNvCxnSpPr/>
          <p:nvPr/>
        </p:nvCxnSpPr>
        <p:spPr>
          <a:xfrm flipH="1" flipV="1">
            <a:off x="3094038" y="3149125"/>
            <a:ext cx="1179404" cy="612463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30"/>
          <p:cNvCxnSpPr/>
          <p:nvPr/>
        </p:nvCxnSpPr>
        <p:spPr>
          <a:xfrm flipV="1">
            <a:off x="5295742" y="3081896"/>
            <a:ext cx="1205681" cy="74287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86"/>
          <p:cNvCxnSpPr/>
          <p:nvPr/>
        </p:nvCxnSpPr>
        <p:spPr>
          <a:xfrm flipH="1" flipV="1">
            <a:off x="5205982" y="4856509"/>
            <a:ext cx="548835" cy="596084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14 Rectángulo"/>
          <p:cNvSpPr>
            <a:spLocks noChangeArrowheads="1"/>
          </p:cNvSpPr>
          <p:nvPr/>
        </p:nvSpPr>
        <p:spPr bwMode="auto">
          <a:xfrm>
            <a:off x="433864" y="1491641"/>
            <a:ext cx="4039076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/>
            <a:r>
              <a:rPr lang="es-CO" alt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</a:t>
            </a: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es-CO" alt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alt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1 - 2</a:t>
            </a:r>
            <a:endParaRPr lang="es-CO" altLang="es-CO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redondeado 10"/>
          <p:cNvSpPr/>
          <p:nvPr/>
        </p:nvSpPr>
        <p:spPr>
          <a:xfrm>
            <a:off x="557446" y="5565194"/>
            <a:ext cx="1431455" cy="311414"/>
          </a:xfrm>
          <a:prstGeom prst="roundRect">
            <a:avLst/>
          </a:prstGeom>
          <a:solidFill>
            <a:srgbClr val="4E00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redondeado 10"/>
          <p:cNvSpPr/>
          <p:nvPr/>
        </p:nvSpPr>
        <p:spPr>
          <a:xfrm>
            <a:off x="477880" y="2575374"/>
            <a:ext cx="1590585" cy="258028"/>
          </a:xfrm>
          <a:prstGeom prst="roundRect">
            <a:avLst/>
          </a:prstGeom>
          <a:solidFill>
            <a:srgbClr val="0352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PROVEEDORES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Marcador de texto 1"/>
          <p:cNvSpPr txBox="1">
            <a:spLocks/>
          </p:cNvSpPr>
          <p:nvPr/>
        </p:nvSpPr>
        <p:spPr>
          <a:xfrm>
            <a:off x="3108818" y="4493170"/>
            <a:ext cx="3335714" cy="392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Mecanismos de agregaci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ón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69" y="5462312"/>
            <a:ext cx="697349" cy="7105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71" y="2286489"/>
            <a:ext cx="629116" cy="64098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21" y="2286489"/>
            <a:ext cx="629116" cy="640986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32" y="2286489"/>
            <a:ext cx="629116" cy="640986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35" y="5462312"/>
            <a:ext cx="697349" cy="710507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14" y="5462312"/>
            <a:ext cx="697349" cy="710507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80" y="5462312"/>
            <a:ext cx="697349" cy="710507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24" y="3508385"/>
            <a:ext cx="1174386" cy="1174386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1504333" y="505582"/>
            <a:ext cx="142689" cy="1426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Subtítulo 2"/>
          <p:cNvSpPr txBox="1">
            <a:spLocks/>
          </p:cNvSpPr>
          <p:nvPr/>
        </p:nvSpPr>
        <p:spPr>
          <a:xfrm>
            <a:off x="0" y="455006"/>
            <a:ext cx="8715375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</a:t>
            </a:r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es un mecanismo de agregación de demanda</a:t>
            </a:r>
            <a:r>
              <a:rPr lang="es-CO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O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2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33" grpId="0" animBg="1"/>
      <p:bldP spid="34" grpId="0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2"/>
          <p:cNvSpPr txBox="1">
            <a:spLocks/>
          </p:cNvSpPr>
          <p:nvPr/>
        </p:nvSpPr>
        <p:spPr>
          <a:xfrm>
            <a:off x="695507" y="6476998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Bogotá, Abril de 2016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Pública Sostenible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28021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22" y="1475792"/>
            <a:ext cx="5925365" cy="46510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83353" y="6126821"/>
            <a:ext cx="8916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Fuente: Ministerios de Ambiente y Desarrollo Sostenible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9844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205658" y="6418264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6" name="Subtítulo 2"/>
          <p:cNvSpPr txBox="1">
            <a:spLocks/>
          </p:cNvSpPr>
          <p:nvPr/>
        </p:nvSpPr>
        <p:spPr>
          <a:xfrm>
            <a:off x="6128934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Subtítulo 2"/>
          <p:cNvSpPr txBox="1">
            <a:spLocks/>
          </p:cNvSpPr>
          <p:nvPr/>
        </p:nvSpPr>
        <p:spPr>
          <a:xfrm>
            <a:off x="695508" y="6476999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rgbClr val="FFFFFF"/>
                </a:solidFill>
                <a:latin typeface="Arial"/>
                <a:cs typeface="Arial"/>
              </a:rPr>
              <a:t>Bogotá,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Abril de 2016</a:t>
            </a:r>
            <a:endParaRPr lang="es-E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Pública Sostenible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4872365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47" y="2057107"/>
            <a:ext cx="1336234" cy="1336234"/>
          </a:xfrm>
          <a:prstGeom prst="rect">
            <a:avLst/>
          </a:prstGeom>
        </p:spPr>
      </p:pic>
      <p:sp>
        <p:nvSpPr>
          <p:cNvPr id="48" name="Rectángulo 4"/>
          <p:cNvSpPr/>
          <p:nvPr/>
        </p:nvSpPr>
        <p:spPr>
          <a:xfrm>
            <a:off x="4892475" y="3378795"/>
            <a:ext cx="3625703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endParaRPr lang="es-ES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 Marco</a:t>
            </a:r>
            <a:endParaRPr lang="es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Aseo y cafetería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Papelería y útiles de oficina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Vehículos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Arrendamiento de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ETPs</a:t>
            </a:r>
            <a:endParaRPr lang="es-ES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8" y="5013604"/>
            <a:ext cx="794830" cy="80954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2" y="1699667"/>
            <a:ext cx="794830" cy="80954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58" y="4354813"/>
            <a:ext cx="794830" cy="8095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14" y="2104442"/>
            <a:ext cx="794830" cy="80954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7" y="3203050"/>
            <a:ext cx="794830" cy="80954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41" y="3004758"/>
            <a:ext cx="1221961" cy="12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905863" y="2697799"/>
            <a:ext cx="852176" cy="852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205658" y="6418264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6" name="Subtítulo 2"/>
          <p:cNvSpPr txBox="1">
            <a:spLocks/>
          </p:cNvSpPr>
          <p:nvPr/>
        </p:nvSpPr>
        <p:spPr>
          <a:xfrm>
            <a:off x="6128934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05658" y="194022"/>
            <a:ext cx="8737690" cy="86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/>
          </a:p>
        </p:txBody>
      </p:sp>
      <p:sp>
        <p:nvSpPr>
          <p:cNvPr id="60" name="Subtítulo 2"/>
          <p:cNvSpPr txBox="1">
            <a:spLocks/>
          </p:cNvSpPr>
          <p:nvPr/>
        </p:nvSpPr>
        <p:spPr>
          <a:xfrm>
            <a:off x="695508" y="6476999"/>
            <a:ext cx="3571696" cy="171095"/>
          </a:xfrm>
          <a:prstGeom prst="rect">
            <a:avLst/>
          </a:prstGeom>
        </p:spPr>
        <p:txBody>
          <a:bodyPr vert="horz" lIns="91440" tIns="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rgbClr val="FFFFFF"/>
                </a:solidFill>
                <a:latin typeface="Arial"/>
                <a:cs typeface="Arial"/>
              </a:rPr>
              <a:t>Bogotá, </a:t>
            </a:r>
            <a:r>
              <a:rPr lang="es-CO" sz="1400" dirty="0" smtClean="0">
                <a:solidFill>
                  <a:srgbClr val="FFFFFF"/>
                </a:solidFill>
                <a:latin typeface="Arial"/>
                <a:cs typeface="Arial"/>
              </a:rPr>
              <a:t>Abril de 2016</a:t>
            </a:r>
            <a:endParaRPr lang="es-E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15" y="1686464"/>
            <a:ext cx="744023" cy="75780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4" y="3867652"/>
            <a:ext cx="744023" cy="757801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25" y="4943130"/>
            <a:ext cx="744023" cy="75780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7" y="4943130"/>
            <a:ext cx="744023" cy="757801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15" y="4943130"/>
            <a:ext cx="744023" cy="75780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25" y="3867652"/>
            <a:ext cx="744023" cy="75780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7" y="3867652"/>
            <a:ext cx="744023" cy="75780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40" y="3867652"/>
            <a:ext cx="744023" cy="757801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19" y="3867652"/>
            <a:ext cx="744023" cy="75780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24" y="3867652"/>
            <a:ext cx="744023" cy="75780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15" y="3867652"/>
            <a:ext cx="744023" cy="75780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4" y="2756263"/>
            <a:ext cx="744023" cy="75780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40" y="4943130"/>
            <a:ext cx="744023" cy="75780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4" y="1686464"/>
            <a:ext cx="744023" cy="757801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24" y="4943130"/>
            <a:ext cx="744023" cy="757801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19" y="4943130"/>
            <a:ext cx="744023" cy="757801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25" y="2756263"/>
            <a:ext cx="744023" cy="757801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7" y="2756263"/>
            <a:ext cx="744023" cy="757801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40" y="2756263"/>
            <a:ext cx="744023" cy="757801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19" y="2756263"/>
            <a:ext cx="744023" cy="757801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24" y="2756263"/>
            <a:ext cx="744023" cy="75780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15" y="2756263"/>
            <a:ext cx="744023" cy="757801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24" y="1686464"/>
            <a:ext cx="744023" cy="757801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19" y="1686464"/>
            <a:ext cx="744023" cy="757801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40" y="1686464"/>
            <a:ext cx="744023" cy="757801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7" y="1686464"/>
            <a:ext cx="744023" cy="757801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25" y="1686464"/>
            <a:ext cx="744023" cy="757801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" y="4943130"/>
            <a:ext cx="744023" cy="757801"/>
          </a:xfrm>
          <a:prstGeom prst="rect">
            <a:avLst/>
          </a:prstGeom>
        </p:spPr>
      </p:pic>
      <p:sp>
        <p:nvSpPr>
          <p:cNvPr id="73" name="Elipse 72"/>
          <p:cNvSpPr/>
          <p:nvPr/>
        </p:nvSpPr>
        <p:spPr>
          <a:xfrm>
            <a:off x="1920614" y="3803509"/>
            <a:ext cx="852176" cy="852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Elipse 73"/>
          <p:cNvSpPr/>
          <p:nvPr/>
        </p:nvSpPr>
        <p:spPr>
          <a:xfrm>
            <a:off x="800561" y="4880787"/>
            <a:ext cx="852176" cy="852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Elipse 74"/>
          <p:cNvSpPr/>
          <p:nvPr/>
        </p:nvSpPr>
        <p:spPr>
          <a:xfrm>
            <a:off x="7471648" y="4895942"/>
            <a:ext cx="852176" cy="852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Elipse 75"/>
          <p:cNvSpPr/>
          <p:nvPr/>
        </p:nvSpPr>
        <p:spPr>
          <a:xfrm>
            <a:off x="6275820" y="4902920"/>
            <a:ext cx="852176" cy="852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Subtítulo 2"/>
          <p:cNvSpPr txBox="1">
            <a:spLocks/>
          </p:cNvSpPr>
          <p:nvPr/>
        </p:nvSpPr>
        <p:spPr>
          <a:xfrm>
            <a:off x="3396993" y="55662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 Pública Sostenible</a:t>
            </a:r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4872365" y="48227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1783</Words>
  <Application>Microsoft Macintosh PowerPoint</Application>
  <PresentationFormat>Presentación en pantalla (4:3)</PresentationFormat>
  <Paragraphs>328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los andes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Gutierrez Silva</dc:creator>
  <cp:lastModifiedBy>Camilo Gutierrez Silva</cp:lastModifiedBy>
  <cp:revision>13</cp:revision>
  <dcterms:created xsi:type="dcterms:W3CDTF">2016-04-06T00:07:12Z</dcterms:created>
  <dcterms:modified xsi:type="dcterms:W3CDTF">2016-04-06T14:04:35Z</dcterms:modified>
</cp:coreProperties>
</file>