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6"/>
  </p:notesMasterIdLst>
  <p:sldIdLst>
    <p:sldId id="398" r:id="rId3"/>
    <p:sldId id="274" r:id="rId4"/>
    <p:sldId id="399" r:id="rId5"/>
    <p:sldId id="359" r:id="rId6"/>
    <p:sldId id="275" r:id="rId7"/>
    <p:sldId id="401" r:id="rId8"/>
    <p:sldId id="380" r:id="rId9"/>
    <p:sldId id="402" r:id="rId10"/>
    <p:sldId id="379" r:id="rId11"/>
    <p:sldId id="263" r:id="rId12"/>
    <p:sldId id="394" r:id="rId13"/>
    <p:sldId id="278" r:id="rId14"/>
    <p:sldId id="269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660"/>
  </p:normalViewPr>
  <p:slideViewPr>
    <p:cSldViewPr snapToGrid="0">
      <p:cViewPr>
        <p:scale>
          <a:sx n="64" d="100"/>
          <a:sy n="64" d="100"/>
        </p:scale>
        <p:origin x="59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510097-90EB-4A88-B89F-86F68569D31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3A9A0A-2573-46A8-AEE3-6F380CB8D135}">
      <dgm:prSet/>
      <dgm:spPr>
        <a:solidFill>
          <a:srgbClr val="D92588"/>
        </a:solidFill>
      </dgm:spPr>
      <dgm:t>
        <a:bodyPr/>
        <a:lstStyle/>
        <a:p>
          <a:r>
            <a:rPr lang="es-CO" dirty="0">
              <a:latin typeface="Corbel" panose="020B0503020204020204" pitchFamily="34" charset="0"/>
            </a:rPr>
            <a:t>Motivación: Visión holística del valor público </a:t>
          </a:r>
          <a:endParaRPr lang="en-US" dirty="0">
            <a:latin typeface="Corbel" panose="020B0503020204020204" pitchFamily="34" charset="0"/>
          </a:endParaRPr>
        </a:p>
      </dgm:t>
    </dgm:pt>
    <dgm:pt modelId="{F1E97200-C68E-4475-9BCA-F73ADA3855A6}" type="parTrans" cxnId="{B7EA3E76-3478-4B82-A89C-ED9EC0A5A360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5518E12D-45FC-4314-9225-F26B8424DCCE}" type="sibTrans" cxnId="{B7EA3E76-3478-4B82-A89C-ED9EC0A5A360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14A977C8-6E12-412E-8AB8-8F6F1EA4BA45}">
      <dgm:prSet/>
      <dgm:spPr>
        <a:solidFill>
          <a:srgbClr val="D92588"/>
        </a:solidFill>
        <a:ln>
          <a:solidFill>
            <a:srgbClr val="D92588"/>
          </a:solidFill>
        </a:ln>
      </dgm:spPr>
      <dgm:t>
        <a:bodyPr/>
        <a:lstStyle/>
        <a:p>
          <a:r>
            <a:rPr lang="es-CO" dirty="0">
              <a:latin typeface="Corbel" panose="020B0503020204020204" pitchFamily="34" charset="0"/>
            </a:rPr>
            <a:t>Creando valor público a través de las compras públicas</a:t>
          </a:r>
          <a:endParaRPr lang="en-US" dirty="0">
            <a:latin typeface="Corbel" panose="020B0503020204020204" pitchFamily="34" charset="0"/>
          </a:endParaRPr>
        </a:p>
      </dgm:t>
    </dgm:pt>
    <dgm:pt modelId="{167E58D5-AE1B-4CAA-B815-C989FC5D9AFA}" type="parTrans" cxnId="{33A24BE1-C4CF-47E8-8588-C63567B7E020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D05BF4BC-0969-4B30-9BCC-EE6527ED9EAB}" type="sibTrans" cxnId="{33A24BE1-C4CF-47E8-8588-C63567B7E020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392C5EE7-AC62-4DEF-9AA3-6AC9ACBDF62E}">
      <dgm:prSet/>
      <dgm:spPr>
        <a:solidFill>
          <a:srgbClr val="D92588"/>
        </a:solidFill>
        <a:ln>
          <a:solidFill>
            <a:srgbClr val="D92588"/>
          </a:solidFill>
        </a:ln>
      </dgm:spPr>
      <dgm:t>
        <a:bodyPr/>
        <a:lstStyle/>
        <a:p>
          <a:r>
            <a:rPr lang="en-US" dirty="0" err="1">
              <a:latin typeface="Corbel" panose="020B0503020204020204" pitchFamily="34" charset="0"/>
            </a:rPr>
            <a:t>Ejemplos</a:t>
          </a:r>
          <a:r>
            <a:rPr lang="en-US" dirty="0">
              <a:latin typeface="Corbel" panose="020B0503020204020204" pitchFamily="34" charset="0"/>
            </a:rPr>
            <a:t>: </a:t>
          </a:r>
          <a:r>
            <a:rPr lang="en-US" dirty="0" err="1">
              <a:latin typeface="Corbel" panose="020B0503020204020204" pitchFamily="34" charset="0"/>
            </a:rPr>
            <a:t>digitalización</a:t>
          </a:r>
          <a:r>
            <a:rPr lang="en-US" dirty="0">
              <a:latin typeface="Corbel" panose="020B0503020204020204" pitchFamily="34" charset="0"/>
            </a:rPr>
            <a:t>, </a:t>
          </a:r>
          <a:r>
            <a:rPr lang="en-US" dirty="0" err="1">
              <a:latin typeface="Corbel" panose="020B0503020204020204" pitchFamily="34" charset="0"/>
            </a:rPr>
            <a:t>integridad</a:t>
          </a:r>
          <a:r>
            <a:rPr lang="en-US" dirty="0">
              <a:latin typeface="Corbel" panose="020B0503020204020204" pitchFamily="34" charset="0"/>
            </a:rPr>
            <a:t> y </a:t>
          </a:r>
          <a:r>
            <a:rPr lang="en-US" dirty="0" err="1">
              <a:latin typeface="Corbel" panose="020B0503020204020204" pitchFamily="34" charset="0"/>
            </a:rPr>
            <a:t>abastecimiento</a:t>
          </a:r>
          <a:endParaRPr lang="en-US" dirty="0">
            <a:latin typeface="Corbel" panose="020B0503020204020204" pitchFamily="34" charset="0"/>
          </a:endParaRPr>
        </a:p>
      </dgm:t>
    </dgm:pt>
    <dgm:pt modelId="{BCEF132F-8B95-4A06-894F-9257B3D67868}" type="parTrans" cxnId="{7214FE43-2527-487D-8433-687C0B1C81DF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B06D2AC5-ED03-480D-95B3-F638D5728BA5}" type="sibTrans" cxnId="{7214FE43-2527-487D-8433-687C0B1C81DF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C891EEE6-C9F4-4F49-8DD4-9B05532F9176}">
      <dgm:prSet/>
      <dgm:spPr>
        <a:solidFill>
          <a:srgbClr val="D92588"/>
        </a:solidFill>
        <a:ln>
          <a:solidFill>
            <a:srgbClr val="D92588"/>
          </a:solidFill>
        </a:ln>
      </dgm:spPr>
      <dgm:t>
        <a:bodyPr/>
        <a:lstStyle/>
        <a:p>
          <a:r>
            <a:rPr lang="es-CO" dirty="0">
              <a:latin typeface="Corbel" panose="020B0503020204020204" pitchFamily="34" charset="0"/>
            </a:rPr>
            <a:t>Cierre</a:t>
          </a:r>
          <a:endParaRPr lang="en-US" dirty="0">
            <a:latin typeface="Corbel" panose="020B0503020204020204" pitchFamily="34" charset="0"/>
          </a:endParaRPr>
        </a:p>
      </dgm:t>
    </dgm:pt>
    <dgm:pt modelId="{86AE5B9F-88A0-4D56-ADEF-572CF4ECCE55}" type="parTrans" cxnId="{C8E23C3D-C75D-4F44-96DA-358D9C798522}">
      <dgm:prSet/>
      <dgm:spPr/>
      <dgm:t>
        <a:bodyPr/>
        <a:lstStyle/>
        <a:p>
          <a:endParaRPr lang="es-CO">
            <a:latin typeface="Corbel" panose="020B0503020204020204" pitchFamily="34" charset="0"/>
          </a:endParaRPr>
        </a:p>
      </dgm:t>
    </dgm:pt>
    <dgm:pt modelId="{CFCCF9DF-7910-4106-8B25-AD4E764C83D2}" type="sibTrans" cxnId="{C8E23C3D-C75D-4F44-96DA-358D9C798522}">
      <dgm:prSet/>
      <dgm:spPr/>
      <dgm:t>
        <a:bodyPr/>
        <a:lstStyle/>
        <a:p>
          <a:endParaRPr lang="es-CO">
            <a:latin typeface="Corbel" panose="020B0503020204020204" pitchFamily="34" charset="0"/>
          </a:endParaRPr>
        </a:p>
      </dgm:t>
    </dgm:pt>
    <dgm:pt modelId="{9F947B78-643B-417A-8079-7CB00BF62CBE}" type="pres">
      <dgm:prSet presAssocID="{70510097-90EB-4A88-B89F-86F68569D315}" presName="linear" presStyleCnt="0">
        <dgm:presLayoutVars>
          <dgm:dir/>
          <dgm:animLvl val="lvl"/>
          <dgm:resizeHandles val="exact"/>
        </dgm:presLayoutVars>
      </dgm:prSet>
      <dgm:spPr/>
    </dgm:pt>
    <dgm:pt modelId="{E89EB028-6C4D-4DA4-9009-AE6968F5E463}" type="pres">
      <dgm:prSet presAssocID="{B33A9A0A-2573-46A8-AEE3-6F380CB8D135}" presName="parentLin" presStyleCnt="0"/>
      <dgm:spPr/>
    </dgm:pt>
    <dgm:pt modelId="{2F1AED2A-D113-4887-A6A6-9DB15C75EBBA}" type="pres">
      <dgm:prSet presAssocID="{B33A9A0A-2573-46A8-AEE3-6F380CB8D135}" presName="parentLeftMargin" presStyleLbl="node1" presStyleIdx="0" presStyleCnt="4"/>
      <dgm:spPr/>
    </dgm:pt>
    <dgm:pt modelId="{B1086D16-3D94-427F-AB73-FDDBC884589C}" type="pres">
      <dgm:prSet presAssocID="{B33A9A0A-2573-46A8-AEE3-6F380CB8D13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8875CED-6C8B-4E03-83D0-494869EE5295}" type="pres">
      <dgm:prSet presAssocID="{B33A9A0A-2573-46A8-AEE3-6F380CB8D135}" presName="negativeSpace" presStyleCnt="0"/>
      <dgm:spPr/>
    </dgm:pt>
    <dgm:pt modelId="{CD415711-990A-4184-A4DF-042E59619161}" type="pres">
      <dgm:prSet presAssocID="{B33A9A0A-2573-46A8-AEE3-6F380CB8D135}" presName="childText" presStyleLbl="conFgAcc1" presStyleIdx="0" presStyleCnt="4">
        <dgm:presLayoutVars>
          <dgm:bulletEnabled val="1"/>
        </dgm:presLayoutVars>
      </dgm:prSet>
      <dgm:spPr>
        <a:ln>
          <a:solidFill>
            <a:srgbClr val="D92588"/>
          </a:solidFill>
        </a:ln>
      </dgm:spPr>
    </dgm:pt>
    <dgm:pt modelId="{118EC820-4564-4067-A911-23B6101D6164}" type="pres">
      <dgm:prSet presAssocID="{5518E12D-45FC-4314-9225-F26B8424DCCE}" presName="spaceBetweenRectangles" presStyleCnt="0"/>
      <dgm:spPr/>
    </dgm:pt>
    <dgm:pt modelId="{400F4A3C-FC3A-4AB7-9221-BB7F74F7DBC3}" type="pres">
      <dgm:prSet presAssocID="{14A977C8-6E12-412E-8AB8-8F6F1EA4BA45}" presName="parentLin" presStyleCnt="0"/>
      <dgm:spPr/>
    </dgm:pt>
    <dgm:pt modelId="{24F4AB01-1660-4740-9C42-05DB7FBC7573}" type="pres">
      <dgm:prSet presAssocID="{14A977C8-6E12-412E-8AB8-8F6F1EA4BA45}" presName="parentLeftMargin" presStyleLbl="node1" presStyleIdx="0" presStyleCnt="4"/>
      <dgm:spPr/>
    </dgm:pt>
    <dgm:pt modelId="{EAB8FFBC-923D-46DA-9DD1-0E25A4DAB089}" type="pres">
      <dgm:prSet presAssocID="{14A977C8-6E12-412E-8AB8-8F6F1EA4BA4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DE3027F-FD9A-43B6-9A91-E5D803D1C43B}" type="pres">
      <dgm:prSet presAssocID="{14A977C8-6E12-412E-8AB8-8F6F1EA4BA45}" presName="negativeSpace" presStyleCnt="0"/>
      <dgm:spPr/>
    </dgm:pt>
    <dgm:pt modelId="{DAD1D01C-6476-4E93-9E5F-B0107661F780}" type="pres">
      <dgm:prSet presAssocID="{14A977C8-6E12-412E-8AB8-8F6F1EA4BA45}" presName="childText" presStyleLbl="conFgAcc1" presStyleIdx="1" presStyleCnt="4">
        <dgm:presLayoutVars>
          <dgm:bulletEnabled val="1"/>
        </dgm:presLayoutVars>
      </dgm:prSet>
      <dgm:spPr>
        <a:ln>
          <a:solidFill>
            <a:srgbClr val="D92588"/>
          </a:solidFill>
        </a:ln>
      </dgm:spPr>
    </dgm:pt>
    <dgm:pt modelId="{39DCE7F2-4CA3-4333-A168-B864683A734E}" type="pres">
      <dgm:prSet presAssocID="{D05BF4BC-0969-4B30-9BCC-EE6527ED9EAB}" presName="spaceBetweenRectangles" presStyleCnt="0"/>
      <dgm:spPr/>
    </dgm:pt>
    <dgm:pt modelId="{71CB7E28-4CB8-4739-A835-32112CE934D2}" type="pres">
      <dgm:prSet presAssocID="{392C5EE7-AC62-4DEF-9AA3-6AC9ACBDF62E}" presName="parentLin" presStyleCnt="0"/>
      <dgm:spPr/>
    </dgm:pt>
    <dgm:pt modelId="{2F72FC70-FF39-4593-807E-7D397B6F16FB}" type="pres">
      <dgm:prSet presAssocID="{392C5EE7-AC62-4DEF-9AA3-6AC9ACBDF62E}" presName="parentLeftMargin" presStyleLbl="node1" presStyleIdx="1" presStyleCnt="4"/>
      <dgm:spPr/>
    </dgm:pt>
    <dgm:pt modelId="{526AAFD9-0918-46E7-A6BA-7ADE3C2E40EC}" type="pres">
      <dgm:prSet presAssocID="{392C5EE7-AC62-4DEF-9AA3-6AC9ACBDF62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9FE3971-83BD-46F2-B079-4B9A3940EE4E}" type="pres">
      <dgm:prSet presAssocID="{392C5EE7-AC62-4DEF-9AA3-6AC9ACBDF62E}" presName="negativeSpace" presStyleCnt="0"/>
      <dgm:spPr/>
    </dgm:pt>
    <dgm:pt modelId="{8CF2CC39-4AB4-45F2-8B54-F811587B4BC7}" type="pres">
      <dgm:prSet presAssocID="{392C5EE7-AC62-4DEF-9AA3-6AC9ACBDF62E}" presName="childText" presStyleLbl="conFgAcc1" presStyleIdx="2" presStyleCnt="4">
        <dgm:presLayoutVars>
          <dgm:bulletEnabled val="1"/>
        </dgm:presLayoutVars>
      </dgm:prSet>
      <dgm:spPr>
        <a:ln>
          <a:solidFill>
            <a:srgbClr val="D92588"/>
          </a:solidFill>
        </a:ln>
      </dgm:spPr>
    </dgm:pt>
    <dgm:pt modelId="{CA1EDE0C-32F2-415F-A24E-21FD57F74A4A}" type="pres">
      <dgm:prSet presAssocID="{B06D2AC5-ED03-480D-95B3-F638D5728BA5}" presName="spaceBetweenRectangles" presStyleCnt="0"/>
      <dgm:spPr/>
    </dgm:pt>
    <dgm:pt modelId="{118BEDC6-70B9-47C2-BBBA-967E5F8FBC67}" type="pres">
      <dgm:prSet presAssocID="{C891EEE6-C9F4-4F49-8DD4-9B05532F9176}" presName="parentLin" presStyleCnt="0"/>
      <dgm:spPr/>
    </dgm:pt>
    <dgm:pt modelId="{6DB21989-39F9-42C2-A496-CF0AF111BE47}" type="pres">
      <dgm:prSet presAssocID="{C891EEE6-C9F4-4F49-8DD4-9B05532F9176}" presName="parentLeftMargin" presStyleLbl="node1" presStyleIdx="2" presStyleCnt="4"/>
      <dgm:spPr/>
    </dgm:pt>
    <dgm:pt modelId="{5E850C6E-C022-44D7-AB61-B7ABC75BE8FE}" type="pres">
      <dgm:prSet presAssocID="{C891EEE6-C9F4-4F49-8DD4-9B05532F917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63C03E9-4FA9-4BD4-895C-76246652B1F7}" type="pres">
      <dgm:prSet presAssocID="{C891EEE6-C9F4-4F49-8DD4-9B05532F9176}" presName="negativeSpace" presStyleCnt="0"/>
      <dgm:spPr/>
    </dgm:pt>
    <dgm:pt modelId="{14373A2A-2C9B-4157-810E-98821406E99B}" type="pres">
      <dgm:prSet presAssocID="{C891EEE6-C9F4-4F49-8DD4-9B05532F917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D100106-DE2D-47FB-931E-641DCEC6309A}" type="presOf" srcId="{C891EEE6-C9F4-4F49-8DD4-9B05532F9176}" destId="{5E850C6E-C022-44D7-AB61-B7ABC75BE8FE}" srcOrd="1" destOrd="0" presId="urn:microsoft.com/office/officeart/2005/8/layout/list1"/>
    <dgm:cxn modelId="{C8E23C3D-C75D-4F44-96DA-358D9C798522}" srcId="{70510097-90EB-4A88-B89F-86F68569D315}" destId="{C891EEE6-C9F4-4F49-8DD4-9B05532F9176}" srcOrd="3" destOrd="0" parTransId="{86AE5B9F-88A0-4D56-ADEF-572CF4ECCE55}" sibTransId="{CFCCF9DF-7910-4106-8B25-AD4E764C83D2}"/>
    <dgm:cxn modelId="{4D98183E-5254-4863-B8D6-486CDC13189C}" type="presOf" srcId="{C891EEE6-C9F4-4F49-8DD4-9B05532F9176}" destId="{6DB21989-39F9-42C2-A496-CF0AF111BE47}" srcOrd="0" destOrd="0" presId="urn:microsoft.com/office/officeart/2005/8/layout/list1"/>
    <dgm:cxn modelId="{8CA71F41-2682-4C53-A8A1-D12DCF103611}" type="presOf" srcId="{392C5EE7-AC62-4DEF-9AA3-6AC9ACBDF62E}" destId="{526AAFD9-0918-46E7-A6BA-7ADE3C2E40EC}" srcOrd="1" destOrd="0" presId="urn:microsoft.com/office/officeart/2005/8/layout/list1"/>
    <dgm:cxn modelId="{7214FE43-2527-487D-8433-687C0B1C81DF}" srcId="{70510097-90EB-4A88-B89F-86F68569D315}" destId="{392C5EE7-AC62-4DEF-9AA3-6AC9ACBDF62E}" srcOrd="2" destOrd="0" parTransId="{BCEF132F-8B95-4A06-894F-9257B3D67868}" sibTransId="{B06D2AC5-ED03-480D-95B3-F638D5728BA5}"/>
    <dgm:cxn modelId="{AF677F71-1BDF-4BF3-998D-9ED0B3F1ACA5}" type="presOf" srcId="{14A977C8-6E12-412E-8AB8-8F6F1EA4BA45}" destId="{24F4AB01-1660-4740-9C42-05DB7FBC7573}" srcOrd="0" destOrd="0" presId="urn:microsoft.com/office/officeart/2005/8/layout/list1"/>
    <dgm:cxn modelId="{B7EA3E76-3478-4B82-A89C-ED9EC0A5A360}" srcId="{70510097-90EB-4A88-B89F-86F68569D315}" destId="{B33A9A0A-2573-46A8-AEE3-6F380CB8D135}" srcOrd="0" destOrd="0" parTransId="{F1E97200-C68E-4475-9BCA-F73ADA3855A6}" sibTransId="{5518E12D-45FC-4314-9225-F26B8424DCCE}"/>
    <dgm:cxn modelId="{CDEE4897-C6E6-4783-BA98-EBD6E6DD0F72}" type="presOf" srcId="{70510097-90EB-4A88-B89F-86F68569D315}" destId="{9F947B78-643B-417A-8079-7CB00BF62CBE}" srcOrd="0" destOrd="0" presId="urn:microsoft.com/office/officeart/2005/8/layout/list1"/>
    <dgm:cxn modelId="{C171C69F-AC58-459B-9726-D61E9303104B}" type="presOf" srcId="{B33A9A0A-2573-46A8-AEE3-6F380CB8D135}" destId="{2F1AED2A-D113-4887-A6A6-9DB15C75EBBA}" srcOrd="0" destOrd="0" presId="urn:microsoft.com/office/officeart/2005/8/layout/list1"/>
    <dgm:cxn modelId="{104064AC-F798-4049-9C99-51DE83A4B963}" type="presOf" srcId="{392C5EE7-AC62-4DEF-9AA3-6AC9ACBDF62E}" destId="{2F72FC70-FF39-4593-807E-7D397B6F16FB}" srcOrd="0" destOrd="0" presId="urn:microsoft.com/office/officeart/2005/8/layout/list1"/>
    <dgm:cxn modelId="{B81D26DA-5198-4E69-B3BC-33CA1EBA470D}" type="presOf" srcId="{14A977C8-6E12-412E-8AB8-8F6F1EA4BA45}" destId="{EAB8FFBC-923D-46DA-9DD1-0E25A4DAB089}" srcOrd="1" destOrd="0" presId="urn:microsoft.com/office/officeart/2005/8/layout/list1"/>
    <dgm:cxn modelId="{7E801ADC-6FC3-4EF5-BC79-92A8B959036C}" type="presOf" srcId="{B33A9A0A-2573-46A8-AEE3-6F380CB8D135}" destId="{B1086D16-3D94-427F-AB73-FDDBC884589C}" srcOrd="1" destOrd="0" presId="urn:microsoft.com/office/officeart/2005/8/layout/list1"/>
    <dgm:cxn modelId="{33A24BE1-C4CF-47E8-8588-C63567B7E020}" srcId="{70510097-90EB-4A88-B89F-86F68569D315}" destId="{14A977C8-6E12-412E-8AB8-8F6F1EA4BA45}" srcOrd="1" destOrd="0" parTransId="{167E58D5-AE1B-4CAA-B815-C989FC5D9AFA}" sibTransId="{D05BF4BC-0969-4B30-9BCC-EE6527ED9EAB}"/>
    <dgm:cxn modelId="{07996340-804F-4BFD-9F2A-E7760DB1D316}" type="presParOf" srcId="{9F947B78-643B-417A-8079-7CB00BF62CBE}" destId="{E89EB028-6C4D-4DA4-9009-AE6968F5E463}" srcOrd="0" destOrd="0" presId="urn:microsoft.com/office/officeart/2005/8/layout/list1"/>
    <dgm:cxn modelId="{2C328F5E-A0A2-486A-8F32-1DCD97C50F12}" type="presParOf" srcId="{E89EB028-6C4D-4DA4-9009-AE6968F5E463}" destId="{2F1AED2A-D113-4887-A6A6-9DB15C75EBBA}" srcOrd="0" destOrd="0" presId="urn:microsoft.com/office/officeart/2005/8/layout/list1"/>
    <dgm:cxn modelId="{6B955BB6-F17F-458E-8556-FFBF6483717E}" type="presParOf" srcId="{E89EB028-6C4D-4DA4-9009-AE6968F5E463}" destId="{B1086D16-3D94-427F-AB73-FDDBC884589C}" srcOrd="1" destOrd="0" presId="urn:microsoft.com/office/officeart/2005/8/layout/list1"/>
    <dgm:cxn modelId="{F533F651-E44C-4628-89CA-E0D9FD075FCA}" type="presParOf" srcId="{9F947B78-643B-417A-8079-7CB00BF62CBE}" destId="{A8875CED-6C8B-4E03-83D0-494869EE5295}" srcOrd="1" destOrd="0" presId="urn:microsoft.com/office/officeart/2005/8/layout/list1"/>
    <dgm:cxn modelId="{D8F94598-3BC8-468E-B061-B50FD1DCF63F}" type="presParOf" srcId="{9F947B78-643B-417A-8079-7CB00BF62CBE}" destId="{CD415711-990A-4184-A4DF-042E59619161}" srcOrd="2" destOrd="0" presId="urn:microsoft.com/office/officeart/2005/8/layout/list1"/>
    <dgm:cxn modelId="{12371A02-A225-4D23-ADC2-5993F8270EE9}" type="presParOf" srcId="{9F947B78-643B-417A-8079-7CB00BF62CBE}" destId="{118EC820-4564-4067-A911-23B6101D6164}" srcOrd="3" destOrd="0" presId="urn:microsoft.com/office/officeart/2005/8/layout/list1"/>
    <dgm:cxn modelId="{C8B22465-1C77-49D3-9293-61540DA5BE8B}" type="presParOf" srcId="{9F947B78-643B-417A-8079-7CB00BF62CBE}" destId="{400F4A3C-FC3A-4AB7-9221-BB7F74F7DBC3}" srcOrd="4" destOrd="0" presId="urn:microsoft.com/office/officeart/2005/8/layout/list1"/>
    <dgm:cxn modelId="{731E62A9-2FD2-4845-B947-776DF91E98FD}" type="presParOf" srcId="{400F4A3C-FC3A-4AB7-9221-BB7F74F7DBC3}" destId="{24F4AB01-1660-4740-9C42-05DB7FBC7573}" srcOrd="0" destOrd="0" presId="urn:microsoft.com/office/officeart/2005/8/layout/list1"/>
    <dgm:cxn modelId="{34FF07D4-2B1E-4C13-B5A6-26B22A00341E}" type="presParOf" srcId="{400F4A3C-FC3A-4AB7-9221-BB7F74F7DBC3}" destId="{EAB8FFBC-923D-46DA-9DD1-0E25A4DAB089}" srcOrd="1" destOrd="0" presId="urn:microsoft.com/office/officeart/2005/8/layout/list1"/>
    <dgm:cxn modelId="{E204F415-A681-439C-B839-85685476A285}" type="presParOf" srcId="{9F947B78-643B-417A-8079-7CB00BF62CBE}" destId="{BDE3027F-FD9A-43B6-9A91-E5D803D1C43B}" srcOrd="5" destOrd="0" presId="urn:microsoft.com/office/officeart/2005/8/layout/list1"/>
    <dgm:cxn modelId="{3A5BC288-59CD-4062-A918-4E52033BDEF7}" type="presParOf" srcId="{9F947B78-643B-417A-8079-7CB00BF62CBE}" destId="{DAD1D01C-6476-4E93-9E5F-B0107661F780}" srcOrd="6" destOrd="0" presId="urn:microsoft.com/office/officeart/2005/8/layout/list1"/>
    <dgm:cxn modelId="{DBB25658-99BA-401B-B4E6-9DDDC2AE669E}" type="presParOf" srcId="{9F947B78-643B-417A-8079-7CB00BF62CBE}" destId="{39DCE7F2-4CA3-4333-A168-B864683A734E}" srcOrd="7" destOrd="0" presId="urn:microsoft.com/office/officeart/2005/8/layout/list1"/>
    <dgm:cxn modelId="{4DED61E2-5DF1-4676-A45A-5C8F685807BB}" type="presParOf" srcId="{9F947B78-643B-417A-8079-7CB00BF62CBE}" destId="{71CB7E28-4CB8-4739-A835-32112CE934D2}" srcOrd="8" destOrd="0" presId="urn:microsoft.com/office/officeart/2005/8/layout/list1"/>
    <dgm:cxn modelId="{72D00DBB-038C-438D-B2D5-066FA91E07DF}" type="presParOf" srcId="{71CB7E28-4CB8-4739-A835-32112CE934D2}" destId="{2F72FC70-FF39-4593-807E-7D397B6F16FB}" srcOrd="0" destOrd="0" presId="urn:microsoft.com/office/officeart/2005/8/layout/list1"/>
    <dgm:cxn modelId="{0CCA8076-0E50-49DF-9F0A-84AE7DB5C5E0}" type="presParOf" srcId="{71CB7E28-4CB8-4739-A835-32112CE934D2}" destId="{526AAFD9-0918-46E7-A6BA-7ADE3C2E40EC}" srcOrd="1" destOrd="0" presId="urn:microsoft.com/office/officeart/2005/8/layout/list1"/>
    <dgm:cxn modelId="{F8A51B6F-ACD2-4FF9-8CBF-80ADACC154FC}" type="presParOf" srcId="{9F947B78-643B-417A-8079-7CB00BF62CBE}" destId="{99FE3971-83BD-46F2-B079-4B9A3940EE4E}" srcOrd="9" destOrd="0" presId="urn:microsoft.com/office/officeart/2005/8/layout/list1"/>
    <dgm:cxn modelId="{DAD07974-BFF2-497F-9EDD-9260E3102B17}" type="presParOf" srcId="{9F947B78-643B-417A-8079-7CB00BF62CBE}" destId="{8CF2CC39-4AB4-45F2-8B54-F811587B4BC7}" srcOrd="10" destOrd="0" presId="urn:microsoft.com/office/officeart/2005/8/layout/list1"/>
    <dgm:cxn modelId="{DA26CDD1-5171-4DA8-BD8B-6E85FD6E9219}" type="presParOf" srcId="{9F947B78-643B-417A-8079-7CB00BF62CBE}" destId="{CA1EDE0C-32F2-415F-A24E-21FD57F74A4A}" srcOrd="11" destOrd="0" presId="urn:microsoft.com/office/officeart/2005/8/layout/list1"/>
    <dgm:cxn modelId="{A1205DC2-4B6D-4F96-8655-2CB7A052DFCD}" type="presParOf" srcId="{9F947B78-643B-417A-8079-7CB00BF62CBE}" destId="{118BEDC6-70B9-47C2-BBBA-967E5F8FBC67}" srcOrd="12" destOrd="0" presId="urn:microsoft.com/office/officeart/2005/8/layout/list1"/>
    <dgm:cxn modelId="{04B63F20-473A-49AC-8B78-B9B0BE02E796}" type="presParOf" srcId="{118BEDC6-70B9-47C2-BBBA-967E5F8FBC67}" destId="{6DB21989-39F9-42C2-A496-CF0AF111BE47}" srcOrd="0" destOrd="0" presId="urn:microsoft.com/office/officeart/2005/8/layout/list1"/>
    <dgm:cxn modelId="{AC6B1320-006B-4610-8582-7D8B9DCB3E18}" type="presParOf" srcId="{118BEDC6-70B9-47C2-BBBA-967E5F8FBC67}" destId="{5E850C6E-C022-44D7-AB61-B7ABC75BE8FE}" srcOrd="1" destOrd="0" presId="urn:microsoft.com/office/officeart/2005/8/layout/list1"/>
    <dgm:cxn modelId="{053AD077-957A-45A8-A8A7-381796E0E01A}" type="presParOf" srcId="{9F947B78-643B-417A-8079-7CB00BF62CBE}" destId="{363C03E9-4FA9-4BD4-895C-76246652B1F7}" srcOrd="13" destOrd="0" presId="urn:microsoft.com/office/officeart/2005/8/layout/list1"/>
    <dgm:cxn modelId="{066B27BE-396D-4C64-BD14-EA65774820FE}" type="presParOf" srcId="{9F947B78-643B-417A-8079-7CB00BF62CBE}" destId="{14373A2A-2C9B-4157-810E-98821406E99B}" srcOrd="14" destOrd="0" presId="urn:microsoft.com/office/officeart/2005/8/layout/list1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401125-79B2-4C4E-BE32-486C0F1897F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CA198F-B234-4595-9CC4-628526AB00A9}">
      <dgm:prSet phldrT="[Text]"/>
      <dgm:spPr>
        <a:solidFill>
          <a:srgbClr val="E72584"/>
        </a:solidFill>
      </dgm:spPr>
      <dgm:t>
        <a:bodyPr/>
        <a:lstStyle/>
        <a:p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Compra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Pública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6949512A-AFBD-4B36-930C-9B272A7FD48A}" type="parTrans" cxnId="{A997C84E-882C-46A4-80AB-026F3A035FC7}">
      <dgm:prSet/>
      <dgm:spPr/>
      <dgm:t>
        <a:bodyPr/>
        <a:lstStyle/>
        <a:p>
          <a:endParaRPr lang="en-US"/>
        </a:p>
      </dgm:t>
    </dgm:pt>
    <dgm:pt modelId="{DC79045B-C788-42E6-92A9-1EA9E81005F8}" type="sibTrans" cxnId="{A997C84E-882C-46A4-80AB-026F3A035FC7}">
      <dgm:prSet/>
      <dgm:spPr/>
      <dgm:t>
        <a:bodyPr/>
        <a:lstStyle/>
        <a:p>
          <a:endParaRPr lang="en-US"/>
        </a:p>
      </dgm:t>
    </dgm:pt>
    <dgm:pt modelId="{19CF3498-AD7E-415A-ABFB-230AF136EEC4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Proveedores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C2275C72-42BF-4CD4-88CC-33B7BD7F2B9E}" type="parTrans" cxnId="{08C98B22-33FA-46E7-9F6B-162252E23171}">
      <dgm:prSet/>
      <dgm:spPr/>
      <dgm:t>
        <a:bodyPr/>
        <a:lstStyle/>
        <a:p>
          <a:endParaRPr lang="en-US"/>
        </a:p>
      </dgm:t>
    </dgm:pt>
    <dgm:pt modelId="{13402494-7103-429B-9486-9E17FF20D3EC}" type="sibTrans" cxnId="{08C98B22-33FA-46E7-9F6B-162252E23171}">
      <dgm:prSet/>
      <dgm:spPr/>
      <dgm:t>
        <a:bodyPr/>
        <a:lstStyle/>
        <a:p>
          <a:endParaRPr lang="en-US"/>
        </a:p>
      </dgm:t>
    </dgm:pt>
    <dgm:pt modelId="{95B97CD2-0CD9-4EAB-BB40-35A43612232B}">
      <dgm:prSet phldrT="[Text]"/>
      <dgm:spPr>
        <a:solidFill>
          <a:srgbClr val="E72584"/>
        </a:solidFill>
      </dgm:spPr>
    </dgm:pt>
    <dgm:pt modelId="{E6ECFDD6-11E5-46EE-A276-761B33AD3462}" type="parTrans" cxnId="{C0E01FF2-3A8D-4E49-8C44-406FBDDB7538}">
      <dgm:prSet/>
      <dgm:spPr/>
      <dgm:t>
        <a:bodyPr/>
        <a:lstStyle/>
        <a:p>
          <a:endParaRPr lang="en-US"/>
        </a:p>
      </dgm:t>
    </dgm:pt>
    <dgm:pt modelId="{30FFD4E6-76B8-495B-97C8-06D4933E2B21}" type="sibTrans" cxnId="{C0E01FF2-3A8D-4E49-8C44-406FBDDB7538}">
      <dgm:prSet/>
      <dgm:spPr/>
      <dgm:t>
        <a:bodyPr/>
        <a:lstStyle/>
        <a:p>
          <a:endParaRPr lang="en-US"/>
        </a:p>
      </dgm:t>
    </dgm:pt>
    <dgm:pt modelId="{61CF3743-5CD2-4E2A-97E8-9A79278566F0}">
      <dgm:prSet phldrT="[Text]" custT="1"/>
      <dgm:spPr/>
    </dgm:pt>
    <dgm:pt modelId="{A843405A-5F85-4065-A01D-CBB5BE78ED22}" type="parTrans" cxnId="{D0B91853-6303-4BEB-B4F5-C9B383AD0A31}">
      <dgm:prSet/>
      <dgm:spPr/>
      <dgm:t>
        <a:bodyPr/>
        <a:lstStyle/>
        <a:p>
          <a:endParaRPr lang="en-US"/>
        </a:p>
      </dgm:t>
    </dgm:pt>
    <dgm:pt modelId="{5721DB7F-A028-4A50-9142-6DB9E0091087}" type="sibTrans" cxnId="{D0B91853-6303-4BEB-B4F5-C9B383AD0A31}">
      <dgm:prSet/>
      <dgm:spPr/>
      <dgm:t>
        <a:bodyPr/>
        <a:lstStyle/>
        <a:p>
          <a:endParaRPr lang="en-US"/>
        </a:p>
      </dgm:t>
    </dgm:pt>
    <dgm:pt modelId="{720E0993-D92E-46F2-82B1-CCAD1D68A919}">
      <dgm:prSet phldrT="[Text]"/>
      <dgm:spPr>
        <a:solidFill>
          <a:srgbClr val="E72584"/>
        </a:solidFill>
      </dgm:spPr>
    </dgm:pt>
    <dgm:pt modelId="{B0276F74-A9C8-43AA-A8B8-90BD9CE1E353}" type="parTrans" cxnId="{D0761A7A-F254-43E7-8AD1-22E0FD69A6A6}">
      <dgm:prSet/>
      <dgm:spPr/>
      <dgm:t>
        <a:bodyPr/>
        <a:lstStyle/>
        <a:p>
          <a:endParaRPr lang="en-US"/>
        </a:p>
      </dgm:t>
    </dgm:pt>
    <dgm:pt modelId="{EC66E7F5-F2D2-47D5-8125-83C6ED557BC3}" type="sibTrans" cxnId="{D0761A7A-F254-43E7-8AD1-22E0FD69A6A6}">
      <dgm:prSet/>
      <dgm:spPr/>
      <dgm:t>
        <a:bodyPr/>
        <a:lstStyle/>
        <a:p>
          <a:endParaRPr lang="en-US"/>
        </a:p>
      </dgm:t>
    </dgm:pt>
    <dgm:pt modelId="{983DBC77-331D-4860-BBD5-C55CDB36B159}">
      <dgm:prSet phldrT="[Text]"/>
      <dgm:spPr/>
    </dgm:pt>
    <dgm:pt modelId="{3DC39198-C146-41AC-B387-86A072A77119}" type="parTrans" cxnId="{0E3A57A6-B47B-4C3E-8F81-C2A15458B3C7}">
      <dgm:prSet/>
      <dgm:spPr/>
      <dgm:t>
        <a:bodyPr/>
        <a:lstStyle/>
        <a:p>
          <a:endParaRPr lang="en-US"/>
        </a:p>
      </dgm:t>
    </dgm:pt>
    <dgm:pt modelId="{A4942027-996B-444B-8662-969A3BECF9B9}" type="sibTrans" cxnId="{0E3A57A6-B47B-4C3E-8F81-C2A15458B3C7}">
      <dgm:prSet/>
      <dgm:spPr/>
      <dgm:t>
        <a:bodyPr/>
        <a:lstStyle/>
        <a:p>
          <a:endParaRPr lang="en-US"/>
        </a:p>
      </dgm:t>
    </dgm:pt>
    <dgm:pt modelId="{A790B36A-2604-47C7-BE58-702399561E33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Compradores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B5B1C4B1-D649-45C7-B83B-BB6F4C01ACE6}" type="parTrans" cxnId="{CE1EB5ED-D13C-4D98-BFF9-8715A257D4AA}">
      <dgm:prSet/>
      <dgm:spPr/>
      <dgm:t>
        <a:bodyPr/>
        <a:lstStyle/>
        <a:p>
          <a:endParaRPr lang="es-CO"/>
        </a:p>
      </dgm:t>
    </dgm:pt>
    <dgm:pt modelId="{3E36610E-92AA-4EEC-BAA3-AEFB0BFB0A43}" type="sibTrans" cxnId="{CE1EB5ED-D13C-4D98-BFF9-8715A257D4AA}">
      <dgm:prSet/>
      <dgm:spPr/>
      <dgm:t>
        <a:bodyPr/>
        <a:lstStyle/>
        <a:p>
          <a:endParaRPr lang="es-CO"/>
        </a:p>
      </dgm:t>
    </dgm:pt>
    <dgm:pt modelId="{9CB85B48-1DBB-4C74-AD70-B4AC3B8ABBC6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Sociedad Civil </a:t>
          </a:r>
        </a:p>
      </dgm:t>
    </dgm:pt>
    <dgm:pt modelId="{DC23FCAB-953C-477C-BAFB-63C7565B67A6}" type="parTrans" cxnId="{AFA1F00E-08A5-4B1C-80CA-C4CD79718BC6}">
      <dgm:prSet/>
      <dgm:spPr/>
      <dgm:t>
        <a:bodyPr/>
        <a:lstStyle/>
        <a:p>
          <a:endParaRPr lang="es-CO"/>
        </a:p>
      </dgm:t>
    </dgm:pt>
    <dgm:pt modelId="{99CBE538-801E-4F61-9CA1-91C8BD8A4AF1}" type="sibTrans" cxnId="{AFA1F00E-08A5-4B1C-80CA-C4CD79718BC6}">
      <dgm:prSet/>
      <dgm:spPr/>
      <dgm:t>
        <a:bodyPr/>
        <a:lstStyle/>
        <a:p>
          <a:endParaRPr lang="es-CO"/>
        </a:p>
      </dgm:t>
    </dgm:pt>
    <dgm:pt modelId="{5FC7065D-0AAA-409C-AF68-62F26CDA0A27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Usuarios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45C8366-7BB4-4348-9505-B658C9772112}" type="parTrans" cxnId="{E4B6134A-39D1-4CDF-B220-791DB90AD848}">
      <dgm:prSet/>
      <dgm:spPr/>
      <dgm:t>
        <a:bodyPr/>
        <a:lstStyle/>
        <a:p>
          <a:endParaRPr lang="es-CO"/>
        </a:p>
      </dgm:t>
    </dgm:pt>
    <dgm:pt modelId="{E538FE06-E324-4E5C-AA20-C8FE83D17004}" type="sibTrans" cxnId="{E4B6134A-39D1-4CDF-B220-791DB90AD848}">
      <dgm:prSet/>
      <dgm:spPr/>
      <dgm:t>
        <a:bodyPr/>
        <a:lstStyle/>
        <a:p>
          <a:endParaRPr lang="es-CO"/>
        </a:p>
      </dgm:t>
    </dgm:pt>
    <dgm:pt modelId="{C5D8C211-D038-4C91-8386-F86948A08037}">
      <dgm:prSet phldrT="[Text]" custT="1"/>
      <dgm:spPr/>
    </dgm:pt>
    <dgm:pt modelId="{47DE9291-6103-4147-8DB0-940A892AB4C6}" type="parTrans" cxnId="{D4270229-6FC6-44B8-BB02-0D2C676BB76A}">
      <dgm:prSet/>
      <dgm:spPr/>
      <dgm:t>
        <a:bodyPr/>
        <a:lstStyle/>
        <a:p>
          <a:endParaRPr lang="es-CO"/>
        </a:p>
      </dgm:t>
    </dgm:pt>
    <dgm:pt modelId="{371A5EBC-A536-4B82-BE89-F8390E313359}" type="sibTrans" cxnId="{D4270229-6FC6-44B8-BB02-0D2C676BB76A}">
      <dgm:prSet/>
      <dgm:spPr/>
      <dgm:t>
        <a:bodyPr/>
        <a:lstStyle/>
        <a:p>
          <a:endParaRPr lang="es-CO"/>
        </a:p>
      </dgm:t>
    </dgm:pt>
    <dgm:pt modelId="{4BE808CA-27CF-42D0-B3D4-4D9B0B9BE9E5}">
      <dgm:prSet phldrT="[Text]"/>
      <dgm:spPr/>
    </dgm:pt>
    <dgm:pt modelId="{32D722E8-B4D9-46F9-AFD6-F46457903C33}" type="parTrans" cxnId="{3EF1970E-D62B-4C6E-BAB4-31AC375228BD}">
      <dgm:prSet/>
      <dgm:spPr/>
      <dgm:t>
        <a:bodyPr/>
        <a:lstStyle/>
        <a:p>
          <a:endParaRPr lang="es-CO"/>
        </a:p>
      </dgm:t>
    </dgm:pt>
    <dgm:pt modelId="{DF906C98-1BD6-4394-A16E-BB5F43C6C931}" type="sibTrans" cxnId="{3EF1970E-D62B-4C6E-BAB4-31AC375228BD}">
      <dgm:prSet/>
      <dgm:spPr/>
      <dgm:t>
        <a:bodyPr/>
        <a:lstStyle/>
        <a:p>
          <a:endParaRPr lang="es-CO"/>
        </a:p>
      </dgm:t>
    </dgm:pt>
    <dgm:pt modelId="{F3116B92-5C4B-4577-806B-E3CEE48D58AF}" type="pres">
      <dgm:prSet presAssocID="{93401125-79B2-4C4E-BE32-486C0F1897F7}" presName="composite" presStyleCnt="0">
        <dgm:presLayoutVars>
          <dgm:chMax val="1"/>
          <dgm:dir/>
          <dgm:resizeHandles val="exact"/>
        </dgm:presLayoutVars>
      </dgm:prSet>
      <dgm:spPr/>
    </dgm:pt>
    <dgm:pt modelId="{7EC07233-4CBA-4A28-B01F-41986B9EB302}" type="pres">
      <dgm:prSet presAssocID="{93401125-79B2-4C4E-BE32-486C0F1897F7}" presName="radial" presStyleCnt="0">
        <dgm:presLayoutVars>
          <dgm:animLvl val="ctr"/>
        </dgm:presLayoutVars>
      </dgm:prSet>
      <dgm:spPr/>
    </dgm:pt>
    <dgm:pt modelId="{2498CB20-0D18-418D-9072-C9CF6E6C151F}" type="pres">
      <dgm:prSet presAssocID="{61CA198F-B234-4595-9CC4-628526AB00A9}" presName="centerShape" presStyleLbl="vennNode1" presStyleIdx="0" presStyleCnt="5"/>
      <dgm:spPr/>
    </dgm:pt>
    <dgm:pt modelId="{AF901DCB-5C7B-4C2A-BB56-D652E284B165}" type="pres">
      <dgm:prSet presAssocID="{19CF3498-AD7E-415A-ABFB-230AF136EEC4}" presName="node" presStyleLbl="vennNode1" presStyleIdx="1" presStyleCnt="5" custScaleX="134059" custScaleY="121261">
        <dgm:presLayoutVars>
          <dgm:bulletEnabled val="1"/>
        </dgm:presLayoutVars>
      </dgm:prSet>
      <dgm:spPr/>
    </dgm:pt>
    <dgm:pt modelId="{E48DAFD7-98E8-4BDE-9A62-E7FBF62BDB91}" type="pres">
      <dgm:prSet presAssocID="{A790B36A-2604-47C7-BE58-702399561E33}" presName="node" presStyleLbl="vennNode1" presStyleIdx="2" presStyleCnt="5" custScaleX="134059" custScaleY="121261">
        <dgm:presLayoutVars>
          <dgm:bulletEnabled val="1"/>
        </dgm:presLayoutVars>
      </dgm:prSet>
      <dgm:spPr/>
    </dgm:pt>
    <dgm:pt modelId="{7DDF0470-7169-47C4-A332-8FF585D08A5F}" type="pres">
      <dgm:prSet presAssocID="{9CB85B48-1DBB-4C74-AD70-B4AC3B8ABBC6}" presName="node" presStyleLbl="vennNode1" presStyleIdx="3" presStyleCnt="5" custScaleX="134059" custScaleY="121261">
        <dgm:presLayoutVars>
          <dgm:bulletEnabled val="1"/>
        </dgm:presLayoutVars>
      </dgm:prSet>
      <dgm:spPr/>
    </dgm:pt>
    <dgm:pt modelId="{DA9789D5-B76B-4988-97ED-5DC23E7C84C3}" type="pres">
      <dgm:prSet presAssocID="{5FC7065D-0AAA-409C-AF68-62F26CDA0A27}" presName="node" presStyleLbl="vennNode1" presStyleIdx="4" presStyleCnt="5" custScaleX="134059" custScaleY="121261">
        <dgm:presLayoutVars>
          <dgm:bulletEnabled val="1"/>
        </dgm:presLayoutVars>
      </dgm:prSet>
      <dgm:spPr/>
    </dgm:pt>
  </dgm:ptLst>
  <dgm:cxnLst>
    <dgm:cxn modelId="{3EF1970E-D62B-4C6E-BAB4-31AC375228BD}" srcId="{720E0993-D92E-46F2-82B1-CCAD1D68A919}" destId="{4BE808CA-27CF-42D0-B3D4-4D9B0B9BE9E5}" srcOrd="1" destOrd="0" parTransId="{32D722E8-B4D9-46F9-AFD6-F46457903C33}" sibTransId="{DF906C98-1BD6-4394-A16E-BB5F43C6C931}"/>
    <dgm:cxn modelId="{AFA1F00E-08A5-4B1C-80CA-C4CD79718BC6}" srcId="{61CA198F-B234-4595-9CC4-628526AB00A9}" destId="{9CB85B48-1DBB-4C74-AD70-B4AC3B8ABBC6}" srcOrd="2" destOrd="0" parTransId="{DC23FCAB-953C-477C-BAFB-63C7565B67A6}" sibTransId="{99CBE538-801E-4F61-9CA1-91C8BD8A4AF1}"/>
    <dgm:cxn modelId="{E0091B15-DFC9-48BF-B568-FC2316AA6FD1}" type="presOf" srcId="{61CA198F-B234-4595-9CC4-628526AB00A9}" destId="{2498CB20-0D18-418D-9072-C9CF6E6C151F}" srcOrd="0" destOrd="0" presId="urn:microsoft.com/office/officeart/2005/8/layout/radial3"/>
    <dgm:cxn modelId="{08C98B22-33FA-46E7-9F6B-162252E23171}" srcId="{61CA198F-B234-4595-9CC4-628526AB00A9}" destId="{19CF3498-AD7E-415A-ABFB-230AF136EEC4}" srcOrd="0" destOrd="0" parTransId="{C2275C72-42BF-4CD4-88CC-33B7BD7F2B9E}" sibTransId="{13402494-7103-429B-9486-9E17FF20D3EC}"/>
    <dgm:cxn modelId="{D4270229-6FC6-44B8-BB02-0D2C676BB76A}" srcId="{95B97CD2-0CD9-4EAB-BB40-35A43612232B}" destId="{C5D8C211-D038-4C91-8386-F86948A08037}" srcOrd="1" destOrd="0" parTransId="{47DE9291-6103-4147-8DB0-940A892AB4C6}" sibTransId="{371A5EBC-A536-4B82-BE89-F8390E313359}"/>
    <dgm:cxn modelId="{2FA4E42B-43D7-4F40-A948-A576A6412C80}" type="presOf" srcId="{93401125-79B2-4C4E-BE32-486C0F1897F7}" destId="{F3116B92-5C4B-4577-806B-E3CEE48D58AF}" srcOrd="0" destOrd="0" presId="urn:microsoft.com/office/officeart/2005/8/layout/radial3"/>
    <dgm:cxn modelId="{E4B6134A-39D1-4CDF-B220-791DB90AD848}" srcId="{61CA198F-B234-4595-9CC4-628526AB00A9}" destId="{5FC7065D-0AAA-409C-AF68-62F26CDA0A27}" srcOrd="3" destOrd="0" parTransId="{245C8366-7BB4-4348-9505-B658C9772112}" sibTransId="{E538FE06-E324-4E5C-AA20-C8FE83D17004}"/>
    <dgm:cxn modelId="{A997C84E-882C-46A4-80AB-026F3A035FC7}" srcId="{93401125-79B2-4C4E-BE32-486C0F1897F7}" destId="{61CA198F-B234-4595-9CC4-628526AB00A9}" srcOrd="0" destOrd="0" parTransId="{6949512A-AFBD-4B36-930C-9B272A7FD48A}" sibTransId="{DC79045B-C788-42E6-92A9-1EA9E81005F8}"/>
    <dgm:cxn modelId="{D0B91853-6303-4BEB-B4F5-C9B383AD0A31}" srcId="{95B97CD2-0CD9-4EAB-BB40-35A43612232B}" destId="{61CF3743-5CD2-4E2A-97E8-9A79278566F0}" srcOrd="0" destOrd="0" parTransId="{A843405A-5F85-4065-A01D-CBB5BE78ED22}" sibTransId="{5721DB7F-A028-4A50-9142-6DB9E0091087}"/>
    <dgm:cxn modelId="{63C5D653-060B-4E59-B2BA-3AAA297A9DAC}" type="presOf" srcId="{5FC7065D-0AAA-409C-AF68-62F26CDA0A27}" destId="{DA9789D5-B76B-4988-97ED-5DC23E7C84C3}" srcOrd="0" destOrd="0" presId="urn:microsoft.com/office/officeart/2005/8/layout/radial3"/>
    <dgm:cxn modelId="{D0761A7A-F254-43E7-8AD1-22E0FD69A6A6}" srcId="{93401125-79B2-4C4E-BE32-486C0F1897F7}" destId="{720E0993-D92E-46F2-82B1-CCAD1D68A919}" srcOrd="2" destOrd="0" parTransId="{B0276F74-A9C8-43AA-A8B8-90BD9CE1E353}" sibTransId="{EC66E7F5-F2D2-47D5-8125-83C6ED557BC3}"/>
    <dgm:cxn modelId="{771D82A3-5040-4364-B52C-8D1684333A91}" type="presOf" srcId="{9CB85B48-1DBB-4C74-AD70-B4AC3B8ABBC6}" destId="{7DDF0470-7169-47C4-A332-8FF585D08A5F}" srcOrd="0" destOrd="0" presId="urn:microsoft.com/office/officeart/2005/8/layout/radial3"/>
    <dgm:cxn modelId="{0E3A57A6-B47B-4C3E-8F81-C2A15458B3C7}" srcId="{720E0993-D92E-46F2-82B1-CCAD1D68A919}" destId="{983DBC77-331D-4860-BBD5-C55CDB36B159}" srcOrd="0" destOrd="0" parTransId="{3DC39198-C146-41AC-B387-86A072A77119}" sibTransId="{A4942027-996B-444B-8662-969A3BECF9B9}"/>
    <dgm:cxn modelId="{D24FE2A9-FC32-4987-A5A2-2AA346BA0566}" type="presOf" srcId="{19CF3498-AD7E-415A-ABFB-230AF136EEC4}" destId="{AF901DCB-5C7B-4C2A-BB56-D652E284B165}" srcOrd="0" destOrd="0" presId="urn:microsoft.com/office/officeart/2005/8/layout/radial3"/>
    <dgm:cxn modelId="{5C3523AC-3EE9-4A5B-BC90-069F546A7812}" type="presOf" srcId="{A790B36A-2604-47C7-BE58-702399561E33}" destId="{E48DAFD7-98E8-4BDE-9A62-E7FBF62BDB91}" srcOrd="0" destOrd="0" presId="urn:microsoft.com/office/officeart/2005/8/layout/radial3"/>
    <dgm:cxn modelId="{CE1EB5ED-D13C-4D98-BFF9-8715A257D4AA}" srcId="{61CA198F-B234-4595-9CC4-628526AB00A9}" destId="{A790B36A-2604-47C7-BE58-702399561E33}" srcOrd="1" destOrd="0" parTransId="{B5B1C4B1-D649-45C7-B83B-BB6F4C01ACE6}" sibTransId="{3E36610E-92AA-4EEC-BAA3-AEFB0BFB0A43}"/>
    <dgm:cxn modelId="{C0E01FF2-3A8D-4E49-8C44-406FBDDB7538}" srcId="{93401125-79B2-4C4E-BE32-486C0F1897F7}" destId="{95B97CD2-0CD9-4EAB-BB40-35A43612232B}" srcOrd="1" destOrd="0" parTransId="{E6ECFDD6-11E5-46EE-A276-761B33AD3462}" sibTransId="{30FFD4E6-76B8-495B-97C8-06D4933E2B21}"/>
    <dgm:cxn modelId="{872F55B8-392E-47BB-94E2-5A29D83DDA04}" type="presParOf" srcId="{F3116B92-5C4B-4577-806B-E3CEE48D58AF}" destId="{7EC07233-4CBA-4A28-B01F-41986B9EB302}" srcOrd="0" destOrd="0" presId="urn:microsoft.com/office/officeart/2005/8/layout/radial3"/>
    <dgm:cxn modelId="{3C09C348-925E-4D78-B458-7FD2D9DD592C}" type="presParOf" srcId="{7EC07233-4CBA-4A28-B01F-41986B9EB302}" destId="{2498CB20-0D18-418D-9072-C9CF6E6C151F}" srcOrd="0" destOrd="0" presId="urn:microsoft.com/office/officeart/2005/8/layout/radial3"/>
    <dgm:cxn modelId="{9D7C92A8-98B0-49D7-81A1-1767DC64C437}" type="presParOf" srcId="{7EC07233-4CBA-4A28-B01F-41986B9EB302}" destId="{AF901DCB-5C7B-4C2A-BB56-D652E284B165}" srcOrd="1" destOrd="0" presId="urn:microsoft.com/office/officeart/2005/8/layout/radial3"/>
    <dgm:cxn modelId="{699CC1CE-AC4D-4DEF-BC76-760DCCB38135}" type="presParOf" srcId="{7EC07233-4CBA-4A28-B01F-41986B9EB302}" destId="{E48DAFD7-98E8-4BDE-9A62-E7FBF62BDB91}" srcOrd="2" destOrd="0" presId="urn:microsoft.com/office/officeart/2005/8/layout/radial3"/>
    <dgm:cxn modelId="{B7508323-1B8C-42B3-BD74-DF6951A0C51E}" type="presParOf" srcId="{7EC07233-4CBA-4A28-B01F-41986B9EB302}" destId="{7DDF0470-7169-47C4-A332-8FF585D08A5F}" srcOrd="3" destOrd="0" presId="urn:microsoft.com/office/officeart/2005/8/layout/radial3"/>
    <dgm:cxn modelId="{DE8B007C-1BDE-46D2-9D99-639CAD163439}" type="presParOf" srcId="{7EC07233-4CBA-4A28-B01F-41986B9EB302}" destId="{DA9789D5-B76B-4988-97ED-5DC23E7C84C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15711-990A-4184-A4DF-042E59619161}">
      <dsp:nvSpPr>
        <dsp:cNvPr id="0" name=""/>
        <dsp:cNvSpPr/>
      </dsp:nvSpPr>
      <dsp:spPr>
        <a:xfrm>
          <a:off x="0" y="561245"/>
          <a:ext cx="1092140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9258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86D16-3D94-427F-AB73-FDDBC884589C}">
      <dsp:nvSpPr>
        <dsp:cNvPr id="0" name=""/>
        <dsp:cNvSpPr/>
      </dsp:nvSpPr>
      <dsp:spPr>
        <a:xfrm>
          <a:off x="546070" y="207005"/>
          <a:ext cx="7644986" cy="708480"/>
        </a:xfrm>
        <a:prstGeom prst="roundRect">
          <a:avLst/>
        </a:prstGeom>
        <a:solidFill>
          <a:srgbClr val="D925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962" tIns="0" rIns="28896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Corbel" panose="020B0503020204020204" pitchFamily="34" charset="0"/>
            </a:rPr>
            <a:t>Motivación: Visión holística del valor público </a:t>
          </a:r>
          <a:endParaRPr lang="en-US" sz="2400" kern="1200" dirty="0">
            <a:latin typeface="Corbel" panose="020B0503020204020204" pitchFamily="34" charset="0"/>
          </a:endParaRPr>
        </a:p>
      </dsp:txBody>
      <dsp:txXfrm>
        <a:off x="580655" y="241590"/>
        <a:ext cx="7575816" cy="639310"/>
      </dsp:txXfrm>
    </dsp:sp>
    <dsp:sp modelId="{DAD1D01C-6476-4E93-9E5F-B0107661F780}">
      <dsp:nvSpPr>
        <dsp:cNvPr id="0" name=""/>
        <dsp:cNvSpPr/>
      </dsp:nvSpPr>
      <dsp:spPr>
        <a:xfrm>
          <a:off x="0" y="1649885"/>
          <a:ext cx="1092140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9258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B8FFBC-923D-46DA-9DD1-0E25A4DAB089}">
      <dsp:nvSpPr>
        <dsp:cNvPr id="0" name=""/>
        <dsp:cNvSpPr/>
      </dsp:nvSpPr>
      <dsp:spPr>
        <a:xfrm>
          <a:off x="546070" y="1295645"/>
          <a:ext cx="7644986" cy="708480"/>
        </a:xfrm>
        <a:prstGeom prst="roundRect">
          <a:avLst/>
        </a:prstGeom>
        <a:solidFill>
          <a:srgbClr val="D92588"/>
        </a:solidFill>
        <a:ln w="12700" cap="flat" cmpd="sng" algn="ctr">
          <a:solidFill>
            <a:srgbClr val="D9258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962" tIns="0" rIns="28896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Corbel" panose="020B0503020204020204" pitchFamily="34" charset="0"/>
            </a:rPr>
            <a:t>Creando valor público a través de las compras públicas</a:t>
          </a:r>
          <a:endParaRPr lang="en-US" sz="2400" kern="1200" dirty="0">
            <a:latin typeface="Corbel" panose="020B0503020204020204" pitchFamily="34" charset="0"/>
          </a:endParaRPr>
        </a:p>
      </dsp:txBody>
      <dsp:txXfrm>
        <a:off x="580655" y="1330230"/>
        <a:ext cx="7575816" cy="639310"/>
      </dsp:txXfrm>
    </dsp:sp>
    <dsp:sp modelId="{8CF2CC39-4AB4-45F2-8B54-F811587B4BC7}">
      <dsp:nvSpPr>
        <dsp:cNvPr id="0" name=""/>
        <dsp:cNvSpPr/>
      </dsp:nvSpPr>
      <dsp:spPr>
        <a:xfrm>
          <a:off x="0" y="2738525"/>
          <a:ext cx="1092140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9258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AAFD9-0918-46E7-A6BA-7ADE3C2E40EC}">
      <dsp:nvSpPr>
        <dsp:cNvPr id="0" name=""/>
        <dsp:cNvSpPr/>
      </dsp:nvSpPr>
      <dsp:spPr>
        <a:xfrm>
          <a:off x="546070" y="2384285"/>
          <a:ext cx="7644986" cy="708480"/>
        </a:xfrm>
        <a:prstGeom prst="roundRect">
          <a:avLst/>
        </a:prstGeom>
        <a:solidFill>
          <a:srgbClr val="D92588"/>
        </a:solidFill>
        <a:ln w="12700" cap="flat" cmpd="sng" algn="ctr">
          <a:solidFill>
            <a:srgbClr val="D9258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962" tIns="0" rIns="28896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Corbel" panose="020B0503020204020204" pitchFamily="34" charset="0"/>
            </a:rPr>
            <a:t>Ejemplos</a:t>
          </a:r>
          <a:r>
            <a:rPr lang="en-US" sz="2400" kern="1200" dirty="0">
              <a:latin typeface="Corbel" panose="020B0503020204020204" pitchFamily="34" charset="0"/>
            </a:rPr>
            <a:t>: </a:t>
          </a:r>
          <a:r>
            <a:rPr lang="en-US" sz="2400" kern="1200" dirty="0" err="1">
              <a:latin typeface="Corbel" panose="020B0503020204020204" pitchFamily="34" charset="0"/>
            </a:rPr>
            <a:t>digitalización</a:t>
          </a:r>
          <a:r>
            <a:rPr lang="en-US" sz="2400" kern="1200" dirty="0">
              <a:latin typeface="Corbel" panose="020B0503020204020204" pitchFamily="34" charset="0"/>
            </a:rPr>
            <a:t>, </a:t>
          </a:r>
          <a:r>
            <a:rPr lang="en-US" sz="2400" kern="1200" dirty="0" err="1">
              <a:latin typeface="Corbel" panose="020B0503020204020204" pitchFamily="34" charset="0"/>
            </a:rPr>
            <a:t>integridad</a:t>
          </a:r>
          <a:r>
            <a:rPr lang="en-US" sz="2400" kern="1200" dirty="0">
              <a:latin typeface="Corbel" panose="020B0503020204020204" pitchFamily="34" charset="0"/>
            </a:rPr>
            <a:t> y </a:t>
          </a:r>
          <a:r>
            <a:rPr lang="en-US" sz="2400" kern="1200" dirty="0" err="1">
              <a:latin typeface="Corbel" panose="020B0503020204020204" pitchFamily="34" charset="0"/>
            </a:rPr>
            <a:t>abastecimiento</a:t>
          </a:r>
          <a:endParaRPr lang="en-US" sz="2400" kern="1200" dirty="0">
            <a:latin typeface="Corbel" panose="020B0503020204020204" pitchFamily="34" charset="0"/>
          </a:endParaRPr>
        </a:p>
      </dsp:txBody>
      <dsp:txXfrm>
        <a:off x="580655" y="2418870"/>
        <a:ext cx="7575816" cy="639310"/>
      </dsp:txXfrm>
    </dsp:sp>
    <dsp:sp modelId="{14373A2A-2C9B-4157-810E-98821406E99B}">
      <dsp:nvSpPr>
        <dsp:cNvPr id="0" name=""/>
        <dsp:cNvSpPr/>
      </dsp:nvSpPr>
      <dsp:spPr>
        <a:xfrm>
          <a:off x="0" y="3827164"/>
          <a:ext cx="1092140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850C6E-C022-44D7-AB61-B7ABC75BE8FE}">
      <dsp:nvSpPr>
        <dsp:cNvPr id="0" name=""/>
        <dsp:cNvSpPr/>
      </dsp:nvSpPr>
      <dsp:spPr>
        <a:xfrm>
          <a:off x="546070" y="3472925"/>
          <a:ext cx="7644986" cy="708480"/>
        </a:xfrm>
        <a:prstGeom prst="roundRect">
          <a:avLst/>
        </a:prstGeom>
        <a:solidFill>
          <a:srgbClr val="D92588"/>
        </a:solidFill>
        <a:ln w="12700" cap="flat" cmpd="sng" algn="ctr">
          <a:solidFill>
            <a:srgbClr val="D9258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962" tIns="0" rIns="28896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Corbel" panose="020B0503020204020204" pitchFamily="34" charset="0"/>
            </a:rPr>
            <a:t>Cierre</a:t>
          </a:r>
          <a:endParaRPr lang="en-US" sz="2400" kern="1200" dirty="0">
            <a:latin typeface="Corbel" panose="020B0503020204020204" pitchFamily="34" charset="0"/>
          </a:endParaRPr>
        </a:p>
      </dsp:txBody>
      <dsp:txXfrm>
        <a:off x="580655" y="3507510"/>
        <a:ext cx="7575816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8CB20-0D18-418D-9072-C9CF6E6C151F}">
      <dsp:nvSpPr>
        <dsp:cNvPr id="0" name=""/>
        <dsp:cNvSpPr/>
      </dsp:nvSpPr>
      <dsp:spPr>
        <a:xfrm>
          <a:off x="3943882" y="1098581"/>
          <a:ext cx="2736818" cy="2736818"/>
        </a:xfrm>
        <a:prstGeom prst="ellipse">
          <a:avLst/>
        </a:prstGeom>
        <a:solidFill>
          <a:srgbClr val="E725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Calibri" panose="020F0502020204030204" pitchFamily="34" charset="0"/>
              <a:cs typeface="Calibri" panose="020F0502020204030204" pitchFamily="34" charset="0"/>
            </a:rPr>
            <a:t>Compra</a:t>
          </a:r>
          <a:r>
            <a:rPr lang="en-US" sz="4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4400" kern="1200" dirty="0" err="1">
              <a:latin typeface="Calibri" panose="020F0502020204030204" pitchFamily="34" charset="0"/>
              <a:cs typeface="Calibri" panose="020F0502020204030204" pitchFamily="34" charset="0"/>
            </a:rPr>
            <a:t>Pública</a:t>
          </a:r>
          <a:r>
            <a:rPr lang="en-US" sz="4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4344680" y="1499379"/>
        <a:ext cx="1935222" cy="1935222"/>
      </dsp:txXfrm>
    </dsp:sp>
    <dsp:sp modelId="{AF901DCB-5C7B-4C2A-BB56-D652E284B165}">
      <dsp:nvSpPr>
        <dsp:cNvPr id="0" name=""/>
        <dsp:cNvSpPr/>
      </dsp:nvSpPr>
      <dsp:spPr>
        <a:xfrm>
          <a:off x="4395054" y="-144980"/>
          <a:ext cx="1834475" cy="16593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Proveedores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663707" y="98026"/>
        <a:ext cx="1297169" cy="1173334"/>
      </dsp:txXfrm>
    </dsp:sp>
    <dsp:sp modelId="{E48DAFD7-98E8-4BDE-9A62-E7FBF62BDB91}">
      <dsp:nvSpPr>
        <dsp:cNvPr id="0" name=""/>
        <dsp:cNvSpPr/>
      </dsp:nvSpPr>
      <dsp:spPr>
        <a:xfrm>
          <a:off x="6177352" y="1637317"/>
          <a:ext cx="1834475" cy="16593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Compradores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6446005" y="1880323"/>
        <a:ext cx="1297169" cy="1173334"/>
      </dsp:txXfrm>
    </dsp:sp>
    <dsp:sp modelId="{7DDF0470-7169-47C4-A332-8FF585D08A5F}">
      <dsp:nvSpPr>
        <dsp:cNvPr id="0" name=""/>
        <dsp:cNvSpPr/>
      </dsp:nvSpPr>
      <dsp:spPr>
        <a:xfrm>
          <a:off x="4395054" y="3419615"/>
          <a:ext cx="1834475" cy="16593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Sociedad Civil </a:t>
          </a:r>
        </a:p>
      </dsp:txBody>
      <dsp:txXfrm>
        <a:off x="4663707" y="3662621"/>
        <a:ext cx="1297169" cy="1173334"/>
      </dsp:txXfrm>
    </dsp:sp>
    <dsp:sp modelId="{DA9789D5-B76B-4988-97ED-5DC23E7C84C3}">
      <dsp:nvSpPr>
        <dsp:cNvPr id="0" name=""/>
        <dsp:cNvSpPr/>
      </dsp:nvSpPr>
      <dsp:spPr>
        <a:xfrm>
          <a:off x="2612756" y="1637317"/>
          <a:ext cx="1834475" cy="16593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Usuarios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2881409" y="1880323"/>
        <a:ext cx="1297169" cy="1173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A3E7A-1FD7-414A-AE7D-DCBB852C15F5}" type="datetimeFigureOut">
              <a:rPr lang="es-CO" smtClean="0"/>
              <a:t>05/10/2022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5CEA3-2498-43F1-8B83-FC4023DA1B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535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F5A4-C4A4-4922-988D-5FCC2A0F455B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966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F5A4-C4A4-4922-988D-5FCC2A0F455B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9238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DBEC3-7CD1-401A-B91F-39BA3A20A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6DBEB-DEA1-4981-AB60-9F4748010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D96E2-1170-4A62-960D-35C26EBC7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E6AC-300B-4BA0-B073-D398FB62EBBE}" type="datetimeFigureOut">
              <a:rPr lang="es-CO" smtClean="0"/>
              <a:t>05/10/2022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B4772-EE2C-41E8-B718-CDAE99AF4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B47B6-FB14-405D-9EA4-84D89F172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2CD5-872B-4534-8C49-C305121F5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8910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C6E8A-1928-48A8-932B-3C75BCDCD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013C3-AC6C-4DB8-977D-7EAAE3BD1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53B23-B732-406D-9775-1966F8203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E6AC-300B-4BA0-B073-D398FB62EBBE}" type="datetimeFigureOut">
              <a:rPr lang="es-CO" smtClean="0"/>
              <a:t>05/10/2022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638F-AD69-43B7-94F4-6EFB335F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53376-23E5-46FE-B2E8-14001CA6C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2CD5-872B-4534-8C49-C305121F5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9789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81DE0-4B5B-4188-9819-F8AD82F7E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9E6EE-0255-420D-AC14-9BBB232DF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28784-8E02-40AC-8377-14A6ED826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E6AC-300B-4BA0-B073-D398FB62EBBE}" type="datetimeFigureOut">
              <a:rPr lang="es-CO" smtClean="0"/>
              <a:t>05/10/2022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68FD0-05CF-4E98-8C23-733FC1CA8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D8CCF-A3E7-476E-8C73-FAEC6780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2CD5-872B-4534-8C49-C305121F5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0704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2653-50D0-44B1-85F7-4E159EC56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CF016-420C-4F9A-91CA-11CEDC8C0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66D94-4BC3-48D3-BD6D-DF94643AB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55824-8959-4BE0-8757-691FD28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E6AC-300B-4BA0-B073-D398FB62EBBE}" type="datetimeFigureOut">
              <a:rPr lang="es-CO" smtClean="0"/>
              <a:t>05/10/2022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19A93-75F0-468E-991F-05ACEB08A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9CAB8-D92B-4EAA-97A7-059956331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2CD5-872B-4534-8C49-C305121F5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649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992D4-4B6A-4B40-A0DC-E2DC7F329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F1FDA-1797-4C7D-9F5F-70B7F1CF9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F7A11-4FEA-401E-91BB-3AA6654FE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AF8481-CEA7-47FF-8C5D-295FF3B1C6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2F5F28-B4E6-4E8B-AE4D-0BC9373B9B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9DB47F-3829-45D1-B38E-B8CBEEB07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E6AC-300B-4BA0-B073-D398FB62EBBE}" type="datetimeFigureOut">
              <a:rPr lang="es-CO" smtClean="0"/>
              <a:t>05/10/2022</a:t>
            </a:fld>
            <a:endParaRPr lang="es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0E9B50-8DC8-4AA4-A768-93459672B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407C80-5AC0-497E-83F8-E5D38FD4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2CD5-872B-4534-8C49-C305121F5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0985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AF9A3-4DED-41A5-94C0-9C51E23E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E2F8AD-417D-4C14-9607-258E6E097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E6AC-300B-4BA0-B073-D398FB62EBBE}" type="datetimeFigureOut">
              <a:rPr lang="es-CO" smtClean="0"/>
              <a:t>05/10/2022</a:t>
            </a:fld>
            <a:endParaRPr lang="es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33FA7E-1971-4415-9946-068449C6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9B0F7F-4992-4581-8C7D-CB58305BC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2CD5-872B-4534-8C49-C305121F5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9263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90C3D-3E1A-4EDB-A565-4E91EF1B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E6AC-300B-4BA0-B073-D398FB62EBBE}" type="datetimeFigureOut">
              <a:rPr lang="es-CO" smtClean="0"/>
              <a:t>05/10/2022</a:t>
            </a:fld>
            <a:endParaRPr lang="es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9F01EA-39EA-449E-8C0A-CBB9FBFFF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52464-A5D9-4C95-9609-F622B4C06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2CD5-872B-4534-8C49-C305121F5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0607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A9DE7-B645-4982-BC27-562224A5F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C1247-F414-4BF1-A974-57761AF3E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CAE3E-5DBA-419E-8F8C-58F77667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61E72-99B6-4273-945C-1F537F33E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E6AC-300B-4BA0-B073-D398FB62EBBE}" type="datetimeFigureOut">
              <a:rPr lang="es-CO" smtClean="0"/>
              <a:t>05/10/2022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0482F-46F1-4F6C-9B3A-4D6E52073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6A922-4D2B-42B1-8383-425DB3A7D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2CD5-872B-4534-8C49-C305121F5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517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75347-D322-44EB-805F-C58CF06F7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065F20-5D8C-42E0-ACCB-45E2A72AF3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C9D5B7-6346-4441-A3BD-197A63048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F3EB3F-2147-4AE6-BBE8-53EF259E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E6AC-300B-4BA0-B073-D398FB62EBBE}" type="datetimeFigureOut">
              <a:rPr lang="es-CO" smtClean="0"/>
              <a:t>05/10/2022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7AEE7-1E35-4EA8-8548-A6BB6176A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4CAA5-BACE-4B26-A991-E45E51CC7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2CD5-872B-4534-8C49-C305121F5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7208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01C7-6D5C-4DFF-8D05-D631168A2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557042-4406-45E2-BA59-66289D993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2E5C0-10FA-4D33-8C84-530701CCB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E6AC-300B-4BA0-B073-D398FB62EBBE}" type="datetimeFigureOut">
              <a:rPr lang="es-CO" smtClean="0"/>
              <a:t>05/10/2022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29F8A-FFFC-4D00-A56A-C3581527B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7DD4F-7CA2-4107-A553-7A56FFE96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2CD5-872B-4534-8C49-C305121F5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9585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18E992-E29F-4570-8A97-B1662618E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729252-8FC5-4DA6-9AF9-21B5CFE61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3C5EE-C863-4495-94FD-7D51717EC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E6AC-300B-4BA0-B073-D398FB62EBBE}" type="datetimeFigureOut">
              <a:rPr lang="es-CO" smtClean="0"/>
              <a:t>05/10/2022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5B15E-904C-401A-93FD-F596AC3C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76556-C8AB-4406-8B7E-9C1D52D69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2CD5-872B-4534-8C49-C305121F5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836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05/10/2022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05/10/2022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05/10/2022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05/10/2022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0C5C5C-57C5-464E-9E3E-7AE17313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D1A60-6CA9-4CFE-BC12-05284DE5A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11FA4-5F96-4C7F-AC8A-0D0AC159C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5E6AC-300B-4BA0-B073-D398FB62EBBE}" type="datetimeFigureOut">
              <a:rPr lang="es-CO" smtClean="0"/>
              <a:t>05/10/2022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03B3B-1E41-4CAA-924A-AAFC0618E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963CF-DC0C-4985-A654-4A7A4D425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02CD5-872B-4534-8C49-C305121F5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359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cioteca.caf.com/handle/123456789/1901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051EA9-F549-4D4D-97BF-1C9071954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684" y="1152144"/>
            <a:ext cx="3888999" cy="3072393"/>
          </a:xfrm>
        </p:spPr>
        <p:txBody>
          <a:bodyPr>
            <a:normAutofit/>
          </a:bodyPr>
          <a:lstStyle/>
          <a:p>
            <a:pPr algn="l"/>
            <a:r>
              <a:rPr lang="es-CO" sz="5200"/>
              <a:t>COMPRAS PÚBLICAS Y VALOR PÚBLICO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CCCEE9-0773-4431-8326-6EB2F0B08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684" y="4462272"/>
            <a:ext cx="3953501" cy="1272831"/>
          </a:xfrm>
        </p:spPr>
        <p:txBody>
          <a:bodyPr anchor="t">
            <a:normAutofit/>
          </a:bodyPr>
          <a:lstStyle/>
          <a:p>
            <a:pPr algn="l"/>
            <a:r>
              <a:rPr lang="es-CO" dirty="0"/>
              <a:t>UNA APROXIMACIÓN DESDE LA TRANSFORMACIÓN DIGITAL </a:t>
            </a:r>
            <a:endParaRPr lang="es-C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24561D-756D-410B-973A-E68C2552C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77AF0971-0074-4E4E-9318-C1990C6FF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0849707A-24B1-45E4-8493-5DC15C57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E0FFD705-F03C-46B0-ABB9-3C24E093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520B12C0-88D0-4F6F-9F29-38E4D1D61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DEDD5A45-3641-4FE7-8375-EECF2DC9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89BF55CA-60FC-479D-A85E-48626FC1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5AFBE5BF-E87A-408F-BBBD-44C3D04C0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1C27CF92-D148-45C8-88B6-F450B63DF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51CA2232-D147-480C-B1EE-665EE6ACC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7E67D92D-1CA9-43CE-8150-DF504F2BF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7B273169-B674-4C50-A14D-A943B997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DF6183FA-653E-4533-9A0B-D249EC0B1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A82EFE58-AAB0-4925-A176-6FF36BF87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3122AE75-4DBB-4E14-B0CA-DD1EAD89C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4ED7E672-90FC-4E8C-9C43-3AAE391C6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A5C0019E-5136-4C5E-A223-1E1717FD4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9705F60-CFE6-47C5-96E5-05E7731FC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090E047C-18BC-4180-8D10-9F18F517B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A153194A-C8B1-46DB-9C6B-9847B06FA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5C0235EA-4E98-43EA-9AAE-2BD893DEA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E4E67156-6D93-47B3-98D6-E473DF50C9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08" y="1138605"/>
            <a:ext cx="6428067" cy="120526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650"/>
            <a:ext cx="606972" cy="362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Imagen de la pantalla de un celular en la mano&#10;&#10;Descripción generada automáticamente con confianza media">
            <a:extLst>
              <a:ext uri="{FF2B5EF4-FFF2-40B4-BE49-F238E27FC236}">
                <a16:creationId xmlns:a16="http://schemas.microsoft.com/office/drawing/2014/main" id="{4C61710B-11FA-4027-938E-43BCD8620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599" y="3482471"/>
            <a:ext cx="4182885" cy="312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11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9EE4A-4A38-482A-85B9-77FEBFDAD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578" y="719858"/>
            <a:ext cx="10515600" cy="1325563"/>
          </a:xfrm>
        </p:spPr>
        <p:txBody>
          <a:bodyPr>
            <a:normAutofit/>
          </a:bodyPr>
          <a:lstStyle/>
          <a:p>
            <a:r>
              <a:rPr lang="es-CO" sz="3200" b="1" dirty="0">
                <a:solidFill>
                  <a:srgbClr val="E82883"/>
                </a:solidFill>
                <a:latin typeface="Corbel" panose="020B0503020204020204" pitchFamily="34" charset="0"/>
                <a:ea typeface="+mn-ea"/>
                <a:cs typeface="+mn-cs"/>
              </a:rPr>
              <a:t>Uso desde el gobierno de tecnologías digitales como dispositivo para crear valor público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AEFE0-B73B-40CD-BB28-BD2D0F4F6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16" y="2001897"/>
            <a:ext cx="7308580" cy="4351338"/>
          </a:xfrm>
        </p:spPr>
        <p:txBody>
          <a:bodyPr>
            <a:normAutofit lnSpcReduction="10000"/>
          </a:bodyPr>
          <a:lstStyle/>
          <a:p>
            <a:r>
              <a:rPr lang="es-ES" sz="2400" dirty="0"/>
              <a:t>La apertura de datos y las plataformas transaccionales, están abriendo ventanas de oportunidad para que </a:t>
            </a:r>
            <a:r>
              <a:rPr lang="es-ES" sz="2400" b="1" dirty="0">
                <a:solidFill>
                  <a:srgbClr val="D92574"/>
                </a:solidFill>
              </a:rPr>
              <a:t>sector privado y sociedad civil colaboren con los Estados en mejorar las condiciones de abastecimiento</a:t>
            </a:r>
            <a:r>
              <a:rPr lang="es-ES" sz="2400" dirty="0"/>
              <a:t> de ciertos bienes. </a:t>
            </a:r>
          </a:p>
          <a:p>
            <a:r>
              <a:rPr lang="es-ES" sz="2400" dirty="0"/>
              <a:t>Ejemplo: en la pandemia -el control social ayudó a que los mercados y precios de las vacunas </a:t>
            </a:r>
            <a:r>
              <a:rPr lang="es-ES" sz="2400" dirty="0" err="1"/>
              <a:t>covid</a:t>
            </a:r>
            <a:r>
              <a:rPr lang="es-ES" sz="2400" dirty="0"/>
              <a:t> se autorregularan-. </a:t>
            </a:r>
          </a:p>
          <a:p>
            <a:r>
              <a:rPr lang="es-ES" sz="2400" dirty="0"/>
              <a:t>Otro ejemplo es la </a:t>
            </a:r>
            <a:r>
              <a:rPr lang="es-ES" sz="2400" b="1" dirty="0">
                <a:solidFill>
                  <a:srgbClr val="D92574"/>
                </a:solidFill>
              </a:rPr>
              <a:t>compra pública de inteligencia artificial</a:t>
            </a:r>
            <a:r>
              <a:rPr lang="es-ES" sz="2400" dirty="0"/>
              <a:t>: es gracias a este proceso que nos hacemos preguntas sobre la ética y la transparencia algorítmica (algo que bajo la simple lógica de un mercado no seria relevante). </a:t>
            </a:r>
            <a:endParaRPr lang="es-CO" sz="2400" dirty="0"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BE5DE43A-CC1B-4089-A8D2-0A6217234C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6" y="311150"/>
            <a:ext cx="3429007" cy="640081"/>
          </a:xfrm>
          <a:prstGeom prst="rect">
            <a:avLst/>
          </a:prstGeom>
        </p:spPr>
      </p:pic>
      <p:sp>
        <p:nvSpPr>
          <p:cNvPr id="5" name="Parallelogram 4">
            <a:extLst>
              <a:ext uri="{FF2B5EF4-FFF2-40B4-BE49-F238E27FC236}">
                <a16:creationId xmlns:a16="http://schemas.microsoft.com/office/drawing/2014/main" id="{2E069702-4EBB-4065-8051-DDAE0CF32979}"/>
              </a:ext>
            </a:extLst>
          </p:cNvPr>
          <p:cNvSpPr/>
          <p:nvPr/>
        </p:nvSpPr>
        <p:spPr>
          <a:xfrm>
            <a:off x="838200" y="0"/>
            <a:ext cx="3226675" cy="273269"/>
          </a:xfrm>
          <a:prstGeom prst="parallelogram">
            <a:avLst/>
          </a:prstGeom>
          <a:solidFill>
            <a:srgbClr val="D92588"/>
          </a:solidFill>
          <a:ln>
            <a:solidFill>
              <a:srgbClr val="D92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7177497-99D6-49FB-906E-5638223D8B29}"/>
              </a:ext>
            </a:extLst>
          </p:cNvPr>
          <p:cNvSpPr/>
          <p:nvPr/>
        </p:nvSpPr>
        <p:spPr>
          <a:xfrm>
            <a:off x="6677025" y="6584731"/>
            <a:ext cx="3226675" cy="273269"/>
          </a:xfrm>
          <a:prstGeom prst="parallelogram">
            <a:avLst/>
          </a:prstGeom>
          <a:solidFill>
            <a:srgbClr val="D92588"/>
          </a:solidFill>
          <a:ln>
            <a:solidFill>
              <a:srgbClr val="D92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A320E81D-FC02-487F-A3C2-1F358A03E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2" y="5722473"/>
            <a:ext cx="356600" cy="454490"/>
          </a:xfrm>
          <a:prstGeom prst="rect">
            <a:avLst/>
          </a:prstGeom>
        </p:spPr>
      </p:pic>
      <p:pic>
        <p:nvPicPr>
          <p:cNvPr id="8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F6DADE9A-8A58-4C2A-A099-531B49A27C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8" y="5949718"/>
            <a:ext cx="356600" cy="454490"/>
          </a:xfrm>
          <a:prstGeom prst="rect">
            <a:avLst/>
          </a:prstGeom>
        </p:spPr>
      </p:pic>
      <p:pic>
        <p:nvPicPr>
          <p:cNvPr id="9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73F441EE-63AB-4662-8561-B02B55EC3E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6" y="6334295"/>
            <a:ext cx="356600" cy="454490"/>
          </a:xfrm>
          <a:prstGeom prst="rect">
            <a:avLst/>
          </a:prstGeom>
        </p:spPr>
      </p:pic>
      <p:pic>
        <p:nvPicPr>
          <p:cNvPr id="4098" name="Picture 2" descr="Palantir Technologies to Expand in South Korea">
            <a:extLst>
              <a:ext uri="{FF2B5EF4-FFF2-40B4-BE49-F238E27FC236}">
                <a16:creationId xmlns:a16="http://schemas.microsoft.com/office/drawing/2014/main" id="{202BB938-5455-4A00-AC2E-AB4142062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996" y="3774049"/>
            <a:ext cx="4197007" cy="237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HO calls for halting COVID-19 vaccine boosters in favor of unvaccinated |  Reuters">
            <a:extLst>
              <a:ext uri="{FF2B5EF4-FFF2-40B4-BE49-F238E27FC236}">
                <a16:creationId xmlns:a16="http://schemas.microsoft.com/office/drawing/2014/main" id="{DA2A6D30-20D0-4E9A-8062-D93B4B703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3" y="1878419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301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7F2A5-F797-437C-B76E-A7917BC4E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6634"/>
            <a:ext cx="10515600" cy="1325563"/>
          </a:xfrm>
        </p:spPr>
        <p:txBody>
          <a:bodyPr>
            <a:normAutofit/>
          </a:bodyPr>
          <a:lstStyle/>
          <a:p>
            <a:r>
              <a:rPr lang="es-CO" sz="3200" b="1" dirty="0">
                <a:solidFill>
                  <a:srgbClr val="E82883"/>
                </a:solidFill>
                <a:latin typeface="Corbel" panose="020B0503020204020204" pitchFamily="34" charset="0"/>
                <a:ea typeface="+mn-ea"/>
                <a:cs typeface="+mn-cs"/>
              </a:rPr>
              <a:t>Retos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892EB-99AF-471B-A146-D7C1C1634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16" y="1255882"/>
            <a:ext cx="6382234" cy="50784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S" sz="2600" dirty="0">
                <a:latin typeface="HelveticaNeueLT Std Cn" panose="020B0506030502030204" pitchFamily="34" charset="0"/>
              </a:rPr>
              <a:t>No hay evidencia sistemática para evaluar y refinar estas herramientas</a:t>
            </a:r>
          </a:p>
          <a:p>
            <a:pPr lvl="1">
              <a:lnSpc>
                <a:spcPct val="110000"/>
              </a:lnSpc>
            </a:pPr>
            <a:r>
              <a:rPr lang="es-ES" sz="1800" dirty="0">
                <a:latin typeface="HelveticaNeueLT Std Cn" panose="020B0506030502030204" pitchFamily="34" charset="0"/>
              </a:rPr>
              <a:t>¿Cuáles son las banderas rojas, patrones o riesgos mas frecuentes? ¿Se explican por sector, o por país, o por tipo de proceso en la gestión? </a:t>
            </a:r>
          </a:p>
          <a:p>
            <a:pPr lvl="1">
              <a:lnSpc>
                <a:spcPct val="110000"/>
              </a:lnSpc>
            </a:pPr>
            <a:r>
              <a:rPr lang="es-ES" sz="1800" dirty="0">
                <a:latin typeface="HelveticaNeueLT Std Cn" panose="020B0506030502030204" pitchFamily="34" charset="0"/>
              </a:rPr>
              <a:t>¿Cuánta automatización es necesaria? ¿Cuánta suficiente? </a:t>
            </a:r>
          </a:p>
          <a:p>
            <a:pPr lvl="1">
              <a:lnSpc>
                <a:spcPct val="110000"/>
              </a:lnSpc>
            </a:pPr>
            <a:r>
              <a:rPr lang="es-ES" sz="1800" dirty="0">
                <a:latin typeface="HelveticaNeueLT Std Cn" panose="020B0506030502030204" pitchFamily="34" charset="0"/>
              </a:rPr>
              <a:t>¿Hay relación entre los patrones de corrupción detectados por medios tecnológicos y la persistencia/nivel de la corrupción en los países?</a:t>
            </a:r>
          </a:p>
          <a:p>
            <a:pPr lvl="1">
              <a:lnSpc>
                <a:spcPct val="110000"/>
              </a:lnSpc>
            </a:pPr>
            <a:r>
              <a:rPr lang="es-ES" sz="1800" dirty="0">
                <a:latin typeface="HelveticaNeueLT Std Cn" panose="020B0506030502030204" pitchFamily="34" charset="0"/>
              </a:rPr>
              <a:t>¿Uso de arriba hacia abajo de IA?  ¿De abajo hacia arriba? </a:t>
            </a:r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F1EA6DFE-0665-4ACC-8E13-B588FB366B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220" y="230188"/>
            <a:ext cx="3429007" cy="640081"/>
          </a:xfrm>
          <a:prstGeom prst="rect">
            <a:avLst/>
          </a:prstGeom>
        </p:spPr>
      </p:pic>
      <p:sp>
        <p:nvSpPr>
          <p:cNvPr id="5" name="Parallelogram 4">
            <a:extLst>
              <a:ext uri="{FF2B5EF4-FFF2-40B4-BE49-F238E27FC236}">
                <a16:creationId xmlns:a16="http://schemas.microsoft.com/office/drawing/2014/main" id="{A620A75D-95BA-47BF-B40E-6EFBC1945496}"/>
              </a:ext>
            </a:extLst>
          </p:cNvPr>
          <p:cNvSpPr/>
          <p:nvPr/>
        </p:nvSpPr>
        <p:spPr>
          <a:xfrm>
            <a:off x="838200" y="0"/>
            <a:ext cx="3226675" cy="273269"/>
          </a:xfrm>
          <a:prstGeom prst="parallelogram">
            <a:avLst/>
          </a:prstGeom>
          <a:solidFill>
            <a:srgbClr val="D92588"/>
          </a:solidFill>
          <a:ln>
            <a:solidFill>
              <a:srgbClr val="D92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6D1D4A6E-56CA-4097-BB26-B1DF18FB50E2}"/>
              </a:ext>
            </a:extLst>
          </p:cNvPr>
          <p:cNvSpPr/>
          <p:nvPr/>
        </p:nvSpPr>
        <p:spPr>
          <a:xfrm>
            <a:off x="6457950" y="6576794"/>
            <a:ext cx="3226675" cy="273269"/>
          </a:xfrm>
          <a:prstGeom prst="parallelogram">
            <a:avLst/>
          </a:prstGeom>
          <a:solidFill>
            <a:srgbClr val="D92588"/>
          </a:solidFill>
          <a:ln>
            <a:solidFill>
              <a:srgbClr val="D92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0051C8E1-4EC2-476E-8D92-63A291DDED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2" y="5722473"/>
            <a:ext cx="356600" cy="454490"/>
          </a:xfrm>
          <a:prstGeom prst="rect">
            <a:avLst/>
          </a:prstGeom>
        </p:spPr>
      </p:pic>
      <p:pic>
        <p:nvPicPr>
          <p:cNvPr id="10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3AC20E90-5566-411E-9DC6-D3D8D7660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8" y="5949718"/>
            <a:ext cx="356600" cy="454490"/>
          </a:xfrm>
          <a:prstGeom prst="rect">
            <a:avLst/>
          </a:prstGeom>
        </p:spPr>
      </p:pic>
      <p:pic>
        <p:nvPicPr>
          <p:cNvPr id="11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D463F55A-A658-413A-B809-CAEC1EB7B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6" y="6334295"/>
            <a:ext cx="356600" cy="454490"/>
          </a:xfrm>
          <a:prstGeom prst="rect">
            <a:avLst/>
          </a:prstGeom>
        </p:spPr>
      </p:pic>
      <p:pic>
        <p:nvPicPr>
          <p:cNvPr id="1026" name="Picture 2" descr="CHALLENGES FOR INTERNATIONAL STUDENTS – Predict Education">
            <a:extLst>
              <a:ext uri="{FF2B5EF4-FFF2-40B4-BE49-F238E27FC236}">
                <a16:creationId xmlns:a16="http://schemas.microsoft.com/office/drawing/2014/main" id="{A447541B-126C-4474-9C06-61514F488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46" y="885523"/>
            <a:ext cx="5039238" cy="264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Thumbnail">
            <a:extLst>
              <a:ext uri="{FF2B5EF4-FFF2-40B4-BE49-F238E27FC236}">
                <a16:creationId xmlns:a16="http://schemas.microsoft.com/office/drawing/2014/main" id="{BB446A99-A109-4B8E-BC8A-A99B1F68E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350" y="2913465"/>
            <a:ext cx="283845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51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544DBE22-D8B2-4112-AD55-FF2DE323A5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729" y="136634"/>
            <a:ext cx="3401203" cy="634891"/>
          </a:xfrm>
          <a:prstGeom prst="rect">
            <a:avLst/>
          </a:prstGeom>
        </p:spPr>
      </p:pic>
      <p:sp>
        <p:nvSpPr>
          <p:cNvPr id="5" name="Parallelogram 4">
            <a:extLst>
              <a:ext uri="{FF2B5EF4-FFF2-40B4-BE49-F238E27FC236}">
                <a16:creationId xmlns:a16="http://schemas.microsoft.com/office/drawing/2014/main" id="{E3B8AF7A-79E8-4413-B09C-A1AA9360E3B0}"/>
              </a:ext>
            </a:extLst>
          </p:cNvPr>
          <p:cNvSpPr/>
          <p:nvPr/>
        </p:nvSpPr>
        <p:spPr>
          <a:xfrm>
            <a:off x="838200" y="0"/>
            <a:ext cx="3226675" cy="273269"/>
          </a:xfrm>
          <a:prstGeom prst="parallelogram">
            <a:avLst/>
          </a:prstGeom>
          <a:solidFill>
            <a:srgbClr val="D92588"/>
          </a:solidFill>
          <a:ln>
            <a:solidFill>
              <a:srgbClr val="D92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5817B32E-BB21-4822-8025-EF7319869E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2" y="5722473"/>
            <a:ext cx="356600" cy="454490"/>
          </a:xfrm>
          <a:prstGeom prst="rect">
            <a:avLst/>
          </a:prstGeom>
        </p:spPr>
      </p:pic>
      <p:pic>
        <p:nvPicPr>
          <p:cNvPr id="15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23F372FE-DD9D-438B-A98A-71DADF86B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8" y="5949718"/>
            <a:ext cx="356600" cy="454490"/>
          </a:xfrm>
          <a:prstGeom prst="rect">
            <a:avLst/>
          </a:prstGeom>
        </p:spPr>
      </p:pic>
      <p:pic>
        <p:nvPicPr>
          <p:cNvPr id="16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0315E3A3-9860-477B-AE58-40D5AB61A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6" y="6334295"/>
            <a:ext cx="356600" cy="454490"/>
          </a:xfrm>
          <a:prstGeom prst="rect">
            <a:avLst/>
          </a:prstGeom>
        </p:spPr>
      </p:pic>
      <p:sp>
        <p:nvSpPr>
          <p:cNvPr id="18" name="Parallelogram 5">
            <a:extLst>
              <a:ext uri="{FF2B5EF4-FFF2-40B4-BE49-F238E27FC236}">
                <a16:creationId xmlns:a16="http://schemas.microsoft.com/office/drawing/2014/main" id="{FC790F81-CC01-4194-94C4-5959F734CD53}"/>
              </a:ext>
            </a:extLst>
          </p:cNvPr>
          <p:cNvSpPr/>
          <p:nvPr/>
        </p:nvSpPr>
        <p:spPr>
          <a:xfrm>
            <a:off x="5791200" y="6491177"/>
            <a:ext cx="3226675" cy="273269"/>
          </a:xfrm>
          <a:prstGeom prst="parallelogram">
            <a:avLst/>
          </a:prstGeom>
          <a:solidFill>
            <a:srgbClr val="D92588"/>
          </a:solidFill>
          <a:ln>
            <a:solidFill>
              <a:srgbClr val="D92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5A073060-3486-4CF1-B711-CF29E1B0C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16" y="106258"/>
            <a:ext cx="11541931" cy="1325563"/>
          </a:xfrm>
        </p:spPr>
        <p:txBody>
          <a:bodyPr>
            <a:normAutofit/>
          </a:bodyPr>
          <a:lstStyle/>
          <a:p>
            <a:r>
              <a:rPr lang="es-CO" sz="3375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+mn-cs"/>
              </a:rPr>
              <a:t>Desafíos pendientes en LATAM</a:t>
            </a:r>
          </a:p>
        </p:txBody>
      </p:sp>
      <p:sp>
        <p:nvSpPr>
          <p:cNvPr id="20" name="Marcador de contenido 6">
            <a:extLst>
              <a:ext uri="{FF2B5EF4-FFF2-40B4-BE49-F238E27FC236}">
                <a16:creationId xmlns:a16="http://schemas.microsoft.com/office/drawing/2014/main" id="{A998AB29-BF75-4E48-9711-9B1ED3E24598}"/>
              </a:ext>
            </a:extLst>
          </p:cNvPr>
          <p:cNvSpPr txBox="1">
            <a:spLocks/>
          </p:cNvSpPr>
          <p:nvPr/>
        </p:nvSpPr>
        <p:spPr>
          <a:xfrm>
            <a:off x="1178560" y="1960880"/>
            <a:ext cx="10180320" cy="38593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s-CO" b="1" dirty="0"/>
              <a:t>Mejorar la </a:t>
            </a:r>
            <a:r>
              <a:rPr lang="es-CO" b="1" dirty="0">
                <a:solidFill>
                  <a:srgbClr val="ED1E79"/>
                </a:solidFill>
              </a:rPr>
              <a:t>calidad</a:t>
            </a:r>
            <a:r>
              <a:rPr lang="es-CO" b="1" dirty="0"/>
              <a:t> de los datos</a:t>
            </a:r>
            <a:r>
              <a:rPr lang="es-CO" dirty="0"/>
              <a:t>.</a:t>
            </a:r>
            <a:r>
              <a:rPr lang="es-CO" dirty="0">
                <a:ea typeface="+mn-lt"/>
                <a:cs typeface="+mn-lt"/>
              </a:rPr>
              <a:t> </a:t>
            </a:r>
          </a:p>
          <a:p>
            <a:pPr lvl="1"/>
            <a:r>
              <a:rPr lang="es-CO" dirty="0">
                <a:ea typeface="+mn-lt"/>
                <a:cs typeface="+mn-lt"/>
              </a:rPr>
              <a:t>La mayor parte de la inversión de los proyectos de aprendizaje automático y analítica avanzada están consumidos en “limpiar” los conjuntos de datos, dedicando tan sólo el 18% del tiempo al desarrollo de algoritmos y puesta a prueba de modelos</a:t>
            </a:r>
          </a:p>
          <a:p>
            <a:pPr lvl="1"/>
            <a:r>
              <a:rPr lang="es-CO" dirty="0">
                <a:ea typeface="+mn-lt"/>
                <a:cs typeface="+mn-lt"/>
              </a:rPr>
              <a:t>Es imprescindible invertir en la calidad e integridad de los datos administrativos y registros públicos</a:t>
            </a:r>
            <a:endParaRPr lang="es-CO" dirty="0"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s-CO" dirty="0"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s-CO" dirty="0">
                <a:cs typeface="Calibri"/>
              </a:rPr>
              <a:t>Inversión en </a:t>
            </a:r>
            <a:r>
              <a:rPr lang="es-CO" b="1" dirty="0">
                <a:solidFill>
                  <a:srgbClr val="ED1E79"/>
                </a:solidFill>
                <a:cs typeface="Calibri"/>
              </a:rPr>
              <a:t>infraestructura</a:t>
            </a:r>
            <a:r>
              <a:rPr lang="es-CO" b="1" dirty="0">
                <a:cs typeface="Calibri"/>
              </a:rPr>
              <a:t> con poder de cómputo</a:t>
            </a:r>
            <a:endParaRPr lang="es-CO" dirty="0">
              <a:cs typeface="Calibri"/>
            </a:endParaRPr>
          </a:p>
          <a:p>
            <a:pPr lvl="1"/>
            <a:r>
              <a:rPr lang="es-CO" dirty="0">
                <a:ea typeface="+mn-lt"/>
                <a:cs typeface="+mn-lt"/>
              </a:rPr>
              <a:t>La potencia de las máquinas y programas para procesar datos también incrementa la celeridad de las investigaciones judiciales y administrativas</a:t>
            </a:r>
            <a:endParaRPr lang="es-CO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es-CO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s-CO" dirty="0">
                <a:cs typeface="Calibri"/>
              </a:rPr>
              <a:t>Generación de </a:t>
            </a:r>
            <a:r>
              <a:rPr lang="es-CO" b="1" dirty="0">
                <a:cs typeface="Calibri"/>
              </a:rPr>
              <a:t>ambientes colaborativos y </a:t>
            </a:r>
            <a:r>
              <a:rPr lang="es-CO" b="1" dirty="0">
                <a:solidFill>
                  <a:srgbClr val="ED1E79"/>
                </a:solidFill>
                <a:cs typeface="Calibri"/>
              </a:rPr>
              <a:t>laboratorios de innovaciones</a:t>
            </a:r>
          </a:p>
          <a:p>
            <a:pPr lvl="1"/>
            <a:r>
              <a:rPr lang="es-CO" dirty="0">
                <a:cs typeface="Calibri"/>
              </a:rPr>
              <a:t>basados en la buena fe al compartir datos, entre las autoridades públicas</a:t>
            </a:r>
          </a:p>
          <a:p>
            <a:pPr lvl="1"/>
            <a:r>
              <a:rPr lang="es-CO" dirty="0">
                <a:cs typeface="Calibri"/>
              </a:rPr>
              <a:t>No duplicar esfuerzos en las investigaciones y en la recolección de información</a:t>
            </a:r>
          </a:p>
          <a:p>
            <a:endParaRPr lang="es-CO" dirty="0">
              <a:cs typeface="Calibri"/>
            </a:endParaRPr>
          </a:p>
          <a:p>
            <a:endParaRPr lang="es-CO" dirty="0">
              <a:cs typeface="Calibri"/>
            </a:endParaRPr>
          </a:p>
          <a:p>
            <a:endParaRPr lang="es-CO" dirty="0">
              <a:cs typeface="Calibri"/>
            </a:endParaRPr>
          </a:p>
          <a:p>
            <a:endParaRPr lang="es-CO" dirty="0">
              <a:cs typeface="Calibri"/>
            </a:endParaRPr>
          </a:p>
          <a:p>
            <a:endParaRPr lang="es-CO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0775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ECE8F-CC24-4F03-A830-8A322D1D8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45" y="40227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900" dirty="0">
                <a:solidFill>
                  <a:srgbClr val="D92588"/>
                </a:solidFill>
                <a:latin typeface="HelveticaNeueLT Std Blk Cn" panose="020B0806030702040204" pitchFamily="34" charset="0"/>
              </a:rPr>
              <a:t>¡Muchas gracias!</a:t>
            </a:r>
            <a:br>
              <a:rPr lang="es-CO" sz="4000" dirty="0">
                <a:solidFill>
                  <a:srgbClr val="D92588"/>
                </a:solidFill>
                <a:latin typeface="HelveticaNeueLT Std Blk Cn" panose="020B0806030702040204" pitchFamily="34" charset="0"/>
              </a:rPr>
            </a:br>
            <a:br>
              <a:rPr lang="es-CO" sz="4000" dirty="0">
                <a:solidFill>
                  <a:srgbClr val="D92588"/>
                </a:solidFill>
                <a:latin typeface="HelveticaNeueLT Std Blk Cn" panose="020B0806030702040204" pitchFamily="34" charset="0"/>
              </a:rPr>
            </a:br>
            <a:r>
              <a:rPr lang="es-CO" sz="4000" dirty="0">
                <a:solidFill>
                  <a:srgbClr val="D92588"/>
                </a:solidFill>
                <a:latin typeface="HelveticaNeueLT Std Blk Cn" panose="020B0806030702040204" pitchFamily="34" charset="0"/>
                <a:hlinkClick r:id="rId2"/>
              </a:rPr>
              <a:t>https://scioteca.caf.com/handle/123456789/1901</a:t>
            </a:r>
            <a:br>
              <a:rPr lang="es-CO" sz="4000" dirty="0">
                <a:solidFill>
                  <a:srgbClr val="D92588"/>
                </a:solidFill>
                <a:latin typeface="HelveticaNeueLT Std Blk Cn" panose="020B0806030702040204" pitchFamily="34" charset="0"/>
              </a:rPr>
            </a:br>
            <a:r>
              <a:rPr lang="es-CO" sz="4000" dirty="0">
                <a:solidFill>
                  <a:srgbClr val="D92588"/>
                </a:solidFill>
                <a:latin typeface="HelveticaNeueLT Std Blk Cn" panose="020B0806030702040204" pitchFamily="34" charset="0"/>
              </a:rPr>
              <a:t> </a:t>
            </a:r>
            <a:br>
              <a:rPr lang="es-CO" sz="4000" dirty="0">
                <a:solidFill>
                  <a:srgbClr val="D92588"/>
                </a:solidFill>
                <a:latin typeface="HelveticaNeueLT Std Blk Cn" panose="020B0806030702040204" pitchFamily="34" charset="0"/>
              </a:rPr>
            </a:br>
            <a:endParaRPr lang="es-CO" sz="4000" dirty="0">
              <a:solidFill>
                <a:srgbClr val="D92588"/>
              </a:solidFill>
              <a:latin typeface="HelveticaNeueLT Std Blk Cn" panose="020B0806030702040204" pitchFamily="34" charset="0"/>
            </a:endParaRPr>
          </a:p>
        </p:txBody>
      </p:sp>
      <p:pic>
        <p:nvPicPr>
          <p:cNvPr id="5" name="Marcador de contenido 4" descr="Manos aplaudiendo contorno">
            <a:extLst>
              <a:ext uri="{FF2B5EF4-FFF2-40B4-BE49-F238E27FC236}">
                <a16:creationId xmlns:a16="http://schemas.microsoft.com/office/drawing/2014/main" id="{6D09CE31-6E0C-4557-9DCF-DB495BC79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4143" y="-111725"/>
            <a:ext cx="3121794" cy="3121794"/>
          </a:xfrm>
        </p:spPr>
      </p:pic>
      <p:pic>
        <p:nvPicPr>
          <p:cNvPr id="4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D0E71C6C-541B-4E2F-BD70-DAA4054783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2" y="5722473"/>
            <a:ext cx="356600" cy="454490"/>
          </a:xfrm>
          <a:prstGeom prst="rect">
            <a:avLst/>
          </a:prstGeom>
        </p:spPr>
      </p:pic>
      <p:pic>
        <p:nvPicPr>
          <p:cNvPr id="6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490C37FC-C7E6-49FE-BE92-E5114A6521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8" y="5949718"/>
            <a:ext cx="356600" cy="454490"/>
          </a:xfrm>
          <a:prstGeom prst="rect">
            <a:avLst/>
          </a:prstGeom>
        </p:spPr>
      </p:pic>
      <p:pic>
        <p:nvPicPr>
          <p:cNvPr id="7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3239A4D7-5F89-425D-B819-287DAF2E9A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6" y="6334295"/>
            <a:ext cx="356600" cy="45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1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51CC-2B52-497B-8514-1C8E6C5F1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7595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O" sz="4000" dirty="0">
                <a:solidFill>
                  <a:srgbClr val="D92588"/>
                </a:solidFill>
                <a:latin typeface="HelveticaNeueLT Std Blk Cn" panose="020B0806030702040204" pitchFamily="34" charset="0"/>
              </a:rPr>
              <a:t>AGENDA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F629058F-9032-4709-A53E-77196DE371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44" y="173387"/>
            <a:ext cx="2719555" cy="507650"/>
          </a:xfrm>
          <a:prstGeom prst="rect">
            <a:avLst/>
          </a:prstGeom>
        </p:spPr>
      </p:pic>
      <p:sp>
        <p:nvSpPr>
          <p:cNvPr id="4" name="Parallelogram 3">
            <a:extLst>
              <a:ext uri="{FF2B5EF4-FFF2-40B4-BE49-F238E27FC236}">
                <a16:creationId xmlns:a16="http://schemas.microsoft.com/office/drawing/2014/main" id="{A1FFE535-5D99-47D5-9B62-34063207574A}"/>
              </a:ext>
            </a:extLst>
          </p:cNvPr>
          <p:cNvSpPr/>
          <p:nvPr/>
        </p:nvSpPr>
        <p:spPr>
          <a:xfrm>
            <a:off x="838200" y="0"/>
            <a:ext cx="3226675" cy="273269"/>
          </a:xfrm>
          <a:prstGeom prst="parallelogram">
            <a:avLst/>
          </a:prstGeom>
          <a:solidFill>
            <a:srgbClr val="D92588"/>
          </a:solidFill>
          <a:ln>
            <a:solidFill>
              <a:srgbClr val="D92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AF03E79E-39E9-4C31-A542-AD06D866EF32}"/>
              </a:ext>
            </a:extLst>
          </p:cNvPr>
          <p:cNvSpPr/>
          <p:nvPr/>
        </p:nvSpPr>
        <p:spPr>
          <a:xfrm>
            <a:off x="7013029" y="6584731"/>
            <a:ext cx="3226675" cy="273269"/>
          </a:xfrm>
          <a:prstGeom prst="parallelogram">
            <a:avLst/>
          </a:prstGeom>
          <a:solidFill>
            <a:srgbClr val="D92588"/>
          </a:solidFill>
          <a:ln>
            <a:solidFill>
              <a:srgbClr val="D92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99054512-50AD-4272-BBF8-607D6615A8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660055"/>
              </p:ext>
            </p:extLst>
          </p:nvPr>
        </p:nvGraphicFramePr>
        <p:xfrm>
          <a:off x="838199" y="1825625"/>
          <a:ext cx="10921409" cy="4638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E79CA2CA-4628-40EC-8C3E-22DD92ECDF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2" y="5722473"/>
            <a:ext cx="356600" cy="454490"/>
          </a:xfrm>
          <a:prstGeom prst="rect">
            <a:avLst/>
          </a:prstGeom>
        </p:spPr>
      </p:pic>
      <p:pic>
        <p:nvPicPr>
          <p:cNvPr id="8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5F8C3013-9EB0-4B5A-B5CE-3997CC3B0A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8" y="5949718"/>
            <a:ext cx="356600" cy="454490"/>
          </a:xfrm>
          <a:prstGeom prst="rect">
            <a:avLst/>
          </a:prstGeom>
        </p:spPr>
      </p:pic>
      <p:pic>
        <p:nvPicPr>
          <p:cNvPr id="10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F2C48722-F871-4BB1-8073-D74411B8F9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6" y="6334295"/>
            <a:ext cx="356600" cy="45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93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353B755-1929-4B08-B03D-5E5107D7BAAB}"/>
              </a:ext>
            </a:extLst>
          </p:cNvPr>
          <p:cNvSpPr txBox="1"/>
          <p:nvPr/>
        </p:nvSpPr>
        <p:spPr>
          <a:xfrm>
            <a:off x="1305352" y="511358"/>
            <a:ext cx="104950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E82883"/>
                </a:solidFill>
                <a:latin typeface="Corbel" panose="020B0503020204020204" pitchFamily="34" charset="0"/>
              </a:rPr>
              <a:t>Motivación</a:t>
            </a:r>
            <a:endParaRPr lang="es-CO" dirty="0"/>
          </a:p>
        </p:txBody>
      </p:sp>
      <p:pic>
        <p:nvPicPr>
          <p:cNvPr id="8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C4886163-C90D-4F64-801B-B704E6509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2" y="5722473"/>
            <a:ext cx="356600" cy="454490"/>
          </a:xfrm>
          <a:prstGeom prst="rect">
            <a:avLst/>
          </a:prstGeom>
        </p:spPr>
      </p:pic>
      <p:pic>
        <p:nvPicPr>
          <p:cNvPr id="9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A38D4F03-6770-4C2E-9B24-13660A0909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8" y="5949718"/>
            <a:ext cx="356600" cy="454490"/>
          </a:xfrm>
          <a:prstGeom prst="rect">
            <a:avLst/>
          </a:prstGeom>
        </p:spPr>
      </p:pic>
      <p:pic>
        <p:nvPicPr>
          <p:cNvPr id="10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BA7569A6-3A35-4DBF-808C-DF14B38F14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6" y="6334295"/>
            <a:ext cx="356600" cy="454490"/>
          </a:xfrm>
          <a:prstGeom prst="rect">
            <a:avLst/>
          </a:prstGeom>
        </p:spPr>
      </p:pic>
      <p:pic>
        <p:nvPicPr>
          <p:cNvPr id="11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E369F7F4-4517-4D4E-9CBE-9C01467CFC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44" y="173387"/>
            <a:ext cx="2719555" cy="50765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D9BF357-DC10-41AD-AB07-D34206421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16" y="1499882"/>
            <a:ext cx="11297112" cy="4065259"/>
          </a:xfrm>
        </p:spPr>
        <p:txBody>
          <a:bodyPr>
            <a:normAutofit/>
          </a:bodyPr>
          <a:lstStyle/>
          <a:p>
            <a:r>
              <a:rPr lang="es-ES" sz="2400" dirty="0">
                <a:latin typeface="HelveticaNeueLT Std Cn" panose="020B0506030502030204" pitchFamily="34" charset="0"/>
              </a:rPr>
              <a:t>Según la Organización para la Cooperación y el Desarrollo Económicos (OCDE), la contratación pública </a:t>
            </a:r>
            <a:r>
              <a:rPr lang="es-ES" sz="2400" b="1" dirty="0">
                <a:solidFill>
                  <a:srgbClr val="D92574"/>
                </a:solidFill>
                <a:latin typeface="HelveticaNeueLT Std Cn" panose="020B0506030502030204" pitchFamily="34" charset="0"/>
              </a:rPr>
              <a:t>representa aproximadamente el 12 % del producto interno bruto (PIB) y casi un tercio del gasto público en los países de la OCDE (OCDE, 2019)</a:t>
            </a:r>
            <a:r>
              <a:rPr lang="es-ES" sz="2400" dirty="0">
                <a:latin typeface="HelveticaNeueLT Std Cn" panose="020B0506030502030204" pitchFamily="34" charset="0"/>
              </a:rPr>
              <a:t>. </a:t>
            </a:r>
          </a:p>
          <a:p>
            <a:r>
              <a:rPr lang="es-ES" sz="2400" dirty="0">
                <a:latin typeface="HelveticaNeueLT Std Cn" panose="020B0506030502030204" pitchFamily="34" charset="0"/>
              </a:rPr>
              <a:t>Limitadas por presupuestos fijos, demanda incierta, altas expectativas públicas y objetivos de desempeño, las organizaciones públicas enfrentan la necesidad de administrar recursos limitados de manera estratégica y efectiva (Meehan et al., 2017). </a:t>
            </a:r>
          </a:p>
          <a:p>
            <a:r>
              <a:rPr lang="es-ES" sz="2400" dirty="0">
                <a:latin typeface="HelveticaNeueLT Std Cn" panose="020B0506030502030204" pitchFamily="34" charset="0"/>
              </a:rPr>
              <a:t>La contratación pública ha sido </a:t>
            </a:r>
            <a:r>
              <a:rPr lang="es-ES" sz="2400" b="1" dirty="0">
                <a:solidFill>
                  <a:srgbClr val="D92574"/>
                </a:solidFill>
                <a:latin typeface="HelveticaNeueLT Std Cn" panose="020B0506030502030204" pitchFamily="34" charset="0"/>
              </a:rPr>
              <a:t>criticada por poner un gran énfasis en el cumplimiento normativo y la reducción de costos</a:t>
            </a:r>
            <a:r>
              <a:rPr lang="es-ES" sz="2400" dirty="0">
                <a:latin typeface="HelveticaNeueLT Std Cn" panose="020B0506030502030204" pitchFamily="34" charset="0"/>
              </a:rPr>
              <a:t> en detrimento del valor público y los objetivos de bienestar social.</a:t>
            </a:r>
          </a:p>
          <a:p>
            <a:endParaRPr lang="es-CO" sz="2400" dirty="0">
              <a:latin typeface="HelveticaNeueLT Std Cn" panose="020B05060305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603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392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57B69B2-8DBF-4F41-AE04-8391601EC5B9}"/>
              </a:ext>
            </a:extLst>
          </p:cNvPr>
          <p:cNvSpPr txBox="1">
            <a:spLocks/>
          </p:cNvSpPr>
          <p:nvPr/>
        </p:nvSpPr>
        <p:spPr>
          <a:xfrm>
            <a:off x="3338423" y="3603526"/>
            <a:ext cx="8670698" cy="684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89458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4729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9458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4186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8915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3644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8373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3102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57830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800" dirty="0">
                <a:solidFill>
                  <a:srgbClr val="404040"/>
                </a:solidFill>
                <a:latin typeface="Corbel"/>
              </a:rPr>
              <a:t>Creando valor a través de las compras públicas </a:t>
            </a:r>
            <a:endParaRPr lang="es-CO" sz="3800" dirty="0">
              <a:solidFill>
                <a:srgbClr val="404040"/>
              </a:solidFill>
              <a:latin typeface="Corbel" panose="020B0503020204020204" pitchFamily="34" charset="0"/>
            </a:endParaRPr>
          </a:p>
        </p:txBody>
      </p:sp>
      <p:pic>
        <p:nvPicPr>
          <p:cNvPr id="4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7E25200C-56D8-40E5-9044-8F3C62B6DD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2" y="5722473"/>
            <a:ext cx="356600" cy="454490"/>
          </a:xfrm>
          <a:prstGeom prst="rect">
            <a:avLst/>
          </a:prstGeom>
        </p:spPr>
      </p:pic>
      <p:pic>
        <p:nvPicPr>
          <p:cNvPr id="5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21BE763E-56B0-4CE2-8EA2-6319AC698D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8" y="5949718"/>
            <a:ext cx="356600" cy="454490"/>
          </a:xfrm>
          <a:prstGeom prst="rect">
            <a:avLst/>
          </a:prstGeom>
        </p:spPr>
      </p:pic>
      <p:pic>
        <p:nvPicPr>
          <p:cNvPr id="7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75F1702F-991A-4058-9DBA-23C96EFDDB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6" y="6334295"/>
            <a:ext cx="356600" cy="45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91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353B755-1929-4B08-B03D-5E5107D7BAAB}"/>
              </a:ext>
            </a:extLst>
          </p:cNvPr>
          <p:cNvSpPr txBox="1"/>
          <p:nvPr/>
        </p:nvSpPr>
        <p:spPr>
          <a:xfrm>
            <a:off x="1305352" y="511358"/>
            <a:ext cx="104950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E82883"/>
                </a:solidFill>
                <a:latin typeface="Corbel" panose="020B0503020204020204" pitchFamily="34" charset="0"/>
              </a:rPr>
              <a:t>Valor CO CREADO</a:t>
            </a:r>
            <a:endParaRPr lang="es-CO" dirty="0"/>
          </a:p>
        </p:txBody>
      </p:sp>
      <p:pic>
        <p:nvPicPr>
          <p:cNvPr id="8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C4886163-C90D-4F64-801B-B704E6509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2" y="5722473"/>
            <a:ext cx="356600" cy="454490"/>
          </a:xfrm>
          <a:prstGeom prst="rect">
            <a:avLst/>
          </a:prstGeom>
        </p:spPr>
      </p:pic>
      <p:pic>
        <p:nvPicPr>
          <p:cNvPr id="9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A38D4F03-6770-4C2E-9B24-13660A0909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8" y="5949718"/>
            <a:ext cx="356600" cy="454490"/>
          </a:xfrm>
          <a:prstGeom prst="rect">
            <a:avLst/>
          </a:prstGeom>
        </p:spPr>
      </p:pic>
      <p:pic>
        <p:nvPicPr>
          <p:cNvPr id="10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BA7569A6-3A35-4DBF-808C-DF14B38F14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6" y="6334295"/>
            <a:ext cx="356600" cy="454490"/>
          </a:xfrm>
          <a:prstGeom prst="rect">
            <a:avLst/>
          </a:prstGeom>
        </p:spPr>
      </p:pic>
      <p:pic>
        <p:nvPicPr>
          <p:cNvPr id="11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E369F7F4-4517-4D4E-9CBE-9C01467CFC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44" y="173387"/>
            <a:ext cx="2719555" cy="50765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D9BF357-DC10-41AD-AB07-D34206421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16" y="1499882"/>
            <a:ext cx="11297112" cy="4065259"/>
          </a:xfrm>
        </p:spPr>
        <p:txBody>
          <a:bodyPr>
            <a:normAutofit fontScale="92500" lnSpcReduction="10000"/>
          </a:bodyPr>
          <a:lstStyle/>
          <a:p>
            <a:r>
              <a:rPr lang="es-ES" sz="2400" dirty="0">
                <a:latin typeface="HelveticaNeueLT Std Cn" panose="020B0506030502030204" pitchFamily="34" charset="0"/>
              </a:rPr>
              <a:t>La contratación pública ha tenido dificultades para cumplir su misión de crear valor público debido a una interpretación restringida del valor que enfatiza los costos de los bienes y servicios adquiridos. </a:t>
            </a:r>
          </a:p>
          <a:p>
            <a:r>
              <a:rPr lang="es-ES" sz="2400" dirty="0">
                <a:latin typeface="HelveticaNeueLT Std Cn" panose="020B0506030502030204" pitchFamily="34" charset="0"/>
              </a:rPr>
              <a:t>Separar el “</a:t>
            </a:r>
            <a:r>
              <a:rPr lang="es-ES" sz="2400" b="1" dirty="0">
                <a:solidFill>
                  <a:srgbClr val="D92574"/>
                </a:solidFill>
                <a:latin typeface="HelveticaNeueLT Std Cn" panose="020B0506030502030204" pitchFamily="34" charset="0"/>
              </a:rPr>
              <a:t>valor público</a:t>
            </a:r>
            <a:r>
              <a:rPr lang="es-ES" sz="2400" dirty="0">
                <a:latin typeface="HelveticaNeueLT Std Cn" panose="020B0506030502030204" pitchFamily="34" charset="0"/>
              </a:rPr>
              <a:t>” del “</a:t>
            </a:r>
            <a:r>
              <a:rPr lang="es-ES" sz="2400" b="1" dirty="0">
                <a:solidFill>
                  <a:srgbClr val="D92574"/>
                </a:solidFill>
                <a:latin typeface="HelveticaNeueLT Std Cn" panose="020B0506030502030204" pitchFamily="34" charset="0"/>
              </a:rPr>
              <a:t>valor de mercado</a:t>
            </a:r>
            <a:r>
              <a:rPr lang="es-ES" sz="2400" dirty="0">
                <a:latin typeface="HelveticaNeueLT Std Cn" panose="020B0506030502030204" pitchFamily="34" charset="0"/>
              </a:rPr>
              <a:t>” es un</a:t>
            </a:r>
            <a:r>
              <a:rPr lang="es-ES" sz="2400" b="1" dirty="0">
                <a:solidFill>
                  <a:srgbClr val="D92574"/>
                </a:solidFill>
                <a:latin typeface="HelveticaNeueLT Std Cn" panose="020B0506030502030204" pitchFamily="34" charset="0"/>
              </a:rPr>
              <a:t> error </a:t>
            </a:r>
            <a:r>
              <a:rPr lang="es-ES" sz="2400" dirty="0">
                <a:latin typeface="HelveticaNeueLT Std Cn" panose="020B0506030502030204" pitchFamily="34" charset="0"/>
              </a:rPr>
              <a:t>(</a:t>
            </a:r>
            <a:r>
              <a:rPr lang="es-ES" sz="2400" dirty="0" err="1">
                <a:latin typeface="HelveticaNeueLT Std Cn" panose="020B0506030502030204" pitchFamily="34" charset="0"/>
              </a:rPr>
              <a:t>Mazzucatto</a:t>
            </a:r>
            <a:r>
              <a:rPr lang="es-ES" sz="2400" dirty="0">
                <a:latin typeface="HelveticaNeueLT Std Cn" panose="020B0506030502030204" pitchFamily="34" charset="0"/>
              </a:rPr>
              <a:t> &amp; Ryan-Collins, 2021). El valor público debe entenderse como una forma de medir el progreso hacia objetivos sociales ampliamente aceptados (por ejemplo, una transición energética carbono neto cero). </a:t>
            </a:r>
          </a:p>
          <a:p>
            <a:r>
              <a:rPr lang="es-ES" sz="2400" dirty="0">
                <a:latin typeface="HelveticaNeueLT Std Cn" panose="020B0506030502030204" pitchFamily="34" charset="0"/>
              </a:rPr>
              <a:t>Estos objetivos sólo pueden lograrse mediante la </a:t>
            </a:r>
            <a:r>
              <a:rPr lang="es-ES" sz="2400" b="1" dirty="0">
                <a:solidFill>
                  <a:srgbClr val="D92574"/>
                </a:solidFill>
                <a:latin typeface="HelveticaNeueLT Std Cn" panose="020B0506030502030204" pitchFamily="34" charset="0"/>
              </a:rPr>
              <a:t>colaboración entre tanto del sector público como del privado</a:t>
            </a:r>
            <a:r>
              <a:rPr lang="es-ES" sz="2400" dirty="0">
                <a:latin typeface="HelveticaNeueLT Std Cn" panose="020B0506030502030204" pitchFamily="34" charset="0"/>
              </a:rPr>
              <a:t>, que juntos, a través del proceso de innovación, </a:t>
            </a:r>
            <a:r>
              <a:rPr lang="es-ES" sz="2400" dirty="0" err="1">
                <a:latin typeface="HelveticaNeueLT Std Cn" panose="020B0506030502030204" pitchFamily="34" charset="0"/>
              </a:rPr>
              <a:t>co-crean</a:t>
            </a:r>
            <a:r>
              <a:rPr lang="es-ES" sz="2400" dirty="0">
                <a:latin typeface="HelveticaNeueLT Std Cn" panose="020B0506030502030204" pitchFamily="34" charset="0"/>
              </a:rPr>
              <a:t> y dan conjuntamente forma a los  mercados (</a:t>
            </a:r>
            <a:r>
              <a:rPr lang="es-ES" sz="2400" dirty="0" err="1">
                <a:latin typeface="HelveticaNeueLT Std Cn" panose="020B0506030502030204" pitchFamily="34" charset="0"/>
              </a:rPr>
              <a:t>Mazzucato</a:t>
            </a:r>
            <a:r>
              <a:rPr lang="es-ES" sz="2400" dirty="0">
                <a:latin typeface="HelveticaNeueLT Std Cn" panose="020B0506030502030204" pitchFamily="34" charset="0"/>
              </a:rPr>
              <a:t> 2016). </a:t>
            </a:r>
          </a:p>
          <a:p>
            <a:r>
              <a:rPr lang="es-ES" sz="2400" dirty="0">
                <a:latin typeface="HelveticaNeueLT Std Cn" panose="020B0506030502030204" pitchFamily="34" charset="0"/>
              </a:rPr>
              <a:t>El papel del sector público en este proceso de </a:t>
            </a:r>
            <a:r>
              <a:rPr lang="es-ES" sz="2400" dirty="0" err="1">
                <a:latin typeface="HelveticaNeueLT Std Cn" panose="020B0506030502030204" pitchFamily="34" charset="0"/>
              </a:rPr>
              <a:t>co-creación</a:t>
            </a:r>
            <a:r>
              <a:rPr lang="es-ES" sz="2400" dirty="0">
                <a:latin typeface="HelveticaNeueLT Std Cn" panose="020B0506030502030204" pitchFamily="34" charset="0"/>
              </a:rPr>
              <a:t> de mercado es crear valor público a través de la provisión de objetivos de política, no de corrección de fallas de mercado.</a:t>
            </a:r>
          </a:p>
        </p:txBody>
      </p:sp>
    </p:spTree>
    <p:extLst>
      <p:ext uri="{BB962C8B-B14F-4D97-AF65-F5344CB8AC3E}">
        <p14:creationId xmlns:p14="http://schemas.microsoft.com/office/powerpoint/2010/main" val="3178372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836F2F91-158C-49BA-8CA7-705DFB032A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236" y="230188"/>
            <a:ext cx="3429007" cy="640081"/>
          </a:xfrm>
          <a:prstGeom prst="rect">
            <a:avLst/>
          </a:prstGeom>
        </p:spPr>
      </p:pic>
      <p:sp>
        <p:nvSpPr>
          <p:cNvPr id="5" name="Parallelogram 4">
            <a:extLst>
              <a:ext uri="{FF2B5EF4-FFF2-40B4-BE49-F238E27FC236}">
                <a16:creationId xmlns:a16="http://schemas.microsoft.com/office/drawing/2014/main" id="{7FD8F243-6910-47D1-AEB0-F06D22335840}"/>
              </a:ext>
            </a:extLst>
          </p:cNvPr>
          <p:cNvSpPr/>
          <p:nvPr/>
        </p:nvSpPr>
        <p:spPr>
          <a:xfrm>
            <a:off x="838200" y="0"/>
            <a:ext cx="3226675" cy="273269"/>
          </a:xfrm>
          <a:prstGeom prst="parallelogram">
            <a:avLst/>
          </a:prstGeom>
          <a:solidFill>
            <a:srgbClr val="D92588"/>
          </a:solidFill>
          <a:ln>
            <a:solidFill>
              <a:srgbClr val="D92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C6F8007-CA74-41B9-95A7-B1BD5094E341}"/>
              </a:ext>
            </a:extLst>
          </p:cNvPr>
          <p:cNvSpPr/>
          <p:nvPr/>
        </p:nvSpPr>
        <p:spPr>
          <a:xfrm>
            <a:off x="5791200" y="6491177"/>
            <a:ext cx="3226675" cy="273269"/>
          </a:xfrm>
          <a:prstGeom prst="parallelogram">
            <a:avLst/>
          </a:prstGeom>
          <a:solidFill>
            <a:srgbClr val="D92588"/>
          </a:solidFill>
          <a:ln>
            <a:solidFill>
              <a:srgbClr val="D92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23DB14D7-D011-4817-897E-2BBE6E0207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2" y="5722473"/>
            <a:ext cx="356600" cy="454490"/>
          </a:xfrm>
          <a:prstGeom prst="rect">
            <a:avLst/>
          </a:prstGeom>
        </p:spPr>
      </p:pic>
      <p:pic>
        <p:nvPicPr>
          <p:cNvPr id="9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FFD03418-B2AA-499A-B2BF-3E9CAFAE82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6" y="6334295"/>
            <a:ext cx="356600" cy="45449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73D068D-0BCD-4456-9035-F676DDF49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7" y="500062"/>
            <a:ext cx="8586834" cy="897429"/>
          </a:xfrm>
        </p:spPr>
        <p:txBody>
          <a:bodyPr>
            <a:normAutofit/>
          </a:bodyPr>
          <a:lstStyle/>
          <a:p>
            <a:r>
              <a:rPr lang="es-CO" sz="4000" dirty="0">
                <a:solidFill>
                  <a:srgbClr val="D92588"/>
                </a:solidFill>
                <a:latin typeface="HelveticaNeueLT Std Blk Cn" panose="020B0806030702040204" pitchFamily="34" charset="0"/>
              </a:rPr>
              <a:t>Visión holística de valor </a:t>
            </a:r>
          </a:p>
        </p:txBody>
      </p:sp>
      <p:graphicFrame>
        <p:nvGraphicFramePr>
          <p:cNvPr id="14" name="Diagram 8">
            <a:extLst>
              <a:ext uri="{FF2B5EF4-FFF2-40B4-BE49-F238E27FC236}">
                <a16:creationId xmlns:a16="http://schemas.microsoft.com/office/drawing/2014/main" id="{9F56AFCB-AE56-4EDE-944F-2146663A6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6514282"/>
              </p:ext>
            </p:extLst>
          </p:nvPr>
        </p:nvGraphicFramePr>
        <p:xfrm>
          <a:off x="4064875" y="1328944"/>
          <a:ext cx="10624584" cy="493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4" name="CuadroTexto 33">
            <a:extLst>
              <a:ext uri="{FF2B5EF4-FFF2-40B4-BE49-F238E27FC236}">
                <a16:creationId xmlns:a16="http://schemas.microsoft.com/office/drawing/2014/main" id="{E57EDECB-8A53-4DDA-BF4C-0604A52FEC87}"/>
              </a:ext>
            </a:extLst>
          </p:cNvPr>
          <p:cNvSpPr txBox="1"/>
          <p:nvPr/>
        </p:nvSpPr>
        <p:spPr>
          <a:xfrm>
            <a:off x="238757" y="1624284"/>
            <a:ext cx="6097656" cy="463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b="1" dirty="0">
                <a:solidFill>
                  <a:srgbClr val="D925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objeto de una compra pública o de un contrato con el Estado no es el único repositorio de su valor público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C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compra pública representa asuntos como: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Oportunidad para la disrupción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estimulo para que los proveedores participen con sus innovaciones en la entrega de bienes y servicios a los ciudadanos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el mecanismo para que los gobiernos aprendan nuevas formas de interrelacionarse con los mercados y de generar incentivos para hacerlos mas incluyentes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Mecanismo para que los ciudadanos participen de la estructuración de las compras públicas que rebasen los modelos de control social y entren a los esquemas de </a:t>
            </a:r>
            <a:r>
              <a:rPr lang="es-C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co-creación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 colaboración.</a:t>
            </a:r>
          </a:p>
        </p:txBody>
      </p:sp>
    </p:spTree>
    <p:extLst>
      <p:ext uri="{BB962C8B-B14F-4D97-AF65-F5344CB8AC3E}">
        <p14:creationId xmlns:p14="http://schemas.microsoft.com/office/powerpoint/2010/main" val="3211665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C4886163-C90D-4F64-801B-B704E6509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2" y="5722473"/>
            <a:ext cx="356600" cy="454490"/>
          </a:xfrm>
          <a:prstGeom prst="rect">
            <a:avLst/>
          </a:prstGeom>
        </p:spPr>
      </p:pic>
      <p:pic>
        <p:nvPicPr>
          <p:cNvPr id="9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A38D4F03-6770-4C2E-9B24-13660A0909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8" y="5949718"/>
            <a:ext cx="356600" cy="454490"/>
          </a:xfrm>
          <a:prstGeom prst="rect">
            <a:avLst/>
          </a:prstGeom>
        </p:spPr>
      </p:pic>
      <p:pic>
        <p:nvPicPr>
          <p:cNvPr id="10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BA7569A6-3A35-4DBF-808C-DF14B38F14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6" y="6334295"/>
            <a:ext cx="356600" cy="454490"/>
          </a:xfrm>
          <a:prstGeom prst="rect">
            <a:avLst/>
          </a:prstGeom>
        </p:spPr>
      </p:pic>
      <p:pic>
        <p:nvPicPr>
          <p:cNvPr id="11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E369F7F4-4517-4D4E-9CBE-9C01467CFC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44" y="173387"/>
            <a:ext cx="2719555" cy="50765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C609A42-C59B-4D31-8917-0B2715450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862012"/>
            <a:ext cx="7867649" cy="414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6764AF1-4AA5-42C9-AB61-B06CCAAFDD44}"/>
              </a:ext>
            </a:extLst>
          </p:cNvPr>
          <p:cNvSpPr txBox="1"/>
          <p:nvPr/>
        </p:nvSpPr>
        <p:spPr>
          <a:xfrm>
            <a:off x="1314450" y="5203879"/>
            <a:ext cx="3543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An energy </a:t>
            </a:r>
            <a:r>
              <a:rPr lang="en-US" b="1" i="1" dirty="0">
                <a:solidFill>
                  <a:srgbClr val="D92574"/>
                </a:solidFill>
              </a:rPr>
              <a:t>island</a:t>
            </a:r>
            <a:r>
              <a:rPr lang="en-US" i="1" dirty="0"/>
              <a:t> in the North Sea which could eventually be capable of </a:t>
            </a:r>
            <a:r>
              <a:rPr lang="en-US" b="1" i="1" dirty="0">
                <a:solidFill>
                  <a:srgbClr val="D92574"/>
                </a:solidFill>
              </a:rPr>
              <a:t>supplying energy</a:t>
            </a:r>
            <a:r>
              <a:rPr lang="en-US" i="1" dirty="0"/>
              <a:t> to a history-making </a:t>
            </a:r>
            <a:r>
              <a:rPr lang="en-US" b="1" i="1" dirty="0">
                <a:solidFill>
                  <a:srgbClr val="D92574"/>
                </a:solidFill>
              </a:rPr>
              <a:t>10 million </a:t>
            </a:r>
            <a:r>
              <a:rPr lang="en-US" i="1" dirty="0"/>
              <a:t>homes</a:t>
            </a:r>
            <a:endParaRPr lang="es-CO" i="1" dirty="0"/>
          </a:p>
        </p:txBody>
      </p:sp>
      <p:pic>
        <p:nvPicPr>
          <p:cNvPr id="2052" name="Picture 4" descr="Resultado de imagen para denmark">
            <a:extLst>
              <a:ext uri="{FF2B5EF4-FFF2-40B4-BE49-F238E27FC236}">
                <a16:creationId xmlns:a16="http://schemas.microsoft.com/office/drawing/2014/main" id="{950E10FD-68FF-478D-95B7-CA0203A28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862012"/>
            <a:ext cx="174307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3D8E256-2A05-41B3-9006-F176A5636E2A}"/>
              </a:ext>
            </a:extLst>
          </p:cNvPr>
          <p:cNvSpPr txBox="1"/>
          <p:nvPr/>
        </p:nvSpPr>
        <p:spPr>
          <a:xfrm>
            <a:off x="6153150" y="5133966"/>
            <a:ext cx="35433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Una </a:t>
            </a:r>
            <a:r>
              <a:rPr lang="en-US" i="1" dirty="0" err="1"/>
              <a:t>estricta</a:t>
            </a:r>
            <a:r>
              <a:rPr lang="en-US" i="1" dirty="0"/>
              <a:t> </a:t>
            </a:r>
            <a:r>
              <a:rPr lang="en-US" i="1" dirty="0" err="1"/>
              <a:t>observancia</a:t>
            </a:r>
            <a:r>
              <a:rPr lang="en-US" i="1" dirty="0"/>
              <a:t> de las </a:t>
            </a:r>
            <a:r>
              <a:rPr lang="en-US" i="1" dirty="0" err="1"/>
              <a:t>regulaciones</a:t>
            </a:r>
            <a:r>
              <a:rPr lang="en-US" i="1" dirty="0"/>
              <a:t> de la CP, </a:t>
            </a:r>
            <a:r>
              <a:rPr lang="en-US" i="1" dirty="0" err="1"/>
              <a:t>tendría</a:t>
            </a:r>
            <a:r>
              <a:rPr lang="en-US" i="1" dirty="0"/>
              <a:t> </a:t>
            </a:r>
            <a:r>
              <a:rPr lang="en-US" i="1" dirty="0" err="1"/>
              <a:t>muchas</a:t>
            </a:r>
            <a:r>
              <a:rPr lang="en-US" i="1" dirty="0"/>
              <a:t> </a:t>
            </a:r>
            <a:r>
              <a:rPr lang="en-US" i="1" dirty="0" err="1"/>
              <a:t>objeciones</a:t>
            </a:r>
            <a:r>
              <a:rPr lang="en-US" i="1" dirty="0"/>
              <a:t> </a:t>
            </a:r>
            <a:r>
              <a:rPr lang="en-US" i="1" dirty="0" err="1"/>
              <a:t>sobre</a:t>
            </a:r>
            <a:r>
              <a:rPr lang="en-US" i="1" dirty="0"/>
              <a:t> </a:t>
            </a:r>
            <a:r>
              <a:rPr lang="en-US" i="1" dirty="0" err="1"/>
              <a:t>el</a:t>
            </a:r>
            <a:r>
              <a:rPr lang="en-US" i="1" dirty="0"/>
              <a:t> </a:t>
            </a:r>
            <a:r>
              <a:rPr lang="en-US" i="1" dirty="0" err="1"/>
              <a:t>objeto</a:t>
            </a:r>
            <a:r>
              <a:rPr lang="en-US" i="1" dirty="0"/>
              <a:t> de </a:t>
            </a:r>
            <a:r>
              <a:rPr lang="en-US" i="1" dirty="0" err="1"/>
              <a:t>este</a:t>
            </a:r>
            <a:r>
              <a:rPr lang="en-US" i="1" dirty="0"/>
              <a:t> </a:t>
            </a:r>
            <a:r>
              <a:rPr lang="en-US" i="1" dirty="0" err="1"/>
              <a:t>contrato</a:t>
            </a:r>
            <a:r>
              <a:rPr lang="en-US" i="1" dirty="0"/>
              <a:t>. </a:t>
            </a:r>
            <a:r>
              <a:rPr lang="en-US" i="1" dirty="0" err="1"/>
              <a:t>Haría</a:t>
            </a:r>
            <a:r>
              <a:rPr lang="en-US" i="1" dirty="0"/>
              <a:t> </a:t>
            </a:r>
            <a:r>
              <a:rPr lang="en-US" i="1" dirty="0" err="1"/>
              <a:t>imposible</a:t>
            </a:r>
            <a:r>
              <a:rPr lang="en-US" i="1" dirty="0"/>
              <a:t> </a:t>
            </a:r>
            <a:r>
              <a:rPr lang="en-US" i="1" dirty="0" err="1"/>
              <a:t>innovar</a:t>
            </a:r>
            <a:r>
              <a:rPr lang="en-US" i="1" dirty="0"/>
              <a:t>, </a:t>
            </a:r>
            <a:r>
              <a:rPr lang="en-US" i="1" dirty="0" err="1"/>
              <a:t>crear</a:t>
            </a:r>
            <a:r>
              <a:rPr lang="en-US" i="1" dirty="0"/>
              <a:t> valor </a:t>
            </a:r>
            <a:r>
              <a:rPr lang="en-US" i="1" dirty="0" err="1"/>
              <a:t>público</a:t>
            </a:r>
            <a:r>
              <a:rPr lang="en-US" i="1" dirty="0"/>
              <a:t>. </a:t>
            </a:r>
            <a:endParaRPr lang="es-CO" i="1" dirty="0"/>
          </a:p>
        </p:txBody>
      </p:sp>
    </p:spTree>
    <p:extLst>
      <p:ext uri="{BB962C8B-B14F-4D97-AF65-F5344CB8AC3E}">
        <p14:creationId xmlns:p14="http://schemas.microsoft.com/office/powerpoint/2010/main" val="2703484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392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57B69B2-8DBF-4F41-AE04-8391601EC5B9}"/>
              </a:ext>
            </a:extLst>
          </p:cNvPr>
          <p:cNvSpPr txBox="1">
            <a:spLocks/>
          </p:cNvSpPr>
          <p:nvPr/>
        </p:nvSpPr>
        <p:spPr>
          <a:xfrm>
            <a:off x="3328898" y="3603526"/>
            <a:ext cx="8670698" cy="684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89458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4729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9458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4186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8915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3644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8373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3102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57830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800" dirty="0">
                <a:solidFill>
                  <a:srgbClr val="404040"/>
                </a:solidFill>
                <a:latin typeface="Corbel"/>
              </a:rPr>
              <a:t>Digitalización, integridad y abastecimiento</a:t>
            </a:r>
            <a:endParaRPr lang="es-CO" sz="3800" dirty="0">
              <a:solidFill>
                <a:srgbClr val="404040"/>
              </a:solidFill>
              <a:latin typeface="Corbel" panose="020B0503020204020204" pitchFamily="34" charset="0"/>
            </a:endParaRPr>
          </a:p>
        </p:txBody>
      </p:sp>
      <p:pic>
        <p:nvPicPr>
          <p:cNvPr id="4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7E25200C-56D8-40E5-9044-8F3C62B6DD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2" y="5722473"/>
            <a:ext cx="356600" cy="454490"/>
          </a:xfrm>
          <a:prstGeom prst="rect">
            <a:avLst/>
          </a:prstGeom>
        </p:spPr>
      </p:pic>
      <p:pic>
        <p:nvPicPr>
          <p:cNvPr id="5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21BE763E-56B0-4CE2-8EA2-6319AC698D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8" y="5949718"/>
            <a:ext cx="356600" cy="454490"/>
          </a:xfrm>
          <a:prstGeom prst="rect">
            <a:avLst/>
          </a:prstGeom>
        </p:spPr>
      </p:pic>
      <p:pic>
        <p:nvPicPr>
          <p:cNvPr id="7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75F1702F-991A-4058-9DBA-23C96EFDDB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6" y="6334295"/>
            <a:ext cx="356600" cy="45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0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C4886163-C90D-4F64-801B-B704E6509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2" y="5722473"/>
            <a:ext cx="356600" cy="454490"/>
          </a:xfrm>
          <a:prstGeom prst="rect">
            <a:avLst/>
          </a:prstGeom>
        </p:spPr>
      </p:pic>
      <p:pic>
        <p:nvPicPr>
          <p:cNvPr id="9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A38D4F03-6770-4C2E-9B24-13660A0909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8" y="5949718"/>
            <a:ext cx="356600" cy="454490"/>
          </a:xfrm>
          <a:prstGeom prst="rect">
            <a:avLst/>
          </a:prstGeom>
        </p:spPr>
      </p:pic>
      <p:pic>
        <p:nvPicPr>
          <p:cNvPr id="10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BA7569A6-3A35-4DBF-808C-DF14B38F14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6" y="6334295"/>
            <a:ext cx="356600" cy="454490"/>
          </a:xfrm>
          <a:prstGeom prst="rect">
            <a:avLst/>
          </a:prstGeom>
        </p:spPr>
      </p:pic>
      <p:pic>
        <p:nvPicPr>
          <p:cNvPr id="11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E369F7F4-4517-4D4E-9CBE-9C01467CFC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44" y="173387"/>
            <a:ext cx="2719555" cy="50765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2781A96-18D8-48E2-8EBC-2E8EA5232901}"/>
              </a:ext>
            </a:extLst>
          </p:cNvPr>
          <p:cNvSpPr txBox="1"/>
          <p:nvPr/>
        </p:nvSpPr>
        <p:spPr>
          <a:xfrm>
            <a:off x="1643364" y="5203879"/>
            <a:ext cx="100103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HelveticaNeueLT Std Cn" panose="020B0506030502030204" pitchFamily="34" charset="0"/>
              </a:rPr>
              <a:t>L</a:t>
            </a:r>
            <a:r>
              <a:rPr lang="es-ES" sz="1800" dirty="0">
                <a:latin typeface="HelveticaNeueLT Std Cn" panose="020B0506030502030204" pitchFamily="34" charset="0"/>
              </a:rPr>
              <a:t>a literatura que vincula la revolución digital con el control de la corrupción aún es incipiente (</a:t>
            </a:r>
            <a:r>
              <a:rPr lang="es-ES" sz="1800" dirty="0" err="1">
                <a:latin typeface="HelveticaNeueLT Std Cn" panose="020B0506030502030204" pitchFamily="34" charset="0"/>
              </a:rPr>
              <a:t>Haafst</a:t>
            </a:r>
            <a:r>
              <a:rPr lang="es-ES" sz="1800" dirty="0">
                <a:latin typeface="HelveticaNeueLT Std Cn" panose="020B0506030502030204" pitchFamily="34" charset="0"/>
              </a:rPr>
              <a:t>, 2017). </a:t>
            </a:r>
          </a:p>
          <a:p>
            <a:r>
              <a:rPr lang="es-ES" sz="1800" dirty="0">
                <a:latin typeface="HelveticaNeueLT Std Cn" panose="020B0506030502030204" pitchFamily="34" charset="0"/>
              </a:rPr>
              <a:t>No existe evidencia sistemática sobre el efecto de la digitalización de los servicios de gobierno y la prevalencia de la corrupción, pero vale la pena explorar ciertos aspectos. </a:t>
            </a:r>
            <a:endParaRPr lang="es-CO" sz="1800" dirty="0">
              <a:latin typeface="HelveticaNeueLT Std Cn" panose="020B0506030502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086D209-4910-4987-B7C7-24247179AD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12" t="27132" r="50000" b="30387"/>
          <a:stretch/>
        </p:blipFill>
        <p:spPr>
          <a:xfrm>
            <a:off x="538288" y="1207285"/>
            <a:ext cx="5038784" cy="388544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F1C8F07-C367-41A0-B18A-F8A1717A30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469" t="21316" r="20095" b="36979"/>
          <a:stretch/>
        </p:blipFill>
        <p:spPr>
          <a:xfrm>
            <a:off x="6177516" y="1227144"/>
            <a:ext cx="5038784" cy="388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605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3750</TotalTime>
  <Words>896</Words>
  <Application>Microsoft Office PowerPoint</Application>
  <PresentationFormat>Panorámica</PresentationFormat>
  <Paragraphs>60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Corbel</vt:lpstr>
      <vt:lpstr>HelveticaNeueLT Std Blk Cn</vt:lpstr>
      <vt:lpstr>HelveticaNeueLT Std Cn</vt:lpstr>
      <vt:lpstr>Tema de Office</vt:lpstr>
      <vt:lpstr>Office Theme</vt:lpstr>
      <vt:lpstr>COMPRAS PÚBLICAS Y VALOR PÚBLICO</vt:lpstr>
      <vt:lpstr>AGENDA</vt:lpstr>
      <vt:lpstr>Presentación de PowerPoint</vt:lpstr>
      <vt:lpstr>Presentación de PowerPoint</vt:lpstr>
      <vt:lpstr>Presentación de PowerPoint</vt:lpstr>
      <vt:lpstr>Visión holística de valor </vt:lpstr>
      <vt:lpstr>Presentación de PowerPoint</vt:lpstr>
      <vt:lpstr>Presentación de PowerPoint</vt:lpstr>
      <vt:lpstr>Presentación de PowerPoint</vt:lpstr>
      <vt:lpstr>Uso desde el gobierno de tecnologías digitales como dispositivo para crear valor público </vt:lpstr>
      <vt:lpstr>Retos</vt:lpstr>
      <vt:lpstr>Desafíos pendientes en LATAM</vt:lpstr>
      <vt:lpstr>¡Muchas gracias!  https://scioteca.caf.com/handle/123456789/1901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CRAI PORTATIL</dc:creator>
  <cp:lastModifiedBy>CETINA, CAMILO</cp:lastModifiedBy>
  <cp:revision>117</cp:revision>
  <dcterms:created xsi:type="dcterms:W3CDTF">2022-05-03T16:07:59Z</dcterms:created>
  <dcterms:modified xsi:type="dcterms:W3CDTF">2022-10-06T14:23:12Z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d95ca6fd-60f2-40e3-acad-4c04ccb9b277</vt:lpwstr>
  </property>
</Properties>
</file>