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343" r:id="rId4"/>
    <p:sldId id="341" r:id="rId5"/>
    <p:sldId id="342" r:id="rId6"/>
    <p:sldId id="339" r:id="rId7"/>
    <p:sldId id="344" r:id="rId8"/>
    <p:sldId id="346" r:id="rId9"/>
    <p:sldId id="340" r:id="rId10"/>
    <p:sldId id="261" r:id="rId11"/>
    <p:sldId id="347" r:id="rId12"/>
    <p:sldId id="348" r:id="rId13"/>
  </p:sldIdLst>
  <p:sldSz cx="9144000" cy="5143500" type="screen16x9"/>
  <p:notesSz cx="6858000" cy="9144000"/>
  <p:embeddedFontLst>
    <p:embeddedFont>
      <p:font typeface="Lato Light" panose="020F030202020403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EE04595-D1F8-46BB-A3F2-3D2D2DCB2228}">
  <a:tblStyle styleId="{1EE04595-D1F8-46BB-A3F2-3D2D2DCB222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>
      <p:cViewPr varScale="1">
        <p:scale>
          <a:sx n="145" d="100"/>
          <a:sy n="145" d="100"/>
        </p:scale>
        <p:origin x="68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e9f898c148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7587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4" name="Google Shape;54;ge9f898c148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ge9f898c148_0_5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Lato Light"/>
              <a:buNone/>
            </a:pPr>
            <a:fld id="{00000000-1234-1234-1234-123412341234}" type="slidenum">
              <a:rPr lang="es-419" sz="1200" b="0" i="0" u="none">
                <a:solidFill>
                  <a:srgbClr val="000000"/>
                </a:solidFill>
                <a:latin typeface="Lato Light"/>
                <a:ea typeface="Lato Light"/>
                <a:cs typeface="Lato Light"/>
                <a:sym typeface="Lato Light"/>
              </a:rPr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b1e46a6d6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eb1e46a6d6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b1e46a6d6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eb1e46a6d6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0938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eb1e46a6d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eb1e46a6d6_0_4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2990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e9e445960d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e9e445960d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eb1e46a6d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eb1e46a6d6_0_4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8310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9e445960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9e445960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1873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9e445960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9e445960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8520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e9e445960d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e9e445960d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092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eb41948476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eb41948476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1992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eb1e46a6d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eb1e46a6d6_0_4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836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e9e445960d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e9e445960d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3490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Image Placeholder">
  <p:cSld name="Big Image Placehold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>
            <a:spLocks noGrp="1"/>
          </p:cNvSpPr>
          <p:nvPr>
            <p:ph type="pic" idx="2"/>
          </p:nvPr>
        </p:nvSpPr>
        <p:spPr>
          <a:xfrm>
            <a:off x="-1191" y="0"/>
            <a:ext cx="91623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D8D8D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D8D8D8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/>
        </p:nvSpPr>
        <p:spPr>
          <a:xfrm>
            <a:off x="0" y="0"/>
            <a:ext cx="9144900" cy="5143500"/>
          </a:xfrm>
          <a:prstGeom prst="rect">
            <a:avLst/>
          </a:prstGeom>
          <a:solidFill>
            <a:srgbClr val="192129">
              <a:alpha val="84710"/>
            </a:srgbClr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cxnSp>
        <p:nvCxnSpPr>
          <p:cNvPr id="58" name="Google Shape;58;p14"/>
          <p:cNvCxnSpPr/>
          <p:nvPr/>
        </p:nvCxnSpPr>
        <p:spPr>
          <a:xfrm>
            <a:off x="1862552" y="1613644"/>
            <a:ext cx="0" cy="2016600"/>
          </a:xfrm>
          <a:prstGeom prst="straightConnector1">
            <a:avLst/>
          </a:prstGeom>
          <a:noFill/>
          <a:ln w="57150" cap="flat" cmpd="sng">
            <a:solidFill>
              <a:srgbClr val="35D3AE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9" name="Google Shape;59;p14"/>
          <p:cNvSpPr txBox="1"/>
          <p:nvPr/>
        </p:nvSpPr>
        <p:spPr>
          <a:xfrm>
            <a:off x="2049624" y="1351921"/>
            <a:ext cx="5428200" cy="1659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300" tIns="17150" rIns="34300" bIns="171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2000" b="1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s-419" sz="1800" dirty="0">
                <a:solidFill>
                  <a:schemeClr val="lt1"/>
                </a:solidFill>
              </a:rPr>
              <a:t>III Encuentro Regional sobre Valor por Dinero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lang="es-419" sz="16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s-419" sz="2000" b="1" dirty="0">
                <a:solidFill>
                  <a:schemeClr val="lt1"/>
                </a:solidFill>
              </a:rPr>
              <a:t>¿C</a:t>
            </a:r>
            <a:r>
              <a:rPr lang="es-ES" sz="2000" b="1" dirty="0" err="1">
                <a:solidFill>
                  <a:schemeClr val="lt1"/>
                </a:solidFill>
              </a:rPr>
              <a:t>ómo</a:t>
            </a:r>
            <a:r>
              <a:rPr lang="es-ES" sz="2000" b="1" dirty="0">
                <a:solidFill>
                  <a:schemeClr val="lt1"/>
                </a:solidFill>
              </a:rPr>
              <a:t> avanzar hacia la implementación efectiva del </a:t>
            </a:r>
            <a:r>
              <a:rPr lang="es-ES" sz="2000" b="1" dirty="0" err="1">
                <a:solidFill>
                  <a:schemeClr val="lt1"/>
                </a:solidFill>
              </a:rPr>
              <a:t>VpD</a:t>
            </a:r>
            <a:r>
              <a:rPr lang="es-ES" sz="2000" b="1" dirty="0">
                <a:solidFill>
                  <a:schemeClr val="lt1"/>
                </a:solidFill>
              </a:rPr>
              <a:t> en las compras públicas? </a:t>
            </a:r>
            <a:endParaRPr lang="es-419" sz="20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lang="es-419" sz="12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s-ES" sz="1200" dirty="0">
                <a:solidFill>
                  <a:schemeClr val="lt1"/>
                </a:solidFill>
              </a:rPr>
              <a:t>Carlos Ortiz</a:t>
            </a:r>
            <a:endParaRPr sz="12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13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es-ES" sz="1100" dirty="0">
                <a:solidFill>
                  <a:schemeClr val="lt1"/>
                </a:solidFill>
              </a:rPr>
              <a:t>28 de Julio, 2022</a:t>
            </a:r>
            <a:endParaRPr sz="11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1700"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200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738671" y="1105354"/>
            <a:ext cx="7527873" cy="35682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2000" dirty="0"/>
              <a:t>Un contexto es propicio cu</a:t>
            </a:r>
            <a:r>
              <a:rPr lang="es-ES" sz="2000" dirty="0" err="1"/>
              <a:t>ándo</a:t>
            </a:r>
            <a:r>
              <a:rPr lang="es-ES" sz="2000" dirty="0"/>
              <a:t>: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ES" sz="2000" dirty="0"/>
          </a:p>
          <a:p>
            <a:pPr lvl="0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9000"/>
              <a:buFont typeface="Arial"/>
              <a:buAutoNum type="arabicPeriod"/>
            </a:pPr>
            <a:r>
              <a:rPr lang="es-ES" sz="2000" dirty="0"/>
              <a:t>El comprador cuenta con instrumentos de orientación práctica.</a:t>
            </a:r>
          </a:p>
          <a:p>
            <a:pPr lvl="0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9000"/>
              <a:buFont typeface="Arial"/>
              <a:buAutoNum type="arabicPeriod"/>
            </a:pPr>
            <a:endParaRPr lang="es-ES" sz="2000" dirty="0"/>
          </a:p>
          <a:p>
            <a:pPr lvl="0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9000"/>
              <a:buFont typeface="Arial"/>
              <a:buAutoNum type="arabicPeriod"/>
            </a:pPr>
            <a:r>
              <a:rPr lang="es-ES" sz="2000" dirty="0"/>
              <a:t>Estos instrumentos están articulados con la normativa.</a:t>
            </a:r>
          </a:p>
          <a:p>
            <a:pPr lvl="0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9000"/>
              <a:buFont typeface="Arial"/>
              <a:buAutoNum type="arabicPeriod"/>
            </a:pPr>
            <a:endParaRPr lang="es-419" sz="2000" dirty="0"/>
          </a:p>
          <a:p>
            <a:pPr lvl="0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9000"/>
              <a:buFont typeface="Arial"/>
              <a:buAutoNum type="arabicPeriod"/>
            </a:pPr>
            <a:r>
              <a:rPr lang="es-419" sz="2000" dirty="0"/>
              <a:t>Los Entes de Control est</a:t>
            </a:r>
            <a:r>
              <a:rPr lang="es-ES" sz="2000" dirty="0" err="1"/>
              <a:t>án</a:t>
            </a:r>
            <a:r>
              <a:rPr lang="es-ES" sz="2000" dirty="0"/>
              <a:t> alineados con la orientación práctica y aprueban la aplicación del </a:t>
            </a:r>
            <a:r>
              <a:rPr lang="es-ES" sz="2000" dirty="0" err="1"/>
              <a:t>VpD</a:t>
            </a:r>
            <a:r>
              <a:rPr lang="es-ES" sz="2000" dirty="0"/>
              <a:t> en circunstancias concretas.</a:t>
            </a:r>
            <a:endParaRPr sz="2000" dirty="0"/>
          </a:p>
        </p:txBody>
      </p:sp>
      <p:sp>
        <p:nvSpPr>
          <p:cNvPr id="97" name="Google Shape;97;p19"/>
          <p:cNvSpPr/>
          <p:nvPr/>
        </p:nvSpPr>
        <p:spPr>
          <a:xfrm>
            <a:off x="0" y="435025"/>
            <a:ext cx="3030000" cy="279300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>
                <a:solidFill>
                  <a:schemeClr val="dk1"/>
                </a:solidFill>
              </a:rPr>
              <a:t>Contexto propicio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738671" y="1105354"/>
            <a:ext cx="7527873" cy="35682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419" sz="2000" dirty="0"/>
              <a:t>Un contexto es propicio cu</a:t>
            </a:r>
            <a:r>
              <a:rPr lang="es-ES" sz="2000" dirty="0" err="1"/>
              <a:t>ándo</a:t>
            </a:r>
            <a:r>
              <a:rPr lang="es-ES" sz="2000" dirty="0"/>
              <a:t>: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ES" sz="20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ES" sz="20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ES" sz="2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-ES" sz="2000" dirty="0"/>
              <a:t>Las actuaciones del comprador están blindadas para que tome </a:t>
            </a:r>
            <a:r>
              <a:rPr lang="es-ES" sz="2000" b="1" dirty="0"/>
              <a:t>las mejores decisiones sin controversia</a:t>
            </a:r>
            <a:r>
              <a:rPr lang="es-ES" sz="2000" dirty="0"/>
              <a:t>.</a:t>
            </a:r>
            <a:endParaRPr sz="2000" dirty="0"/>
          </a:p>
        </p:txBody>
      </p:sp>
      <p:sp>
        <p:nvSpPr>
          <p:cNvPr id="97" name="Google Shape;97;p19"/>
          <p:cNvSpPr/>
          <p:nvPr/>
        </p:nvSpPr>
        <p:spPr>
          <a:xfrm>
            <a:off x="0" y="435025"/>
            <a:ext cx="3030000" cy="279300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>
                <a:solidFill>
                  <a:schemeClr val="dk1"/>
                </a:solidFill>
              </a:rPr>
              <a:t>Contexto propicio</a:t>
            </a:r>
            <a:endParaRPr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626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3"/>
          <p:cNvSpPr txBox="1">
            <a:spLocks noGrp="1"/>
          </p:cNvSpPr>
          <p:nvPr>
            <p:ph type="body" idx="1"/>
          </p:nvPr>
        </p:nvSpPr>
        <p:spPr>
          <a:xfrm>
            <a:off x="711350" y="1583200"/>
            <a:ext cx="2547000" cy="32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chemeClr val="lt1"/>
              </a:highlight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highlight>
                <a:schemeClr val="lt1"/>
              </a:highlight>
            </a:endParaRPr>
          </a:p>
          <a:p>
            <a:pPr marL="0" lvl="0" indent="0" algn="ctr">
              <a:buNone/>
            </a:pPr>
            <a:endParaRPr lang="es-ES" dirty="0">
              <a:highlight>
                <a:schemeClr val="lt1"/>
              </a:highlight>
            </a:endParaRPr>
          </a:p>
          <a:p>
            <a:pPr marL="0" lvl="0" indent="0" algn="ctr">
              <a:buNone/>
            </a:pPr>
            <a:r>
              <a:rPr lang="es-ES" dirty="0">
                <a:highlight>
                  <a:schemeClr val="lt1"/>
                </a:highlight>
              </a:rPr>
              <a:t>Desarrollar manuales y guías sobre: </a:t>
            </a:r>
            <a:r>
              <a:rPr lang="es-ES" sz="1600" dirty="0">
                <a:highlight>
                  <a:schemeClr val="lt1"/>
                </a:highlight>
              </a:rPr>
              <a:t>estudios de necesidades, requisitos de desempeño y evaluaciones </a:t>
            </a:r>
            <a:r>
              <a:rPr lang="es-ES" sz="1600" dirty="0" err="1">
                <a:highlight>
                  <a:schemeClr val="lt1"/>
                </a:highlight>
              </a:rPr>
              <a:t>expost</a:t>
            </a:r>
            <a:r>
              <a:rPr lang="es-ES" sz="1600" dirty="0">
                <a:highlight>
                  <a:schemeClr val="lt1"/>
                </a:highlight>
              </a:rPr>
              <a:t>.</a:t>
            </a:r>
            <a:endParaRPr lang="es-ES" dirty="0">
              <a:highlight>
                <a:schemeClr val="lt1"/>
              </a:highlight>
            </a:endParaRPr>
          </a:p>
        </p:txBody>
      </p:sp>
      <p:sp>
        <p:nvSpPr>
          <p:cNvPr id="315" name="Google Shape;315;p33"/>
          <p:cNvSpPr txBox="1"/>
          <p:nvPr/>
        </p:nvSpPr>
        <p:spPr>
          <a:xfrm>
            <a:off x="819300" y="915981"/>
            <a:ext cx="75054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s-ES" sz="1800" dirty="0"/>
              <a:t>Es necesario desarrollar y desplegar </a:t>
            </a:r>
            <a:r>
              <a:rPr lang="es-ES" sz="1800" b="1" dirty="0"/>
              <a:t>regulación secundaria </a:t>
            </a:r>
            <a:r>
              <a:rPr lang="es-ES" sz="1800" dirty="0"/>
              <a:t>para que el </a:t>
            </a:r>
            <a:r>
              <a:rPr lang="es-ES" sz="1800" dirty="0" err="1"/>
              <a:t>VpD</a:t>
            </a:r>
            <a:r>
              <a:rPr lang="es-ES" sz="1800" dirty="0"/>
              <a:t> logré su propósito </a:t>
            </a:r>
          </a:p>
        </p:txBody>
      </p:sp>
      <p:sp>
        <p:nvSpPr>
          <p:cNvPr id="316" name="Google Shape;316;p33"/>
          <p:cNvSpPr txBox="1"/>
          <p:nvPr/>
        </p:nvSpPr>
        <p:spPr>
          <a:xfrm>
            <a:off x="3572150" y="1967275"/>
            <a:ext cx="2491200" cy="2479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  <a:highlight>
                <a:schemeClr val="lt1"/>
              </a:highlight>
            </a:endParaRPr>
          </a:p>
          <a:p>
            <a:pPr lvl="0"/>
            <a:endParaRPr lang="es-419" sz="1800" dirty="0">
              <a:highlight>
                <a:schemeClr val="lt1"/>
              </a:highlight>
            </a:endParaRPr>
          </a:p>
          <a:p>
            <a:pPr algn="ctr">
              <a:lnSpc>
                <a:spcPct val="115000"/>
              </a:lnSpc>
              <a:buClr>
                <a:schemeClr val="dk2"/>
              </a:buClr>
              <a:buSzPts val="1800"/>
            </a:pPr>
            <a:r>
              <a:rPr lang="es-419" sz="1600" dirty="0">
                <a:solidFill>
                  <a:schemeClr val="dk2"/>
                </a:solidFill>
                <a:highlight>
                  <a:schemeClr val="lt1"/>
                </a:highlight>
              </a:rPr>
              <a:t>Trabajar en casos pr</a:t>
            </a:r>
            <a:r>
              <a:rPr lang="es-ES" sz="1600" dirty="0" err="1">
                <a:solidFill>
                  <a:schemeClr val="dk2"/>
                </a:solidFill>
                <a:highlight>
                  <a:schemeClr val="lt1"/>
                </a:highlight>
              </a:rPr>
              <a:t>ácticos</a:t>
            </a:r>
            <a:r>
              <a:rPr lang="es-ES" sz="1600" dirty="0">
                <a:solidFill>
                  <a:schemeClr val="dk2"/>
                </a:solidFill>
                <a:highlight>
                  <a:schemeClr val="lt1"/>
                </a:highlight>
              </a:rPr>
              <a:t> en conjunto con los Entes de Control que sirvan de ejemplo e inspiración para otros compradores.</a:t>
            </a:r>
            <a:endParaRPr lang="es-419" sz="1600" dirty="0">
              <a:solidFill>
                <a:schemeClr val="dk2"/>
              </a:solidFill>
              <a:highlight>
                <a:schemeClr val="lt1"/>
              </a:highlight>
            </a:endParaRPr>
          </a:p>
        </p:txBody>
      </p:sp>
      <p:sp>
        <p:nvSpPr>
          <p:cNvPr id="317" name="Google Shape;317;p33"/>
          <p:cNvSpPr txBox="1"/>
          <p:nvPr/>
        </p:nvSpPr>
        <p:spPr>
          <a:xfrm>
            <a:off x="6497220" y="1931604"/>
            <a:ext cx="2430175" cy="2095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  <a:highlight>
                <a:schemeClr val="lt1"/>
              </a:highlight>
            </a:endParaRPr>
          </a:p>
          <a:p>
            <a:pPr lvl="0" algn="ctr">
              <a:lnSpc>
                <a:spcPct val="115000"/>
              </a:lnSpc>
              <a:buClr>
                <a:schemeClr val="dk2"/>
              </a:buClr>
              <a:buSzPts val="1800"/>
            </a:pPr>
            <a:endParaRPr lang="es-ES" sz="1800" dirty="0">
              <a:solidFill>
                <a:schemeClr val="dk2"/>
              </a:solidFill>
              <a:highlight>
                <a:schemeClr val="lt1"/>
              </a:highlight>
            </a:endParaRPr>
          </a:p>
          <a:p>
            <a:pPr lvl="0" algn="ctr">
              <a:lnSpc>
                <a:spcPct val="115000"/>
              </a:lnSpc>
              <a:buClr>
                <a:schemeClr val="dk2"/>
              </a:buClr>
              <a:buSzPts val="1800"/>
            </a:pPr>
            <a:r>
              <a:rPr lang="es-ES" sz="1800" dirty="0">
                <a:solidFill>
                  <a:schemeClr val="dk2"/>
                </a:solidFill>
                <a:highlight>
                  <a:schemeClr val="lt1"/>
                </a:highlight>
              </a:rPr>
              <a:t>Hacer evaluaciones </a:t>
            </a:r>
            <a:r>
              <a:rPr lang="es-ES" sz="1800" dirty="0" err="1">
                <a:solidFill>
                  <a:schemeClr val="dk2"/>
                </a:solidFill>
                <a:highlight>
                  <a:schemeClr val="lt1"/>
                </a:highlight>
              </a:rPr>
              <a:t>expost</a:t>
            </a:r>
            <a:r>
              <a:rPr lang="es-ES" sz="1800" dirty="0">
                <a:solidFill>
                  <a:schemeClr val="dk2"/>
                </a:solidFill>
                <a:highlight>
                  <a:schemeClr val="lt1"/>
                </a:highlight>
              </a:rPr>
              <a:t> para mostrar las ventajas de contratar con </a:t>
            </a:r>
            <a:r>
              <a:rPr lang="es-ES" sz="1800" dirty="0" err="1">
                <a:solidFill>
                  <a:schemeClr val="dk2"/>
                </a:solidFill>
                <a:highlight>
                  <a:schemeClr val="lt1"/>
                </a:highlight>
              </a:rPr>
              <a:t>VpD</a:t>
            </a:r>
            <a:r>
              <a:rPr lang="es-ES" sz="1800" dirty="0">
                <a:solidFill>
                  <a:schemeClr val="dk2"/>
                </a:solidFill>
                <a:highlight>
                  <a:schemeClr val="lt1"/>
                </a:highlight>
              </a:rPr>
              <a:t>.</a:t>
            </a:r>
            <a:endParaRPr sz="1800" dirty="0">
              <a:solidFill>
                <a:schemeClr val="dk2"/>
              </a:solidFill>
              <a:highlight>
                <a:schemeClr val="lt1"/>
              </a:highlight>
            </a:endParaRPr>
          </a:p>
        </p:txBody>
      </p:sp>
      <p:sp>
        <p:nvSpPr>
          <p:cNvPr id="318" name="Google Shape;318;p33"/>
          <p:cNvSpPr/>
          <p:nvPr/>
        </p:nvSpPr>
        <p:spPr>
          <a:xfrm>
            <a:off x="0" y="435025"/>
            <a:ext cx="2843700" cy="279300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/>
            <a:r>
              <a:rPr lang="es-419" dirty="0">
                <a:solidFill>
                  <a:schemeClr val="dk1"/>
                </a:solidFill>
              </a:rPr>
              <a:t>Regulaci</a:t>
            </a:r>
            <a:r>
              <a:rPr lang="es-ES" dirty="0" err="1">
                <a:solidFill>
                  <a:schemeClr val="dk1"/>
                </a:solidFill>
              </a:rPr>
              <a:t>ón</a:t>
            </a:r>
            <a:r>
              <a:rPr lang="es-ES" dirty="0">
                <a:solidFill>
                  <a:schemeClr val="dk1"/>
                </a:solidFill>
              </a:rPr>
              <a:t> Secundaria</a:t>
            </a:r>
            <a:endParaRPr lang="es-419" dirty="0">
              <a:solidFill>
                <a:schemeClr val="dk1"/>
              </a:solidFill>
            </a:endParaRPr>
          </a:p>
        </p:txBody>
      </p:sp>
      <p:sp>
        <p:nvSpPr>
          <p:cNvPr id="319" name="Google Shape;319;p33"/>
          <p:cNvSpPr/>
          <p:nvPr/>
        </p:nvSpPr>
        <p:spPr>
          <a:xfrm>
            <a:off x="1644200" y="1835375"/>
            <a:ext cx="681300" cy="637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100" dirty="0"/>
              <a:t>A</a:t>
            </a:r>
            <a:endParaRPr sz="2100" dirty="0"/>
          </a:p>
        </p:txBody>
      </p:sp>
      <p:sp>
        <p:nvSpPr>
          <p:cNvPr id="320" name="Google Shape;320;p33"/>
          <p:cNvSpPr/>
          <p:nvPr/>
        </p:nvSpPr>
        <p:spPr>
          <a:xfrm>
            <a:off x="4477100" y="1835375"/>
            <a:ext cx="681300" cy="637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100" dirty="0"/>
              <a:t>B</a:t>
            </a:r>
            <a:endParaRPr sz="2100" dirty="0"/>
          </a:p>
        </p:txBody>
      </p:sp>
      <p:sp>
        <p:nvSpPr>
          <p:cNvPr id="321" name="Google Shape;321;p33"/>
          <p:cNvSpPr/>
          <p:nvPr/>
        </p:nvSpPr>
        <p:spPr>
          <a:xfrm>
            <a:off x="7310000" y="1835375"/>
            <a:ext cx="681300" cy="637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100" dirty="0"/>
              <a:t>C</a:t>
            </a:r>
            <a:endParaRPr sz="2100" dirty="0"/>
          </a:p>
        </p:txBody>
      </p:sp>
    </p:spTree>
    <p:extLst>
      <p:ext uri="{BB962C8B-B14F-4D97-AF65-F5344CB8AC3E}">
        <p14:creationId xmlns:p14="http://schemas.microsoft.com/office/powerpoint/2010/main" val="665763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/>
        </p:nvSpPr>
        <p:spPr>
          <a:xfrm>
            <a:off x="-1191" y="0"/>
            <a:ext cx="9144900" cy="5143500"/>
          </a:xfrm>
          <a:prstGeom prst="rect">
            <a:avLst/>
          </a:prstGeom>
          <a:solidFill>
            <a:srgbClr val="192129">
              <a:alpha val="84710"/>
            </a:srgbClr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399872" y="2150850"/>
            <a:ext cx="8342773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chemeClr val="lt1"/>
                </a:solidFill>
              </a:rPr>
              <a:t>El logro del </a:t>
            </a:r>
            <a:r>
              <a:rPr lang="es-ES" dirty="0" err="1">
                <a:solidFill>
                  <a:schemeClr val="lt1"/>
                </a:solidFill>
              </a:rPr>
              <a:t>VpD</a:t>
            </a:r>
            <a:r>
              <a:rPr lang="es-ES" dirty="0">
                <a:solidFill>
                  <a:schemeClr val="lt1"/>
                </a:solidFill>
              </a:rPr>
              <a:t> en las compras públicas es un propósito que nos une… </a:t>
            </a:r>
            <a:endParaRPr dirty="0">
              <a:solidFill>
                <a:schemeClr val="lt1"/>
              </a:solidFill>
            </a:endParaRPr>
          </a:p>
        </p:txBody>
      </p:sp>
      <p:cxnSp>
        <p:nvCxnSpPr>
          <p:cNvPr id="91" name="Google Shape;91;p18"/>
          <p:cNvCxnSpPr/>
          <p:nvPr/>
        </p:nvCxnSpPr>
        <p:spPr>
          <a:xfrm>
            <a:off x="329700" y="1923325"/>
            <a:ext cx="11100" cy="1384800"/>
          </a:xfrm>
          <a:prstGeom prst="straightConnector1">
            <a:avLst/>
          </a:prstGeom>
          <a:noFill/>
          <a:ln w="57150" cap="flat" cmpd="sng">
            <a:solidFill>
              <a:srgbClr val="35D3AE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3"/>
          <p:cNvSpPr txBox="1">
            <a:spLocks noGrp="1"/>
          </p:cNvSpPr>
          <p:nvPr>
            <p:ph type="body" idx="1"/>
          </p:nvPr>
        </p:nvSpPr>
        <p:spPr>
          <a:xfrm>
            <a:off x="711350" y="1583200"/>
            <a:ext cx="2547000" cy="32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chemeClr val="lt1"/>
              </a:highlight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highlight>
                <a:schemeClr val="lt1"/>
              </a:highlight>
            </a:endParaRPr>
          </a:p>
          <a:p>
            <a:pPr marL="0" lvl="0" indent="0" algn="ctr">
              <a:buNone/>
            </a:pPr>
            <a:endParaRPr lang="es-ES" dirty="0">
              <a:highlight>
                <a:schemeClr val="lt1"/>
              </a:highlight>
            </a:endParaRPr>
          </a:p>
          <a:p>
            <a:pPr marL="0" lvl="0" indent="0" algn="ctr">
              <a:buNone/>
            </a:pPr>
            <a:r>
              <a:rPr lang="es-ES" dirty="0">
                <a:highlight>
                  <a:schemeClr val="lt1"/>
                </a:highlight>
              </a:rPr>
              <a:t>Los recursos públicos se usen de la mejor manera posible.</a:t>
            </a:r>
          </a:p>
        </p:txBody>
      </p:sp>
      <p:sp>
        <p:nvSpPr>
          <p:cNvPr id="315" name="Google Shape;315;p33"/>
          <p:cNvSpPr txBox="1"/>
          <p:nvPr/>
        </p:nvSpPr>
        <p:spPr>
          <a:xfrm>
            <a:off x="819300" y="1109938"/>
            <a:ext cx="75054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s-ES" sz="1800" dirty="0"/>
              <a:t>Todos queremos que:</a:t>
            </a:r>
          </a:p>
        </p:txBody>
      </p:sp>
      <p:sp>
        <p:nvSpPr>
          <p:cNvPr id="316" name="Google Shape;316;p33"/>
          <p:cNvSpPr txBox="1"/>
          <p:nvPr/>
        </p:nvSpPr>
        <p:spPr>
          <a:xfrm>
            <a:off x="3572150" y="1967275"/>
            <a:ext cx="2491200" cy="2054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  <a:highlight>
                <a:schemeClr val="lt1"/>
              </a:highlight>
            </a:endParaRPr>
          </a:p>
          <a:p>
            <a:pPr lvl="0"/>
            <a:endParaRPr lang="es-419" sz="1800" dirty="0">
              <a:highlight>
                <a:schemeClr val="lt1"/>
              </a:highlight>
            </a:endParaRPr>
          </a:p>
          <a:p>
            <a:pPr algn="ctr">
              <a:lnSpc>
                <a:spcPct val="115000"/>
              </a:lnSpc>
              <a:buClr>
                <a:schemeClr val="dk2"/>
              </a:buClr>
              <a:buSzPts val="1800"/>
            </a:pPr>
            <a:r>
              <a:rPr lang="es-419" sz="1800" dirty="0">
                <a:solidFill>
                  <a:schemeClr val="dk2"/>
                </a:solidFill>
                <a:highlight>
                  <a:schemeClr val="lt1"/>
                </a:highlight>
              </a:rPr>
              <a:t>Los ciudadanos reciban bienes y servicios de la mejor calidad.</a:t>
            </a:r>
          </a:p>
        </p:txBody>
      </p:sp>
      <p:sp>
        <p:nvSpPr>
          <p:cNvPr id="317" name="Google Shape;317;p33"/>
          <p:cNvSpPr txBox="1"/>
          <p:nvPr/>
        </p:nvSpPr>
        <p:spPr>
          <a:xfrm>
            <a:off x="6497220" y="1931604"/>
            <a:ext cx="2430175" cy="2414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  <a:highlight>
                <a:schemeClr val="lt1"/>
              </a:highlight>
            </a:endParaRPr>
          </a:p>
          <a:p>
            <a:pPr lvl="0" algn="ctr">
              <a:lnSpc>
                <a:spcPct val="115000"/>
              </a:lnSpc>
              <a:buClr>
                <a:schemeClr val="dk2"/>
              </a:buClr>
              <a:buSzPts val="1800"/>
            </a:pPr>
            <a:endParaRPr lang="es-ES" sz="1800" dirty="0">
              <a:solidFill>
                <a:schemeClr val="dk2"/>
              </a:solidFill>
              <a:highlight>
                <a:schemeClr val="lt1"/>
              </a:highlight>
            </a:endParaRPr>
          </a:p>
          <a:p>
            <a:pPr lvl="0" algn="ctr">
              <a:lnSpc>
                <a:spcPct val="115000"/>
              </a:lnSpc>
              <a:buClr>
                <a:schemeClr val="dk2"/>
              </a:buClr>
              <a:buSzPts val="1800"/>
            </a:pPr>
            <a:r>
              <a:rPr lang="es-ES" sz="1800" dirty="0">
                <a:solidFill>
                  <a:schemeClr val="dk2"/>
                </a:solidFill>
                <a:highlight>
                  <a:schemeClr val="lt1"/>
                </a:highlight>
              </a:rPr>
              <a:t>La contratación pública aporte al logro de los objetivos y metas de los Planes de Gobierno.</a:t>
            </a:r>
            <a:endParaRPr sz="1800" dirty="0">
              <a:solidFill>
                <a:schemeClr val="dk2"/>
              </a:solidFill>
              <a:highlight>
                <a:schemeClr val="lt1"/>
              </a:highlight>
            </a:endParaRPr>
          </a:p>
        </p:txBody>
      </p:sp>
      <p:sp>
        <p:nvSpPr>
          <p:cNvPr id="318" name="Google Shape;318;p33"/>
          <p:cNvSpPr/>
          <p:nvPr/>
        </p:nvSpPr>
        <p:spPr>
          <a:xfrm>
            <a:off x="0" y="435025"/>
            <a:ext cx="2843700" cy="279300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/>
            <a:r>
              <a:rPr lang="es-419" dirty="0">
                <a:solidFill>
                  <a:schemeClr val="dk1"/>
                </a:solidFill>
              </a:rPr>
              <a:t>Un propósito inspirador</a:t>
            </a:r>
          </a:p>
        </p:txBody>
      </p:sp>
      <p:sp>
        <p:nvSpPr>
          <p:cNvPr id="319" name="Google Shape;319;p33"/>
          <p:cNvSpPr/>
          <p:nvPr/>
        </p:nvSpPr>
        <p:spPr>
          <a:xfrm>
            <a:off x="1644200" y="1835375"/>
            <a:ext cx="681300" cy="637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100"/>
              <a:t>1</a:t>
            </a:r>
            <a:endParaRPr sz="2100"/>
          </a:p>
        </p:txBody>
      </p:sp>
      <p:sp>
        <p:nvSpPr>
          <p:cNvPr id="320" name="Google Shape;320;p33"/>
          <p:cNvSpPr/>
          <p:nvPr/>
        </p:nvSpPr>
        <p:spPr>
          <a:xfrm>
            <a:off x="4477100" y="1835375"/>
            <a:ext cx="681300" cy="637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100"/>
              <a:t>2</a:t>
            </a:r>
            <a:endParaRPr sz="2100"/>
          </a:p>
        </p:txBody>
      </p:sp>
      <p:sp>
        <p:nvSpPr>
          <p:cNvPr id="321" name="Google Shape;321;p33"/>
          <p:cNvSpPr/>
          <p:nvPr/>
        </p:nvSpPr>
        <p:spPr>
          <a:xfrm>
            <a:off x="7310000" y="1835375"/>
            <a:ext cx="681300" cy="637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2100"/>
              <a:t>3</a:t>
            </a:r>
            <a:endParaRPr sz="2100"/>
          </a:p>
        </p:txBody>
      </p:sp>
    </p:spTree>
    <p:extLst>
      <p:ext uri="{BB962C8B-B14F-4D97-AF65-F5344CB8AC3E}">
        <p14:creationId xmlns:p14="http://schemas.microsoft.com/office/powerpoint/2010/main" val="3463035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1064311" y="1430051"/>
            <a:ext cx="6561300" cy="31788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200" dirty="0"/>
              <a:t>Por eso todos nos entusiasmamos al oír sobre la posibilidad de lograr la </a:t>
            </a:r>
            <a:r>
              <a:rPr lang="es-ES" sz="2200" b="1" dirty="0"/>
              <a:t>mejor combinación de costos y calidad</a:t>
            </a:r>
            <a:r>
              <a:rPr lang="es-ES" sz="2200" dirty="0"/>
              <a:t>. </a:t>
            </a:r>
            <a:endParaRPr lang="es-ES" sz="16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s-ES" sz="16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s-ES" sz="1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dirty="0"/>
              <a:t>Todos queremos que las compras públicas estén orientadas al logro del mayor </a:t>
            </a:r>
            <a:r>
              <a:rPr lang="es-ES" sz="2400" b="1" dirty="0"/>
              <a:t>Valor por Dinero</a:t>
            </a:r>
            <a:r>
              <a:rPr lang="es-ES" sz="1600" dirty="0"/>
              <a:t>.</a:t>
            </a:r>
            <a:endParaRPr sz="1600" dirty="0"/>
          </a:p>
        </p:txBody>
      </p:sp>
      <p:sp>
        <p:nvSpPr>
          <p:cNvPr id="68" name="Google Shape;68;p15"/>
          <p:cNvSpPr/>
          <p:nvPr/>
        </p:nvSpPr>
        <p:spPr>
          <a:xfrm>
            <a:off x="0" y="435025"/>
            <a:ext cx="2472900" cy="279300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dirty="0">
                <a:solidFill>
                  <a:schemeClr val="dk1"/>
                </a:solidFill>
              </a:rPr>
              <a:t>Un prop</a:t>
            </a:r>
            <a:r>
              <a:rPr lang="es-ES" dirty="0" err="1">
                <a:solidFill>
                  <a:schemeClr val="dk1"/>
                </a:solidFill>
              </a:rPr>
              <a:t>ósito</a:t>
            </a:r>
            <a:r>
              <a:rPr lang="es-ES" dirty="0">
                <a:solidFill>
                  <a:schemeClr val="dk1"/>
                </a:solidFill>
              </a:rPr>
              <a:t> común</a:t>
            </a:r>
            <a:endParaRPr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863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1736436" y="1734851"/>
            <a:ext cx="5870702" cy="17805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/>
              <a:t>En varios países se ha incluido en la Ley General de Contratación el logro del mayor Valor por Dinero como un propósito orientador de la contratación pública.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s-ES" sz="1600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dirty="0"/>
              <a:t>Esto ha habilitado el uso de criterios de evaluación de ofertas adicionales al menor precio.</a:t>
            </a:r>
            <a:endParaRPr sz="1600" dirty="0"/>
          </a:p>
        </p:txBody>
      </p:sp>
      <p:sp>
        <p:nvSpPr>
          <p:cNvPr id="68" name="Google Shape;68;p15"/>
          <p:cNvSpPr/>
          <p:nvPr/>
        </p:nvSpPr>
        <p:spPr>
          <a:xfrm>
            <a:off x="0" y="435025"/>
            <a:ext cx="2472900" cy="279300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chemeClr val="dk1"/>
                </a:solidFill>
              </a:rPr>
              <a:t>Un avance concreto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5" name="Google Shape;309;p32">
            <a:extLst>
              <a:ext uri="{FF2B5EF4-FFF2-40B4-BE49-F238E27FC236}">
                <a16:creationId xmlns:a16="http://schemas.microsoft.com/office/drawing/2014/main" id="{B577D98F-AE39-E048-A35A-A4032432A1E6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5246" y="1847272"/>
            <a:ext cx="502407" cy="569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309;p32">
            <a:extLst>
              <a:ext uri="{FF2B5EF4-FFF2-40B4-BE49-F238E27FC236}">
                <a16:creationId xmlns:a16="http://schemas.microsoft.com/office/drawing/2014/main" id="{07D73F81-E2EA-F443-B77C-7AA2E7448EC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5246" y="2812472"/>
            <a:ext cx="502407" cy="569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0985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/>
        </p:nvSpPr>
        <p:spPr>
          <a:xfrm>
            <a:off x="-1191" y="0"/>
            <a:ext cx="9144900" cy="5143500"/>
          </a:xfrm>
          <a:prstGeom prst="rect">
            <a:avLst/>
          </a:prstGeom>
          <a:solidFill>
            <a:srgbClr val="192129">
              <a:alpha val="84710"/>
            </a:srgbClr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399872" y="2150850"/>
            <a:ext cx="8342773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chemeClr val="lt1"/>
                </a:solidFill>
              </a:rPr>
              <a:t>Sin embargo, en la práctica no se ha logrado el despliegue esperado del uso de </a:t>
            </a:r>
            <a:r>
              <a:rPr lang="es-ES" dirty="0" err="1">
                <a:solidFill>
                  <a:schemeClr val="lt1"/>
                </a:solidFill>
              </a:rPr>
              <a:t>VpD</a:t>
            </a:r>
            <a:r>
              <a:rPr lang="es-ES" dirty="0">
                <a:solidFill>
                  <a:schemeClr val="lt1"/>
                </a:solidFill>
              </a:rPr>
              <a:t>.</a:t>
            </a:r>
            <a:endParaRPr dirty="0">
              <a:solidFill>
                <a:schemeClr val="lt1"/>
              </a:solidFill>
            </a:endParaRPr>
          </a:p>
        </p:txBody>
      </p:sp>
      <p:cxnSp>
        <p:nvCxnSpPr>
          <p:cNvPr id="91" name="Google Shape;91;p18"/>
          <p:cNvCxnSpPr/>
          <p:nvPr/>
        </p:nvCxnSpPr>
        <p:spPr>
          <a:xfrm>
            <a:off x="329700" y="1923325"/>
            <a:ext cx="11100" cy="1384800"/>
          </a:xfrm>
          <a:prstGeom prst="straightConnector1">
            <a:avLst/>
          </a:prstGeom>
          <a:noFill/>
          <a:ln w="57150" cap="flat" cmpd="sng">
            <a:solidFill>
              <a:srgbClr val="35D3AE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826152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>
            <a:spLocks noGrp="1"/>
          </p:cNvSpPr>
          <p:nvPr>
            <p:ph type="body" idx="1"/>
          </p:nvPr>
        </p:nvSpPr>
        <p:spPr>
          <a:xfrm>
            <a:off x="858985" y="946112"/>
            <a:ext cx="7352146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dirty="0"/>
              <a:t>La </a:t>
            </a:r>
            <a:r>
              <a:rPr lang="en-US" dirty="0" err="1"/>
              <a:t>mayoría</a:t>
            </a:r>
            <a:r>
              <a:rPr lang="en-US" dirty="0"/>
              <a:t> de </a:t>
            </a:r>
            <a:r>
              <a:rPr lang="en-US" dirty="0" err="1"/>
              <a:t>ejemplos</a:t>
            </a:r>
            <a:r>
              <a:rPr lang="en-US" dirty="0"/>
              <a:t> de </a:t>
            </a:r>
            <a:r>
              <a:rPr lang="en-US" dirty="0" err="1"/>
              <a:t>aplicación</a:t>
            </a:r>
            <a:r>
              <a:rPr lang="en-US" dirty="0"/>
              <a:t> de </a:t>
            </a:r>
            <a:r>
              <a:rPr lang="en-US" dirty="0" err="1"/>
              <a:t>VpD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asociados</a:t>
            </a:r>
            <a:r>
              <a:rPr lang="en-US" dirty="0"/>
              <a:t> a la </a:t>
            </a:r>
            <a:r>
              <a:rPr lang="en-US" dirty="0" err="1"/>
              <a:t>evaluación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oferta</a:t>
            </a:r>
            <a:r>
              <a:rPr lang="en-US" dirty="0"/>
              <a:t> </a:t>
            </a:r>
            <a:r>
              <a:rPr lang="en-US" dirty="0" err="1"/>
              <a:t>técnica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conjunto</a:t>
            </a:r>
            <a:r>
              <a:rPr lang="en-US" dirty="0"/>
              <a:t> con la </a:t>
            </a:r>
            <a:r>
              <a:rPr lang="en-US" dirty="0" err="1"/>
              <a:t>oferta</a:t>
            </a:r>
            <a:r>
              <a:rPr lang="en-US" dirty="0"/>
              <a:t> </a:t>
            </a:r>
            <a:r>
              <a:rPr lang="en-US" dirty="0" err="1"/>
              <a:t>económica</a:t>
            </a:r>
            <a:r>
              <a:rPr lang="en-US" dirty="0"/>
              <a:t>.</a:t>
            </a: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lang="en-US" sz="1014" dirty="0"/>
          </a:p>
          <a:p>
            <a:pPr marL="0" indent="0" algn="ctr">
              <a:spcBef>
                <a:spcPts val="1200"/>
              </a:spcBef>
              <a:buNone/>
            </a:pPr>
            <a:r>
              <a:rPr lang="en-US" dirty="0" err="1"/>
              <a:t>Esto</a:t>
            </a:r>
            <a:r>
              <a:rPr lang="en-US" dirty="0"/>
              <a:t> se </a:t>
            </a:r>
            <a:r>
              <a:rPr lang="en-US" dirty="0" err="1"/>
              <a:t>hac</a:t>
            </a:r>
            <a:r>
              <a:rPr lang="es-ES" dirty="0" err="1"/>
              <a:t>ía</a:t>
            </a:r>
            <a:r>
              <a:rPr lang="en-US" dirty="0"/>
              <a:t> </a:t>
            </a:r>
            <a:r>
              <a:rPr lang="en-US" dirty="0" err="1"/>
              <a:t>aún</a:t>
            </a:r>
            <a:r>
              <a:rPr lang="en-US" dirty="0"/>
              <a:t> antes de la </a:t>
            </a:r>
            <a:r>
              <a:rPr lang="en-US" dirty="0" err="1"/>
              <a:t>conceptualizaci</a:t>
            </a:r>
            <a:r>
              <a:rPr lang="es-ES" dirty="0" err="1"/>
              <a:t>ón</a:t>
            </a:r>
            <a:r>
              <a:rPr lang="es-ES" dirty="0"/>
              <a:t> </a:t>
            </a:r>
            <a:r>
              <a:rPr lang="en-US" dirty="0"/>
              <a:t>de </a:t>
            </a:r>
            <a:r>
              <a:rPr lang="en-US" dirty="0" err="1"/>
              <a:t>VpD</a:t>
            </a:r>
            <a:r>
              <a:rPr lang="en-US" dirty="0"/>
              <a:t>. </a:t>
            </a: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en-US" sz="1014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14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14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14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14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4" name="Google Shape;68;p15">
            <a:extLst>
              <a:ext uri="{FF2B5EF4-FFF2-40B4-BE49-F238E27FC236}">
                <a16:creationId xmlns:a16="http://schemas.microsoft.com/office/drawing/2014/main" id="{48495861-9358-2748-91D4-9032D170FA57}"/>
              </a:ext>
            </a:extLst>
          </p:cNvPr>
          <p:cNvSpPr/>
          <p:nvPr/>
        </p:nvSpPr>
        <p:spPr>
          <a:xfrm>
            <a:off x="0" y="435025"/>
            <a:ext cx="2472900" cy="279300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chemeClr val="dk1"/>
                </a:solidFill>
              </a:rPr>
              <a:t>Alcance limitado</a:t>
            </a:r>
            <a:endParaRPr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949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3"/>
          <p:cNvSpPr txBox="1">
            <a:spLocks noGrp="1"/>
          </p:cNvSpPr>
          <p:nvPr>
            <p:ph type="body" idx="1"/>
          </p:nvPr>
        </p:nvSpPr>
        <p:spPr>
          <a:xfrm>
            <a:off x="711196" y="1583200"/>
            <a:ext cx="2639514" cy="32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chemeClr val="lt1"/>
              </a:highlight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highlight>
                <a:schemeClr val="lt1"/>
              </a:highlight>
            </a:endParaRPr>
          </a:p>
          <a:p>
            <a:pPr marL="0" lvl="0" indent="0" algn="ctr">
              <a:buNone/>
            </a:pPr>
            <a:endParaRPr lang="es-ES" dirty="0">
              <a:highlight>
                <a:schemeClr val="lt1"/>
              </a:highlight>
            </a:endParaRPr>
          </a:p>
          <a:p>
            <a:pPr marL="0" lvl="0" indent="0" algn="ctr">
              <a:buNone/>
            </a:pPr>
            <a:r>
              <a:rPr lang="es-ES" dirty="0">
                <a:highlight>
                  <a:schemeClr val="lt1"/>
                </a:highlight>
              </a:rPr>
              <a:t>Definir requisitos a partir de necesidades </a:t>
            </a:r>
          </a:p>
          <a:p>
            <a:pPr marL="0" lvl="0" indent="0" algn="ctr">
              <a:buNone/>
            </a:pPr>
            <a:r>
              <a:rPr lang="es-ES" dirty="0">
                <a:highlight>
                  <a:schemeClr val="lt1"/>
                </a:highlight>
              </a:rPr>
              <a:t>(Estudios de Demanda)</a:t>
            </a:r>
          </a:p>
        </p:txBody>
      </p:sp>
      <p:sp>
        <p:nvSpPr>
          <p:cNvPr id="315" name="Google Shape;315;p33"/>
          <p:cNvSpPr txBox="1"/>
          <p:nvPr/>
        </p:nvSpPr>
        <p:spPr>
          <a:xfrm>
            <a:off x="819300" y="1109938"/>
            <a:ext cx="75054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/>
            <a:r>
              <a:rPr lang="es-ES" sz="1800" dirty="0"/>
              <a:t>En general, nos falta:</a:t>
            </a:r>
          </a:p>
        </p:txBody>
      </p:sp>
      <p:sp>
        <p:nvSpPr>
          <p:cNvPr id="316" name="Google Shape;316;p33"/>
          <p:cNvSpPr txBox="1"/>
          <p:nvPr/>
        </p:nvSpPr>
        <p:spPr>
          <a:xfrm>
            <a:off x="3572150" y="1967275"/>
            <a:ext cx="2491200" cy="2372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  <a:highlight>
                <a:schemeClr val="lt1"/>
              </a:highlight>
            </a:endParaRPr>
          </a:p>
          <a:p>
            <a:pPr lvl="0"/>
            <a:endParaRPr lang="es-419" sz="1800" dirty="0">
              <a:highlight>
                <a:schemeClr val="lt1"/>
              </a:highlight>
            </a:endParaRPr>
          </a:p>
          <a:p>
            <a:pPr algn="ctr">
              <a:lnSpc>
                <a:spcPct val="115000"/>
              </a:lnSpc>
              <a:buClr>
                <a:schemeClr val="dk2"/>
              </a:buClr>
              <a:buSzPts val="1800"/>
            </a:pPr>
            <a:r>
              <a:rPr lang="es-419" sz="1800" dirty="0">
                <a:solidFill>
                  <a:schemeClr val="dk2"/>
                </a:solidFill>
                <a:highlight>
                  <a:schemeClr val="lt1"/>
                </a:highlight>
              </a:rPr>
              <a:t>Usar requisitos de desempeño en complemento de los requisitos de cumplimiento.</a:t>
            </a:r>
          </a:p>
        </p:txBody>
      </p:sp>
      <p:sp>
        <p:nvSpPr>
          <p:cNvPr id="317" name="Google Shape;317;p33"/>
          <p:cNvSpPr txBox="1"/>
          <p:nvPr/>
        </p:nvSpPr>
        <p:spPr>
          <a:xfrm>
            <a:off x="6497220" y="1931604"/>
            <a:ext cx="2430175" cy="2414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  <a:highlight>
                <a:schemeClr val="lt1"/>
              </a:highlight>
            </a:endParaRPr>
          </a:p>
          <a:p>
            <a:pPr lvl="0" algn="ctr">
              <a:lnSpc>
                <a:spcPct val="115000"/>
              </a:lnSpc>
              <a:buClr>
                <a:schemeClr val="dk2"/>
              </a:buClr>
              <a:buSzPts val="1800"/>
            </a:pPr>
            <a:endParaRPr lang="es-ES" sz="1800" dirty="0">
              <a:solidFill>
                <a:schemeClr val="dk2"/>
              </a:solidFill>
              <a:highlight>
                <a:schemeClr val="lt1"/>
              </a:highlight>
            </a:endParaRPr>
          </a:p>
          <a:p>
            <a:pPr lvl="0" algn="ctr">
              <a:lnSpc>
                <a:spcPct val="115000"/>
              </a:lnSpc>
              <a:buClr>
                <a:schemeClr val="dk2"/>
              </a:buClr>
              <a:buSzPts val="1800"/>
            </a:pPr>
            <a:r>
              <a:rPr lang="es-ES" sz="1800" dirty="0">
                <a:solidFill>
                  <a:schemeClr val="dk2"/>
                </a:solidFill>
                <a:highlight>
                  <a:schemeClr val="lt1"/>
                </a:highlight>
              </a:rPr>
              <a:t>Realizar auditorias de desempeño orientadas a evaluar la satisfacción de necesidades</a:t>
            </a:r>
            <a:endParaRPr sz="1800" dirty="0">
              <a:solidFill>
                <a:schemeClr val="dk2"/>
              </a:solidFill>
              <a:highlight>
                <a:schemeClr val="lt1"/>
              </a:highlight>
            </a:endParaRPr>
          </a:p>
        </p:txBody>
      </p:sp>
      <p:sp>
        <p:nvSpPr>
          <p:cNvPr id="318" name="Google Shape;318;p33"/>
          <p:cNvSpPr/>
          <p:nvPr/>
        </p:nvSpPr>
        <p:spPr>
          <a:xfrm>
            <a:off x="0" y="435025"/>
            <a:ext cx="2843700" cy="279300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/>
            <a:r>
              <a:rPr lang="es-419" dirty="0">
                <a:solidFill>
                  <a:schemeClr val="dk1"/>
                </a:solidFill>
              </a:rPr>
              <a:t>Otras aplicaciones escasas</a:t>
            </a:r>
          </a:p>
        </p:txBody>
      </p:sp>
      <p:pic>
        <p:nvPicPr>
          <p:cNvPr id="10" name="Google Shape;374;p40">
            <a:extLst>
              <a:ext uri="{FF2B5EF4-FFF2-40B4-BE49-F238E27FC236}">
                <a16:creationId xmlns:a16="http://schemas.microsoft.com/office/drawing/2014/main" id="{F2D01674-8ACC-5443-918D-92111768E905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1310" y="1931604"/>
            <a:ext cx="878617" cy="7860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374;p40">
            <a:extLst>
              <a:ext uri="{FF2B5EF4-FFF2-40B4-BE49-F238E27FC236}">
                <a16:creationId xmlns:a16="http://schemas.microsoft.com/office/drawing/2014/main" id="{56656EE5-3164-D847-BADD-A280A36CB147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8441" y="1862331"/>
            <a:ext cx="878617" cy="7860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374;p40">
            <a:extLst>
              <a:ext uri="{FF2B5EF4-FFF2-40B4-BE49-F238E27FC236}">
                <a16:creationId xmlns:a16="http://schemas.microsoft.com/office/drawing/2014/main" id="{A9310B4A-AB6C-E247-9057-6A0F834AE5C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2998" y="1862331"/>
            <a:ext cx="878617" cy="7860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2595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/>
        </p:nvSpPr>
        <p:spPr>
          <a:xfrm>
            <a:off x="-1191" y="0"/>
            <a:ext cx="9144900" cy="5143500"/>
          </a:xfrm>
          <a:prstGeom prst="rect">
            <a:avLst/>
          </a:prstGeom>
          <a:solidFill>
            <a:srgbClr val="192129">
              <a:alpha val="84710"/>
            </a:srgbClr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chemeClr val="dk1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399872" y="2150850"/>
            <a:ext cx="8342773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solidFill>
                  <a:schemeClr val="lt1"/>
                </a:solidFill>
              </a:rPr>
              <a:t>Es necesario generar un contexto propicio para que los compradores públicos puedan contratar bajo </a:t>
            </a:r>
            <a:r>
              <a:rPr lang="es-ES" dirty="0" err="1">
                <a:solidFill>
                  <a:schemeClr val="lt1"/>
                </a:solidFill>
              </a:rPr>
              <a:t>VpD</a:t>
            </a:r>
            <a:r>
              <a:rPr lang="es-ES" dirty="0">
                <a:solidFill>
                  <a:schemeClr val="lt1"/>
                </a:solidFill>
              </a:rPr>
              <a:t>  con la seguridad que están haciendo lo correcto.</a:t>
            </a:r>
            <a:endParaRPr dirty="0">
              <a:solidFill>
                <a:schemeClr val="lt1"/>
              </a:solidFill>
            </a:endParaRPr>
          </a:p>
        </p:txBody>
      </p:sp>
      <p:cxnSp>
        <p:nvCxnSpPr>
          <p:cNvPr id="91" name="Google Shape;91;p18"/>
          <p:cNvCxnSpPr/>
          <p:nvPr/>
        </p:nvCxnSpPr>
        <p:spPr>
          <a:xfrm>
            <a:off x="329700" y="1923325"/>
            <a:ext cx="11100" cy="1384800"/>
          </a:xfrm>
          <a:prstGeom prst="straightConnector1">
            <a:avLst/>
          </a:prstGeom>
          <a:noFill/>
          <a:ln w="57150" cap="flat" cmpd="sng">
            <a:solidFill>
              <a:srgbClr val="35D3AE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12236171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447</Words>
  <Application>Microsoft Macintosh PowerPoint</Application>
  <PresentationFormat>Presentación en pantalla (16:9)</PresentationFormat>
  <Paragraphs>87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Lato Light</vt:lpstr>
      <vt:lpstr>Arial</vt:lpstr>
      <vt:lpstr>Simple Light</vt:lpstr>
      <vt:lpstr>Presentación de PowerPoint</vt:lpstr>
      <vt:lpstr>El logro del VpD en las compras públicas es un propósito que nos une… </vt:lpstr>
      <vt:lpstr>Presentación de PowerPoint</vt:lpstr>
      <vt:lpstr>Presentación de PowerPoint</vt:lpstr>
      <vt:lpstr>Presentación de PowerPoint</vt:lpstr>
      <vt:lpstr>Sin embargo, en la práctica no se ha logrado el despliegue esperado del uso de VpD.</vt:lpstr>
      <vt:lpstr>Presentación de PowerPoint</vt:lpstr>
      <vt:lpstr>Presentación de PowerPoint</vt:lpstr>
      <vt:lpstr>Es necesario generar un contexto propicio para que los compradores públicos puedan contratar bajo VpD  con la seguridad que están haciendo lo correcto.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Hugo Joel Inga H.</cp:lastModifiedBy>
  <cp:revision>10</cp:revision>
  <dcterms:modified xsi:type="dcterms:W3CDTF">2022-07-27T13:51:41Z</dcterms:modified>
</cp:coreProperties>
</file>