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 Neue" panose="02000503000000020004" pitchFamily="2" charset="0"/>
      <p:regular r:id="rId25"/>
      <p:bold r:id="rId26"/>
      <p:italic r:id="rId27"/>
      <p:boldItalic r:id="rId28"/>
    </p:embeddedFont>
    <p:embeddedFont>
      <p:font typeface="Proxima Nova" panose="02000506030000020004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kPzEG5K0DUTgP47sycp1SzXWV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 snapToGrid="0"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8" name="Google Shape;298;p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3f97b4e9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13f97b4e9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6" name="Google Shape;386;g13f97b4e9d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9" name="Google Shape;229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5" name="Google Shape;235;p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2" name="Google Shape;242;p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0" name="Google Shape;250;p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8" name="Google Shape;258;p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6" name="Google Shape;266;p1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4" name="Google Shape;284;p4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1" name="Google Shape;291;p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1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3f97b4e9da_0_310"/>
          <p:cNvSpPr/>
          <p:nvPr/>
        </p:nvSpPr>
        <p:spPr>
          <a:xfrm rot="5400000" flipH="1">
            <a:off x="2439330" y="-1512135"/>
            <a:ext cx="4242900" cy="9121200"/>
          </a:xfrm>
          <a:prstGeom prst="rect">
            <a:avLst/>
          </a:prstGeom>
          <a:gradFill>
            <a:gsLst>
              <a:gs pos="0">
                <a:srgbClr val="026DAE"/>
              </a:gs>
              <a:gs pos="60000">
                <a:srgbClr val="349FE0"/>
              </a:gs>
              <a:gs pos="99000">
                <a:srgbClr val="349FE0"/>
              </a:gs>
              <a:gs pos="100000">
                <a:srgbClr val="349FE0"/>
              </a:gs>
            </a:gsLst>
            <a:lin ang="18900044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g13f97b4e9da_0_310"/>
          <p:cNvPicPr preferRelativeResize="0"/>
          <p:nvPr/>
        </p:nvPicPr>
        <p:blipFill rotWithShape="1">
          <a:blip r:embed="rId2">
            <a:alphaModFix/>
          </a:blip>
          <a:srcRect t="69" b="58"/>
          <a:stretch/>
        </p:blipFill>
        <p:spPr>
          <a:xfrm>
            <a:off x="646510" y="5612822"/>
            <a:ext cx="664540" cy="8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g13f97b4e9da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193" y="5495544"/>
            <a:ext cx="3740513" cy="84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13f97b4e9da_0_310"/>
          <p:cNvSpPr txBox="1">
            <a:spLocks noGrp="1"/>
          </p:cNvSpPr>
          <p:nvPr>
            <p:ph type="ctrTitle"/>
          </p:nvPr>
        </p:nvSpPr>
        <p:spPr>
          <a:xfrm>
            <a:off x="646519" y="1325038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3f97b4e9da_0_310"/>
          <p:cNvSpPr txBox="1">
            <a:spLocks noGrp="1"/>
          </p:cNvSpPr>
          <p:nvPr>
            <p:ph type="subTitle" idx="1"/>
          </p:nvPr>
        </p:nvSpPr>
        <p:spPr>
          <a:xfrm>
            <a:off x="646519" y="4033313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E6FF"/>
              </a:buClr>
              <a:buSzPts val="2400"/>
              <a:buNone/>
              <a:defRPr sz="2400" b="1">
                <a:solidFill>
                  <a:srgbClr val="B4E6F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g13f97b4e9da_0_310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g13f97b4e9da_0_310"/>
          <p:cNvSpPr txBox="1">
            <a:spLocks noGrp="1"/>
          </p:cNvSpPr>
          <p:nvPr>
            <p:ph type="body" idx="2"/>
          </p:nvPr>
        </p:nvSpPr>
        <p:spPr>
          <a:xfrm>
            <a:off x="697163" y="648925"/>
            <a:ext cx="1455000" cy="552300"/>
          </a:xfrm>
          <a:prstGeom prst="rect">
            <a:avLst/>
          </a:prstGeom>
          <a:solidFill>
            <a:srgbClr val="6AB23C"/>
          </a:solidFill>
          <a:ln>
            <a:noFill/>
          </a:ln>
        </p:spPr>
        <p:txBody>
          <a:bodyPr spcFirstLastPara="1" wrap="square" lIns="91425" tIns="146300" rIns="91425" bIns="91425" anchor="t" anchorCtr="0">
            <a:normAutofit/>
          </a:bodyPr>
          <a:lstStyle>
            <a:lvl1pPr marL="457200" lvl="0" indent="-34925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 sz="1900" b="1"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f97b4e9da_0_369"/>
          <p:cNvSpPr/>
          <p:nvPr/>
        </p:nvSpPr>
        <p:spPr>
          <a:xfrm rot="5400000" flipH="1">
            <a:off x="1142998" y="-1142999"/>
            <a:ext cx="6858000" cy="9144000"/>
          </a:xfrm>
          <a:prstGeom prst="rect">
            <a:avLst/>
          </a:prstGeom>
          <a:gradFill>
            <a:gsLst>
              <a:gs pos="0">
                <a:srgbClr val="1681C2"/>
              </a:gs>
              <a:gs pos="98000">
                <a:srgbClr val="005990"/>
              </a:gs>
              <a:gs pos="100000">
                <a:srgbClr val="005990"/>
              </a:gs>
            </a:gsLst>
            <a:lin ang="0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13f97b4e9da_0_369"/>
          <p:cNvSpPr txBox="1">
            <a:spLocks noGrp="1"/>
          </p:cNvSpPr>
          <p:nvPr>
            <p:ph type="title"/>
          </p:nvPr>
        </p:nvSpPr>
        <p:spPr>
          <a:xfrm>
            <a:off x="1951688" y="2352450"/>
            <a:ext cx="533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13f97b4e9da_0_369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13f97b4e9da_0_369"/>
          <p:cNvSpPr txBox="1">
            <a:spLocks noGrp="1"/>
          </p:cNvSpPr>
          <p:nvPr>
            <p:ph type="subTitle" idx="1"/>
          </p:nvPr>
        </p:nvSpPr>
        <p:spPr>
          <a:xfrm>
            <a:off x="1951688" y="3760475"/>
            <a:ext cx="46983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i="1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mall Grey Bar ">
  <p:cSld name="Title and Content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f97b4e9da_0_374"/>
          <p:cNvSpPr/>
          <p:nvPr/>
        </p:nvSpPr>
        <p:spPr>
          <a:xfrm rot="5400000" flipH="1">
            <a:off x="4043137" y="-3813932"/>
            <a:ext cx="1035300" cy="9121200"/>
          </a:xfrm>
          <a:prstGeom prst="rect">
            <a:avLst/>
          </a:prstGeom>
          <a:gradFill>
            <a:gsLst>
              <a:gs pos="0">
                <a:srgbClr val="E9EDEE"/>
              </a:gs>
              <a:gs pos="100000">
                <a:srgbClr val="F3F7F8"/>
              </a:gs>
            </a:gsLst>
            <a:lin ang="0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13f97b4e9da_0_374"/>
          <p:cNvSpPr txBox="1">
            <a:spLocks noGrp="1"/>
          </p:cNvSpPr>
          <p:nvPr>
            <p:ph type="title"/>
          </p:nvPr>
        </p:nvSpPr>
        <p:spPr>
          <a:xfrm>
            <a:off x="-56" y="375800"/>
            <a:ext cx="9197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4000"/>
              <a:buFont typeface="Helvetica Neue"/>
              <a:buNone/>
              <a:defRPr sz="40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3f97b4e9da_0_374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1" name="Google Shape;81;g13f97b4e9da_0_374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82" name="Google Shape;82;g13f97b4e9da_0_3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13f97b4e9da_0_374"/>
          <p:cNvSpPr/>
          <p:nvPr/>
        </p:nvSpPr>
        <p:spPr>
          <a:xfrm rot="5400000" flipH="1">
            <a:off x="4459481" y="-4459650"/>
            <a:ext cx="228600" cy="9147900"/>
          </a:xfrm>
          <a:prstGeom prst="rect">
            <a:avLst/>
          </a:prstGeom>
          <a:gradFill>
            <a:gsLst>
              <a:gs pos="0">
                <a:srgbClr val="026DAE"/>
              </a:gs>
              <a:gs pos="99000">
                <a:srgbClr val="349FE0"/>
              </a:gs>
              <a:gs pos="100000">
                <a:srgbClr val="349FE0"/>
              </a:gs>
            </a:gsLst>
            <a:lin ang="5400012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ight - LG quote">
  <p:cSld name="TITLE_AND_BODY_2_1_1_3">
    <p:bg>
      <p:bgPr>
        <a:solidFill>
          <a:srgbClr val="00C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f97b4e9da_0_381"/>
          <p:cNvSpPr txBox="1">
            <a:spLocks noGrp="1"/>
          </p:cNvSpPr>
          <p:nvPr>
            <p:ph type="sldNum" idx="12"/>
          </p:nvPr>
        </p:nvSpPr>
        <p:spPr>
          <a:xfrm>
            <a:off x="8472450" y="6353852"/>
            <a:ext cx="548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g13f97b4e9da_0_381"/>
          <p:cNvSpPr txBox="1">
            <a:spLocks noGrp="1"/>
          </p:cNvSpPr>
          <p:nvPr>
            <p:ph type="ctrTitle"/>
          </p:nvPr>
        </p:nvSpPr>
        <p:spPr>
          <a:xfrm>
            <a:off x="712850" y="714943"/>
            <a:ext cx="7386600" cy="49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4300"/>
              <a:buNone/>
              <a:defRPr sz="4300" b="1">
                <a:solidFill>
                  <a:srgbClr val="1C304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8000"/>
              <a:buNone/>
              <a:defRPr sz="8000">
                <a:solidFill>
                  <a:srgbClr val="1C304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2">
  <p:cSld name="TITLE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f97b4e9da_0_384"/>
          <p:cNvSpPr txBox="1">
            <a:spLocks noGrp="1"/>
          </p:cNvSpPr>
          <p:nvPr>
            <p:ph type="ctrTitle"/>
          </p:nvPr>
        </p:nvSpPr>
        <p:spPr>
          <a:xfrm>
            <a:off x="4553381" y="1920240"/>
            <a:ext cx="4030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  <a:defRPr sz="5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3f97b4e9da_0_384"/>
          <p:cNvSpPr txBox="1">
            <a:spLocks noGrp="1"/>
          </p:cNvSpPr>
          <p:nvPr>
            <p:ph type="subTitle" idx="1"/>
          </p:nvPr>
        </p:nvSpPr>
        <p:spPr>
          <a:xfrm>
            <a:off x="4553381" y="4715614"/>
            <a:ext cx="3424200" cy="18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8BCC"/>
              </a:buClr>
              <a:buSzPts val="2700"/>
              <a:buNone/>
              <a:defRPr sz="2700" b="1">
                <a:solidFill>
                  <a:srgbClr val="208BC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2000"/>
              <a:buNone/>
              <a:defRPr sz="2000" b="1">
                <a:solidFill>
                  <a:srgbClr val="208BCC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800"/>
              <a:buNone/>
              <a:defRPr sz="1800" b="1">
                <a:solidFill>
                  <a:srgbClr val="208BCC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8BCC"/>
              </a:buClr>
              <a:buSzPts val="1600"/>
              <a:buNone/>
              <a:defRPr sz="1600" b="1">
                <a:solidFill>
                  <a:srgbClr val="208BCC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g13f97b4e9da_0_384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g13f97b4e9da_0_3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650" y="512075"/>
            <a:ext cx="4092040" cy="424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3f97b4e9da_0_384"/>
          <p:cNvPicPr preferRelativeResize="0"/>
          <p:nvPr/>
        </p:nvPicPr>
        <p:blipFill rotWithShape="1">
          <a:blip r:embed="rId3">
            <a:alphaModFix/>
          </a:blip>
          <a:srcRect t="69" b="58"/>
          <a:stretch/>
        </p:blipFill>
        <p:spPr>
          <a:xfrm>
            <a:off x="4553381" y="5601639"/>
            <a:ext cx="522839" cy="65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3f97b4e9da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946" y="5504688"/>
            <a:ext cx="2938358" cy="6608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3f97b4e9da_0_384"/>
          <p:cNvSpPr txBox="1">
            <a:spLocks noGrp="1"/>
          </p:cNvSpPr>
          <p:nvPr>
            <p:ph type="body" idx="2"/>
          </p:nvPr>
        </p:nvSpPr>
        <p:spPr>
          <a:xfrm>
            <a:off x="7739569" y="714000"/>
            <a:ext cx="1455000" cy="552300"/>
          </a:xfrm>
          <a:prstGeom prst="rect">
            <a:avLst/>
          </a:prstGeom>
          <a:solidFill>
            <a:srgbClr val="6AB23C"/>
          </a:solidFill>
          <a:ln>
            <a:noFill/>
          </a:ln>
        </p:spPr>
        <p:txBody>
          <a:bodyPr spcFirstLastPara="1" wrap="square" lIns="91425" tIns="155425" rIns="91425" bIns="91425" anchor="t" anchorCtr="0">
            <a:normAutofit/>
          </a:bodyPr>
          <a:lstStyle>
            <a:lvl1pPr marL="457200" lvl="0" indent="-34925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 sz="1900" b="1">
                <a:solidFill>
                  <a:srgbClr val="FFFFFF"/>
                </a:solidFill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OBJECT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3f97b4e9da_0_3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3f97b4e9da_0_392"/>
          <p:cNvSpPr txBox="1">
            <a:spLocks noGrp="1"/>
          </p:cNvSpPr>
          <p:nvPr>
            <p:ph type="body" idx="1"/>
          </p:nvPr>
        </p:nvSpPr>
        <p:spPr>
          <a:xfrm>
            <a:off x="1183538" y="19320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304A"/>
              </a:buClr>
              <a:buSzPts val="1500"/>
              <a:buChar char="•"/>
              <a:defRPr sz="2500">
                <a:solidFill>
                  <a:srgbClr val="1C304A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13f97b4e9da_0_392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9" name="Google Shape;99;g13f97b4e9da_0_392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0" name="Google Shape;100;g13f97b4e9da_0_392"/>
          <p:cNvSpPr txBox="1">
            <a:spLocks noGrp="1"/>
          </p:cNvSpPr>
          <p:nvPr>
            <p:ph type="title"/>
          </p:nvPr>
        </p:nvSpPr>
        <p:spPr>
          <a:xfrm>
            <a:off x="1183538" y="731700"/>
            <a:ext cx="65805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3f97b4e9da_0_392"/>
          <p:cNvSpPr/>
          <p:nvPr/>
        </p:nvSpPr>
        <p:spPr>
          <a:xfrm rot="5400000" flipH="1">
            <a:off x="-3029044" y="2941350"/>
            <a:ext cx="6915300" cy="971700"/>
          </a:xfrm>
          <a:prstGeom prst="rect">
            <a:avLst/>
          </a:prstGeom>
          <a:gradFill>
            <a:gsLst>
              <a:gs pos="0">
                <a:srgbClr val="026DAE"/>
              </a:gs>
              <a:gs pos="60000">
                <a:srgbClr val="349FE0"/>
              </a:gs>
              <a:gs pos="99000">
                <a:srgbClr val="349FE0"/>
              </a:gs>
              <a:gs pos="100000">
                <a:srgbClr val="349FE0"/>
              </a:gs>
            </a:gsLst>
            <a:lin ang="18900044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g13f97b4e9da_0_392"/>
          <p:cNvGrpSpPr/>
          <p:nvPr/>
        </p:nvGrpSpPr>
        <p:grpSpPr>
          <a:xfrm>
            <a:off x="1261872" y="557716"/>
            <a:ext cx="613800" cy="58361"/>
            <a:chOff x="1258393" y="742623"/>
            <a:chExt cx="818400" cy="58361"/>
          </a:xfrm>
        </p:grpSpPr>
        <p:sp>
          <p:nvSpPr>
            <p:cNvPr id="103" name="Google Shape;103;g13f97b4e9da_0_392"/>
            <p:cNvSpPr/>
            <p:nvPr/>
          </p:nvSpPr>
          <p:spPr>
            <a:xfrm>
              <a:off x="1258393" y="743684"/>
              <a:ext cx="409200" cy="57300"/>
            </a:xfrm>
            <a:prstGeom prst="rect">
              <a:avLst/>
            </a:prstGeom>
            <a:solidFill>
              <a:srgbClr val="16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13f97b4e9da_0_392"/>
            <p:cNvSpPr/>
            <p:nvPr/>
          </p:nvSpPr>
          <p:spPr>
            <a:xfrm>
              <a:off x="1667593" y="742623"/>
              <a:ext cx="409200" cy="57300"/>
            </a:xfrm>
            <a:prstGeom prst="rect">
              <a:avLst/>
            </a:prstGeom>
            <a:solidFill>
              <a:srgbClr val="6EB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" name="Google Shape;105;g13f97b4e9da_0_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781" y="710127"/>
            <a:ext cx="613800" cy="613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completely)">
  <p:cSld name="BLANK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f97b4e9da_0_404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g13f97b4e9da_0_404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0" name="Google Shape;110;g13f97b4e9da_0_404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1" name="Google Shape;111;g13f97b4e9da_0_4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1 with client logo">
  <p:cSld name="TITLE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f97b4e9da_0_409"/>
          <p:cNvSpPr/>
          <p:nvPr/>
        </p:nvSpPr>
        <p:spPr>
          <a:xfrm rot="5400000" flipH="1">
            <a:off x="2439330" y="-1512135"/>
            <a:ext cx="4242900" cy="9121200"/>
          </a:xfrm>
          <a:prstGeom prst="rect">
            <a:avLst/>
          </a:prstGeom>
          <a:gradFill>
            <a:gsLst>
              <a:gs pos="0">
                <a:srgbClr val="026DAE"/>
              </a:gs>
              <a:gs pos="60000">
                <a:srgbClr val="349FE0"/>
              </a:gs>
              <a:gs pos="99000">
                <a:srgbClr val="349FE0"/>
              </a:gs>
              <a:gs pos="100000">
                <a:srgbClr val="349FE0"/>
              </a:gs>
            </a:gsLst>
            <a:lin ang="18900044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13f97b4e9da_0_409"/>
          <p:cNvPicPr preferRelativeResize="0"/>
          <p:nvPr/>
        </p:nvPicPr>
        <p:blipFill rotWithShape="1">
          <a:blip r:embed="rId2">
            <a:alphaModFix/>
          </a:blip>
          <a:srcRect t="69" b="58"/>
          <a:stretch/>
        </p:blipFill>
        <p:spPr>
          <a:xfrm>
            <a:off x="1701029" y="5612822"/>
            <a:ext cx="664540" cy="8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3f97b4e9da_0_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712" y="5495544"/>
            <a:ext cx="3740513" cy="84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3f97b4e9da_0_409"/>
          <p:cNvSpPr txBox="1">
            <a:spLocks noGrp="1"/>
          </p:cNvSpPr>
          <p:nvPr>
            <p:ph type="ctrTitle"/>
          </p:nvPr>
        </p:nvSpPr>
        <p:spPr>
          <a:xfrm>
            <a:off x="646519" y="1325038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3f97b4e9da_0_409"/>
          <p:cNvSpPr txBox="1">
            <a:spLocks noGrp="1"/>
          </p:cNvSpPr>
          <p:nvPr>
            <p:ph type="subTitle" idx="1"/>
          </p:nvPr>
        </p:nvSpPr>
        <p:spPr>
          <a:xfrm>
            <a:off x="646519" y="4033318"/>
            <a:ext cx="68580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E6FF"/>
              </a:buClr>
              <a:buSzPts val="2400"/>
              <a:buNone/>
              <a:defRPr sz="2400" b="1">
                <a:solidFill>
                  <a:srgbClr val="B4E6F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g13f97b4e9da_0_409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g13f97b4e9da_0_409"/>
          <p:cNvSpPr txBox="1">
            <a:spLocks noGrp="1"/>
          </p:cNvSpPr>
          <p:nvPr>
            <p:ph type="body" idx="2"/>
          </p:nvPr>
        </p:nvSpPr>
        <p:spPr>
          <a:xfrm>
            <a:off x="697163" y="648925"/>
            <a:ext cx="1455000" cy="552300"/>
          </a:xfrm>
          <a:prstGeom prst="rect">
            <a:avLst/>
          </a:prstGeom>
          <a:solidFill>
            <a:srgbClr val="6AB23C"/>
          </a:solidFill>
          <a:ln>
            <a:noFill/>
          </a:ln>
        </p:spPr>
        <p:txBody>
          <a:bodyPr spcFirstLastPara="1" wrap="square" lIns="91425" tIns="146300" rIns="91425" bIns="91425" anchor="t" anchorCtr="0">
            <a:normAutofit/>
          </a:bodyPr>
          <a:lstStyle>
            <a:lvl1pPr marL="457200" lvl="0" indent="-34925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 sz="1900" b="1"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IO v1">
  <p:cSld name="TITLE_ONLY_1_1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13f97b4e9da_0_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22" name="Google Shape;122;g13f97b4e9da_0_417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3f97b4e9da_0_417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13f97b4e9da_0_417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g13f97b4e9da_0_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arge Grey Bar">
  <p:cSld name="Title and Content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f97b4e9da_0_423"/>
          <p:cNvSpPr/>
          <p:nvPr/>
        </p:nvSpPr>
        <p:spPr>
          <a:xfrm rot="5400000" flipH="1">
            <a:off x="3470737" y="-3370351"/>
            <a:ext cx="2180100" cy="9121200"/>
          </a:xfrm>
          <a:prstGeom prst="rect">
            <a:avLst/>
          </a:prstGeom>
          <a:gradFill>
            <a:gsLst>
              <a:gs pos="0">
                <a:srgbClr val="E9EDEE"/>
              </a:gs>
              <a:gs pos="100000">
                <a:srgbClr val="F3F7F8"/>
              </a:gs>
            </a:gsLst>
            <a:lin ang="0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13f97b4e9da_0_423"/>
          <p:cNvSpPr txBox="1">
            <a:spLocks noGrp="1"/>
          </p:cNvSpPr>
          <p:nvPr>
            <p:ph type="title"/>
          </p:nvPr>
        </p:nvSpPr>
        <p:spPr>
          <a:xfrm>
            <a:off x="-56" y="528200"/>
            <a:ext cx="9197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4500"/>
              <a:buFont typeface="Helvetica Neue"/>
              <a:buNone/>
              <a:defRPr sz="45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129" name="Google Shape;129;g13f97b4e9da_0_423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0" name="Google Shape;130;g13f97b4e9da_0_423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31" name="Google Shape;131;g13f97b4e9da_0_4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3f97b4e9da_0_423"/>
          <p:cNvSpPr txBox="1">
            <a:spLocks noGrp="1"/>
          </p:cNvSpPr>
          <p:nvPr>
            <p:ph type="subTitle" idx="1"/>
          </p:nvPr>
        </p:nvSpPr>
        <p:spPr>
          <a:xfrm>
            <a:off x="0" y="1271975"/>
            <a:ext cx="91440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0"/>
              </a:buClr>
              <a:buSzPts val="2800"/>
              <a:buNone/>
              <a:defRPr b="1">
                <a:solidFill>
                  <a:srgbClr val="005990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g13f97b4e9da_0_423"/>
          <p:cNvSpPr/>
          <p:nvPr/>
        </p:nvSpPr>
        <p:spPr>
          <a:xfrm rot="5400000" flipH="1">
            <a:off x="4459481" y="-4459650"/>
            <a:ext cx="228600" cy="9147900"/>
          </a:xfrm>
          <a:prstGeom prst="rect">
            <a:avLst/>
          </a:prstGeom>
          <a:gradFill>
            <a:gsLst>
              <a:gs pos="0">
                <a:srgbClr val="026DAE"/>
              </a:gs>
              <a:gs pos="99000">
                <a:srgbClr val="349FE0"/>
              </a:gs>
              <a:gs pos="100000">
                <a:srgbClr val="349FE0"/>
              </a:gs>
            </a:gsLst>
            <a:lin ang="5400012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13f97b4e9da_0_423"/>
          <p:cNvSpPr txBox="1">
            <a:spLocks noGrp="1"/>
          </p:cNvSpPr>
          <p:nvPr>
            <p:ph type="body" idx="2"/>
          </p:nvPr>
        </p:nvSpPr>
        <p:spPr>
          <a:xfrm>
            <a:off x="1650225" y="2759050"/>
            <a:ext cx="5857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65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800"/>
            </a:lvl1pPr>
            <a:lvl2pPr marL="914400" lvl="1" indent="-304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800"/>
            </a:lvl2pPr>
            <a:lvl3pPr marL="1371600" lvl="2" indent="-3238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700"/>
            </a:lvl3pPr>
            <a:lvl4pPr marL="1828800" lvl="3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1 1">
  <p:cSld name="OBJECT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13f97b4e9da_0_3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13f97b4e9da_0_318"/>
          <p:cNvSpPr/>
          <p:nvPr/>
        </p:nvSpPr>
        <p:spPr>
          <a:xfrm rot="5400000" flipH="1">
            <a:off x="-1156420" y="297324"/>
            <a:ext cx="7022529" cy="6462574"/>
          </a:xfrm>
          <a:custGeom>
            <a:avLst/>
            <a:gdLst/>
            <a:ahLst/>
            <a:cxnLst/>
            <a:rect l="l" t="t" r="r" b="b"/>
            <a:pathLst>
              <a:path w="6935831" h="10019494" extrusionOk="0">
                <a:moveTo>
                  <a:pt x="0" y="0"/>
                </a:moveTo>
                <a:lnTo>
                  <a:pt x="6935831" y="7801588"/>
                </a:lnTo>
                <a:lnTo>
                  <a:pt x="6935831" y="10019494"/>
                </a:lnTo>
                <a:lnTo>
                  <a:pt x="77825" y="10019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26DAE"/>
              </a:gs>
              <a:gs pos="60000">
                <a:srgbClr val="349FE0"/>
              </a:gs>
              <a:gs pos="99000">
                <a:srgbClr val="349FE0"/>
              </a:gs>
              <a:gs pos="100000">
                <a:srgbClr val="349FE0"/>
              </a:gs>
            </a:gsLst>
            <a:lin ang="18900044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13f97b4e9da_0_318"/>
          <p:cNvSpPr/>
          <p:nvPr/>
        </p:nvSpPr>
        <p:spPr>
          <a:xfrm>
            <a:off x="1997361" y="4408667"/>
            <a:ext cx="596100" cy="71700"/>
          </a:xfrm>
          <a:prstGeom prst="rect">
            <a:avLst/>
          </a:prstGeom>
          <a:solidFill>
            <a:srgbClr val="92DA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25;g13f97b4e9da_0_318"/>
          <p:cNvSpPr txBox="1">
            <a:spLocks noGrp="1"/>
          </p:cNvSpPr>
          <p:nvPr>
            <p:ph type="body" idx="1"/>
          </p:nvPr>
        </p:nvSpPr>
        <p:spPr>
          <a:xfrm>
            <a:off x="1912144" y="9486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C304A"/>
              </a:buClr>
              <a:buSzPts val="1200"/>
              <a:buChar char="•"/>
              <a:defRPr sz="2300" b="1">
                <a:solidFill>
                  <a:srgbClr val="1C304A"/>
                </a:solidFill>
              </a:defRPr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500"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g13f97b4e9da_0_318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" name="Google Shape;27;g13f97b4e9da_0_318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" name="Google Shape;28;g13f97b4e9da_0_318"/>
          <p:cNvSpPr txBox="1">
            <a:spLocks noGrp="1"/>
          </p:cNvSpPr>
          <p:nvPr>
            <p:ph type="title"/>
          </p:nvPr>
        </p:nvSpPr>
        <p:spPr>
          <a:xfrm>
            <a:off x="143025" y="4636950"/>
            <a:ext cx="25431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mall Grey Bar">
  <p:cSld name="Title and Content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f97b4e9da_0_432"/>
          <p:cNvSpPr/>
          <p:nvPr/>
        </p:nvSpPr>
        <p:spPr>
          <a:xfrm rot="5400000" flipH="1">
            <a:off x="4043137" y="-3813932"/>
            <a:ext cx="1035300" cy="9121200"/>
          </a:xfrm>
          <a:prstGeom prst="rect">
            <a:avLst/>
          </a:prstGeom>
          <a:gradFill>
            <a:gsLst>
              <a:gs pos="0">
                <a:srgbClr val="E9EDEE"/>
              </a:gs>
              <a:gs pos="100000">
                <a:srgbClr val="F3F7F8"/>
              </a:gs>
            </a:gsLst>
            <a:lin ang="0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3f97b4e9da_0_432"/>
          <p:cNvSpPr txBox="1">
            <a:spLocks noGrp="1"/>
          </p:cNvSpPr>
          <p:nvPr>
            <p:ph type="title"/>
          </p:nvPr>
        </p:nvSpPr>
        <p:spPr>
          <a:xfrm>
            <a:off x="-56" y="375800"/>
            <a:ext cx="9197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4000"/>
              <a:buFont typeface="Helvetica Neue"/>
              <a:buNone/>
              <a:defRPr sz="40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3f97b4e9da_0_432"/>
          <p:cNvSpPr txBox="1">
            <a:spLocks noGrp="1"/>
          </p:cNvSpPr>
          <p:nvPr>
            <p:ph type="body" idx="1"/>
          </p:nvPr>
        </p:nvSpPr>
        <p:spPr>
          <a:xfrm>
            <a:off x="1499738" y="2213525"/>
            <a:ext cx="6340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79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65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115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9" name="Google Shape;139;g13f97b4e9da_0_432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0" name="Google Shape;140;g13f97b4e9da_0_432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41" name="Google Shape;141;g13f97b4e9da_0_4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3f97b4e9da_0_432"/>
          <p:cNvSpPr txBox="1">
            <a:spLocks noGrp="1"/>
          </p:cNvSpPr>
          <p:nvPr>
            <p:ph type="subTitle" idx="2"/>
          </p:nvPr>
        </p:nvSpPr>
        <p:spPr>
          <a:xfrm>
            <a:off x="0" y="1330775"/>
            <a:ext cx="91440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0"/>
              </a:buClr>
              <a:buSzPts val="2800"/>
              <a:buNone/>
              <a:defRPr b="1">
                <a:solidFill>
                  <a:srgbClr val="005990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g13f97b4e9da_0_432"/>
          <p:cNvSpPr/>
          <p:nvPr/>
        </p:nvSpPr>
        <p:spPr>
          <a:xfrm rot="5400000" flipH="1">
            <a:off x="4459481" y="-4459650"/>
            <a:ext cx="228600" cy="9147900"/>
          </a:xfrm>
          <a:prstGeom prst="rect">
            <a:avLst/>
          </a:prstGeom>
          <a:gradFill>
            <a:gsLst>
              <a:gs pos="0">
                <a:srgbClr val="026DAE"/>
              </a:gs>
              <a:gs pos="99000">
                <a:srgbClr val="349FE0"/>
              </a:gs>
              <a:gs pos="100000">
                <a:srgbClr val="349FE0"/>
              </a:gs>
            </a:gsLst>
            <a:lin ang="5400012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AI v1">
  <p:cSld name="TITLE_ONL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3f97b4e9da_0_441"/>
          <p:cNvPicPr preferRelativeResize="0"/>
          <p:nvPr/>
        </p:nvPicPr>
        <p:blipFill rotWithShape="1">
          <a:blip r:embed="rId2">
            <a:alphaModFix/>
          </a:blip>
          <a:srcRect l="9" r="6"/>
          <a:stretch/>
        </p:blipFill>
        <p:spPr>
          <a:xfrm>
            <a:off x="0" y="-29300"/>
            <a:ext cx="9215135" cy="5184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3f97b4e9da_0_441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g13f97b4e9da_0_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3f97b4e9da_0_441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13f97b4e9da_0_441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DA">
  <p:cSld name="TITLE_ONLY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13f97b4e9da_0_4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2" name="Google Shape;152;g13f97b4e9da_0_447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13f97b4e9da_0_4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13f97b4e9da_0_447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3f97b4e9da_0_447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CC v1">
  <p:cSld name="TITLE_ONLY_1_1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13f97b4e9da_0_4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8" name="Google Shape;158;g13f97b4e9da_0_453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13f97b4e9da_0_453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3f97b4e9da_0_453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g13f97b4e9da_0_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CC v2">
  <p:cSld name="TITLE_ONLY_1_1_1_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13f97b4e9da_0_4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46900"/>
            <a:ext cx="4674226" cy="52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13f97b4e9da_0_459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13f97b4e9da_0_459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3f97b4e9da_0_459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g13f97b4e9da_0_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Cloud">
  <p:cSld name="TITLE_ONLY_1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3f97b4e9da_0_4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70" name="Google Shape;170;g13f97b4e9da_0_465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3f97b4e9da_0_465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3f97b4e9da_0_465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g13f97b4e9da_0_4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AI v2">
  <p:cSld name="TITLE_ONLY_1_1_1_1_1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3f97b4e9da_0_4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76" name="Google Shape;176;g13f97b4e9da_0_471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3f97b4e9da_0_471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3f97b4e9da_0_471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9" name="Google Shape;179;g13f97b4e9da_0_4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CX">
  <p:cSld name="TITLE_ONLY_1_1_1_1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3f97b4e9da_0_4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82" name="Google Shape;182;g13f97b4e9da_0_477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3f97b4e9da_0_477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3f97b4e9da_0_477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5" name="Google Shape;185;g13f97b4e9da_0_4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IO v2">
  <p:cSld name="TITLE_ONLY_1_1_1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13f97b4e9da_0_4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84"/>
            <a:ext cx="9121377" cy="5130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88" name="Google Shape;188;g13f97b4e9da_0_483"/>
          <p:cNvSpPr/>
          <p:nvPr/>
        </p:nvSpPr>
        <p:spPr>
          <a:xfrm rot="5400000" flipH="1">
            <a:off x="3443831" y="-1121075"/>
            <a:ext cx="2193900" cy="9138300"/>
          </a:xfrm>
          <a:prstGeom prst="rect">
            <a:avLst/>
          </a:prstGeom>
          <a:solidFill>
            <a:srgbClr val="026DAE">
              <a:alpha val="84313"/>
            </a:srgbClr>
          </a:soli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3f97b4e9da_0_483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3f97b4e9da_0_483"/>
          <p:cNvSpPr txBox="1">
            <a:spLocks noGrp="1"/>
          </p:cNvSpPr>
          <p:nvPr>
            <p:ph type="title"/>
          </p:nvPr>
        </p:nvSpPr>
        <p:spPr>
          <a:xfrm>
            <a:off x="28763" y="3042300"/>
            <a:ext cx="91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g13f97b4e9da_0_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88" y="6116775"/>
            <a:ext cx="449736" cy="44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f97b4e9da_0_489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3f97b4e9da_0_489"/>
          <p:cNvSpPr txBox="1">
            <a:spLocks noGrp="1"/>
          </p:cNvSpPr>
          <p:nvPr>
            <p:ph type="body" idx="1"/>
          </p:nvPr>
        </p:nvSpPr>
        <p:spPr>
          <a:xfrm>
            <a:off x="311700" y="1308024"/>
            <a:ext cx="3999900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95" name="Google Shape;195;g13f97b4e9da_0_489"/>
          <p:cNvSpPr txBox="1">
            <a:spLocks noGrp="1"/>
          </p:cNvSpPr>
          <p:nvPr>
            <p:ph type="body" idx="2"/>
          </p:nvPr>
        </p:nvSpPr>
        <p:spPr>
          <a:xfrm>
            <a:off x="4832400" y="1308024"/>
            <a:ext cx="3999900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Proxima Nova"/>
              <a:buChar char="■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196" name="Google Shape;196;g13f97b4e9da_0_489"/>
          <p:cNvCxnSpPr/>
          <p:nvPr/>
        </p:nvCxnSpPr>
        <p:spPr>
          <a:xfrm>
            <a:off x="397950" y="1194725"/>
            <a:ext cx="8348100" cy="0"/>
          </a:xfrm>
          <a:prstGeom prst="straightConnector1">
            <a:avLst/>
          </a:prstGeom>
          <a:noFill/>
          <a:ln w="9525" cap="flat" cmpd="sng">
            <a:solidFill>
              <a:srgbClr val="4B92C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g13f97b4e9da_0_489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3f97b4e9da_0_326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f97b4e9da_0_49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13f97b4e9da_0_49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g13f97b4e9da_0_49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f97b4e9da_0_499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g13f97b4e9da_0_499"/>
          <p:cNvCxnSpPr/>
          <p:nvPr/>
        </p:nvCxnSpPr>
        <p:spPr>
          <a:xfrm>
            <a:off x="397950" y="1194725"/>
            <a:ext cx="8348100" cy="0"/>
          </a:xfrm>
          <a:prstGeom prst="straightConnector1">
            <a:avLst/>
          </a:prstGeom>
          <a:noFill/>
          <a:ln w="9525" cap="flat" cmpd="sng">
            <a:solidFill>
              <a:srgbClr val="4B92C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g13f97b4e9da_0_499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_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g13f97b4e9da_0_503"/>
          <p:cNvCxnSpPr/>
          <p:nvPr/>
        </p:nvCxnSpPr>
        <p:spPr>
          <a:xfrm>
            <a:off x="2056350" y="3581825"/>
            <a:ext cx="5031300" cy="0"/>
          </a:xfrm>
          <a:prstGeom prst="straightConnector1">
            <a:avLst/>
          </a:prstGeom>
          <a:noFill/>
          <a:ln w="28575" cap="flat" cmpd="sng">
            <a:solidFill>
              <a:srgbClr val="4B92C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g13f97b4e9da_0_503"/>
          <p:cNvSpPr txBox="1">
            <a:spLocks noGrp="1"/>
          </p:cNvSpPr>
          <p:nvPr>
            <p:ph type="title"/>
          </p:nvPr>
        </p:nvSpPr>
        <p:spPr>
          <a:xfrm>
            <a:off x="311700" y="2563000"/>
            <a:ext cx="8520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9" name="Google Shape;209;g13f97b4e9da_0_503"/>
          <p:cNvSpPr txBox="1">
            <a:spLocks noGrp="1"/>
          </p:cNvSpPr>
          <p:nvPr>
            <p:ph type="title" idx="2"/>
          </p:nvPr>
        </p:nvSpPr>
        <p:spPr>
          <a:xfrm>
            <a:off x="311700" y="3823425"/>
            <a:ext cx="8520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0" name="Google Shape;210;g13f97b4e9da_0_503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_AND_BODY_5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f97b4e9da_0_508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  <a:defRPr b="1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13f97b4e9da_0_508"/>
          <p:cNvSpPr txBox="1">
            <a:spLocks noGrp="1"/>
          </p:cNvSpPr>
          <p:nvPr>
            <p:ph type="body" idx="1"/>
          </p:nvPr>
        </p:nvSpPr>
        <p:spPr>
          <a:xfrm>
            <a:off x="311700" y="1308024"/>
            <a:ext cx="8520600" cy="4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214" name="Google Shape;214;g13f97b4e9da_0_508"/>
          <p:cNvCxnSpPr/>
          <p:nvPr/>
        </p:nvCxnSpPr>
        <p:spPr>
          <a:xfrm>
            <a:off x="397950" y="1194725"/>
            <a:ext cx="8348100" cy="0"/>
          </a:xfrm>
          <a:prstGeom prst="straightConnector1">
            <a:avLst/>
          </a:prstGeom>
          <a:noFill/>
          <a:ln w="9525" cap="flat" cmpd="sng">
            <a:solidFill>
              <a:srgbClr val="4B92C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g13f97b4e9da_0_508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3f97b4e9da_0_328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v1">
  <p:cSld name="Title and Content_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3f97b4e9da_0_330"/>
          <p:cNvSpPr txBox="1">
            <a:spLocks noGrp="1"/>
          </p:cNvSpPr>
          <p:nvPr>
            <p:ph type="title"/>
          </p:nvPr>
        </p:nvSpPr>
        <p:spPr>
          <a:xfrm>
            <a:off x="438919" y="833000"/>
            <a:ext cx="7886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3700"/>
              <a:buFont typeface="Helvetica Neue"/>
              <a:buNone/>
              <a:defRPr sz="37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3f97b4e9da_0_330"/>
          <p:cNvSpPr/>
          <p:nvPr/>
        </p:nvSpPr>
        <p:spPr>
          <a:xfrm rot="5400000" flipH="1">
            <a:off x="4487100" y="-4487100"/>
            <a:ext cx="216600" cy="9190800"/>
          </a:xfrm>
          <a:prstGeom prst="rect">
            <a:avLst/>
          </a:prstGeom>
          <a:gradFill>
            <a:gsLst>
              <a:gs pos="0">
                <a:srgbClr val="026DAE"/>
              </a:gs>
              <a:gs pos="99000">
                <a:srgbClr val="349FE0"/>
              </a:gs>
              <a:gs pos="100000">
                <a:srgbClr val="349FE0"/>
              </a:gs>
            </a:gsLst>
            <a:lin ang="5400012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3f97b4e9da_0_330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" name="Google Shape;37;g13f97b4e9da_0_330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8" name="Google Shape;38;g13f97b4e9da_0_3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g13f97b4e9da_0_330"/>
          <p:cNvGrpSpPr/>
          <p:nvPr/>
        </p:nvGrpSpPr>
        <p:grpSpPr>
          <a:xfrm>
            <a:off x="438919" y="710116"/>
            <a:ext cx="613800" cy="58361"/>
            <a:chOff x="1258393" y="742623"/>
            <a:chExt cx="818400" cy="58361"/>
          </a:xfrm>
        </p:grpSpPr>
        <p:sp>
          <p:nvSpPr>
            <p:cNvPr id="40" name="Google Shape;40;g13f97b4e9da_0_330"/>
            <p:cNvSpPr/>
            <p:nvPr/>
          </p:nvSpPr>
          <p:spPr>
            <a:xfrm>
              <a:off x="1258393" y="743684"/>
              <a:ext cx="409200" cy="57300"/>
            </a:xfrm>
            <a:prstGeom prst="rect">
              <a:avLst/>
            </a:prstGeom>
            <a:solidFill>
              <a:srgbClr val="16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13f97b4e9da_0_330"/>
            <p:cNvSpPr/>
            <p:nvPr/>
          </p:nvSpPr>
          <p:spPr>
            <a:xfrm>
              <a:off x="1667593" y="742623"/>
              <a:ext cx="409200" cy="57300"/>
            </a:xfrm>
            <a:prstGeom prst="rect">
              <a:avLst/>
            </a:prstGeom>
            <a:solidFill>
              <a:srgbClr val="6EB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v1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3f97b4e9da_0_339"/>
          <p:cNvSpPr txBox="1">
            <a:spLocks noGrp="1"/>
          </p:cNvSpPr>
          <p:nvPr>
            <p:ph type="title"/>
          </p:nvPr>
        </p:nvSpPr>
        <p:spPr>
          <a:xfrm>
            <a:off x="438919" y="833000"/>
            <a:ext cx="7886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3700"/>
              <a:buFont typeface="Helvetica Neue"/>
              <a:buNone/>
              <a:defRPr sz="37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3f97b4e9da_0_339"/>
          <p:cNvSpPr/>
          <p:nvPr/>
        </p:nvSpPr>
        <p:spPr>
          <a:xfrm rot="5400000" flipH="1">
            <a:off x="4459481" y="-4459650"/>
            <a:ext cx="228600" cy="9147900"/>
          </a:xfrm>
          <a:prstGeom prst="rect">
            <a:avLst/>
          </a:prstGeom>
          <a:gradFill>
            <a:gsLst>
              <a:gs pos="0">
                <a:srgbClr val="026DAE"/>
              </a:gs>
              <a:gs pos="99000">
                <a:srgbClr val="349FE0"/>
              </a:gs>
              <a:gs pos="100000">
                <a:srgbClr val="349FE0"/>
              </a:gs>
            </a:gsLst>
            <a:lin ang="5400012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13f97b4e9da_0_339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" name="Google Shape;46;g13f97b4e9da_0_339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7" name="Google Shape;47;g13f97b4e9da_0_3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13f97b4e9da_0_339"/>
          <p:cNvSpPr txBox="1">
            <a:spLocks noGrp="1"/>
          </p:cNvSpPr>
          <p:nvPr>
            <p:ph type="subTitle" idx="1"/>
          </p:nvPr>
        </p:nvSpPr>
        <p:spPr>
          <a:xfrm>
            <a:off x="438919" y="1530096"/>
            <a:ext cx="61191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8BCC"/>
              </a:buClr>
              <a:buSzPts val="2200"/>
              <a:buNone/>
              <a:defRPr sz="2200" b="1">
                <a:solidFill>
                  <a:srgbClr val="208BCC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" name="Google Shape;49;g13f97b4e9da_0_339"/>
          <p:cNvGrpSpPr/>
          <p:nvPr/>
        </p:nvGrpSpPr>
        <p:grpSpPr>
          <a:xfrm>
            <a:off x="438919" y="710116"/>
            <a:ext cx="613800" cy="58361"/>
            <a:chOff x="1258393" y="742623"/>
            <a:chExt cx="818400" cy="58361"/>
          </a:xfrm>
        </p:grpSpPr>
        <p:sp>
          <p:nvSpPr>
            <p:cNvPr id="50" name="Google Shape;50;g13f97b4e9da_0_339"/>
            <p:cNvSpPr/>
            <p:nvPr/>
          </p:nvSpPr>
          <p:spPr>
            <a:xfrm>
              <a:off x="1258393" y="743684"/>
              <a:ext cx="409200" cy="57300"/>
            </a:xfrm>
            <a:prstGeom prst="rect">
              <a:avLst/>
            </a:prstGeom>
            <a:solidFill>
              <a:srgbClr val="16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g13f97b4e9da_0_339"/>
            <p:cNvSpPr/>
            <p:nvPr/>
          </p:nvSpPr>
          <p:spPr>
            <a:xfrm>
              <a:off x="1667593" y="742623"/>
              <a:ext cx="409200" cy="57300"/>
            </a:xfrm>
            <a:prstGeom prst="rect">
              <a:avLst/>
            </a:prstGeom>
            <a:solidFill>
              <a:srgbClr val="6EB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g13f97b4e9da_0_339"/>
          <p:cNvSpPr txBox="1">
            <a:spLocks noGrp="1"/>
          </p:cNvSpPr>
          <p:nvPr>
            <p:ph type="body" idx="2"/>
          </p:nvPr>
        </p:nvSpPr>
        <p:spPr>
          <a:xfrm>
            <a:off x="438919" y="2420112"/>
            <a:ext cx="5576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800"/>
            </a:lvl1pPr>
            <a:lvl2pPr marL="914400" lvl="1" indent="-2984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700"/>
            </a:lvl2pPr>
            <a:lvl3pPr marL="1371600" lvl="2" indent="-3238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700"/>
            </a:lvl4pPr>
            <a:lvl5pPr marL="2286000" lvl="4" indent="-3111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 algn="l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3f97b4e9da_0_350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  <a:defRPr b="1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3f97b4e9da_0_350"/>
          <p:cNvSpPr txBox="1">
            <a:spLocks noGrp="1"/>
          </p:cNvSpPr>
          <p:nvPr>
            <p:ph type="body" idx="1"/>
          </p:nvPr>
        </p:nvSpPr>
        <p:spPr>
          <a:xfrm>
            <a:off x="311700" y="1308024"/>
            <a:ext cx="8520600" cy="4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56" name="Google Shape;56;g13f97b4e9da_0_350"/>
          <p:cNvCxnSpPr/>
          <p:nvPr/>
        </p:nvCxnSpPr>
        <p:spPr>
          <a:xfrm>
            <a:off x="397950" y="1194725"/>
            <a:ext cx="8348100" cy="0"/>
          </a:xfrm>
          <a:prstGeom prst="straightConnector1">
            <a:avLst/>
          </a:prstGeom>
          <a:noFill/>
          <a:ln w="9525" cap="flat" cmpd="sng">
            <a:solidFill>
              <a:srgbClr val="4B92C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g13f97b4e9da_0_350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SECTION_HEADER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f97b4e9da_0_355"/>
          <p:cNvSpPr/>
          <p:nvPr/>
        </p:nvSpPr>
        <p:spPr>
          <a:xfrm rot="5400000" flipH="1">
            <a:off x="1881030" y="-2055189"/>
            <a:ext cx="5359500" cy="9121200"/>
          </a:xfrm>
          <a:prstGeom prst="rect">
            <a:avLst/>
          </a:prstGeom>
          <a:gradFill>
            <a:gsLst>
              <a:gs pos="0">
                <a:srgbClr val="1681C2"/>
              </a:gs>
              <a:gs pos="95000">
                <a:srgbClr val="026DAE"/>
              </a:gs>
              <a:gs pos="100000">
                <a:srgbClr val="026DAE"/>
              </a:gs>
            </a:gsLst>
            <a:lin ang="0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"/>
              <a:buFont typeface="Arial"/>
              <a:buNone/>
            </a:pPr>
            <a:endParaRPr sz="64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g13f97b4e9da_0_355"/>
          <p:cNvPicPr preferRelativeResize="0"/>
          <p:nvPr/>
        </p:nvPicPr>
        <p:blipFill rotWithShape="1">
          <a:blip r:embed="rId2">
            <a:alphaModFix/>
          </a:blip>
          <a:srcRect t="69" b="58"/>
          <a:stretch/>
        </p:blipFill>
        <p:spPr>
          <a:xfrm>
            <a:off x="2793195" y="5576885"/>
            <a:ext cx="605500" cy="76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13f97b4e9da_0_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3069" y="5379522"/>
            <a:ext cx="3787129" cy="85168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13f97b4e9da_0_355"/>
          <p:cNvSpPr txBox="1">
            <a:spLocks noGrp="1"/>
          </p:cNvSpPr>
          <p:nvPr>
            <p:ph type="title"/>
          </p:nvPr>
        </p:nvSpPr>
        <p:spPr>
          <a:xfrm>
            <a:off x="623888" y="1404946"/>
            <a:ext cx="7886700" cy="18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Arial"/>
              <a:buNone/>
              <a:defRPr sz="63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3f97b4e9da_0_355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1">
  <p:cSld name="OBJECT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13f97b4e9da_0_3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" y="6294634"/>
            <a:ext cx="342900" cy="3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3f97b4e9da_0_361"/>
          <p:cNvSpPr/>
          <p:nvPr/>
        </p:nvSpPr>
        <p:spPr>
          <a:xfrm rot="5400000" flipH="1">
            <a:off x="-1156420" y="297324"/>
            <a:ext cx="7022529" cy="6462574"/>
          </a:xfrm>
          <a:custGeom>
            <a:avLst/>
            <a:gdLst/>
            <a:ahLst/>
            <a:cxnLst/>
            <a:rect l="l" t="t" r="r" b="b"/>
            <a:pathLst>
              <a:path w="6935831" h="10019494" extrusionOk="0">
                <a:moveTo>
                  <a:pt x="0" y="0"/>
                </a:moveTo>
                <a:lnTo>
                  <a:pt x="6935831" y="7801588"/>
                </a:lnTo>
                <a:lnTo>
                  <a:pt x="6935831" y="10019494"/>
                </a:lnTo>
                <a:lnTo>
                  <a:pt x="77825" y="10019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26DAE"/>
              </a:gs>
              <a:gs pos="60000">
                <a:srgbClr val="349FE0"/>
              </a:gs>
              <a:gs pos="99000">
                <a:srgbClr val="349FE0"/>
              </a:gs>
              <a:gs pos="100000">
                <a:srgbClr val="349FE0"/>
              </a:gs>
            </a:gsLst>
            <a:lin ang="18900044" scaled="0"/>
          </a:gradFill>
          <a:ln>
            <a:noFill/>
          </a:ln>
        </p:spPr>
        <p:txBody>
          <a:bodyPr spcFirstLastPara="1" wrap="square" lIns="62175" tIns="31075" rIns="62175" bIns="31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3f97b4e9da_0_361"/>
          <p:cNvSpPr/>
          <p:nvPr/>
        </p:nvSpPr>
        <p:spPr>
          <a:xfrm>
            <a:off x="1997361" y="4408667"/>
            <a:ext cx="596100" cy="71700"/>
          </a:xfrm>
          <a:prstGeom prst="rect">
            <a:avLst/>
          </a:prstGeom>
          <a:solidFill>
            <a:srgbClr val="92DA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g13f97b4e9da_0_361"/>
          <p:cNvSpPr txBox="1">
            <a:spLocks noGrp="1"/>
          </p:cNvSpPr>
          <p:nvPr>
            <p:ph type="body" idx="1"/>
          </p:nvPr>
        </p:nvSpPr>
        <p:spPr>
          <a:xfrm>
            <a:off x="1912144" y="9486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C304A"/>
              </a:buClr>
              <a:buSzPts val="1200"/>
              <a:buChar char="•"/>
              <a:defRPr sz="2300" b="1">
                <a:solidFill>
                  <a:srgbClr val="1C304A"/>
                </a:solidFill>
              </a:defRPr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500"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g13f97b4e9da_0_361"/>
          <p:cNvSpPr txBox="1"/>
          <p:nvPr/>
        </p:nvSpPr>
        <p:spPr>
          <a:xfrm>
            <a:off x="8766796" y="6406414"/>
            <a:ext cx="296400" cy="2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AE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26DA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100" b="1" i="0" u="none" strike="noStrike" cap="none">
              <a:solidFill>
                <a:srgbClr val="026DA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" name="Google Shape;70;g13f97b4e9da_0_361"/>
          <p:cNvCxnSpPr/>
          <p:nvPr/>
        </p:nvCxnSpPr>
        <p:spPr>
          <a:xfrm>
            <a:off x="523875" y="6527800"/>
            <a:ext cx="8210400" cy="0"/>
          </a:xfrm>
          <a:prstGeom prst="straightConnector1">
            <a:avLst/>
          </a:prstGeom>
          <a:noFill/>
          <a:ln w="9525" cap="flat" cmpd="sng">
            <a:solidFill>
              <a:srgbClr val="208BC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" name="Google Shape;71;g13f97b4e9da_0_361"/>
          <p:cNvSpPr txBox="1">
            <a:spLocks noGrp="1"/>
          </p:cNvSpPr>
          <p:nvPr>
            <p:ph type="title"/>
          </p:nvPr>
        </p:nvSpPr>
        <p:spPr>
          <a:xfrm>
            <a:off x="143025" y="4636950"/>
            <a:ext cx="25431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3f97b4e9da_0_30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13f97b4e9da_0_30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g13f97b4e9da_0_306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docs.worldbank.org/en/doc/274711479159288956-0290022017/original/GuidanceNoteonValueforMoney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 txBox="1">
            <a:spLocks noGrp="1"/>
          </p:cNvSpPr>
          <p:nvPr>
            <p:ph type="sldNum" idx="12"/>
          </p:nvPr>
        </p:nvSpPr>
        <p:spPr>
          <a:xfrm>
            <a:off x="6882319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cxnSp>
        <p:nvCxnSpPr>
          <p:cNvPr id="221" name="Google Shape;221;p1"/>
          <p:cNvCxnSpPr/>
          <p:nvPr/>
        </p:nvCxnSpPr>
        <p:spPr>
          <a:xfrm>
            <a:off x="1700249" y="3896600"/>
            <a:ext cx="57435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p1"/>
          <p:cNvSpPr txBox="1"/>
          <p:nvPr/>
        </p:nvSpPr>
        <p:spPr>
          <a:xfrm>
            <a:off x="2431506" y="2254193"/>
            <a:ext cx="39972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Mejores prácticas en la implementación de adquisiciones basadas en el Valor por dinero</a:t>
            </a:r>
            <a:endParaRPr sz="2800" b="1" i="0" u="none" strike="noStrike" cap="none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3" name="Google Shape;22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8263" y="5531501"/>
            <a:ext cx="1773009" cy="724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"/>
          <p:cNvSpPr txBox="1"/>
          <p:nvPr/>
        </p:nvSpPr>
        <p:spPr>
          <a:xfrm>
            <a:off x="1371300" y="3976950"/>
            <a:ext cx="6401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INGP</a:t>
            </a:r>
            <a:endParaRPr sz="2400" b="1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Adam Al-Sarraf- CLDP, International Attorney Advisor</a:t>
            </a:r>
            <a:endParaRPr b="1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Omar Saeb- GSA, Director, International Technical Assistance Program</a:t>
            </a:r>
            <a:endParaRPr b="1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01508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1"/>
          <p:cNvSpPr txBox="1">
            <a:spLocks noGrp="1"/>
          </p:cNvSpPr>
          <p:nvPr>
            <p:ph type="body" idx="2"/>
          </p:nvPr>
        </p:nvSpPr>
        <p:spPr>
          <a:xfrm>
            <a:off x="697163" y="648925"/>
            <a:ext cx="1455000" cy="55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rmAutofit fontScale="85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July 28,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1183552" y="731700"/>
            <a:ext cx="75819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700"/>
              <a:t>Por qué utilizar factores no relacionados con el precio</a:t>
            </a:r>
            <a:endParaRPr sz="3700"/>
          </a:p>
        </p:txBody>
      </p:sp>
      <p:sp>
        <p:nvSpPr>
          <p:cNvPr id="301" name="Google Shape;301;p13"/>
          <p:cNvSpPr txBox="1">
            <a:spLocks noGrp="1"/>
          </p:cNvSpPr>
          <p:nvPr>
            <p:ph type="body" idx="1"/>
          </p:nvPr>
        </p:nvSpPr>
        <p:spPr>
          <a:xfrm>
            <a:off x="1183550" y="2047575"/>
            <a:ext cx="7886700" cy="4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Oportunidad de mejorar la calidad y el rendimiento del proyecto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914400" lvl="1" indent="-30416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500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Los postores pueden ser recompensados por proponer “algo mejor que las especificaciones”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4285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Permite reducir el riesgo del proyecto gracias a una mayor comprensión del enfoque del postor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4285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La combinación de precio y no precio suele dar lugar a la mejor Evaluación costo/beneficio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4285"/>
              <a:buNone/>
            </a:pPr>
            <a:endParaRPr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title"/>
          </p:nvPr>
        </p:nvSpPr>
        <p:spPr>
          <a:xfrm>
            <a:off x="2187825" y="225725"/>
            <a:ext cx="6465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400"/>
              <a:t>Consideraciones sobre la evaluación de las propuestas</a:t>
            </a:r>
            <a:endParaRPr sz="3400"/>
          </a:p>
        </p:txBody>
      </p:sp>
      <p:sp>
        <p:nvSpPr>
          <p:cNvPr id="307" name="Google Shape;307;p55"/>
          <p:cNvSpPr txBox="1">
            <a:spLocks noGrp="1"/>
          </p:cNvSpPr>
          <p:nvPr>
            <p:ph type="body" idx="1"/>
          </p:nvPr>
        </p:nvSpPr>
        <p:spPr>
          <a:xfrm>
            <a:off x="3127775" y="2243175"/>
            <a:ext cx="28884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PRESENTACIÓN ORAL</a:t>
            </a:r>
            <a:endParaRPr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5"/>
          <p:cNvSpPr txBox="1">
            <a:spLocks noGrp="1"/>
          </p:cNvSpPr>
          <p:nvPr>
            <p:ph type="body" idx="1"/>
          </p:nvPr>
        </p:nvSpPr>
        <p:spPr>
          <a:xfrm>
            <a:off x="5909425" y="2369700"/>
            <a:ext cx="24855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3F3F3F"/>
                </a:solidFill>
              </a:rPr>
              <a:t>VIDEO</a:t>
            </a:r>
            <a:endParaRPr b="1">
              <a:solidFill>
                <a:srgbClr val="3F3F3F"/>
              </a:solidFill>
            </a:endParaRPr>
          </a:p>
        </p:txBody>
      </p:sp>
      <p:sp>
        <p:nvSpPr>
          <p:cNvPr id="309" name="Google Shape;309;p55"/>
          <p:cNvSpPr/>
          <p:nvPr/>
        </p:nvSpPr>
        <p:spPr>
          <a:xfrm>
            <a:off x="964025" y="3031263"/>
            <a:ext cx="2055600" cy="43800"/>
          </a:xfrm>
          <a:prstGeom prst="rect">
            <a:avLst/>
          </a:prstGeom>
          <a:solidFill>
            <a:srgbClr val="4B9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5"/>
          <p:cNvSpPr/>
          <p:nvPr/>
        </p:nvSpPr>
        <p:spPr>
          <a:xfrm>
            <a:off x="3544200" y="3031275"/>
            <a:ext cx="2055600" cy="43800"/>
          </a:xfrm>
          <a:prstGeom prst="rect">
            <a:avLst/>
          </a:prstGeom>
          <a:solidFill>
            <a:srgbClr val="4B9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5"/>
          <p:cNvSpPr/>
          <p:nvPr/>
        </p:nvSpPr>
        <p:spPr>
          <a:xfrm>
            <a:off x="6124375" y="2963613"/>
            <a:ext cx="2055600" cy="43800"/>
          </a:xfrm>
          <a:prstGeom prst="rect">
            <a:avLst/>
          </a:prstGeom>
          <a:solidFill>
            <a:srgbClr val="4B9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650" y="1436525"/>
            <a:ext cx="998349" cy="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2800" y="1324325"/>
            <a:ext cx="998350" cy="9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2950" y="1436525"/>
            <a:ext cx="998350" cy="9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5"/>
          <p:cNvSpPr txBox="1"/>
          <p:nvPr/>
        </p:nvSpPr>
        <p:spPr>
          <a:xfrm>
            <a:off x="964075" y="3280968"/>
            <a:ext cx="20556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los productos básicos</a:t>
            </a:r>
            <a:br>
              <a:rPr lang="en-US" sz="1600" b="0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2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(generalmente precio fijo)</a:t>
            </a:r>
            <a:endParaRPr sz="12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6" name="Google Shape;316;p55"/>
          <p:cNvSpPr txBox="1"/>
          <p:nvPr/>
        </p:nvSpPr>
        <p:spPr>
          <a:xfrm>
            <a:off x="879175" y="4078638"/>
            <a:ext cx="25605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servicios simples</a:t>
            </a:r>
            <a:br>
              <a:rPr lang="en-US" sz="1400" b="0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2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(generalmente contratos de horas de trabajo)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7" name="Google Shape;317;p55"/>
          <p:cNvSpPr txBox="1"/>
          <p:nvPr/>
        </p:nvSpPr>
        <p:spPr>
          <a:xfrm>
            <a:off x="964075" y="4658163"/>
            <a:ext cx="20556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Más fácil de presentar para la industria</a:t>
            </a:r>
            <a:endParaRPr sz="1400" b="1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55"/>
          <p:cNvSpPr txBox="1"/>
          <p:nvPr/>
        </p:nvSpPr>
        <p:spPr>
          <a:xfrm>
            <a:off x="879126" y="5082218"/>
            <a:ext cx="22254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la defensa de las impugnaciones</a:t>
            </a:r>
            <a:endParaRPr sz="1400" b="1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55"/>
          <p:cNvSpPr txBox="1"/>
          <p:nvPr/>
        </p:nvSpPr>
        <p:spPr>
          <a:xfrm>
            <a:off x="964025" y="5514534"/>
            <a:ext cx="20556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Más fácil para los revisores internos </a:t>
            </a:r>
            <a:br>
              <a:rPr lang="en-US" sz="1400" b="0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1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 (legales, de supervisión)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0" name="Google Shape;320;p55"/>
          <p:cNvSpPr txBox="1"/>
          <p:nvPr/>
        </p:nvSpPr>
        <p:spPr>
          <a:xfrm>
            <a:off x="3389400" y="3206288"/>
            <a:ext cx="2365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los servicios complejos</a:t>
            </a:r>
            <a:br>
              <a:rPr lang="en-US" sz="1400" b="0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2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(en general, los contratos de tipo costo)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1" name="Google Shape;321;p55"/>
          <p:cNvSpPr txBox="1"/>
          <p:nvPr/>
        </p:nvSpPr>
        <p:spPr>
          <a:xfrm>
            <a:off x="3698988" y="4192975"/>
            <a:ext cx="20556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reunirse con el personal clave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2" name="Google Shape;322;p55"/>
          <p:cNvSpPr txBox="1"/>
          <p:nvPr/>
        </p:nvSpPr>
        <p:spPr>
          <a:xfrm>
            <a:off x="3544200" y="4867500"/>
            <a:ext cx="2210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más rápido para evaluar y adjudicar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55"/>
          <p:cNvSpPr txBox="1"/>
          <p:nvPr/>
        </p:nvSpPr>
        <p:spPr>
          <a:xfrm>
            <a:off x="5909425" y="3536150"/>
            <a:ext cx="26205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los servicios complejos</a:t>
            </a:r>
            <a:br>
              <a:rPr lang="en-US" sz="1400" b="0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2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(en general, los contratos de tipo costo</a:t>
            </a:r>
            <a:r>
              <a:rPr lang="en-US" sz="1400" b="0" i="1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4" name="Google Shape;324;p55"/>
          <p:cNvSpPr txBox="1"/>
          <p:nvPr/>
        </p:nvSpPr>
        <p:spPr>
          <a:xfrm>
            <a:off x="5871925" y="4126975"/>
            <a:ext cx="25605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Lo mejor para entender los detalles técnicos</a:t>
            </a:r>
            <a:endParaRPr sz="1400" b="0" i="1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5" name="Google Shape;325;p55"/>
          <p:cNvSpPr txBox="1"/>
          <p:nvPr/>
        </p:nvSpPr>
        <p:spPr>
          <a:xfrm>
            <a:off x="946225" y="2434875"/>
            <a:ext cx="242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500" b="1">
                <a:solidFill>
                  <a:srgbClr val="1C304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ESCRITO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2"/>
          <p:cNvPicPr preferRelativeResize="0"/>
          <p:nvPr/>
        </p:nvPicPr>
        <p:blipFill rotWithShape="1">
          <a:blip r:embed="rId3">
            <a:alphaModFix/>
          </a:blip>
          <a:srcRect b="1970"/>
          <a:stretch/>
        </p:blipFill>
        <p:spPr>
          <a:xfrm>
            <a:off x="668637" y="2321125"/>
            <a:ext cx="7806725" cy="384872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2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-US"/>
              <a:t>Equipos de proyecto integrados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2" name="Google Shape;332;p52"/>
          <p:cNvSpPr txBox="1">
            <a:spLocks noGrp="1"/>
          </p:cNvSpPr>
          <p:nvPr>
            <p:ph type="body" idx="1"/>
          </p:nvPr>
        </p:nvSpPr>
        <p:spPr>
          <a:xfrm>
            <a:off x="311700" y="1218763"/>
            <a:ext cx="85206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/>
              <a:t>GSA proporciona un Equipo de Proyecto Integrado (IPT) experto que se asocia con los clientes y la industria durante el ciclo de vida del proyecto para garantizar el éxito del cliente</a:t>
            </a:r>
            <a:r>
              <a:rPr lang="en-US" sz="1600" i="0" u="none" strike="noStrike" cap="none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52"/>
          <p:cNvSpPr txBox="1"/>
          <p:nvPr/>
        </p:nvSpPr>
        <p:spPr>
          <a:xfrm>
            <a:off x="1073700" y="2012725"/>
            <a:ext cx="7248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rPr>
              <a:t>IPT</a:t>
            </a:r>
            <a:endParaRPr sz="2400" b="0" i="0" u="none" strike="noStrike" cap="none">
              <a:solidFill>
                <a:srgbClr val="424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5411050" y="1974625"/>
            <a:ext cx="30021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424143"/>
                </a:solidFill>
                <a:latin typeface="Proxima Nova"/>
                <a:ea typeface="Proxima Nova"/>
                <a:cs typeface="Proxima Nova"/>
                <a:sym typeface="Proxima Nova"/>
              </a:rPr>
              <a:t>Apoyo auxiliar</a:t>
            </a:r>
            <a:endParaRPr sz="1800" b="0" i="0" u="none" strike="noStrike" cap="none">
              <a:solidFill>
                <a:srgbClr val="4241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36" name="Google Shape;336;p52"/>
          <p:cNvSpPr/>
          <p:nvPr/>
        </p:nvSpPr>
        <p:spPr>
          <a:xfrm>
            <a:off x="730850" y="3519055"/>
            <a:ext cx="848700" cy="5079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 DE GRUPO DE PROGRAMAS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2"/>
          <p:cNvSpPr/>
          <p:nvPr/>
        </p:nvSpPr>
        <p:spPr>
          <a:xfrm>
            <a:off x="1991614" y="3034146"/>
            <a:ext cx="848700" cy="5079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 DE DESEMPEÑO DE PROYECTOS</a:t>
            </a:r>
            <a:endParaRPr/>
          </a:p>
        </p:txBody>
      </p:sp>
      <p:sp>
        <p:nvSpPr>
          <p:cNvPr id="338" name="Google Shape;338;p52"/>
          <p:cNvSpPr/>
          <p:nvPr/>
        </p:nvSpPr>
        <p:spPr>
          <a:xfrm>
            <a:off x="3252378" y="3519055"/>
            <a:ext cx="848700" cy="5079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 DE PROYECTOS</a:t>
            </a:r>
            <a:endParaRPr/>
          </a:p>
        </p:txBody>
      </p:sp>
      <p:sp>
        <p:nvSpPr>
          <p:cNvPr id="339" name="Google Shape;339;p52"/>
          <p:cNvSpPr/>
          <p:nvPr/>
        </p:nvSpPr>
        <p:spPr>
          <a:xfrm>
            <a:off x="730850" y="5038873"/>
            <a:ext cx="913200" cy="5079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 DE PROYECTOS DE ADQUISICIÓN</a:t>
            </a:r>
            <a:endParaRPr/>
          </a:p>
        </p:txBody>
      </p:sp>
      <p:sp>
        <p:nvSpPr>
          <p:cNvPr id="340" name="Google Shape;340;p52"/>
          <p:cNvSpPr/>
          <p:nvPr/>
        </p:nvSpPr>
        <p:spPr>
          <a:xfrm>
            <a:off x="1880451" y="4295128"/>
            <a:ext cx="1041600" cy="507900"/>
          </a:xfrm>
          <a:prstGeom prst="rect">
            <a:avLst/>
          </a:prstGeom>
          <a:solidFill>
            <a:srgbClr val="004B53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CLIENTE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TPOC, POC FINANCIERO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2"/>
          <p:cNvSpPr/>
          <p:nvPr/>
        </p:nvSpPr>
        <p:spPr>
          <a:xfrm>
            <a:off x="1880451" y="5546873"/>
            <a:ext cx="1041600" cy="6216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FUNCIONARIO DE CONTRATACIÓN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2"/>
          <p:cNvSpPr/>
          <p:nvPr/>
        </p:nvSpPr>
        <p:spPr>
          <a:xfrm>
            <a:off x="3158510" y="5043928"/>
            <a:ext cx="942300" cy="5028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ESPECIALISTA EN CONTRATOS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2"/>
          <p:cNvSpPr/>
          <p:nvPr/>
        </p:nvSpPr>
        <p:spPr>
          <a:xfrm>
            <a:off x="5791200" y="2408737"/>
            <a:ext cx="2207400" cy="384600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ANTES Y DESPUÉS DE LA ADJUDICACIÓN</a:t>
            </a:r>
            <a:endParaRPr sz="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2"/>
          <p:cNvSpPr/>
          <p:nvPr/>
        </p:nvSpPr>
        <p:spPr>
          <a:xfrm>
            <a:off x="5411051" y="3208575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DIVISIÓN DE SERVICIOS FINANCIEROS</a:t>
            </a:r>
            <a:endParaRPr/>
          </a:p>
        </p:txBody>
      </p:sp>
      <p:sp>
        <p:nvSpPr>
          <p:cNvPr id="345" name="Google Shape;345;p52"/>
          <p:cNvSpPr/>
          <p:nvPr/>
        </p:nvSpPr>
        <p:spPr>
          <a:xfrm>
            <a:off x="6465715" y="3236283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 DE ANÁLISIS DE COSTOS</a:t>
            </a:r>
            <a:endParaRPr/>
          </a:p>
        </p:txBody>
      </p:sp>
      <p:sp>
        <p:nvSpPr>
          <p:cNvPr id="346" name="Google Shape;346;p52"/>
          <p:cNvSpPr/>
          <p:nvPr/>
        </p:nvSpPr>
        <p:spPr>
          <a:xfrm>
            <a:off x="7446269" y="3242923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 DE ANÁLISIS DE DATOS</a:t>
            </a:r>
            <a:endParaRPr/>
          </a:p>
        </p:txBody>
      </p:sp>
      <p:sp>
        <p:nvSpPr>
          <p:cNvPr id="347" name="Google Shape;347;p52"/>
          <p:cNvSpPr/>
          <p:nvPr/>
        </p:nvSpPr>
        <p:spPr>
          <a:xfrm>
            <a:off x="6465715" y="4379463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 DE ADQUISICIONES</a:t>
            </a:r>
            <a:endParaRPr/>
          </a:p>
        </p:txBody>
      </p:sp>
      <p:sp>
        <p:nvSpPr>
          <p:cNvPr id="348" name="Google Shape;348;p52"/>
          <p:cNvSpPr/>
          <p:nvPr/>
        </p:nvSpPr>
        <p:spPr>
          <a:xfrm>
            <a:off x="5364650" y="4226437"/>
            <a:ext cx="3002100" cy="1548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PANEL DE REVISIÓN DE CONTRATOS</a:t>
            </a:r>
            <a:endParaRPr/>
          </a:p>
        </p:txBody>
      </p:sp>
      <p:sp>
        <p:nvSpPr>
          <p:cNvPr id="349" name="Google Shape;349;p52"/>
          <p:cNvSpPr/>
          <p:nvPr/>
        </p:nvSpPr>
        <p:spPr>
          <a:xfrm>
            <a:off x="5508292" y="5380287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ANALISTA DE NEGOCIOS/ POLÍTICA</a:t>
            </a:r>
            <a:endParaRPr/>
          </a:p>
        </p:txBody>
      </p:sp>
      <p:sp>
        <p:nvSpPr>
          <p:cNvPr id="350" name="Google Shape;350;p52"/>
          <p:cNvSpPr/>
          <p:nvPr/>
        </p:nvSpPr>
        <p:spPr>
          <a:xfrm>
            <a:off x="6465715" y="5397325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 DE CALIDAD/ AUDITORÍA</a:t>
            </a:r>
            <a:endParaRPr/>
          </a:p>
        </p:txBody>
      </p:sp>
      <p:sp>
        <p:nvSpPr>
          <p:cNvPr id="351" name="Google Shape;351;p52"/>
          <p:cNvSpPr/>
          <p:nvPr/>
        </p:nvSpPr>
        <p:spPr>
          <a:xfrm>
            <a:off x="7437360" y="5380287"/>
            <a:ext cx="892800" cy="51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REDACTORES TÉCNICOS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Calificaciones adjetivas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357" name="Google Shape;357;p45"/>
          <p:cNvSpPr txBox="1">
            <a:spLocks noGrp="1"/>
          </p:cNvSpPr>
          <p:nvPr>
            <p:ph type="body" idx="1"/>
          </p:nvPr>
        </p:nvSpPr>
        <p:spPr>
          <a:xfrm>
            <a:off x="215153" y="1155633"/>
            <a:ext cx="883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/>
              <a:t>El comité de evaluación técnica atribuirá una calificación adjetiva a cada factor de evaluación y a la propuesta técnica global. Las cuatro categorías son</a:t>
            </a:r>
            <a:r>
              <a:rPr lang="en-US" sz="14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45"/>
          <p:cNvSpPr/>
          <p:nvPr/>
        </p:nvSpPr>
        <p:spPr>
          <a:xfrm>
            <a:off x="394338" y="1717200"/>
            <a:ext cx="2088900" cy="24054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/>
          <p:nvPr/>
        </p:nvSpPr>
        <p:spPr>
          <a:xfrm>
            <a:off x="2483144" y="1717200"/>
            <a:ext cx="2088900" cy="24054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5"/>
          <p:cNvSpPr/>
          <p:nvPr/>
        </p:nvSpPr>
        <p:spPr>
          <a:xfrm>
            <a:off x="4571950" y="1717200"/>
            <a:ext cx="2088900" cy="2405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5"/>
          <p:cNvSpPr/>
          <p:nvPr/>
        </p:nvSpPr>
        <p:spPr>
          <a:xfrm>
            <a:off x="6660756" y="1717200"/>
            <a:ext cx="2088900" cy="2405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5"/>
          <p:cNvSpPr txBox="1"/>
          <p:nvPr/>
        </p:nvSpPr>
        <p:spPr>
          <a:xfrm>
            <a:off x="394300" y="2038975"/>
            <a:ext cx="2166000" cy="19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Una propuesta de alta calidad que cumple con todos los requisitos, puede superar algunos o muchos de ellos, y muestra una comprensión profunda de los requisitos. El riesgo de un desempeño insatisfactorio es muy bajo.</a:t>
            </a: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45"/>
          <p:cNvSpPr txBox="1"/>
          <p:nvPr/>
        </p:nvSpPr>
        <p:spPr>
          <a:xfrm>
            <a:off x="2483150" y="2038975"/>
            <a:ext cx="2166000" cy="19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Una propuesta de calidad que cumple todos los requisitos, supera algunos de ellos y muestra una sólida comprensión de los requisitos. El riesgo de un desempeño insatisfactorio es de bajo a moderado.</a:t>
            </a: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45"/>
          <p:cNvSpPr txBox="1"/>
          <p:nvPr/>
        </p:nvSpPr>
        <p:spPr>
          <a:xfrm>
            <a:off x="4572050" y="2038975"/>
            <a:ext cx="2088900" cy="19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Una propuesta adecuada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que cumple todos los requisitos y muestra cierta comprensión de los mismos. El riesgo de un desempeño insatisfactorio es moderado.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45"/>
          <p:cNvSpPr txBox="1"/>
          <p:nvPr/>
        </p:nvSpPr>
        <p:spPr>
          <a:xfrm>
            <a:off x="6660900" y="1976629"/>
            <a:ext cx="2088900" cy="19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Una propuesta de baja calidad que no cumple con los requisitos y muestra poca o ninguna comprensión de los mismos. El riesgo de un desempeño insatisfactorio es alto. Puede haber pocas fortalezas, si es que hay alguna.</a:t>
            </a: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45"/>
          <p:cNvSpPr txBox="1"/>
          <p:nvPr/>
        </p:nvSpPr>
        <p:spPr>
          <a:xfrm>
            <a:off x="394300" y="1717200"/>
            <a:ext cx="20889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EXCELENTE</a:t>
            </a:r>
            <a:endParaRPr sz="17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45"/>
          <p:cNvSpPr txBox="1"/>
          <p:nvPr/>
        </p:nvSpPr>
        <p:spPr>
          <a:xfrm>
            <a:off x="2483150" y="1717200"/>
            <a:ext cx="20889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BUENO</a:t>
            </a:r>
            <a:endParaRPr sz="17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4572050" y="1717200"/>
            <a:ext cx="20889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ACEPTABLE</a:t>
            </a:r>
            <a:endParaRPr sz="17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45"/>
          <p:cNvSpPr txBox="1"/>
          <p:nvPr/>
        </p:nvSpPr>
        <p:spPr>
          <a:xfrm>
            <a:off x="6660950" y="1706809"/>
            <a:ext cx="20889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INACEPTABLE</a:t>
            </a:r>
            <a:endParaRPr sz="17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45"/>
          <p:cNvSpPr/>
          <p:nvPr/>
        </p:nvSpPr>
        <p:spPr>
          <a:xfrm>
            <a:off x="394350" y="4342450"/>
            <a:ext cx="2088900" cy="170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5"/>
          <p:cNvSpPr/>
          <p:nvPr/>
        </p:nvSpPr>
        <p:spPr>
          <a:xfrm>
            <a:off x="2483150" y="4342450"/>
            <a:ext cx="2088900" cy="1704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5"/>
          <p:cNvSpPr/>
          <p:nvPr/>
        </p:nvSpPr>
        <p:spPr>
          <a:xfrm>
            <a:off x="4571950" y="4342450"/>
            <a:ext cx="2088900" cy="170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5"/>
          <p:cNvSpPr/>
          <p:nvPr/>
        </p:nvSpPr>
        <p:spPr>
          <a:xfrm>
            <a:off x="6660750" y="4342450"/>
            <a:ext cx="2088900" cy="1704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5"/>
          <p:cNvSpPr/>
          <p:nvPr/>
        </p:nvSpPr>
        <p:spPr>
          <a:xfrm rot="8100000">
            <a:off x="1305805" y="4226843"/>
            <a:ext cx="266014" cy="266014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5"/>
          <p:cNvSpPr/>
          <p:nvPr/>
        </p:nvSpPr>
        <p:spPr>
          <a:xfrm rot="8100000">
            <a:off x="3394605" y="4226843"/>
            <a:ext cx="266014" cy="266014"/>
          </a:xfrm>
          <a:prstGeom prst="rtTriangl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5"/>
          <p:cNvSpPr/>
          <p:nvPr/>
        </p:nvSpPr>
        <p:spPr>
          <a:xfrm rot="8100000">
            <a:off x="5483405" y="4226843"/>
            <a:ext cx="266014" cy="266014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5"/>
          <p:cNvSpPr/>
          <p:nvPr/>
        </p:nvSpPr>
        <p:spPr>
          <a:xfrm rot="8100000">
            <a:off x="7572204" y="4226843"/>
            <a:ext cx="266014" cy="266014"/>
          </a:xfrm>
          <a:prstGeom prst="rtTriangl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5"/>
          <p:cNvSpPr txBox="1"/>
          <p:nvPr/>
        </p:nvSpPr>
        <p:spPr>
          <a:xfrm>
            <a:off x="404800" y="4342544"/>
            <a:ext cx="2088900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Pueden existir pequeñas imperfecciones, pero su impacto es mínimo o nulo.</a:t>
            </a:r>
            <a:endParaRPr sz="1200" b="0" i="0" u="none" strike="noStrike" cap="non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2483150" y="4342450"/>
            <a:ext cx="2088900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Es posible que existan algunas pequeñas imperfecciones, o que el enfoque propuesto sea menos que 100% eficaz para cumplir los requisitos del Gobierno, pero su impacto es mínimo.</a:t>
            </a:r>
            <a:endParaRPr sz="1200" b="0" i="0" u="none" strike="noStrike" cap="non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4571950" y="4342450"/>
            <a:ext cx="2088900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Algunos aspectos de la respuesta son menos detallados, menos completos o algo genéricos, pero el impacto global de estos inconvenientes no debería dar lugar a una propuesta con pocas probabilidades de éxito.</a:t>
            </a:r>
            <a:endParaRPr sz="1100" b="0" i="0" u="none" strike="noStrike" cap="non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1" name="Google Shape;381;p45"/>
          <p:cNvSpPr txBox="1"/>
          <p:nvPr/>
        </p:nvSpPr>
        <p:spPr>
          <a:xfrm>
            <a:off x="6660750" y="4342450"/>
            <a:ext cx="2088900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El volumen o la gravedad de las debilidades no puede corregirse sin una revisión importante de la propuesta.</a:t>
            </a:r>
            <a:endParaRPr sz="1200" b="0" i="0" u="none" strike="noStrike" cap="non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2" name="Google Shape;382;p45"/>
          <p:cNvSpPr txBox="1">
            <a:spLocks noGrp="1"/>
          </p:cNvSpPr>
          <p:nvPr>
            <p:ph type="sldNum" idx="12"/>
          </p:nvPr>
        </p:nvSpPr>
        <p:spPr>
          <a:xfrm>
            <a:off x="6976820" y="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f97b4e9da_0_0"/>
          <p:cNvSpPr txBox="1"/>
          <p:nvPr/>
        </p:nvSpPr>
        <p:spPr>
          <a:xfrm>
            <a:off x="1182688" y="327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</a:pPr>
            <a:r>
              <a:rPr lang="en-US" sz="4000" b="1" i="0" u="none" strike="noStrike" cap="none">
                <a:solidFill>
                  <a:srgbClr val="16518E"/>
                </a:solidFill>
                <a:latin typeface="Proxima Nova"/>
                <a:ea typeface="Proxima Nova"/>
                <a:cs typeface="Proxima Nova"/>
                <a:sym typeface="Proxima Nova"/>
              </a:rPr>
              <a:t>PREGUNTAS Y RESPUESTAS</a:t>
            </a:r>
            <a:endParaRPr sz="40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9" name="Google Shape;389;g13f97b4e9da_0_0"/>
          <p:cNvSpPr/>
          <p:nvPr/>
        </p:nvSpPr>
        <p:spPr>
          <a:xfrm>
            <a:off x="5680075" y="2114550"/>
            <a:ext cx="584100" cy="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3265" y="102113"/>
                </a:moveTo>
                <a:lnTo>
                  <a:pt x="13348" y="103642"/>
                </a:lnTo>
                <a:lnTo>
                  <a:pt x="13448" y="102137"/>
                </a:lnTo>
                <a:close/>
                <a:moveTo>
                  <a:pt x="13529" y="0"/>
                </a:moveTo>
                <a:lnTo>
                  <a:pt x="106470" y="0"/>
                </a:lnTo>
                <a:cubicBezTo>
                  <a:pt x="113942" y="0"/>
                  <a:pt x="120000" y="7622"/>
                  <a:pt x="120000" y="17024"/>
                </a:cubicBezTo>
                <a:lnTo>
                  <a:pt x="120000" y="85122"/>
                </a:lnTo>
                <a:cubicBezTo>
                  <a:pt x="120000" y="94525"/>
                  <a:pt x="113942" y="102147"/>
                  <a:pt x="106470" y="102147"/>
                </a:cubicBezTo>
                <a:lnTo>
                  <a:pt x="32147" y="102147"/>
                </a:lnTo>
                <a:lnTo>
                  <a:pt x="13768" y="120000"/>
                </a:lnTo>
                <a:lnTo>
                  <a:pt x="13056" y="102087"/>
                </a:lnTo>
                <a:lnTo>
                  <a:pt x="10802" y="101801"/>
                </a:lnTo>
                <a:cubicBezTo>
                  <a:pt x="4637" y="100213"/>
                  <a:pt x="0" y="93349"/>
                  <a:pt x="0" y="85122"/>
                </a:cubicBezTo>
                <a:lnTo>
                  <a:pt x="0" y="17024"/>
                </a:lnTo>
                <a:cubicBezTo>
                  <a:pt x="0" y="7622"/>
                  <a:pt x="6057" y="0"/>
                  <a:pt x="13529" y="0"/>
                </a:cubicBezTo>
                <a:close/>
              </a:path>
            </a:pathLst>
          </a:custGeom>
          <a:solidFill>
            <a:srgbClr val="4B9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0" name="Google Shape;390;g13f97b4e9da_0_0"/>
          <p:cNvSpPr/>
          <p:nvPr/>
        </p:nvSpPr>
        <p:spPr>
          <a:xfrm>
            <a:off x="5781675" y="2232025"/>
            <a:ext cx="395400" cy="1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1" name="Google Shape;391;g13f97b4e9da_0_0"/>
          <p:cNvSpPr/>
          <p:nvPr/>
        </p:nvSpPr>
        <p:spPr>
          <a:xfrm>
            <a:off x="5781675" y="2300288"/>
            <a:ext cx="395400" cy="20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2" name="Google Shape;392;g13f97b4e9da_0_0"/>
          <p:cNvSpPr/>
          <p:nvPr/>
        </p:nvSpPr>
        <p:spPr>
          <a:xfrm>
            <a:off x="5781675" y="2370138"/>
            <a:ext cx="292200" cy="1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3" name="Google Shape;393;g13f97b4e9da_0_0"/>
          <p:cNvSpPr/>
          <p:nvPr/>
        </p:nvSpPr>
        <p:spPr>
          <a:xfrm flipH="1">
            <a:off x="5926150" y="2474913"/>
            <a:ext cx="582600" cy="46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3265" y="101666"/>
                </a:moveTo>
                <a:lnTo>
                  <a:pt x="13448" y="101689"/>
                </a:lnTo>
                <a:lnTo>
                  <a:pt x="13348" y="103188"/>
                </a:lnTo>
                <a:close/>
                <a:moveTo>
                  <a:pt x="42353" y="0"/>
                </a:moveTo>
                <a:lnTo>
                  <a:pt x="13529" y="0"/>
                </a:lnTo>
                <a:cubicBezTo>
                  <a:pt x="6057" y="0"/>
                  <a:pt x="0" y="7588"/>
                  <a:pt x="0" y="16950"/>
                </a:cubicBezTo>
                <a:lnTo>
                  <a:pt x="0" y="84749"/>
                </a:lnTo>
                <a:cubicBezTo>
                  <a:pt x="0" y="92941"/>
                  <a:pt x="4637" y="99775"/>
                  <a:pt x="10803" y="101355"/>
                </a:cubicBezTo>
                <a:lnTo>
                  <a:pt x="13056" y="101640"/>
                </a:lnTo>
                <a:lnTo>
                  <a:pt x="9574" y="120000"/>
                </a:lnTo>
                <a:lnTo>
                  <a:pt x="32147" y="101700"/>
                </a:lnTo>
                <a:lnTo>
                  <a:pt x="106470" y="101700"/>
                </a:lnTo>
                <a:cubicBezTo>
                  <a:pt x="113942" y="101700"/>
                  <a:pt x="120000" y="94111"/>
                  <a:pt x="120000" y="84749"/>
                </a:cubicBezTo>
                <a:lnTo>
                  <a:pt x="120000" y="18957"/>
                </a:lnTo>
                <a:lnTo>
                  <a:pt x="55882" y="18957"/>
                </a:lnTo>
                <a:cubicBezTo>
                  <a:pt x="48410" y="18957"/>
                  <a:pt x="42353" y="11368"/>
                  <a:pt x="42353" y="2006"/>
                </a:cubicBezTo>
                <a:close/>
              </a:path>
            </a:pathLst>
          </a:custGeom>
          <a:solidFill>
            <a:srgbClr val="570A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4" name="Google Shape;394;g13f97b4e9da_0_0"/>
          <p:cNvSpPr/>
          <p:nvPr/>
        </p:nvSpPr>
        <p:spPr>
          <a:xfrm flipH="1">
            <a:off x="6014925" y="2609850"/>
            <a:ext cx="395400" cy="1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5" name="Google Shape;395;g13f97b4e9da_0_0"/>
          <p:cNvSpPr/>
          <p:nvPr/>
        </p:nvSpPr>
        <p:spPr>
          <a:xfrm flipH="1">
            <a:off x="6014925" y="2678113"/>
            <a:ext cx="395400" cy="20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6" name="Google Shape;396;g13f97b4e9da_0_0"/>
          <p:cNvSpPr/>
          <p:nvPr/>
        </p:nvSpPr>
        <p:spPr>
          <a:xfrm flipH="1">
            <a:off x="6118125" y="2747963"/>
            <a:ext cx="292200" cy="1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7" name="Google Shape;397;g13f97b4e9da_0_0"/>
          <p:cNvSpPr/>
          <p:nvPr/>
        </p:nvSpPr>
        <p:spPr>
          <a:xfrm>
            <a:off x="444500" y="1108075"/>
            <a:ext cx="82011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13f97b4e9da_0_0"/>
          <p:cNvSpPr txBox="1">
            <a:spLocks noGrp="1"/>
          </p:cNvSpPr>
          <p:nvPr>
            <p:ph type="sldNum" idx="12"/>
          </p:nvPr>
        </p:nvSpPr>
        <p:spPr>
          <a:xfrm>
            <a:off x="8594725" y="0"/>
            <a:ext cx="5493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"/>
          <p:cNvSpPr txBox="1"/>
          <p:nvPr/>
        </p:nvSpPr>
        <p:spPr>
          <a:xfrm>
            <a:off x="1890445" y="2075381"/>
            <a:ext cx="5121932" cy="166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Valor por dinero en el sistema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15086"/>
                </a:solidFill>
                <a:latin typeface="Proxima Nova"/>
                <a:ea typeface="Proxima Nova"/>
                <a:cs typeface="Proxima Nova"/>
                <a:sym typeface="Proxima Nova"/>
              </a:rPr>
              <a:t>de adquisiciones de Estados Unidos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1183552" y="731700"/>
            <a:ext cx="75678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600"/>
              <a:t>Proceso general de adquisición</a:t>
            </a:r>
            <a:endParaRPr sz="3600"/>
          </a:p>
        </p:txBody>
      </p:sp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1183538" y="2086275"/>
            <a:ext cx="78867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Antes de la adjudicación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Establecer el equipo y el cronograma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Definir los requisitos/estudio de mercado</a:t>
            </a:r>
            <a:endParaRPr/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Desarrollar la estrategia de adquisición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Convocatoria y adjudicación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Desarrollar la convocatoria</a:t>
            </a:r>
            <a:endParaRPr/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Emitir la convocatoria/solicitud de propuestas</a:t>
            </a:r>
            <a:endParaRPr/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Evaluar las propuestas</a:t>
            </a:r>
            <a:endParaRPr/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Adjudicar el contrato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Gestión del desempeño posterior a la adjudicación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Acordar el significado de las métricas de desempeño</a:t>
            </a:r>
            <a:endParaRPr/>
          </a:p>
          <a:p>
            <a: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Monitorear las métricas e informar sobre ellas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183550" y="731700"/>
            <a:ext cx="78867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000"/>
              <a:t>Definición de Evaluación costo/beneficio (Valor por dinero)</a:t>
            </a:r>
            <a:endParaRPr sz="3000"/>
          </a:p>
        </p:txBody>
      </p:sp>
      <p:sp>
        <p:nvSpPr>
          <p:cNvPr id="245" name="Google Shape;245;p8"/>
          <p:cNvSpPr txBox="1">
            <a:spLocks noGrp="1"/>
          </p:cNvSpPr>
          <p:nvPr>
            <p:ph type="body" idx="1"/>
          </p:nvPr>
        </p:nvSpPr>
        <p:spPr>
          <a:xfrm>
            <a:off x="1183538" y="1932000"/>
            <a:ext cx="78867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-US" sz="2400"/>
              <a:t>El Banco define el Valor por dinero como el uso eficaz, eficiente y económico de los recursos, que requiere la evaluación de los costos y beneficios pertinentes, junto con una evaluación de los riesgos y de los atributos no relacionados con el precio y/o los costos del ciclo de vida, según proceda. El precio por sí solo no representa necesariamente el Valor por dinero. </a:t>
            </a:r>
            <a:endParaRPr sz="2400"/>
          </a:p>
        </p:txBody>
      </p:sp>
      <p:sp>
        <p:nvSpPr>
          <p:cNvPr id="246" name="Google Shape;246;p8"/>
          <p:cNvSpPr txBox="1"/>
          <p:nvPr/>
        </p:nvSpPr>
        <p:spPr>
          <a:xfrm>
            <a:off x="1455418" y="5536199"/>
            <a:ext cx="6918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sng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https://thedocs.worldbank.org/en/doc/274711479159288956-0290022017/original/GuidanceNoteonValueforMoney.pdf</a:t>
            </a:r>
            <a:endParaRPr sz="20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 txBox="1">
            <a:spLocks noGrp="1"/>
          </p:cNvSpPr>
          <p:nvPr>
            <p:ph type="title"/>
          </p:nvPr>
        </p:nvSpPr>
        <p:spPr>
          <a:xfrm>
            <a:off x="1183550" y="731700"/>
            <a:ext cx="78867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700"/>
              <a:t>Beneficios y desafíos de la Evaluación costo/beneficio</a:t>
            </a:r>
            <a:endParaRPr sz="2700"/>
          </a:p>
        </p:txBody>
      </p:sp>
      <p:sp>
        <p:nvSpPr>
          <p:cNvPr id="253" name="Google Shape;253;p9"/>
          <p:cNvSpPr txBox="1">
            <a:spLocks noGrp="1"/>
          </p:cNvSpPr>
          <p:nvPr>
            <p:ph type="body" idx="1"/>
          </p:nvPr>
        </p:nvSpPr>
        <p:spPr>
          <a:xfrm>
            <a:off x="1183538" y="19320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Beneficios</a:t>
            </a:r>
            <a:endParaRPr sz="2200"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Se obtiene una mejor </a:t>
            </a:r>
            <a:endParaRPr sz="2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calidad</a:t>
            </a:r>
            <a:endParaRPr sz="2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Reduce el riesgo de un </a:t>
            </a:r>
            <a:endParaRPr sz="22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desempeño inadecuado</a:t>
            </a:r>
            <a:endParaRPr sz="2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Aumenta la probabilidad</a:t>
            </a:r>
            <a:endParaRPr sz="22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de puntualidad en el </a:t>
            </a:r>
            <a:endParaRPr sz="22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desempeño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Posibilidad de obtener </a:t>
            </a:r>
            <a:endParaRPr sz="22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una mayor innovación</a:t>
            </a:r>
            <a:endParaRPr sz="2200"/>
          </a:p>
        </p:txBody>
      </p:sp>
      <p:sp>
        <p:nvSpPr>
          <p:cNvPr id="254" name="Google Shape;254;p9"/>
          <p:cNvSpPr txBox="1">
            <a:spLocks noGrp="1"/>
          </p:cNvSpPr>
          <p:nvPr>
            <p:ph type="body" idx="4294967295"/>
          </p:nvPr>
        </p:nvSpPr>
        <p:spPr>
          <a:xfrm>
            <a:off x="4874475" y="1931999"/>
            <a:ext cx="3999900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Desafíos potenciales</a:t>
            </a:r>
            <a:endParaRPr sz="2200"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Puede ser más costoso</a:t>
            </a:r>
            <a:endParaRPr sz="2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Requiere personal capacitado para evaluar las propuestas</a:t>
            </a:r>
            <a:endParaRPr sz="2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●"/>
            </a:pPr>
            <a:r>
              <a:rPr lang="en-US" sz="2200"/>
              <a:t>Requiere más documentación antes de la adjudicación</a:t>
            </a:r>
            <a:endParaRPr sz="220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</a:pP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1183551" y="731700"/>
            <a:ext cx="72732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/>
              <a:t>Evaluación costo/beneficio frente al Precio más bajo técnicamente aceptable (LPTA)</a:t>
            </a:r>
            <a:endParaRPr sz="240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1183543" y="1911900"/>
            <a:ext cx="3542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Evaluación costo/beneficio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US" sz="1400"/>
              <a:t>Este proceso permite la innovación técnica y permite al gobierno priorizar la calidad sobre el costo. 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US" sz="1400"/>
              <a:t>Ejemplos de cuándo utilizar la Evaluación costo/beneficio son las grandes adquisiciones que requieren innovación, como una plataforma de desarrollo de software, o cualquier proyecto en el que puedan obtenerse eficiencias con servicios significativos o el gobierno pueda beneficiarse de un desempeño por encima del mínimo.</a:t>
            </a:r>
            <a:endParaRPr sz="1400"/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4294967295"/>
          </p:nvPr>
        </p:nvSpPr>
        <p:spPr>
          <a:xfrm>
            <a:off x="4726242" y="1855794"/>
            <a:ext cx="4581900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Precio más bajo técnicamente aceptable (</a:t>
            </a:r>
            <a:r>
              <a:rPr lang="en-US" sz="2000">
                <a:latin typeface="Proxima Nova"/>
                <a:ea typeface="Proxima Nova"/>
                <a:cs typeface="Proxima Nova"/>
                <a:sym typeface="Proxima Nova"/>
              </a:rPr>
              <a:t>LPTA)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1400"/>
              <a:buFont typeface="Proxima Nova"/>
              <a:buChar char="●"/>
            </a:pPr>
            <a:r>
              <a:rPr lang="en-US" sz="1400">
                <a:solidFill>
                  <a:srgbClr val="1C304A"/>
                </a:solidFill>
              </a:rPr>
              <a:t>Una vez que se haya identificado un grupo de propuestas técnicamente aceptables, el precio más bajo será el adjudicatario final.  </a:t>
            </a:r>
            <a:endParaRPr sz="1400">
              <a:solidFill>
                <a:srgbClr val="1C304A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C304A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1400"/>
              <a:buFont typeface="Proxima Nova"/>
              <a:buChar char="●"/>
            </a:pPr>
            <a:r>
              <a:rPr lang="en-US" sz="1400">
                <a:solidFill>
                  <a:srgbClr val="1C304A"/>
                </a:solidFill>
              </a:rPr>
              <a:t>Ejemplos de cuándo utilizar el LPTA son las compras de productos básicos sin ningún componente de servicio ni características distintivas.   </a:t>
            </a:r>
            <a:endParaRPr sz="1400">
              <a:solidFill>
                <a:srgbClr val="1C304A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C304A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1400"/>
              <a:buFont typeface="Proxima Nova"/>
              <a:buChar char="●"/>
            </a:pPr>
            <a:r>
              <a:rPr lang="en-US" sz="1400">
                <a:solidFill>
                  <a:srgbClr val="1C304A"/>
                </a:solidFill>
              </a:rPr>
              <a:t>El desempeño mínimo es aceptable junto con una contienda para llegar a lo más bajo.</a:t>
            </a:r>
            <a:endParaRPr sz="1400">
              <a:solidFill>
                <a:srgbClr val="1C304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901" y="1257074"/>
            <a:ext cx="6809704" cy="558920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>
            <a:spLocks noGrp="1"/>
          </p:cNvSpPr>
          <p:nvPr>
            <p:ph type="title"/>
          </p:nvPr>
        </p:nvSpPr>
        <p:spPr>
          <a:xfrm>
            <a:off x="311700" y="49939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000"/>
              <a:t>Flujo continuo de la Evaluación costo/beneficio</a:t>
            </a:r>
            <a:endParaRPr sz="3000"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595309" y="9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71" name="Google Shape;271;p11"/>
          <p:cNvSpPr txBox="1"/>
          <p:nvPr/>
        </p:nvSpPr>
        <p:spPr>
          <a:xfrm rot="-5400000">
            <a:off x="-596521" y="3577706"/>
            <a:ext cx="372606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Calificación técnica/de riesgo combinada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(Inaceptable→Sobresaliente)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1004901" y="1524000"/>
            <a:ext cx="46618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Figura 1. Flujo continuo de la Evaluación costo/beneficio</a:t>
            </a:r>
            <a:endParaRPr/>
          </a:p>
        </p:txBody>
      </p:sp>
      <p:sp>
        <p:nvSpPr>
          <p:cNvPr id="273" name="Google Shape;273;p11"/>
          <p:cNvSpPr txBox="1"/>
          <p:nvPr/>
        </p:nvSpPr>
        <p:spPr>
          <a:xfrm>
            <a:off x="1914674" y="4394637"/>
            <a:ext cx="1244145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 LPTA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Punto A</a:t>
            </a:r>
            <a:endParaRPr/>
          </a:p>
        </p:txBody>
      </p:sp>
      <p:sp>
        <p:nvSpPr>
          <p:cNvPr id="274" name="Google Shape;274;p11"/>
          <p:cNvSpPr txBox="1"/>
          <p:nvPr/>
        </p:nvSpPr>
        <p:spPr>
          <a:xfrm>
            <a:off x="2728452" y="3445183"/>
            <a:ext cx="138456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 de la Evaluación costo/beneficio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Punto C</a:t>
            </a:r>
            <a:endParaRPr/>
          </a:p>
        </p:txBody>
      </p:sp>
      <p:sp>
        <p:nvSpPr>
          <p:cNvPr id="275" name="Google Shape;275;p11"/>
          <p:cNvSpPr txBox="1"/>
          <p:nvPr/>
        </p:nvSpPr>
        <p:spPr>
          <a:xfrm>
            <a:off x="3077039" y="2571483"/>
            <a:ext cx="298992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Presunta curva de costo-capacidad</a:t>
            </a:r>
            <a:endParaRPr/>
          </a:p>
        </p:txBody>
      </p:sp>
      <p:sp>
        <p:nvSpPr>
          <p:cNvPr id="276" name="Google Shape;276;p11"/>
          <p:cNvSpPr txBox="1"/>
          <p:nvPr/>
        </p:nvSpPr>
        <p:spPr>
          <a:xfrm>
            <a:off x="6653476" y="2140596"/>
            <a:ext cx="203495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 técnicamente superior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Punto B</a:t>
            </a:r>
            <a:endParaRPr/>
          </a:p>
        </p:txBody>
      </p:sp>
      <p:sp>
        <p:nvSpPr>
          <p:cNvPr id="277" name="Google Shape;277;p11"/>
          <p:cNvSpPr txBox="1"/>
          <p:nvPr/>
        </p:nvSpPr>
        <p:spPr>
          <a:xfrm>
            <a:off x="4113021" y="4866609"/>
            <a:ext cx="1677062" cy="523220"/>
          </a:xfrm>
          <a:prstGeom prst="rect">
            <a:avLst/>
          </a:prstGeom>
          <a:solidFill>
            <a:srgbClr val="C8D2D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Capacidad mínima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(Umbral)</a:t>
            </a:r>
            <a:endParaRPr/>
          </a:p>
        </p:txBody>
      </p:sp>
      <p:sp>
        <p:nvSpPr>
          <p:cNvPr id="278" name="Google Shape;278;p11"/>
          <p:cNvSpPr txBox="1"/>
          <p:nvPr/>
        </p:nvSpPr>
        <p:spPr>
          <a:xfrm rot="-5400000">
            <a:off x="5608841" y="4133026"/>
            <a:ext cx="2701381" cy="523220"/>
          </a:xfrm>
          <a:prstGeom prst="rect">
            <a:avLst/>
          </a:prstGeom>
          <a:solidFill>
            <a:srgbClr val="ADBC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Límite de asequibilidad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(Restricciones presupuestarias)</a:t>
            </a:r>
            <a:endParaRPr/>
          </a:p>
        </p:txBody>
      </p:sp>
      <p:sp>
        <p:nvSpPr>
          <p:cNvPr id="279" name="Google Shape;279;p11"/>
          <p:cNvSpPr txBox="1"/>
          <p:nvPr/>
        </p:nvSpPr>
        <p:spPr>
          <a:xfrm>
            <a:off x="4000430" y="5885907"/>
            <a:ext cx="121058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Costo/Precio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(Bajo→Alto))</a:t>
            </a:r>
            <a:endParaRPr/>
          </a:p>
        </p:txBody>
      </p:sp>
      <p:sp>
        <p:nvSpPr>
          <p:cNvPr id="280" name="Google Shape;280;p11"/>
          <p:cNvSpPr txBox="1"/>
          <p:nvPr/>
        </p:nvSpPr>
        <p:spPr>
          <a:xfrm>
            <a:off x="816065" y="6531263"/>
            <a:ext cx="8045792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Fuente: Cifras obtenidas por el autor a partir del Memorándum de Selección de Fuentes del Departamento de Defensa, Apéndice B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1183550" y="731700"/>
            <a:ext cx="77220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900"/>
              <a:t>Factores típicos de evaluación</a:t>
            </a:r>
            <a:endParaRPr sz="3900"/>
          </a:p>
        </p:txBody>
      </p:sp>
      <p:sp>
        <p:nvSpPr>
          <p:cNvPr id="287" name="Google Shape;287;p41"/>
          <p:cNvSpPr txBox="1">
            <a:spLocks noGrp="1"/>
          </p:cNvSpPr>
          <p:nvPr>
            <p:ph type="body" idx="1"/>
          </p:nvPr>
        </p:nvSpPr>
        <p:spPr>
          <a:xfrm>
            <a:off x="1183550" y="2314050"/>
            <a:ext cx="7886700" cy="3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3600"/>
              <a:t>Enfoque de gestión</a:t>
            </a:r>
            <a:endParaRPr sz="3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3600"/>
              <a:t>Enfoque técnico</a:t>
            </a:r>
            <a:endParaRPr sz="3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3600"/>
              <a:t>Desempeño anterior</a:t>
            </a:r>
            <a:endParaRPr sz="3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3600"/>
              <a:t>Personal clave</a:t>
            </a:r>
            <a:endParaRPr sz="3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3600"/>
              <a:t>Precio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"/>
          <p:cNvSpPr txBox="1">
            <a:spLocks noGrp="1"/>
          </p:cNvSpPr>
          <p:nvPr>
            <p:ph type="title"/>
          </p:nvPr>
        </p:nvSpPr>
        <p:spPr>
          <a:xfrm>
            <a:off x="1183552" y="731700"/>
            <a:ext cx="74415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143"/>
              </a:buClr>
              <a:buSzPts val="3600"/>
              <a:buFont typeface="Proxima Nova"/>
              <a:buNone/>
            </a:pPr>
            <a:r>
              <a:rPr lang="en-US" sz="3600"/>
              <a:t>Factores no relacionados con el precio</a:t>
            </a:r>
            <a:endParaRPr sz="3600"/>
          </a:p>
        </p:txBody>
      </p:sp>
      <p:sp>
        <p:nvSpPr>
          <p:cNvPr id="294" name="Google Shape;294;p12"/>
          <p:cNvSpPr txBox="1">
            <a:spLocks noGrp="1"/>
          </p:cNvSpPr>
          <p:nvPr>
            <p:ph type="body" idx="1"/>
          </p:nvPr>
        </p:nvSpPr>
        <p:spPr>
          <a:xfrm>
            <a:off x="1183538" y="19320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/>
              <a:t>Los factores no relacionados con el precio pueden incluir: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Desempeño anterior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Certificaciones y experiencia del contratista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Incluye una garantía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Plan de control de calidad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Enfoque de gestión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Enfoque técnico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Protección del medio ambiente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Conservación de la energía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Sostenibilidad</a:t>
            </a:r>
            <a:endParaRPr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Riesgo</a:t>
            </a:r>
            <a:endParaRPr/>
          </a:p>
          <a:p>
            <a:pPr marL="68580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</a:pP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Microsoft Macintosh PowerPoint</Application>
  <PresentationFormat>On-screen Show (4:3)</PresentationFormat>
  <Paragraphs>165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Helvetica Neue</vt:lpstr>
      <vt:lpstr>Arial Narrow</vt:lpstr>
      <vt:lpstr>Proxima Nova</vt:lpstr>
      <vt:lpstr>Calibri</vt:lpstr>
      <vt:lpstr>Arial</vt:lpstr>
      <vt:lpstr>Office Theme</vt:lpstr>
      <vt:lpstr>PowerPoint Presentation</vt:lpstr>
      <vt:lpstr>PowerPoint Presentation</vt:lpstr>
      <vt:lpstr>Proceso general de adquisición</vt:lpstr>
      <vt:lpstr>Definición de Evaluación costo/beneficio (Valor por dinero)</vt:lpstr>
      <vt:lpstr>Beneficios y desafíos de la Evaluación costo/beneficio</vt:lpstr>
      <vt:lpstr>Evaluación costo/beneficio frente al Precio más bajo técnicamente aceptable (LPTA)</vt:lpstr>
      <vt:lpstr>Flujo continuo de la Evaluación costo/beneficio</vt:lpstr>
      <vt:lpstr>Factores típicos de evaluación</vt:lpstr>
      <vt:lpstr>Factores no relacionados con el precio</vt:lpstr>
      <vt:lpstr>Por qué utilizar factores no relacionados con el precio</vt:lpstr>
      <vt:lpstr>Consideraciones sobre la evaluación de las propuestas</vt:lpstr>
      <vt:lpstr>Equipos de proyecto integrados</vt:lpstr>
      <vt:lpstr>Calificaciones adjetivas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Tomioka Saito</dc:creator>
  <cp:lastModifiedBy>Omar Saeb</cp:lastModifiedBy>
  <cp:revision>1</cp:revision>
  <dcterms:modified xsi:type="dcterms:W3CDTF">2022-07-28T00:55:59Z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0x01010028BDC501F7462F4FB5EBD2E1548883E9</vt:lpwstr>
  </property>
</Properties>
</file>