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4"/>
  </p:notesMasterIdLst>
  <p:sldIdLst>
    <p:sldId id="256" r:id="rId2"/>
    <p:sldId id="258" r:id="rId3"/>
    <p:sldId id="283" r:id="rId4"/>
    <p:sldId id="259" r:id="rId5"/>
    <p:sldId id="261" r:id="rId6"/>
    <p:sldId id="316" r:id="rId7"/>
    <p:sldId id="312" r:id="rId8"/>
    <p:sldId id="315" r:id="rId9"/>
    <p:sldId id="313" r:id="rId10"/>
    <p:sldId id="314" r:id="rId11"/>
    <p:sldId id="266" r:id="rId12"/>
    <p:sldId id="262" r:id="rId13"/>
    <p:sldId id="263" r:id="rId14"/>
    <p:sldId id="301" r:id="rId15"/>
    <p:sldId id="305" r:id="rId16"/>
    <p:sldId id="306" r:id="rId17"/>
    <p:sldId id="307" r:id="rId18"/>
    <p:sldId id="318" r:id="rId19"/>
    <p:sldId id="317" r:id="rId20"/>
    <p:sldId id="319" r:id="rId21"/>
    <p:sldId id="320" r:id="rId22"/>
    <p:sldId id="278" r:id="rId23"/>
  </p:sldIdLst>
  <p:sldSz cx="9144000" cy="5143500" type="screen16x9"/>
  <p:notesSz cx="6858000" cy="9144000"/>
  <p:embeddedFontLst>
    <p:embeddedFont>
      <p:font typeface="Calibri" pitchFamily="34" charset="0"/>
      <p:regular r:id="rId25"/>
      <p:bold r:id="rId26"/>
      <p:italic r:id="rId27"/>
      <p:boldItalic r:id="rId28"/>
    </p:embeddedFont>
    <p:embeddedFont>
      <p:font typeface="Wingdings 2" pitchFamily="18" charset="2"/>
      <p:regular r:id="rId29"/>
    </p:embeddedFont>
    <p:embeddedFont>
      <p:font typeface="ＭＳ Ｐゴシック" pitchFamily="34" charset="-128"/>
      <p:regular r:id="rId30"/>
    </p:embeddedFont>
    <p:embeddedFont>
      <p:font typeface="Garamond" pitchFamily="18" charset="0"/>
      <p:regular r:id="rId31"/>
      <p:bold r:id="rId32"/>
      <p:italic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2F1AA15-988F-484E-B21E-4C2126119899}">
  <a:tblStyle styleId="{62F1AA15-988F-484E-B21E-4C212611989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0B37B-3084-4490-9C70-55943082819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23" autoAdjust="0"/>
  </p:normalViewPr>
  <p:slideViewPr>
    <p:cSldViewPr>
      <p:cViewPr>
        <p:scale>
          <a:sx n="100" d="100"/>
          <a:sy n="100" d="100"/>
        </p:scale>
        <p:origin x="-296"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878356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bce99795d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bce99795d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eaLnBrk="1" hangingPunct="1">
              <a:lnSpc>
                <a:spcPct val="80000"/>
              </a:lnSpc>
              <a:spcBef>
                <a:spcPct val="0"/>
              </a:spcBef>
              <a:buFont typeface="Wingdings" charset="0"/>
              <a:buChar char="§"/>
            </a:pPr>
            <a:r>
              <a:rPr lang="en-GB" sz="1800" dirty="0" smtClean="0">
                <a:latin typeface="Garamond" charset="0"/>
                <a:ea typeface="MS PGothic" charset="0"/>
                <a:cs typeface="Arial" charset="0"/>
              </a:rPr>
              <a:t>Corruption can cover various types of practice and may involve various forms of collusion between government and bidders, notably:</a:t>
            </a:r>
          </a:p>
          <a:p>
            <a:pPr lvl="1" algn="just" eaLnBrk="1" hangingPunct="1">
              <a:lnSpc>
                <a:spcPct val="80000"/>
              </a:lnSpc>
              <a:spcBef>
                <a:spcPct val="0"/>
              </a:spcBef>
              <a:buFont typeface="Wingdings" charset="0"/>
              <a:buChar char="§"/>
            </a:pPr>
            <a:r>
              <a:rPr lang="en-GB" sz="1800" dirty="0" smtClean="0">
                <a:latin typeface="Garamond" charset="0"/>
                <a:ea typeface="ＭＳ Ｐゴシック" charset="0"/>
                <a:cs typeface="Arial" charset="0"/>
              </a:rPr>
              <a:t>Awarding contracts on the basis of bribes,</a:t>
            </a:r>
            <a:endParaRPr lang="en-GB" sz="1100" dirty="0" smtClean="0">
              <a:latin typeface="Garamond" charset="0"/>
              <a:ea typeface="ＭＳ Ｐゴシック" charset="0"/>
              <a:cs typeface="Arial" charset="0"/>
            </a:endParaRPr>
          </a:p>
          <a:p>
            <a:pPr lvl="1" algn="just" eaLnBrk="1" hangingPunct="1">
              <a:lnSpc>
                <a:spcPct val="80000"/>
              </a:lnSpc>
              <a:spcBef>
                <a:spcPct val="0"/>
              </a:spcBef>
              <a:buFont typeface="Wingdings" charset="0"/>
              <a:buChar char="§"/>
            </a:pPr>
            <a:r>
              <a:rPr lang="en-GB" sz="1800" dirty="0" smtClean="0">
                <a:latin typeface="Garamond" charset="0"/>
                <a:ea typeface="ＭＳ Ｐゴシック" charset="0"/>
                <a:cs typeface="Arial" charset="0"/>
              </a:rPr>
              <a:t>Awarding contracts to firms in which one has a personal interest;</a:t>
            </a:r>
            <a:endParaRPr lang="en-GB" sz="1100" dirty="0" smtClean="0">
              <a:latin typeface="Garamond" charset="0"/>
              <a:ea typeface="ＭＳ Ｐゴシック" charset="0"/>
              <a:cs typeface="Arial" charset="0"/>
            </a:endParaRPr>
          </a:p>
          <a:p>
            <a:pPr lvl="1" algn="just" eaLnBrk="1" hangingPunct="1">
              <a:lnSpc>
                <a:spcPct val="80000"/>
              </a:lnSpc>
              <a:spcBef>
                <a:spcPct val="0"/>
              </a:spcBef>
              <a:buFont typeface="Wingdings" charset="0"/>
              <a:buChar char="§"/>
            </a:pPr>
            <a:r>
              <a:rPr lang="en-GB" sz="1800" dirty="0" smtClean="0">
                <a:latin typeface="Garamond" charset="0"/>
                <a:ea typeface="ＭＳ Ｐゴシック" charset="0"/>
                <a:cs typeface="Arial" charset="0"/>
              </a:rPr>
              <a:t>Awarding contracts to firms in which one’s friends, family or business acquaintances have an interest;</a:t>
            </a:r>
            <a:endParaRPr lang="en-GB" sz="1100" dirty="0" smtClean="0">
              <a:latin typeface="Garamond" charset="0"/>
              <a:ea typeface="ＭＳ Ｐゴシック" charset="0"/>
              <a:cs typeface="Arial" charset="0"/>
            </a:endParaRPr>
          </a:p>
          <a:p>
            <a:pPr lvl="1" algn="just" eaLnBrk="1" hangingPunct="1">
              <a:lnSpc>
                <a:spcPct val="80000"/>
              </a:lnSpc>
              <a:spcBef>
                <a:spcPct val="0"/>
              </a:spcBef>
              <a:buFont typeface="Wingdings" charset="0"/>
              <a:buChar char="§"/>
            </a:pPr>
            <a:r>
              <a:rPr lang="en-GB" sz="1800" dirty="0" smtClean="0">
                <a:latin typeface="Garamond" charset="0"/>
                <a:ea typeface="ＭＳ Ｐゴシック" charset="0"/>
                <a:cs typeface="Arial" charset="0"/>
              </a:rPr>
              <a:t>Awarding contracts to political supporters (e g. to firms who have provided financial support; or to regions which have voted for a particular political party, and</a:t>
            </a:r>
            <a:endParaRPr lang="en-GB" sz="1100" dirty="0" smtClean="0">
              <a:latin typeface="Garamond" charset="0"/>
              <a:ea typeface="ＭＳ Ｐゴシック" charset="0"/>
              <a:cs typeface="Arial" charset="0"/>
            </a:endParaRPr>
          </a:p>
          <a:p>
            <a:pPr lvl="1" algn="just" eaLnBrk="1" hangingPunct="1">
              <a:lnSpc>
                <a:spcPct val="80000"/>
              </a:lnSpc>
              <a:spcBef>
                <a:spcPct val="0"/>
              </a:spcBef>
              <a:buFont typeface="Wingdings" charset="0"/>
              <a:buChar char="§"/>
            </a:pPr>
            <a:r>
              <a:rPr lang="en-GB" sz="1800" dirty="0" smtClean="0">
                <a:latin typeface="Garamond" charset="0"/>
                <a:ea typeface="ＭＳ Ｐゴシック" charset="0"/>
                <a:cs typeface="Arial" charset="0"/>
              </a:rPr>
              <a:t>Avoiding corruption and conflicts of interest</a:t>
            </a:r>
            <a:r>
              <a:rPr lang="en-GB" sz="2100" dirty="0" smtClean="0">
                <a:latin typeface="Garamond" charset="0"/>
                <a:ea typeface="ＭＳ Ｐゴシック" charset="0"/>
                <a:cs typeface="Arial" charset="0"/>
              </a:rPr>
              <a:t>.</a:t>
            </a:r>
            <a:endParaRPr lang="en-GB" sz="1800" dirty="0" smtClean="0">
              <a:latin typeface="Garamond" charset="0"/>
              <a:ea typeface="ＭＳ Ｐゴシック" charset="0"/>
              <a:cs typeface="Arial" charset="0"/>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eaLnBrk="1" hangingPunct="1">
              <a:lnSpc>
                <a:spcPct val="80000"/>
              </a:lnSpc>
              <a:spcBef>
                <a:spcPct val="0"/>
              </a:spcBef>
              <a:buFont typeface="Wingdings" charset="0"/>
              <a:buChar char="§"/>
            </a:pPr>
            <a:r>
              <a:rPr lang="en-GB" sz="1800" dirty="0" smtClean="0">
                <a:latin typeface="Garamond" charset="0"/>
                <a:ea typeface="MS PGothic" charset="0"/>
                <a:cs typeface="Arial" charset="0"/>
              </a:rPr>
              <a:t>Corruption can cover various types of practice and may involve various forms of collusion between government and bidders, notably:</a:t>
            </a:r>
          </a:p>
          <a:p>
            <a:pPr lvl="1" algn="just" eaLnBrk="1" hangingPunct="1">
              <a:lnSpc>
                <a:spcPct val="80000"/>
              </a:lnSpc>
              <a:spcBef>
                <a:spcPct val="0"/>
              </a:spcBef>
              <a:buFont typeface="Wingdings" charset="0"/>
              <a:buChar char="§"/>
            </a:pPr>
            <a:r>
              <a:rPr lang="en-GB" sz="1800" dirty="0" smtClean="0">
                <a:latin typeface="Garamond" charset="0"/>
                <a:ea typeface="ＭＳ Ｐゴシック" charset="0"/>
                <a:cs typeface="Arial" charset="0"/>
              </a:rPr>
              <a:t>Awarding contracts on the basis of bribes,</a:t>
            </a:r>
            <a:endParaRPr lang="en-GB" sz="1100" dirty="0" smtClean="0">
              <a:latin typeface="Garamond" charset="0"/>
              <a:ea typeface="ＭＳ Ｐゴシック" charset="0"/>
              <a:cs typeface="Arial" charset="0"/>
            </a:endParaRPr>
          </a:p>
          <a:p>
            <a:pPr lvl="1" algn="just" eaLnBrk="1" hangingPunct="1">
              <a:lnSpc>
                <a:spcPct val="80000"/>
              </a:lnSpc>
              <a:spcBef>
                <a:spcPct val="0"/>
              </a:spcBef>
              <a:buFont typeface="Wingdings" charset="0"/>
              <a:buChar char="§"/>
            </a:pPr>
            <a:r>
              <a:rPr lang="en-GB" sz="1800" dirty="0" smtClean="0">
                <a:latin typeface="Garamond" charset="0"/>
                <a:ea typeface="ＭＳ Ｐゴシック" charset="0"/>
                <a:cs typeface="Arial" charset="0"/>
              </a:rPr>
              <a:t>Awarding contracts to firms in which one has a personal interest;</a:t>
            </a:r>
            <a:endParaRPr lang="en-GB" sz="1100" dirty="0" smtClean="0">
              <a:latin typeface="Garamond" charset="0"/>
              <a:ea typeface="ＭＳ Ｐゴシック" charset="0"/>
              <a:cs typeface="Arial" charset="0"/>
            </a:endParaRPr>
          </a:p>
          <a:p>
            <a:pPr lvl="1" algn="just" eaLnBrk="1" hangingPunct="1">
              <a:lnSpc>
                <a:spcPct val="80000"/>
              </a:lnSpc>
              <a:spcBef>
                <a:spcPct val="0"/>
              </a:spcBef>
              <a:buFont typeface="Wingdings" charset="0"/>
              <a:buChar char="§"/>
            </a:pPr>
            <a:r>
              <a:rPr lang="en-GB" sz="1800" dirty="0" smtClean="0">
                <a:latin typeface="Garamond" charset="0"/>
                <a:ea typeface="ＭＳ Ｐゴシック" charset="0"/>
                <a:cs typeface="Arial" charset="0"/>
              </a:rPr>
              <a:t>Awarding contracts to firms in which one’s friends, family or business acquaintances have an interest;</a:t>
            </a:r>
            <a:endParaRPr lang="en-GB" sz="1100" dirty="0" smtClean="0">
              <a:latin typeface="Garamond" charset="0"/>
              <a:ea typeface="ＭＳ Ｐゴシック" charset="0"/>
              <a:cs typeface="Arial" charset="0"/>
            </a:endParaRPr>
          </a:p>
          <a:p>
            <a:pPr lvl="1" algn="just" eaLnBrk="1" hangingPunct="1">
              <a:lnSpc>
                <a:spcPct val="80000"/>
              </a:lnSpc>
              <a:spcBef>
                <a:spcPct val="0"/>
              </a:spcBef>
              <a:buFont typeface="Wingdings" charset="0"/>
              <a:buChar char="§"/>
            </a:pPr>
            <a:r>
              <a:rPr lang="en-GB" sz="1800" dirty="0" smtClean="0">
                <a:latin typeface="Garamond" charset="0"/>
                <a:ea typeface="ＭＳ Ｐゴシック" charset="0"/>
                <a:cs typeface="Arial" charset="0"/>
              </a:rPr>
              <a:t>Awarding contracts to political supporters (e g. to firms who have provided financial support; or to regions which have voted for a particular political party, and</a:t>
            </a:r>
            <a:endParaRPr lang="en-GB" sz="1100" dirty="0" smtClean="0">
              <a:latin typeface="Garamond" charset="0"/>
              <a:ea typeface="ＭＳ Ｐゴシック" charset="0"/>
              <a:cs typeface="Arial" charset="0"/>
            </a:endParaRPr>
          </a:p>
          <a:p>
            <a:pPr lvl="1" algn="just" eaLnBrk="1" hangingPunct="1">
              <a:lnSpc>
                <a:spcPct val="80000"/>
              </a:lnSpc>
              <a:spcBef>
                <a:spcPct val="0"/>
              </a:spcBef>
              <a:buFont typeface="Wingdings" charset="0"/>
              <a:buChar char="§"/>
            </a:pPr>
            <a:r>
              <a:rPr lang="en-GB" sz="1800" dirty="0" smtClean="0">
                <a:latin typeface="Garamond" charset="0"/>
                <a:ea typeface="ＭＳ Ｐゴシック" charset="0"/>
                <a:cs typeface="Arial" charset="0"/>
              </a:rPr>
              <a:t>Avoiding corruption and conflicts of interest</a:t>
            </a:r>
            <a:r>
              <a:rPr lang="en-GB" sz="2100" dirty="0" smtClean="0">
                <a:latin typeface="Garamond" charset="0"/>
                <a:ea typeface="ＭＳ Ｐゴシック" charset="0"/>
                <a:cs typeface="Arial" charset="0"/>
              </a:rPr>
              <a:t>.</a:t>
            </a:r>
            <a:endParaRPr lang="en-GB" sz="1800" dirty="0" smtClean="0">
              <a:latin typeface="Garamond" charset="0"/>
              <a:ea typeface="ＭＳ Ｐゴシック" charset="0"/>
              <a:cs typeface="Arial" charset="0"/>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smtClean="0">
                <a:latin typeface="Garamond" charset="0"/>
              </a:rPr>
              <a:t>In common usage the word “corruption” is used to mean different things in different contexts. Even if we choose to confine ourselves only to the economic context, staying away, for example, from related issues of political corruption (i.e., where the ill-gotten gains are primarily in terms of political power), there are alternative denotations of economic corruption. </a:t>
            </a:r>
          </a:p>
          <a:p>
            <a:pPr marL="0" lvl="0" indent="0" algn="l" rtl="0">
              <a:spcBef>
                <a:spcPts val="0"/>
              </a:spcBef>
              <a:spcAft>
                <a:spcPts val="0"/>
              </a:spcAft>
              <a:buNone/>
            </a:pPr>
            <a:endParaRPr lang="en-GB" sz="1100" dirty="0" smtClean="0">
              <a:latin typeface="Garamond"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1" dirty="0" smtClean="0">
                <a:latin typeface="Garamond" charset="0"/>
              </a:rPr>
              <a:t>“…the definitions of corruption matter greatly, and for two main reasons: first, they determine what we are trying to capture when we measure corruption; second, they condition the manner in which we understand the nature of the problem and, as a result, how we develop strategies to combat corruption” </a:t>
            </a:r>
            <a:r>
              <a:rPr lang="en-GB" sz="1100" dirty="0" smtClean="0">
                <a:latin typeface="Garamond" charset="0"/>
              </a:rPr>
              <a:t>S. </a:t>
            </a:r>
            <a:r>
              <a:rPr lang="en-GB" sz="1100" dirty="0" err="1" smtClean="0">
                <a:latin typeface="Garamond" charset="0"/>
              </a:rPr>
              <a:t>Andersson</a:t>
            </a:r>
            <a:r>
              <a:rPr lang="en-GB" sz="1100" dirty="0" smtClean="0">
                <a:latin typeface="Garamond" charset="0"/>
              </a:rPr>
              <a:t> and P. Heywood, ‘The Politics of Perception: Use and Abuse of Transparency International’s Approach to Measuring Corruption’ (2009) 57 Political Studies, 746–767 @ 750</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just" eaLnBrk="1" hangingPunct="1">
              <a:lnSpc>
                <a:spcPct val="80000"/>
              </a:lnSpc>
              <a:spcBef>
                <a:spcPct val="0"/>
              </a:spcBef>
              <a:buFont typeface="Wingdings" charset="0"/>
              <a:buNone/>
            </a:pPr>
            <a:r>
              <a:rPr lang="en-GB" sz="1800" dirty="0" smtClean="0">
                <a:latin typeface="Garamond" charset="0"/>
                <a:ea typeface="MS PGothic" charset="0"/>
                <a:cs typeface="Arial" charset="0"/>
              </a:rPr>
              <a:t>Most</a:t>
            </a:r>
            <a:r>
              <a:rPr lang="en-GB" sz="1800" baseline="0" dirty="0" smtClean="0">
                <a:latin typeface="Garamond" charset="0"/>
                <a:ea typeface="MS PGothic" charset="0"/>
                <a:cs typeface="Arial" charset="0"/>
              </a:rPr>
              <a:t> people judge the integrity of the state by reference to the procurement system!</a:t>
            </a:r>
          </a:p>
          <a:p>
            <a:pPr marL="139700" indent="0" algn="just" eaLnBrk="1" hangingPunct="1">
              <a:lnSpc>
                <a:spcPct val="80000"/>
              </a:lnSpc>
              <a:spcBef>
                <a:spcPct val="0"/>
              </a:spcBef>
              <a:buFont typeface="Wingdings" charset="0"/>
              <a:buNone/>
            </a:pPr>
            <a:endParaRPr lang="en-GB" sz="1800" baseline="0" dirty="0" smtClean="0">
              <a:latin typeface="Garamond" charset="0"/>
              <a:ea typeface="MS PGothic" charset="0"/>
              <a:cs typeface="Arial" charset="0"/>
            </a:endParaRPr>
          </a:p>
          <a:p>
            <a:pPr marL="139700" indent="0" algn="just" eaLnBrk="1" hangingPunct="1">
              <a:lnSpc>
                <a:spcPct val="80000"/>
              </a:lnSpc>
              <a:spcBef>
                <a:spcPct val="0"/>
              </a:spcBef>
              <a:buFont typeface="Wingdings" charset="0"/>
              <a:buNone/>
            </a:pPr>
            <a:r>
              <a:rPr lang="en-GB" sz="1800" baseline="0" dirty="0" smtClean="0">
                <a:latin typeface="Garamond" charset="0"/>
                <a:ea typeface="MS PGothic" charset="0"/>
                <a:cs typeface="Arial" charset="0"/>
              </a:rPr>
              <a:t>Value can be lost due to the substitution of substandard materials</a:t>
            </a:r>
          </a:p>
          <a:p>
            <a:pPr marL="139700" indent="0" algn="just" eaLnBrk="1" hangingPunct="1">
              <a:lnSpc>
                <a:spcPct val="80000"/>
              </a:lnSpc>
              <a:spcBef>
                <a:spcPct val="0"/>
              </a:spcBef>
              <a:buFont typeface="Wingdings" charset="0"/>
              <a:buNone/>
            </a:pPr>
            <a:endParaRPr lang="en-GB" sz="1800" baseline="0" dirty="0" smtClean="0">
              <a:latin typeface="Garamond" charset="0"/>
              <a:ea typeface="MS PGothic" charset="0"/>
              <a:cs typeface="Arial" charset="0"/>
            </a:endParaRPr>
          </a:p>
          <a:p>
            <a:pPr marL="139700" indent="0" algn="just" eaLnBrk="1" hangingPunct="1">
              <a:lnSpc>
                <a:spcPct val="80000"/>
              </a:lnSpc>
              <a:spcBef>
                <a:spcPct val="0"/>
              </a:spcBef>
              <a:buFont typeface="Wingdings" charset="0"/>
              <a:buNone/>
            </a:pPr>
            <a:r>
              <a:rPr lang="en-GB" sz="1800" baseline="0" dirty="0" smtClean="0">
                <a:latin typeface="Garamond" charset="0"/>
                <a:ea typeface="MS PGothic" charset="0"/>
                <a:cs typeface="Arial" charset="0"/>
              </a:rPr>
              <a:t>Loss of state aid</a:t>
            </a:r>
            <a:endParaRPr lang="en-GB" sz="1800" dirty="0" smtClean="0">
              <a:latin typeface="Garamond" charset="0"/>
              <a:ea typeface="ＭＳ Ｐゴシック" charset="0"/>
              <a:cs typeface="Arial" charset="0"/>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748000" y="747750"/>
            <a:ext cx="3648000" cy="3648000"/>
          </a:xfrm>
          <a:prstGeom prst="ellipse">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title"/>
          </p:nvPr>
        </p:nvSpPr>
        <p:spPr>
          <a:xfrm>
            <a:off x="2747950" y="747775"/>
            <a:ext cx="3648000" cy="3648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25575" y="525325"/>
            <a:ext cx="4092900" cy="4092900"/>
          </a:xfrm>
          <a:prstGeom prst="diamond">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subTitle" idx="1"/>
          </p:nvPr>
        </p:nvSpPr>
        <p:spPr>
          <a:xfrm>
            <a:off x="3009350" y="2573875"/>
            <a:ext cx="3086700" cy="2044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1pPr>
            <a:lvl2pPr lvl="1"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2pPr>
            <a:lvl3pPr lvl="2"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3pPr>
            <a:lvl4pPr lvl="3"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4pPr>
            <a:lvl5pPr lvl="4"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5pPr>
            <a:lvl6pPr lvl="5"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6pPr>
            <a:lvl7pPr lvl="6"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7pPr>
            <a:lvl8pPr lvl="7"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8pPr>
            <a:lvl9pPr lvl="8"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9pPr>
          </a:lstStyle>
          <a:p>
            <a:endParaRPr/>
          </a:p>
        </p:txBody>
      </p:sp>
      <p:sp>
        <p:nvSpPr>
          <p:cNvPr id="17" name="Google Shape;17;p3"/>
          <p:cNvSpPr txBox="1">
            <a:spLocks noGrp="1"/>
          </p:cNvSpPr>
          <p:nvPr>
            <p:ph type="title"/>
          </p:nvPr>
        </p:nvSpPr>
        <p:spPr>
          <a:xfrm>
            <a:off x="3048000" y="529375"/>
            <a:ext cx="3048000" cy="2044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2380350" y="0"/>
            <a:ext cx="67638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27" name="Google Shape;27;p5"/>
          <p:cNvSpPr txBox="1">
            <a:spLocks noGrp="1"/>
          </p:cNvSpPr>
          <p:nvPr>
            <p:ph type="body" idx="1"/>
          </p:nvPr>
        </p:nvSpPr>
        <p:spPr>
          <a:xfrm>
            <a:off x="2902950" y="1509475"/>
            <a:ext cx="5718600" cy="3125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marL="1371600" lvl="2"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marL="1828800" lvl="3"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marL="2286000" lvl="4"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marL="2743200" lvl="5"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marL="3200400" lvl="6"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marL="3657600" lvl="7"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marL="4114800" lvl="8"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a:endParaRPr/>
          </a:p>
        </p:txBody>
      </p:sp>
      <p:sp>
        <p:nvSpPr>
          <p:cNvPr id="28" name="Google Shape;28;p5"/>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7"/>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p:nvPr/>
        </p:nvSpPr>
        <p:spPr>
          <a:xfrm>
            <a:off x="2380350" y="0"/>
            <a:ext cx="67638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38" name="Google Shape;38;p7"/>
          <p:cNvSpPr txBox="1">
            <a:spLocks noGrp="1"/>
          </p:cNvSpPr>
          <p:nvPr>
            <p:ph type="body" idx="1"/>
          </p:nvPr>
        </p:nvSpPr>
        <p:spPr>
          <a:xfrm>
            <a:off x="2902950" y="1509475"/>
            <a:ext cx="2780700" cy="3125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2pPr>
            <a:lvl3pPr marL="1371600" lvl="2"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3pPr>
            <a:lvl4pPr marL="1828800" lvl="3"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4pPr>
            <a:lvl5pPr marL="2286000" lvl="4"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5pPr>
            <a:lvl6pPr marL="2743200" lvl="5"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6pPr>
            <a:lvl7pPr marL="3200400" lvl="6"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7pPr>
            <a:lvl8pPr marL="3657600" lvl="7"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8pPr>
            <a:lvl9pPr marL="4114800" lvl="8"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9pPr>
          </a:lstStyle>
          <a:p>
            <a:endParaRPr/>
          </a:p>
        </p:txBody>
      </p:sp>
      <p:sp>
        <p:nvSpPr>
          <p:cNvPr id="39" name="Google Shape;39;p7"/>
          <p:cNvSpPr txBox="1">
            <a:spLocks noGrp="1"/>
          </p:cNvSpPr>
          <p:nvPr>
            <p:ph type="body" idx="2"/>
          </p:nvPr>
        </p:nvSpPr>
        <p:spPr>
          <a:xfrm>
            <a:off x="5840729" y="1509475"/>
            <a:ext cx="2780700" cy="3125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2pPr>
            <a:lvl3pPr marL="1371600" lvl="2"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3pPr>
            <a:lvl4pPr marL="1828800" lvl="3"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4pPr>
            <a:lvl5pPr marL="2286000" lvl="4"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5pPr>
            <a:lvl6pPr marL="2743200" lvl="5"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6pPr>
            <a:lvl7pPr marL="3200400" lvl="6"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7pPr>
            <a:lvl8pPr marL="3657600" lvl="7"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8pPr>
            <a:lvl9pPr marL="4114800" lvl="8"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9pPr>
          </a:lstStyle>
          <a:p>
            <a:endParaRPr/>
          </a:p>
        </p:txBody>
      </p:sp>
      <p:sp>
        <p:nvSpPr>
          <p:cNvPr id="40" name="Google Shape;40;p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9"/>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a:off x="1190100" y="0"/>
            <a:ext cx="6763800" cy="8574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1190100" y="302375"/>
            <a:ext cx="6763800" cy="50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FFFFFF"/>
                </a:solidFill>
                <a:latin typeface="Muli"/>
                <a:ea typeface="Muli"/>
                <a:cs typeface="Muli"/>
                <a:sym typeface="Muli"/>
              </a:defRPr>
            </a:lvl1pPr>
            <a:lvl2pPr lvl="1" algn="ctr" rtl="0">
              <a:spcBef>
                <a:spcPts val="0"/>
              </a:spcBef>
              <a:spcAft>
                <a:spcPts val="0"/>
              </a:spcAft>
              <a:buNone/>
              <a:defRPr sz="1800" b="1">
                <a:solidFill>
                  <a:srgbClr val="FFFFFF"/>
                </a:solidFill>
                <a:latin typeface="Muli"/>
                <a:ea typeface="Muli"/>
                <a:cs typeface="Muli"/>
                <a:sym typeface="Muli"/>
              </a:defRPr>
            </a:lvl2pPr>
            <a:lvl3pPr lvl="2" algn="ctr" rtl="0">
              <a:spcBef>
                <a:spcPts val="0"/>
              </a:spcBef>
              <a:spcAft>
                <a:spcPts val="0"/>
              </a:spcAft>
              <a:buNone/>
              <a:defRPr sz="1800" b="1">
                <a:solidFill>
                  <a:srgbClr val="FFFFFF"/>
                </a:solidFill>
                <a:latin typeface="Muli"/>
                <a:ea typeface="Muli"/>
                <a:cs typeface="Muli"/>
                <a:sym typeface="Muli"/>
              </a:defRPr>
            </a:lvl3pPr>
            <a:lvl4pPr lvl="3" algn="ctr" rtl="0">
              <a:spcBef>
                <a:spcPts val="0"/>
              </a:spcBef>
              <a:spcAft>
                <a:spcPts val="0"/>
              </a:spcAft>
              <a:buNone/>
              <a:defRPr sz="1800" b="1">
                <a:solidFill>
                  <a:srgbClr val="FFFFFF"/>
                </a:solidFill>
                <a:latin typeface="Muli"/>
                <a:ea typeface="Muli"/>
                <a:cs typeface="Muli"/>
                <a:sym typeface="Muli"/>
              </a:defRPr>
            </a:lvl4pPr>
            <a:lvl5pPr lvl="4" algn="ctr" rtl="0">
              <a:spcBef>
                <a:spcPts val="0"/>
              </a:spcBef>
              <a:spcAft>
                <a:spcPts val="0"/>
              </a:spcAft>
              <a:buNone/>
              <a:defRPr sz="1800" b="1">
                <a:solidFill>
                  <a:srgbClr val="FFFFFF"/>
                </a:solidFill>
                <a:latin typeface="Muli"/>
                <a:ea typeface="Muli"/>
                <a:cs typeface="Muli"/>
                <a:sym typeface="Muli"/>
              </a:defRPr>
            </a:lvl5pPr>
            <a:lvl6pPr lvl="5" algn="ctr" rtl="0">
              <a:spcBef>
                <a:spcPts val="0"/>
              </a:spcBef>
              <a:spcAft>
                <a:spcPts val="0"/>
              </a:spcAft>
              <a:buNone/>
              <a:defRPr sz="1800" b="1">
                <a:solidFill>
                  <a:srgbClr val="FFFFFF"/>
                </a:solidFill>
                <a:latin typeface="Muli"/>
                <a:ea typeface="Muli"/>
                <a:cs typeface="Muli"/>
                <a:sym typeface="Muli"/>
              </a:defRPr>
            </a:lvl6pPr>
            <a:lvl7pPr lvl="6" algn="ctr" rtl="0">
              <a:spcBef>
                <a:spcPts val="0"/>
              </a:spcBef>
              <a:spcAft>
                <a:spcPts val="0"/>
              </a:spcAft>
              <a:buNone/>
              <a:defRPr sz="1800" b="1">
                <a:solidFill>
                  <a:srgbClr val="FFFFFF"/>
                </a:solidFill>
                <a:latin typeface="Muli"/>
                <a:ea typeface="Muli"/>
                <a:cs typeface="Muli"/>
                <a:sym typeface="Muli"/>
              </a:defRPr>
            </a:lvl7pPr>
            <a:lvl8pPr lvl="7" algn="ctr" rtl="0">
              <a:spcBef>
                <a:spcPts val="0"/>
              </a:spcBef>
              <a:spcAft>
                <a:spcPts val="0"/>
              </a:spcAft>
              <a:buNone/>
              <a:defRPr sz="1800" b="1">
                <a:solidFill>
                  <a:srgbClr val="FFFFFF"/>
                </a:solidFill>
                <a:latin typeface="Muli"/>
                <a:ea typeface="Muli"/>
                <a:cs typeface="Muli"/>
                <a:sym typeface="Muli"/>
              </a:defRPr>
            </a:lvl8pPr>
            <a:lvl9pPr lvl="8" algn="ctr"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53" name="Google Shape;53;p9"/>
          <p:cNvSpPr txBox="1">
            <a:spLocks noGrp="1"/>
          </p:cNvSpPr>
          <p:nvPr>
            <p:ph type="sldNum" idx="12"/>
          </p:nvPr>
        </p:nvSpPr>
        <p:spPr>
          <a:xfrm>
            <a:off x="4297659" y="4749851"/>
            <a:ext cx="548700" cy="393600"/>
          </a:xfrm>
          <a:prstGeom prst="rect">
            <a:avLst/>
          </a:prstGeom>
        </p:spPr>
        <p:txBody>
          <a:bodyPr spcFirstLastPara="1" wrap="square" lIns="91425" tIns="91425" rIns="91425" bIns="91425" anchor="t" anchorCtr="0">
            <a:noAutofit/>
          </a:bodyPr>
          <a:lstStyle>
            <a:lvl1pPr lvl="0" algn="ctr">
              <a:buNone/>
              <a:defRPr>
                <a:solidFill>
                  <a:srgbClr val="00B2FF"/>
                </a:solidFill>
              </a:defRPr>
            </a:lvl1pPr>
            <a:lvl2pPr lvl="1" algn="ctr">
              <a:buNone/>
              <a:defRPr>
                <a:solidFill>
                  <a:srgbClr val="00B2FF"/>
                </a:solidFill>
              </a:defRPr>
            </a:lvl2pPr>
            <a:lvl3pPr lvl="2" algn="ctr">
              <a:buNone/>
              <a:defRPr>
                <a:solidFill>
                  <a:srgbClr val="00B2FF"/>
                </a:solidFill>
              </a:defRPr>
            </a:lvl3pPr>
            <a:lvl4pPr lvl="3" algn="ctr">
              <a:buNone/>
              <a:defRPr>
                <a:solidFill>
                  <a:srgbClr val="00B2FF"/>
                </a:solidFill>
              </a:defRPr>
            </a:lvl4pPr>
            <a:lvl5pPr lvl="4" algn="ctr">
              <a:buNone/>
              <a:defRPr>
                <a:solidFill>
                  <a:srgbClr val="00B2FF"/>
                </a:solidFill>
              </a:defRPr>
            </a:lvl5pPr>
            <a:lvl6pPr lvl="5" algn="ctr">
              <a:buNone/>
              <a:defRPr>
                <a:solidFill>
                  <a:srgbClr val="00B2FF"/>
                </a:solidFill>
              </a:defRPr>
            </a:lvl6pPr>
            <a:lvl7pPr lvl="6" algn="ctr">
              <a:buNone/>
              <a:defRPr>
                <a:solidFill>
                  <a:srgbClr val="00B2FF"/>
                </a:solidFill>
              </a:defRPr>
            </a:lvl7pPr>
            <a:lvl8pPr lvl="7" algn="ctr">
              <a:buNone/>
              <a:defRPr>
                <a:solidFill>
                  <a:srgbClr val="00B2FF"/>
                </a:solidFill>
              </a:defRPr>
            </a:lvl8pPr>
            <a:lvl9pPr lvl="8" algn="ctr">
              <a:buNone/>
              <a:defRPr>
                <a:solidFill>
                  <a:srgbClr val="00B2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2950" y="1509475"/>
            <a:ext cx="5718600" cy="31251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Clr>
                <a:schemeClr val="lt1"/>
              </a:buClr>
              <a:buSzPts val="2000"/>
              <a:buFont typeface="Muli"/>
              <a:buChar char="➜"/>
              <a:defRPr sz="2400">
                <a:solidFill>
                  <a:schemeClr val="lt1"/>
                </a:solidFill>
                <a:latin typeface="Muli"/>
                <a:ea typeface="Muli"/>
                <a:cs typeface="Muli"/>
                <a:sym typeface="Muli"/>
              </a:defRPr>
            </a:lvl1pPr>
            <a:lvl2pPr marL="914400" lvl="1" indent="-342900" rtl="0">
              <a:spcBef>
                <a:spcPts val="0"/>
              </a:spcBef>
              <a:spcAft>
                <a:spcPts val="0"/>
              </a:spcAft>
              <a:buClr>
                <a:schemeClr val="lt1"/>
              </a:buClr>
              <a:buSzPts val="1800"/>
              <a:buFont typeface="Muli"/>
              <a:buChar char="○"/>
              <a:defRPr sz="2400">
                <a:solidFill>
                  <a:schemeClr val="lt1"/>
                </a:solidFill>
                <a:latin typeface="Muli"/>
                <a:ea typeface="Muli"/>
                <a:cs typeface="Muli"/>
                <a:sym typeface="Muli"/>
              </a:defRPr>
            </a:lvl2pPr>
            <a:lvl3pPr marL="1371600" lvl="2" indent="-381000" rtl="0">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3pPr>
            <a:lvl4pPr marL="1828800" lvl="3" indent="-381000" rtl="0">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rtl="0">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rtl="0">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rtl="0">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rtl="0">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rtl="0">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7" name="Google Shape;7;p1"/>
          <p:cNvSpPr txBox="1">
            <a:spLocks noGrp="1"/>
          </p:cNvSpPr>
          <p:nvPr>
            <p:ph type="title"/>
          </p:nvPr>
        </p:nvSpPr>
        <p:spPr>
          <a:xfrm>
            <a:off x="2902775" y="302375"/>
            <a:ext cx="5718600" cy="503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solidFill>
                  <a:schemeClr val="lt1"/>
                </a:solidFill>
                <a:latin typeface="Muli"/>
                <a:ea typeface="Muli"/>
                <a:cs typeface="Muli"/>
                <a:sym typeface="Muli"/>
              </a:defRPr>
            </a:lvl1pPr>
            <a:lvl2pPr lvl="1" rtl="0">
              <a:spcBef>
                <a:spcPts val="0"/>
              </a:spcBef>
              <a:spcAft>
                <a:spcPts val="0"/>
              </a:spcAft>
              <a:buNone/>
              <a:defRPr sz="1800" b="1">
                <a:solidFill>
                  <a:schemeClr val="lt1"/>
                </a:solidFill>
                <a:latin typeface="Muli"/>
                <a:ea typeface="Muli"/>
                <a:cs typeface="Muli"/>
                <a:sym typeface="Muli"/>
              </a:defRPr>
            </a:lvl2pPr>
            <a:lvl3pPr lvl="2" rtl="0">
              <a:spcBef>
                <a:spcPts val="0"/>
              </a:spcBef>
              <a:spcAft>
                <a:spcPts val="0"/>
              </a:spcAft>
              <a:buNone/>
              <a:defRPr sz="1800" b="1">
                <a:solidFill>
                  <a:schemeClr val="lt1"/>
                </a:solidFill>
                <a:latin typeface="Muli"/>
                <a:ea typeface="Muli"/>
                <a:cs typeface="Muli"/>
                <a:sym typeface="Muli"/>
              </a:defRPr>
            </a:lvl3pPr>
            <a:lvl4pPr lvl="3" rtl="0">
              <a:spcBef>
                <a:spcPts val="0"/>
              </a:spcBef>
              <a:spcAft>
                <a:spcPts val="0"/>
              </a:spcAft>
              <a:buNone/>
              <a:defRPr sz="1800" b="1">
                <a:solidFill>
                  <a:schemeClr val="lt1"/>
                </a:solidFill>
                <a:latin typeface="Muli"/>
                <a:ea typeface="Muli"/>
                <a:cs typeface="Muli"/>
                <a:sym typeface="Muli"/>
              </a:defRPr>
            </a:lvl4pPr>
            <a:lvl5pPr lvl="4" rtl="0">
              <a:spcBef>
                <a:spcPts val="0"/>
              </a:spcBef>
              <a:spcAft>
                <a:spcPts val="0"/>
              </a:spcAft>
              <a:buNone/>
              <a:defRPr sz="1800" b="1">
                <a:solidFill>
                  <a:schemeClr val="lt1"/>
                </a:solidFill>
                <a:latin typeface="Muli"/>
                <a:ea typeface="Muli"/>
                <a:cs typeface="Muli"/>
                <a:sym typeface="Muli"/>
              </a:defRPr>
            </a:lvl5pPr>
            <a:lvl6pPr lvl="5" rtl="0">
              <a:spcBef>
                <a:spcPts val="0"/>
              </a:spcBef>
              <a:spcAft>
                <a:spcPts val="0"/>
              </a:spcAft>
              <a:buNone/>
              <a:defRPr sz="1800" b="1">
                <a:solidFill>
                  <a:schemeClr val="lt1"/>
                </a:solidFill>
                <a:latin typeface="Muli"/>
                <a:ea typeface="Muli"/>
                <a:cs typeface="Muli"/>
                <a:sym typeface="Muli"/>
              </a:defRPr>
            </a:lvl6pPr>
            <a:lvl7pPr lvl="6" rtl="0">
              <a:spcBef>
                <a:spcPts val="0"/>
              </a:spcBef>
              <a:spcAft>
                <a:spcPts val="0"/>
              </a:spcAft>
              <a:buNone/>
              <a:defRPr sz="1800" b="1">
                <a:solidFill>
                  <a:schemeClr val="lt1"/>
                </a:solidFill>
                <a:latin typeface="Muli"/>
                <a:ea typeface="Muli"/>
                <a:cs typeface="Muli"/>
                <a:sym typeface="Muli"/>
              </a:defRPr>
            </a:lvl7pPr>
            <a:lvl8pPr lvl="7" rtl="0">
              <a:spcBef>
                <a:spcPts val="0"/>
              </a:spcBef>
              <a:spcAft>
                <a:spcPts val="0"/>
              </a:spcAft>
              <a:buNone/>
              <a:defRPr sz="1800" b="1">
                <a:solidFill>
                  <a:schemeClr val="lt1"/>
                </a:solidFill>
                <a:latin typeface="Muli"/>
                <a:ea typeface="Muli"/>
                <a:cs typeface="Muli"/>
                <a:sym typeface="Muli"/>
              </a:defRPr>
            </a:lvl8pPr>
            <a:lvl9pPr lvl="8">
              <a:spcBef>
                <a:spcPts val="0"/>
              </a:spcBef>
              <a:spcAft>
                <a:spcPts val="0"/>
              </a:spcAft>
              <a:buNone/>
              <a:defRPr sz="1800" b="1">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529670"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chemeClr val="lt1"/>
                </a:solidFill>
                <a:latin typeface="Muli"/>
                <a:ea typeface="Muli"/>
                <a:cs typeface="Muli"/>
                <a:sym typeface="Muli"/>
              </a:defRPr>
            </a:lvl1pPr>
            <a:lvl2pPr lvl="1" algn="r">
              <a:buNone/>
              <a:defRPr sz="1000">
                <a:solidFill>
                  <a:schemeClr val="lt1"/>
                </a:solidFill>
                <a:latin typeface="Muli"/>
                <a:ea typeface="Muli"/>
                <a:cs typeface="Muli"/>
                <a:sym typeface="Muli"/>
              </a:defRPr>
            </a:lvl2pPr>
            <a:lvl3pPr lvl="2" algn="r">
              <a:buNone/>
              <a:defRPr sz="1000">
                <a:solidFill>
                  <a:schemeClr val="lt1"/>
                </a:solidFill>
                <a:latin typeface="Muli"/>
                <a:ea typeface="Muli"/>
                <a:cs typeface="Muli"/>
                <a:sym typeface="Muli"/>
              </a:defRPr>
            </a:lvl3pPr>
            <a:lvl4pPr lvl="3" algn="r">
              <a:buNone/>
              <a:defRPr sz="1000">
                <a:solidFill>
                  <a:schemeClr val="lt1"/>
                </a:solidFill>
                <a:latin typeface="Muli"/>
                <a:ea typeface="Muli"/>
                <a:cs typeface="Muli"/>
                <a:sym typeface="Muli"/>
              </a:defRPr>
            </a:lvl4pPr>
            <a:lvl5pPr lvl="4" algn="r">
              <a:buNone/>
              <a:defRPr sz="1000">
                <a:solidFill>
                  <a:schemeClr val="lt1"/>
                </a:solidFill>
                <a:latin typeface="Muli"/>
                <a:ea typeface="Muli"/>
                <a:cs typeface="Muli"/>
                <a:sym typeface="Muli"/>
              </a:defRPr>
            </a:lvl5pPr>
            <a:lvl6pPr lvl="5" algn="r">
              <a:buNone/>
              <a:defRPr sz="1000">
                <a:solidFill>
                  <a:schemeClr val="lt1"/>
                </a:solidFill>
                <a:latin typeface="Muli"/>
                <a:ea typeface="Muli"/>
                <a:cs typeface="Muli"/>
                <a:sym typeface="Muli"/>
              </a:defRPr>
            </a:lvl6pPr>
            <a:lvl7pPr lvl="6" algn="r">
              <a:buNone/>
              <a:defRPr sz="1000">
                <a:solidFill>
                  <a:schemeClr val="lt1"/>
                </a:solidFill>
                <a:latin typeface="Muli"/>
                <a:ea typeface="Muli"/>
                <a:cs typeface="Muli"/>
                <a:sym typeface="Muli"/>
              </a:defRPr>
            </a:lvl7pPr>
            <a:lvl8pPr lvl="7" algn="r">
              <a:buNone/>
              <a:defRPr sz="1000">
                <a:solidFill>
                  <a:schemeClr val="lt1"/>
                </a:solidFill>
                <a:latin typeface="Muli"/>
                <a:ea typeface="Muli"/>
                <a:cs typeface="Muli"/>
                <a:sym typeface="Muli"/>
              </a:defRPr>
            </a:lvl8pPr>
            <a:lvl9pPr lvl="8" algn="r">
              <a:buNone/>
              <a:defRPr sz="1000">
                <a:solidFill>
                  <a:schemeClr val="lt1"/>
                </a:solidFill>
                <a:latin typeface="Muli"/>
                <a:ea typeface="Muli"/>
                <a:cs typeface="Muli"/>
                <a:sym typeface="Mul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1691680" y="747775"/>
            <a:ext cx="5832648" cy="364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chemeClr val="tx1"/>
                </a:solidFill>
              </a:rPr>
              <a:t>Transparency and Integrity in        Public Procurement</a:t>
            </a:r>
            <a:br>
              <a:rPr lang="en-US" dirty="0" smtClean="0">
                <a:solidFill>
                  <a:schemeClr val="tx1"/>
                </a:solidFill>
              </a:rPr>
            </a:br>
            <a:r>
              <a:rPr lang="en-US" dirty="0" smtClean="0">
                <a:solidFill>
                  <a:schemeClr val="tx1"/>
                </a:solidFill>
              </a:rPr>
              <a:t>June 2, 2022</a:t>
            </a:r>
            <a:endParaRPr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164554"/>
            <a:ext cx="3917090" cy="17227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5"/>
          <p:cNvSpPr txBox="1">
            <a:spLocks noGrp="1"/>
          </p:cNvSpPr>
          <p:nvPr>
            <p:ph type="title"/>
          </p:nvPr>
        </p:nvSpPr>
        <p:spPr>
          <a:xfrm>
            <a:off x="3048000" y="834175"/>
            <a:ext cx="3048000" cy="204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2</a:t>
            </a:r>
            <a:r>
              <a:rPr lang="en" dirty="0" smtClean="0"/>
              <a:t>.</a:t>
            </a:r>
            <a:endParaRPr dirty="0"/>
          </a:p>
          <a:p>
            <a:pPr marL="0" lvl="0" indent="0" algn="ctr" rtl="0">
              <a:spcBef>
                <a:spcPts val="0"/>
              </a:spcBef>
              <a:spcAft>
                <a:spcPts val="0"/>
              </a:spcAft>
              <a:buNone/>
            </a:pPr>
            <a:r>
              <a:rPr lang="en" dirty="0" smtClean="0"/>
              <a:t>And what exactly is transparency?</a:t>
            </a:r>
            <a:endParaRPr dirty="0"/>
          </a:p>
        </p:txBody>
      </p:sp>
    </p:spTree>
    <p:extLst>
      <p:ext uri="{BB962C8B-B14F-4D97-AF65-F5344CB8AC3E}">
        <p14:creationId xmlns:p14="http://schemas.microsoft.com/office/powerpoint/2010/main" val="1493057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2"/>
          <p:cNvSpPr txBox="1">
            <a:spLocks noGrp="1"/>
          </p:cNvSpPr>
          <p:nvPr>
            <p:ph type="title" idx="4294967295"/>
          </p:nvPr>
        </p:nvSpPr>
        <p:spPr>
          <a:xfrm>
            <a:off x="0" y="1461375"/>
            <a:ext cx="4484400" cy="2220600"/>
          </a:xfrm>
          <a:prstGeom prst="rect">
            <a:avLst/>
          </a:prstGeom>
          <a:solidFill>
            <a:srgbClr val="00B2FF">
              <a:alpha val="73330"/>
            </a:srgb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b="0" dirty="0" smtClean="0"/>
              <a:t>Origins</a:t>
            </a:r>
            <a:br>
              <a:rPr lang="en-US" b="0" dirty="0" smtClean="0"/>
            </a:br>
            <a:r>
              <a:rPr lang="en-US" b="0" i="1" dirty="0" smtClean="0"/>
              <a:t>trans- “across, beyond, through”</a:t>
            </a:r>
            <a:br>
              <a:rPr lang="en-US" b="0" i="1" dirty="0" smtClean="0"/>
            </a:br>
            <a:r>
              <a:rPr lang="en-US" b="0" i="1" dirty="0" err="1" smtClean="0"/>
              <a:t>parere</a:t>
            </a:r>
            <a:r>
              <a:rPr lang="en-US" b="0" i="1" dirty="0" smtClean="0"/>
              <a:t>- “come into sight, appear, submit, obey”</a:t>
            </a:r>
            <a:endParaRPr sz="2000" dirty="0"/>
          </a:p>
        </p:txBody>
      </p:sp>
      <p:sp>
        <p:nvSpPr>
          <p:cNvPr id="148" name="Google Shape;148;p22"/>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8"/>
          <p:cNvSpPr/>
          <p:nvPr/>
        </p:nvSpPr>
        <p:spPr>
          <a:xfrm>
            <a:off x="2572050" y="0"/>
            <a:ext cx="39999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ctrTitle" idx="4294967295"/>
          </p:nvPr>
        </p:nvSpPr>
        <p:spPr>
          <a:xfrm>
            <a:off x="1900510" y="2067694"/>
            <a:ext cx="5472608"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smtClean="0"/>
              <a:t>Transparency</a:t>
            </a:r>
            <a:endParaRPr sz="4800" dirty="0"/>
          </a:p>
        </p:txBody>
      </p:sp>
      <p:sp>
        <p:nvSpPr>
          <p:cNvPr id="108" name="Google Shape;108;p18"/>
          <p:cNvSpPr txBox="1">
            <a:spLocks noGrp="1"/>
          </p:cNvSpPr>
          <p:nvPr>
            <p:ph type="subTitle" idx="4294967295"/>
          </p:nvPr>
        </p:nvSpPr>
        <p:spPr>
          <a:xfrm>
            <a:off x="2880900" y="3563950"/>
            <a:ext cx="3365400" cy="7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JM" sz="1200" dirty="0" smtClean="0">
                <a:solidFill>
                  <a:srgbClr val="FFFFFF"/>
                </a:solidFill>
                <a:latin typeface="Muli"/>
                <a:ea typeface="Muli"/>
                <a:cs typeface="Muli"/>
                <a:sym typeface="Muli"/>
              </a:rPr>
              <a:t>S</a:t>
            </a:r>
            <a:r>
              <a:rPr lang="en" sz="1200" dirty="0" smtClean="0">
                <a:solidFill>
                  <a:srgbClr val="FFFFFF"/>
                </a:solidFill>
                <a:latin typeface="Muli"/>
                <a:ea typeface="Muli"/>
                <a:cs typeface="Muli"/>
                <a:sym typeface="Muli"/>
              </a:rPr>
              <a:t>omething on the other side comes entirely into sight</a:t>
            </a:r>
            <a:endParaRPr sz="1200" dirty="0">
              <a:solidFill>
                <a:srgbClr val="FFFFFF"/>
              </a:solidFill>
              <a:latin typeface="Muli"/>
              <a:ea typeface="Muli"/>
              <a:cs typeface="Muli"/>
              <a:sym typeface="Muli"/>
            </a:endParaRPr>
          </a:p>
        </p:txBody>
      </p:sp>
      <p:grpSp>
        <p:nvGrpSpPr>
          <p:cNvPr id="109" name="Google Shape;109;p18"/>
          <p:cNvGrpSpPr/>
          <p:nvPr/>
        </p:nvGrpSpPr>
        <p:grpSpPr>
          <a:xfrm>
            <a:off x="4212252" y="836318"/>
            <a:ext cx="702681" cy="1114048"/>
            <a:chOff x="6718575" y="2318625"/>
            <a:chExt cx="256950" cy="407375"/>
          </a:xfrm>
        </p:grpSpPr>
        <p:sp>
          <p:nvSpPr>
            <p:cNvPr id="110" name="Google Shape;110;p1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6795900" y="2628550"/>
              <a:ext cx="102300" cy="25"/>
            </a:xfrm>
            <a:custGeom>
              <a:avLst/>
              <a:gdLst/>
              <a:ahLst/>
              <a:cxnLst/>
              <a:rect l="l" t="t" r="r" b="b"/>
              <a:pathLst>
                <a:path w="4092" h="1" fill="none" extrusionOk="0">
                  <a:moveTo>
                    <a:pt x="0" y="1"/>
                  </a:moveTo>
                  <a:lnTo>
                    <a:pt x="4092"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8"/>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body" idx="2"/>
          </p:nvPr>
        </p:nvSpPr>
        <p:spPr>
          <a:xfrm>
            <a:off x="5868144" y="1419622"/>
            <a:ext cx="2780700" cy="312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Instrumental Value</a:t>
            </a:r>
            <a:endParaRPr b="1" dirty="0"/>
          </a:p>
          <a:p>
            <a:pPr marL="0" lvl="0" indent="0" algn="l" rtl="0">
              <a:spcBef>
                <a:spcPts val="0"/>
              </a:spcBef>
              <a:spcAft>
                <a:spcPts val="0"/>
              </a:spcAft>
              <a:buNone/>
            </a:pPr>
            <a:r>
              <a:rPr lang="en" dirty="0" smtClean="0"/>
              <a:t>Valuable to achieve some other objective</a:t>
            </a:r>
            <a:endParaRPr dirty="0"/>
          </a:p>
        </p:txBody>
      </p:sp>
      <p:sp>
        <p:nvSpPr>
          <p:cNvPr id="124" name="Google Shape;124;p19"/>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Philosophical Considerations</a:t>
            </a:r>
            <a:endParaRPr dirty="0"/>
          </a:p>
        </p:txBody>
      </p:sp>
      <p:sp>
        <p:nvSpPr>
          <p:cNvPr id="125" name="Google Shape;125;p19"/>
          <p:cNvSpPr txBox="1">
            <a:spLocks noGrp="1"/>
          </p:cNvSpPr>
          <p:nvPr>
            <p:ph type="body" idx="1"/>
          </p:nvPr>
        </p:nvSpPr>
        <p:spPr>
          <a:xfrm>
            <a:off x="2915816" y="1419622"/>
            <a:ext cx="2780700" cy="312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smtClean="0"/>
              <a:t>Intrinsic value</a:t>
            </a:r>
            <a:endParaRPr b="1" dirty="0"/>
          </a:p>
          <a:p>
            <a:pPr marL="0" lvl="0" indent="0" algn="l" rtl="0">
              <a:spcBef>
                <a:spcPts val="0"/>
              </a:spcBef>
              <a:spcAft>
                <a:spcPts val="0"/>
              </a:spcAft>
              <a:buClr>
                <a:schemeClr val="dk1"/>
              </a:buClr>
              <a:buSzPts val="1100"/>
              <a:buFont typeface="Arial"/>
              <a:buNone/>
            </a:pPr>
            <a:r>
              <a:rPr lang="en-US" dirty="0" smtClean="0"/>
              <a:t>Valuable for its own sake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126" name="Google Shape;126;p19"/>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28848"/>
            <a:ext cx="2376264" cy="5063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5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3">
                                            <p:txEl>
                                              <p:pRg st="0" end="0"/>
                                            </p:txEl>
                                          </p:spTgt>
                                        </p:tgtEl>
                                        <p:attrNameLst>
                                          <p:attrName>style.visibility</p:attrName>
                                        </p:attrNameLst>
                                      </p:cBhvr>
                                      <p:to>
                                        <p:strVal val="visible"/>
                                      </p:to>
                                    </p:set>
                                    <p:animEffect transition="in" filter="fade">
                                      <p:cBhvr>
                                        <p:cTn id="17" dur="500"/>
                                        <p:tgtEl>
                                          <p:spTgt spid="1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3">
                                            <p:txEl>
                                              <p:pRg st="1" end="1"/>
                                            </p:txEl>
                                          </p:spTgt>
                                        </p:tgtEl>
                                        <p:attrNameLst>
                                          <p:attrName>style.visibility</p:attrName>
                                        </p:attrNameLst>
                                      </p:cBhvr>
                                      <p:to>
                                        <p:strVal val="visible"/>
                                      </p:to>
                                    </p:set>
                                    <p:animEffect transition="in" filter="fade">
                                      <p:cBhvr>
                                        <p:cTn id="22" dur="500"/>
                                        <p:tgtEl>
                                          <p:spTgt spid="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build="p"/>
      <p:bldP spid="12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2555776" y="1203598"/>
            <a:ext cx="5718600" cy="3125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dirty="0" smtClean="0"/>
              <a:t>Transparency upwards</a:t>
            </a:r>
          </a:p>
          <a:p>
            <a:pPr marL="101600" lvl="0" indent="0" algn="l" rtl="0">
              <a:spcBef>
                <a:spcPts val="0"/>
              </a:spcBef>
              <a:spcAft>
                <a:spcPts val="0"/>
              </a:spcAft>
              <a:buSzPts val="2000"/>
              <a:buNone/>
            </a:pPr>
            <a:endParaRPr dirty="0"/>
          </a:p>
          <a:p>
            <a:pPr marL="457200" lvl="0" indent="-355600" algn="l" rtl="0">
              <a:spcBef>
                <a:spcPts val="0"/>
              </a:spcBef>
              <a:spcAft>
                <a:spcPts val="0"/>
              </a:spcAft>
              <a:buSzPts val="2000"/>
              <a:buChar char="➜"/>
            </a:pPr>
            <a:r>
              <a:rPr lang="en-US" dirty="0" smtClean="0"/>
              <a:t>Transparency downwards</a:t>
            </a:r>
          </a:p>
          <a:p>
            <a:pPr marL="101600" lvl="0" indent="0" algn="l" rtl="0">
              <a:spcBef>
                <a:spcPts val="0"/>
              </a:spcBef>
              <a:spcAft>
                <a:spcPts val="0"/>
              </a:spcAft>
              <a:buSzPts val="2000"/>
              <a:buNone/>
            </a:pPr>
            <a:endParaRPr dirty="0"/>
          </a:p>
          <a:p>
            <a:pPr marL="457200" lvl="0" indent="-355600" algn="l" rtl="0">
              <a:spcBef>
                <a:spcPts val="0"/>
              </a:spcBef>
              <a:spcAft>
                <a:spcPts val="0"/>
              </a:spcAft>
              <a:buSzPts val="2000"/>
              <a:buChar char="➜"/>
            </a:pPr>
            <a:r>
              <a:rPr lang="en-US" dirty="0" smtClean="0"/>
              <a:t>Transparency outwards</a:t>
            </a:r>
          </a:p>
          <a:p>
            <a:pPr marL="457200" lvl="0" indent="-355600" algn="l" rtl="0">
              <a:spcBef>
                <a:spcPts val="0"/>
              </a:spcBef>
              <a:spcAft>
                <a:spcPts val="0"/>
              </a:spcAft>
              <a:buSzPts val="2000"/>
              <a:buChar char="➜"/>
            </a:pPr>
            <a:endParaRPr lang="en-US" dirty="0"/>
          </a:p>
          <a:p>
            <a:pPr marL="457200" lvl="0" indent="-355600" algn="l" rtl="0">
              <a:spcBef>
                <a:spcPts val="0"/>
              </a:spcBef>
              <a:spcAft>
                <a:spcPts val="0"/>
              </a:spcAft>
              <a:buSzPts val="2000"/>
              <a:buChar char="➜"/>
            </a:pPr>
            <a:r>
              <a:rPr lang="en-US" dirty="0" smtClean="0"/>
              <a:t>Transparency inwards</a:t>
            </a:r>
            <a:endParaRPr dirty="0"/>
          </a:p>
          <a:p>
            <a:pPr marL="0" lvl="0" indent="0" algn="l" rtl="0">
              <a:spcBef>
                <a:spcPts val="0"/>
              </a:spcBef>
              <a:spcAft>
                <a:spcPts val="0"/>
              </a:spcAft>
              <a:buClr>
                <a:schemeClr val="dk1"/>
              </a:buClr>
              <a:buSzPts val="1100"/>
              <a:buFont typeface="Arial"/>
              <a:buNone/>
            </a:pPr>
            <a:endParaRPr dirty="0"/>
          </a:p>
        </p:txBody>
      </p:sp>
      <p:sp>
        <p:nvSpPr>
          <p:cNvPr id="100" name="Google Shape;100;p17"/>
          <p:cNvSpPr txBox="1">
            <a:spLocks noGrp="1"/>
          </p:cNvSpPr>
          <p:nvPr>
            <p:ph type="title"/>
          </p:nvPr>
        </p:nvSpPr>
        <p:spPr>
          <a:xfrm>
            <a:off x="2627784" y="339502"/>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Transparency is directional</a:t>
            </a:r>
            <a:endParaRPr sz="2400" dirty="0"/>
          </a:p>
        </p:txBody>
      </p:sp>
      <p:sp>
        <p:nvSpPr>
          <p:cNvPr id="101" name="Google Shape;101;p1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37829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2" end="2"/>
                                            </p:txEl>
                                          </p:spTgt>
                                        </p:tgtEl>
                                        <p:attrNameLst>
                                          <p:attrName>style.visibility</p:attrName>
                                        </p:attrNameLst>
                                      </p:cBhvr>
                                      <p:to>
                                        <p:strVal val="visible"/>
                                      </p:to>
                                    </p:set>
                                    <p:animEffect transition="in" filter="fade">
                                      <p:cBhvr>
                                        <p:cTn id="12" dur="500"/>
                                        <p:tgtEl>
                                          <p:spTgt spid="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4" end="4"/>
                                            </p:txEl>
                                          </p:spTgt>
                                        </p:tgtEl>
                                        <p:attrNameLst>
                                          <p:attrName>style.visibility</p:attrName>
                                        </p:attrNameLst>
                                      </p:cBhvr>
                                      <p:to>
                                        <p:strVal val="visible"/>
                                      </p:to>
                                    </p:set>
                                    <p:animEffect transition="in" filter="fade">
                                      <p:cBhvr>
                                        <p:cTn id="17" dur="500"/>
                                        <p:tgtEl>
                                          <p:spTgt spid="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6" end="6"/>
                                            </p:txEl>
                                          </p:spTgt>
                                        </p:tgtEl>
                                        <p:attrNameLst>
                                          <p:attrName>style.visibility</p:attrName>
                                        </p:attrNameLst>
                                      </p:cBhvr>
                                      <p:to>
                                        <p:strVal val="visible"/>
                                      </p:to>
                                    </p:set>
                                    <p:animEffect transition="in" filter="fade">
                                      <p:cBhvr>
                                        <p:cTn id="22"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5"/>
          <p:cNvSpPr txBox="1">
            <a:spLocks noGrp="1"/>
          </p:cNvSpPr>
          <p:nvPr>
            <p:ph type="title"/>
          </p:nvPr>
        </p:nvSpPr>
        <p:spPr>
          <a:xfrm>
            <a:off x="3048000" y="834175"/>
            <a:ext cx="3048000" cy="204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3.</a:t>
            </a:r>
            <a:endParaRPr dirty="0"/>
          </a:p>
          <a:p>
            <a:pPr marL="0" lvl="0" indent="0" algn="ctr" rtl="0">
              <a:spcBef>
                <a:spcPts val="0"/>
              </a:spcBef>
              <a:spcAft>
                <a:spcPts val="0"/>
              </a:spcAft>
              <a:buNone/>
            </a:pPr>
            <a:r>
              <a:rPr lang="en" dirty="0" smtClean="0"/>
              <a:t>Transparency in GOJ procurement</a:t>
            </a:r>
            <a:endParaRPr dirty="0"/>
          </a:p>
        </p:txBody>
      </p:sp>
    </p:spTree>
    <p:extLst>
      <p:ext uri="{BB962C8B-B14F-4D97-AF65-F5344CB8AC3E}">
        <p14:creationId xmlns:p14="http://schemas.microsoft.com/office/powerpoint/2010/main" val="2283777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8"/>
          <p:cNvSpPr/>
          <p:nvPr/>
        </p:nvSpPr>
        <p:spPr>
          <a:xfrm>
            <a:off x="2572050" y="0"/>
            <a:ext cx="39999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ctrTitle" idx="4294967295"/>
          </p:nvPr>
        </p:nvSpPr>
        <p:spPr>
          <a:xfrm>
            <a:off x="976738" y="2283718"/>
            <a:ext cx="7416824"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smtClean="0">
                <a:solidFill>
                  <a:schemeClr val="accent1">
                    <a:lumMod val="75000"/>
                  </a:schemeClr>
                </a:solidFill>
              </a:rPr>
              <a:t>GOJ Procurement Transparency</a:t>
            </a:r>
            <a:endParaRPr sz="4800" dirty="0">
              <a:solidFill>
                <a:schemeClr val="accent1">
                  <a:lumMod val="75000"/>
                </a:schemeClr>
              </a:solidFill>
            </a:endParaRPr>
          </a:p>
        </p:txBody>
      </p:sp>
      <p:sp>
        <p:nvSpPr>
          <p:cNvPr id="108" name="Google Shape;108;p18"/>
          <p:cNvSpPr txBox="1">
            <a:spLocks noGrp="1"/>
          </p:cNvSpPr>
          <p:nvPr>
            <p:ph type="subTitle" idx="4294967295"/>
          </p:nvPr>
        </p:nvSpPr>
        <p:spPr>
          <a:xfrm>
            <a:off x="2880900" y="3563950"/>
            <a:ext cx="3365400" cy="7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solidFill>
                  <a:srgbClr val="FFFFFF"/>
                </a:solidFill>
                <a:latin typeface="Muli"/>
                <a:ea typeface="Muli"/>
                <a:cs typeface="Muli"/>
                <a:sym typeface="Muli"/>
              </a:rPr>
              <a:t>Largely instrumental</a:t>
            </a:r>
            <a:endParaRPr sz="2400" dirty="0">
              <a:solidFill>
                <a:srgbClr val="FFFFFF"/>
              </a:solidFill>
              <a:latin typeface="Muli"/>
              <a:ea typeface="Muli"/>
              <a:cs typeface="Muli"/>
              <a:sym typeface="Muli"/>
            </a:endParaRPr>
          </a:p>
        </p:txBody>
      </p:sp>
      <p:grpSp>
        <p:nvGrpSpPr>
          <p:cNvPr id="109" name="Google Shape;109;p18"/>
          <p:cNvGrpSpPr/>
          <p:nvPr/>
        </p:nvGrpSpPr>
        <p:grpSpPr>
          <a:xfrm>
            <a:off x="4212252" y="836318"/>
            <a:ext cx="702681" cy="1114048"/>
            <a:chOff x="6718575" y="2318625"/>
            <a:chExt cx="256950" cy="407375"/>
          </a:xfrm>
        </p:grpSpPr>
        <p:sp>
          <p:nvSpPr>
            <p:cNvPr id="110" name="Google Shape;110;p1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6795900" y="2628550"/>
              <a:ext cx="102300" cy="25"/>
            </a:xfrm>
            <a:custGeom>
              <a:avLst/>
              <a:gdLst/>
              <a:ahLst/>
              <a:cxnLst/>
              <a:rect l="l" t="t" r="r" b="b"/>
              <a:pathLst>
                <a:path w="4092" h="1" fill="none" extrusionOk="0">
                  <a:moveTo>
                    <a:pt x="0" y="1"/>
                  </a:moveTo>
                  <a:lnTo>
                    <a:pt x="4092"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8"/>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2485371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2555776" y="1059582"/>
            <a:ext cx="5718600" cy="3456384"/>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b="1" dirty="0" smtClean="0"/>
              <a:t>Integrity Commission</a:t>
            </a:r>
          </a:p>
          <a:p>
            <a:pPr marL="101600" lvl="0" indent="0" algn="l" rtl="0">
              <a:spcBef>
                <a:spcPts val="0"/>
              </a:spcBef>
              <a:spcAft>
                <a:spcPts val="0"/>
              </a:spcAft>
              <a:buSzPts val="2000"/>
              <a:buNone/>
            </a:pPr>
            <a:endParaRPr lang="en-US" dirty="0" smtClean="0"/>
          </a:p>
          <a:p>
            <a:pPr marL="101600" lvl="0" indent="0" algn="l" rtl="0">
              <a:spcBef>
                <a:spcPts val="0"/>
              </a:spcBef>
              <a:spcAft>
                <a:spcPts val="0"/>
              </a:spcAft>
              <a:buSzPts val="2000"/>
              <a:buNone/>
            </a:pPr>
            <a:r>
              <a:rPr lang="en-US" sz="2000" dirty="0" smtClean="0"/>
              <a:t>Power to investigate the award of government contracts to ensure that such contracts are awarded on merit</a:t>
            </a:r>
          </a:p>
          <a:p>
            <a:pPr marL="101600" lvl="0" indent="0" algn="l" rtl="0">
              <a:spcBef>
                <a:spcPts val="0"/>
              </a:spcBef>
              <a:spcAft>
                <a:spcPts val="0"/>
              </a:spcAft>
              <a:buSzPts val="2000"/>
              <a:buNone/>
            </a:pPr>
            <a:endParaRPr lang="en-US" sz="2000" dirty="0"/>
          </a:p>
          <a:p>
            <a:pPr marL="101600" lvl="0" indent="0" algn="l" rtl="0">
              <a:spcBef>
                <a:spcPts val="0"/>
              </a:spcBef>
              <a:spcAft>
                <a:spcPts val="0"/>
              </a:spcAft>
              <a:buSzPts val="2000"/>
              <a:buNone/>
            </a:pPr>
            <a:r>
              <a:rPr lang="en-US" sz="2000" dirty="0" smtClean="0"/>
              <a:t>Further powers to deliver requisitions to public officers and all public officers earning above threshold submit annual report!</a:t>
            </a:r>
            <a:endParaRPr lang="en-US" sz="2000" dirty="0" smtClean="0"/>
          </a:p>
          <a:p>
            <a:pPr marL="457200" lvl="0" indent="-355600" algn="l" rtl="0">
              <a:spcBef>
                <a:spcPts val="0"/>
              </a:spcBef>
              <a:spcAft>
                <a:spcPts val="0"/>
              </a:spcAft>
              <a:buSzPts val="2000"/>
              <a:buChar char="➜"/>
            </a:pPr>
            <a:endParaRPr lang="en-US" dirty="0"/>
          </a:p>
          <a:p>
            <a:pPr marL="0" lvl="0" indent="0" algn="l" rtl="0">
              <a:spcBef>
                <a:spcPts val="0"/>
              </a:spcBef>
              <a:spcAft>
                <a:spcPts val="0"/>
              </a:spcAft>
              <a:buClr>
                <a:schemeClr val="dk1"/>
              </a:buClr>
              <a:buSzPts val="1100"/>
              <a:buFont typeface="Arial"/>
              <a:buNone/>
            </a:pPr>
            <a:endParaRPr dirty="0"/>
          </a:p>
        </p:txBody>
      </p:sp>
      <p:sp>
        <p:nvSpPr>
          <p:cNvPr id="100" name="Google Shape;100;p17"/>
          <p:cNvSpPr txBox="1">
            <a:spLocks noGrp="1"/>
          </p:cNvSpPr>
          <p:nvPr>
            <p:ph type="title"/>
          </p:nvPr>
        </p:nvSpPr>
        <p:spPr>
          <a:xfrm>
            <a:off x="2627784" y="339502"/>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Institutional Aspects</a:t>
            </a:r>
            <a:endParaRPr sz="2400" dirty="0"/>
          </a:p>
        </p:txBody>
      </p:sp>
      <p:sp>
        <p:nvSpPr>
          <p:cNvPr id="101" name="Google Shape;101;p1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302828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xEl>
                                              <p:pRg st="2" end="2"/>
                                            </p:txEl>
                                          </p:spTgt>
                                        </p:tgtEl>
                                        <p:attrNameLst>
                                          <p:attrName>style.visibility</p:attrName>
                                        </p:attrNameLst>
                                      </p:cBhvr>
                                      <p:to>
                                        <p:strVal val="visible"/>
                                      </p:to>
                                    </p:set>
                                    <p:animEffect transition="in" filter="fade">
                                      <p:cBhvr>
                                        <p:cTn id="12" dur="500"/>
                                        <p:tgtEl>
                                          <p:spTgt spid="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
                                            <p:txEl>
                                              <p:pRg st="4" end="4"/>
                                            </p:txEl>
                                          </p:spTgt>
                                        </p:tgtEl>
                                        <p:attrNameLst>
                                          <p:attrName>style.visibility</p:attrName>
                                        </p:attrNameLst>
                                      </p:cBhvr>
                                      <p:to>
                                        <p:strVal val="visible"/>
                                      </p:to>
                                    </p:set>
                                    <p:animEffect transition="in" filter="fade">
                                      <p:cBhvr>
                                        <p:cTn id="1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2555776" y="1059582"/>
            <a:ext cx="5718600" cy="3456384"/>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b="1" dirty="0" smtClean="0"/>
              <a:t>Office of the Auditor General</a:t>
            </a:r>
          </a:p>
          <a:p>
            <a:pPr marL="101600" lvl="0" indent="0" algn="l" rtl="0">
              <a:spcBef>
                <a:spcPts val="0"/>
              </a:spcBef>
              <a:spcAft>
                <a:spcPts val="0"/>
              </a:spcAft>
              <a:buSzPts val="2000"/>
              <a:buNone/>
            </a:pPr>
            <a:endParaRPr lang="en-US" dirty="0" smtClean="0"/>
          </a:p>
          <a:p>
            <a:pPr marL="101600" lvl="0" indent="0" algn="l" rtl="0">
              <a:spcBef>
                <a:spcPts val="0"/>
              </a:spcBef>
              <a:spcAft>
                <a:spcPts val="0"/>
              </a:spcAft>
              <a:buSzPts val="2000"/>
              <a:buNone/>
            </a:pPr>
            <a:r>
              <a:rPr lang="en-US" sz="2000" dirty="0" smtClean="0"/>
              <a:t>Power to investigate the award of government contracts to ensure that such contracts are awarded on merit</a:t>
            </a:r>
          </a:p>
          <a:p>
            <a:pPr marL="101600" lvl="0" indent="0" algn="l" rtl="0">
              <a:spcBef>
                <a:spcPts val="0"/>
              </a:spcBef>
              <a:spcAft>
                <a:spcPts val="0"/>
              </a:spcAft>
              <a:buSzPts val="2000"/>
              <a:buNone/>
            </a:pPr>
            <a:endParaRPr lang="en-US" sz="2000" dirty="0"/>
          </a:p>
          <a:p>
            <a:pPr marL="101600" lvl="0" indent="0" algn="l" rtl="0">
              <a:spcBef>
                <a:spcPts val="0"/>
              </a:spcBef>
              <a:spcAft>
                <a:spcPts val="0"/>
              </a:spcAft>
              <a:buSzPts val="2000"/>
              <a:buNone/>
            </a:pPr>
            <a:r>
              <a:rPr lang="en-US" sz="2000" dirty="0" smtClean="0"/>
              <a:t>Lays report in Parliament on findings of breaches of rules and regulations governing public procurement</a:t>
            </a:r>
          </a:p>
          <a:p>
            <a:pPr marL="101600" lvl="0" indent="0" algn="l" rtl="0">
              <a:spcBef>
                <a:spcPts val="0"/>
              </a:spcBef>
              <a:spcAft>
                <a:spcPts val="0"/>
              </a:spcAft>
              <a:buSzPts val="2000"/>
              <a:buNone/>
            </a:pPr>
            <a:endParaRPr lang="en-US" sz="2000" dirty="0"/>
          </a:p>
          <a:p>
            <a:pPr marL="101600" lvl="0" indent="0" algn="l" rtl="0">
              <a:spcBef>
                <a:spcPts val="0"/>
              </a:spcBef>
              <a:spcAft>
                <a:spcPts val="0"/>
              </a:spcAft>
              <a:buSzPts val="2000"/>
              <a:buNone/>
            </a:pPr>
            <a:r>
              <a:rPr lang="en-US" sz="2000" dirty="0" smtClean="0"/>
              <a:t> </a:t>
            </a:r>
            <a:endParaRPr lang="en-US" sz="2000" dirty="0" smtClean="0"/>
          </a:p>
          <a:p>
            <a:pPr marL="457200" lvl="0" indent="-355600" algn="l" rtl="0">
              <a:spcBef>
                <a:spcPts val="0"/>
              </a:spcBef>
              <a:spcAft>
                <a:spcPts val="0"/>
              </a:spcAft>
              <a:buSzPts val="2000"/>
              <a:buChar char="➜"/>
            </a:pPr>
            <a:endParaRPr lang="en-US" dirty="0"/>
          </a:p>
          <a:p>
            <a:pPr marL="0" lvl="0" indent="0" algn="l" rtl="0">
              <a:spcBef>
                <a:spcPts val="0"/>
              </a:spcBef>
              <a:spcAft>
                <a:spcPts val="0"/>
              </a:spcAft>
              <a:buClr>
                <a:schemeClr val="dk1"/>
              </a:buClr>
              <a:buSzPts val="1100"/>
              <a:buFont typeface="Arial"/>
              <a:buNone/>
            </a:pPr>
            <a:endParaRPr dirty="0"/>
          </a:p>
        </p:txBody>
      </p:sp>
      <p:sp>
        <p:nvSpPr>
          <p:cNvPr id="100" name="Google Shape;100;p17"/>
          <p:cNvSpPr txBox="1">
            <a:spLocks noGrp="1"/>
          </p:cNvSpPr>
          <p:nvPr>
            <p:ph type="title"/>
          </p:nvPr>
        </p:nvSpPr>
        <p:spPr>
          <a:xfrm>
            <a:off x="2627784" y="339502"/>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Institutional Aspects</a:t>
            </a:r>
            <a:endParaRPr sz="2400" dirty="0"/>
          </a:p>
        </p:txBody>
      </p:sp>
      <p:sp>
        <p:nvSpPr>
          <p:cNvPr id="101" name="Google Shape;101;p1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20747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xEl>
                                              <p:pRg st="2" end="2"/>
                                            </p:txEl>
                                          </p:spTgt>
                                        </p:tgtEl>
                                        <p:attrNameLst>
                                          <p:attrName>style.visibility</p:attrName>
                                        </p:attrNameLst>
                                      </p:cBhvr>
                                      <p:to>
                                        <p:strVal val="visible"/>
                                      </p:to>
                                    </p:set>
                                    <p:animEffect transition="in" filter="fade">
                                      <p:cBhvr>
                                        <p:cTn id="12" dur="500"/>
                                        <p:tgtEl>
                                          <p:spTgt spid="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
                                            <p:txEl>
                                              <p:pRg st="4" end="4"/>
                                            </p:txEl>
                                          </p:spTgt>
                                        </p:tgtEl>
                                        <p:attrNameLst>
                                          <p:attrName>style.visibility</p:attrName>
                                        </p:attrNameLst>
                                      </p:cBhvr>
                                      <p:to>
                                        <p:strVal val="visible"/>
                                      </p:to>
                                    </p:set>
                                    <p:animEffect transition="in" filter="fade">
                                      <p:cBhvr>
                                        <p:cTn id="17" dur="500"/>
                                        <p:tgtEl>
                                          <p:spTgt spid="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
                                            <p:txEl>
                                              <p:pRg st="6" end="6"/>
                                            </p:txEl>
                                          </p:spTgt>
                                        </p:tgtEl>
                                        <p:attrNameLst>
                                          <p:attrName>style.visibility</p:attrName>
                                        </p:attrNameLst>
                                      </p:cBhvr>
                                      <p:to>
                                        <p:strVal val="visible"/>
                                      </p:to>
                                    </p:set>
                                    <p:animEffect transition="in" filter="fade">
                                      <p:cBhvr>
                                        <p:cTn id="22"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2555776" y="1203598"/>
            <a:ext cx="5718600" cy="3456384"/>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2000" b="1" dirty="0" smtClean="0"/>
              <a:t>Section 5 of The </a:t>
            </a:r>
            <a:r>
              <a:rPr lang="en-US" sz="2000" b="1" dirty="0" smtClean="0"/>
              <a:t>Public Procurement Act 2015 (“the Act”)</a:t>
            </a:r>
          </a:p>
          <a:p>
            <a:pPr marL="101600" lvl="0" indent="0" algn="l" rtl="0">
              <a:spcBef>
                <a:spcPts val="0"/>
              </a:spcBef>
              <a:spcAft>
                <a:spcPts val="0"/>
              </a:spcAft>
              <a:buSzPts val="2000"/>
              <a:buNone/>
            </a:pPr>
            <a:r>
              <a:rPr lang="en-US" sz="2000" dirty="0" smtClean="0"/>
              <a:t>Integrity as an objective</a:t>
            </a:r>
            <a:endParaRPr lang="en-US" sz="2000" dirty="0" smtClean="0"/>
          </a:p>
          <a:p>
            <a:pPr marL="457200" lvl="0" indent="-355600" algn="l" rtl="0">
              <a:spcBef>
                <a:spcPts val="0"/>
              </a:spcBef>
              <a:spcAft>
                <a:spcPts val="0"/>
              </a:spcAft>
              <a:buSzPts val="2000"/>
              <a:buChar char="➜"/>
            </a:pPr>
            <a:endParaRPr lang="en-US" dirty="0" smtClean="0"/>
          </a:p>
          <a:p>
            <a:r>
              <a:rPr lang="en-US" sz="2000" b="1" dirty="0"/>
              <a:t>Section 30 or Section 34(3)(f) of The </a:t>
            </a:r>
            <a:r>
              <a:rPr lang="en-US" sz="2000" b="1" dirty="0" smtClean="0"/>
              <a:t>Act</a:t>
            </a:r>
          </a:p>
          <a:p>
            <a:pPr marL="101600" indent="0">
              <a:buNone/>
            </a:pPr>
            <a:r>
              <a:rPr lang="en-US" sz="2000" dirty="0" smtClean="0"/>
              <a:t>Publication of rules governing each competition</a:t>
            </a:r>
          </a:p>
          <a:p>
            <a:pPr marL="101600" indent="0">
              <a:buNone/>
            </a:pPr>
            <a:endParaRPr sz="2000" dirty="0"/>
          </a:p>
          <a:p>
            <a:pPr marL="457200" lvl="0" indent="-355600" algn="l" rtl="0">
              <a:spcBef>
                <a:spcPts val="0"/>
              </a:spcBef>
              <a:spcAft>
                <a:spcPts val="0"/>
              </a:spcAft>
              <a:buSzPts val="2000"/>
              <a:buChar char="➜"/>
            </a:pPr>
            <a:r>
              <a:rPr lang="en-US" sz="2000" b="1" dirty="0" smtClean="0"/>
              <a:t>Section 41 of The Act </a:t>
            </a:r>
            <a:endParaRPr lang="en-US" sz="2000" b="1" dirty="0" smtClean="0"/>
          </a:p>
          <a:p>
            <a:pPr marL="101600" lvl="0" indent="0" algn="l" rtl="0">
              <a:spcBef>
                <a:spcPts val="0"/>
              </a:spcBef>
              <a:spcAft>
                <a:spcPts val="0"/>
              </a:spcAft>
              <a:buSzPts val="2000"/>
              <a:buNone/>
            </a:pPr>
            <a:r>
              <a:rPr lang="en-JM" sz="2000" dirty="0" smtClean="0"/>
              <a:t>Publication of notice of cancellation</a:t>
            </a:r>
            <a:endParaRPr sz="2000" dirty="0"/>
          </a:p>
          <a:p>
            <a:pPr marL="457200" lvl="0" indent="-355600" algn="l" rtl="0">
              <a:spcBef>
                <a:spcPts val="0"/>
              </a:spcBef>
              <a:spcAft>
                <a:spcPts val="0"/>
              </a:spcAft>
              <a:buSzPts val="2000"/>
              <a:buChar char="➜"/>
            </a:pPr>
            <a:endParaRPr lang="en-US" dirty="0"/>
          </a:p>
          <a:p>
            <a:pPr marL="0" lvl="0" indent="0" algn="l" rtl="0">
              <a:spcBef>
                <a:spcPts val="0"/>
              </a:spcBef>
              <a:spcAft>
                <a:spcPts val="0"/>
              </a:spcAft>
              <a:buClr>
                <a:schemeClr val="dk1"/>
              </a:buClr>
              <a:buSzPts val="1100"/>
              <a:buFont typeface="Arial"/>
              <a:buNone/>
            </a:pPr>
            <a:endParaRPr dirty="0"/>
          </a:p>
        </p:txBody>
      </p:sp>
      <p:sp>
        <p:nvSpPr>
          <p:cNvPr id="100" name="Google Shape;100;p17"/>
          <p:cNvSpPr txBox="1">
            <a:spLocks noGrp="1"/>
          </p:cNvSpPr>
          <p:nvPr>
            <p:ph type="title"/>
          </p:nvPr>
        </p:nvSpPr>
        <p:spPr>
          <a:xfrm>
            <a:off x="2627784" y="339502"/>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Regulatory Aspects</a:t>
            </a:r>
            <a:endParaRPr sz="2400" dirty="0"/>
          </a:p>
        </p:txBody>
      </p:sp>
      <p:sp>
        <p:nvSpPr>
          <p:cNvPr id="101" name="Google Shape;101;p1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388198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fade">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
                                            <p:txEl>
                                              <p:pRg st="3" end="3"/>
                                            </p:txEl>
                                          </p:spTgt>
                                        </p:tgtEl>
                                        <p:attrNameLst>
                                          <p:attrName>style.visibility</p:attrName>
                                        </p:attrNameLst>
                                      </p:cBhvr>
                                      <p:to>
                                        <p:strVal val="visible"/>
                                      </p:to>
                                    </p:set>
                                    <p:animEffect transition="in" filter="fade">
                                      <p:cBhvr>
                                        <p:cTn id="17" dur="500"/>
                                        <p:tgtEl>
                                          <p:spTgt spid="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
                                            <p:txEl>
                                              <p:pRg st="4" end="4"/>
                                            </p:txEl>
                                          </p:spTgt>
                                        </p:tgtEl>
                                        <p:attrNameLst>
                                          <p:attrName>style.visibility</p:attrName>
                                        </p:attrNameLst>
                                      </p:cBhvr>
                                      <p:to>
                                        <p:strVal val="visible"/>
                                      </p:to>
                                    </p:set>
                                    <p:animEffect transition="in" filter="fade">
                                      <p:cBhvr>
                                        <p:cTn id="22" dur="500"/>
                                        <p:tgtEl>
                                          <p:spTgt spid="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
                                            <p:txEl>
                                              <p:pRg st="6" end="6"/>
                                            </p:txEl>
                                          </p:spTgt>
                                        </p:tgtEl>
                                        <p:attrNameLst>
                                          <p:attrName>style.visibility</p:attrName>
                                        </p:attrNameLst>
                                      </p:cBhvr>
                                      <p:to>
                                        <p:strVal val="visible"/>
                                      </p:to>
                                    </p:set>
                                    <p:animEffect transition="in" filter="fade">
                                      <p:cBhvr>
                                        <p:cTn id="27" dur="500"/>
                                        <p:tgtEl>
                                          <p:spTgt spid="9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
                                            <p:txEl>
                                              <p:pRg st="7" end="7"/>
                                            </p:txEl>
                                          </p:spTgt>
                                        </p:tgtEl>
                                        <p:attrNameLst>
                                          <p:attrName>style.visibility</p:attrName>
                                        </p:attrNameLst>
                                      </p:cBhvr>
                                      <p:to>
                                        <p:strVal val="visible"/>
                                      </p:to>
                                    </p:set>
                                    <p:animEffect transition="in" filter="fade">
                                      <p:cBhvr>
                                        <p:cTn id="32" dur="500"/>
                                        <p:tgtEl>
                                          <p:spTgt spid="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4"/>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txBox="1">
            <a:spLocks noGrp="1"/>
          </p:cNvSpPr>
          <p:nvPr>
            <p:ph type="ctrTitle" idx="4294967295"/>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a:solidFill>
                  <a:srgbClr val="00B2FF"/>
                </a:solidFill>
              </a:rPr>
              <a:t>Hello!</a:t>
            </a:r>
            <a:endParaRPr sz="9600">
              <a:solidFill>
                <a:srgbClr val="00B2FF"/>
              </a:solidFill>
            </a:endParaRPr>
          </a:p>
        </p:txBody>
      </p:sp>
      <p:sp>
        <p:nvSpPr>
          <p:cNvPr id="81" name="Google Shape;81;p14"/>
          <p:cNvSpPr txBox="1">
            <a:spLocks noGrp="1"/>
          </p:cNvSpPr>
          <p:nvPr>
            <p:ph type="subTitle" idx="4294967295"/>
          </p:nvPr>
        </p:nvSpPr>
        <p:spPr>
          <a:xfrm>
            <a:off x="876825" y="2688925"/>
            <a:ext cx="3173400" cy="2444700"/>
          </a:xfrm>
          <a:prstGeom prst="rect">
            <a:avLst/>
          </a:prstGeom>
          <a:solidFill>
            <a:srgbClr val="00B2FF">
              <a:alpha val="7333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uli"/>
                <a:ea typeface="Muli"/>
                <a:cs typeface="Muli"/>
                <a:sym typeface="Muli"/>
              </a:rPr>
              <a:t>I am </a:t>
            </a:r>
            <a:r>
              <a:rPr lang="en-US" sz="2400" b="1" dirty="0" smtClean="0">
                <a:solidFill>
                  <a:srgbClr val="FFFFFF"/>
                </a:solidFill>
                <a:latin typeface="Muli"/>
                <a:ea typeface="Muli"/>
                <a:cs typeface="Muli"/>
                <a:sym typeface="Muli"/>
              </a:rPr>
              <a:t>Andrei Bennett</a:t>
            </a:r>
            <a:endParaRPr sz="2400" b="1" dirty="0">
              <a:solidFill>
                <a:srgbClr val="FFFFFF"/>
              </a:solidFill>
              <a:latin typeface="Muli"/>
              <a:ea typeface="Muli"/>
              <a:cs typeface="Muli"/>
              <a:sym typeface="Muli"/>
            </a:endParaRPr>
          </a:p>
          <a:p>
            <a:pPr marL="0" lvl="0" indent="0" algn="l" rtl="0">
              <a:spcBef>
                <a:spcPts val="0"/>
              </a:spcBef>
              <a:spcAft>
                <a:spcPts val="0"/>
              </a:spcAft>
              <a:buNone/>
            </a:pPr>
            <a:endParaRPr dirty="0">
              <a:solidFill>
                <a:srgbClr val="FFFFFF"/>
              </a:solidFill>
              <a:latin typeface="Muli"/>
              <a:ea typeface="Muli"/>
              <a:cs typeface="Muli"/>
              <a:sym typeface="Muli"/>
            </a:endParaRPr>
          </a:p>
          <a:p>
            <a:pPr marL="0" lvl="0" indent="0" algn="l" rtl="0">
              <a:spcBef>
                <a:spcPts val="0"/>
              </a:spcBef>
              <a:spcAft>
                <a:spcPts val="0"/>
              </a:spcAft>
              <a:buClr>
                <a:schemeClr val="dk1"/>
              </a:buClr>
              <a:buSzPts val="1100"/>
              <a:buFont typeface="Arial"/>
              <a:buNone/>
            </a:pPr>
            <a:r>
              <a:rPr lang="en" dirty="0">
                <a:solidFill>
                  <a:srgbClr val="FFFFFF"/>
                </a:solidFill>
                <a:latin typeface="Muli"/>
                <a:ea typeface="Muli"/>
                <a:cs typeface="Muli"/>
                <a:sym typeface="Muli"/>
              </a:rPr>
              <a:t>I am here because I love to give </a:t>
            </a:r>
            <a:r>
              <a:rPr lang="en" dirty="0" smtClean="0">
                <a:solidFill>
                  <a:srgbClr val="FFFFFF"/>
                </a:solidFill>
                <a:latin typeface="Muli"/>
                <a:ea typeface="Muli"/>
                <a:cs typeface="Muli"/>
                <a:sym typeface="Muli"/>
              </a:rPr>
              <a:t>presentations</a:t>
            </a:r>
            <a:r>
              <a:rPr lang="en" dirty="0">
                <a:solidFill>
                  <a:srgbClr val="FFFFFF"/>
                </a:solidFill>
                <a:latin typeface="Muli"/>
                <a:ea typeface="Muli"/>
                <a:cs typeface="Muli"/>
                <a:sym typeface="Muli"/>
              </a:rPr>
              <a:t> </a:t>
            </a:r>
            <a:r>
              <a:rPr lang="en" dirty="0" smtClean="0">
                <a:solidFill>
                  <a:srgbClr val="FFFFFF"/>
                </a:solidFill>
                <a:latin typeface="Muli"/>
                <a:ea typeface="Muli"/>
                <a:cs typeface="Muli"/>
                <a:sym typeface="Muli"/>
              </a:rPr>
              <a:t>on public procurement</a:t>
            </a:r>
            <a:endParaRPr dirty="0">
              <a:solidFill>
                <a:srgbClr val="FFFFFF"/>
              </a:solidFill>
              <a:latin typeface="Muli"/>
              <a:ea typeface="Muli"/>
              <a:cs typeface="Muli"/>
              <a:sym typeface="Muli"/>
            </a:endParaRPr>
          </a:p>
          <a:p>
            <a:pPr marL="0" lvl="0" indent="0" algn="l" rtl="0">
              <a:spcBef>
                <a:spcPts val="0"/>
              </a:spcBef>
              <a:spcAft>
                <a:spcPts val="0"/>
              </a:spcAft>
              <a:buClr>
                <a:schemeClr val="dk1"/>
              </a:buClr>
              <a:buSzPts val="1100"/>
              <a:buFont typeface="Arial"/>
              <a:buNone/>
            </a:pPr>
            <a:endParaRPr dirty="0">
              <a:solidFill>
                <a:srgbClr val="FFFFFF"/>
              </a:solidFill>
              <a:latin typeface="Muli"/>
              <a:ea typeface="Muli"/>
              <a:cs typeface="Muli"/>
              <a:sym typeface="Muli"/>
            </a:endParaRPr>
          </a:p>
          <a:p>
            <a:pPr marL="0" lvl="0" indent="0" algn="l" rtl="0">
              <a:spcBef>
                <a:spcPts val="0"/>
              </a:spcBef>
              <a:spcAft>
                <a:spcPts val="0"/>
              </a:spcAft>
              <a:buClr>
                <a:schemeClr val="dk1"/>
              </a:buClr>
              <a:buSzPts val="1100"/>
              <a:buFont typeface="Arial"/>
              <a:buNone/>
            </a:pPr>
            <a:r>
              <a:rPr lang="en" dirty="0">
                <a:solidFill>
                  <a:srgbClr val="FFFFFF"/>
                </a:solidFill>
                <a:latin typeface="Muli"/>
                <a:ea typeface="Muli"/>
                <a:cs typeface="Muli"/>
                <a:sym typeface="Muli"/>
              </a:rPr>
              <a:t>You can find me at:</a:t>
            </a:r>
            <a:endParaRPr dirty="0">
              <a:solidFill>
                <a:srgbClr val="FFFFFF"/>
              </a:solidFill>
              <a:latin typeface="Muli"/>
              <a:ea typeface="Muli"/>
              <a:cs typeface="Muli"/>
              <a:sym typeface="Muli"/>
            </a:endParaRPr>
          </a:p>
          <a:p>
            <a:pPr marL="0" lvl="0" indent="0" algn="l" rtl="0">
              <a:spcBef>
                <a:spcPts val="0"/>
              </a:spcBef>
              <a:spcAft>
                <a:spcPts val="0"/>
              </a:spcAft>
              <a:buClr>
                <a:schemeClr val="dk1"/>
              </a:buClr>
              <a:buSzPts val="1100"/>
              <a:buFont typeface="Arial"/>
              <a:buNone/>
            </a:pPr>
            <a:r>
              <a:rPr lang="en" dirty="0" smtClean="0">
                <a:solidFill>
                  <a:srgbClr val="FFFFFF"/>
                </a:solidFill>
                <a:latin typeface="Muli"/>
                <a:ea typeface="Muli"/>
                <a:cs typeface="Muli"/>
                <a:sym typeface="Muli"/>
              </a:rPr>
              <a:t>opppcustomercare@mof.gov.jm</a:t>
            </a:r>
            <a:endParaRPr sz="3600" b="1" dirty="0">
              <a:solidFill>
                <a:srgbClr val="FFFFFF"/>
              </a:solidFill>
              <a:latin typeface="Muli"/>
              <a:ea typeface="Muli"/>
              <a:cs typeface="Muli"/>
              <a:sym typeface="Muli"/>
            </a:endParaRPr>
          </a:p>
        </p:txBody>
      </p:sp>
      <p:sp>
        <p:nvSpPr>
          <p:cNvPr id="82" name="Google Shape;82;p14"/>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2555776" y="1203598"/>
            <a:ext cx="5718600" cy="3456384"/>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2000" dirty="0" smtClean="0"/>
              <a:t>Section </a:t>
            </a:r>
            <a:r>
              <a:rPr lang="en-US" sz="2000" dirty="0" smtClean="0"/>
              <a:t>39 of The </a:t>
            </a:r>
            <a:r>
              <a:rPr lang="en-US" sz="2000" dirty="0" smtClean="0"/>
              <a:t>Act</a:t>
            </a:r>
          </a:p>
          <a:p>
            <a:pPr marL="101600" lvl="0" indent="0" algn="l" rtl="0">
              <a:spcBef>
                <a:spcPts val="0"/>
              </a:spcBef>
              <a:spcAft>
                <a:spcPts val="0"/>
              </a:spcAft>
              <a:buSzPts val="2000"/>
              <a:buNone/>
            </a:pPr>
            <a:r>
              <a:rPr lang="en-US" sz="2000" dirty="0" smtClean="0"/>
              <a:t>Requirement to keep records</a:t>
            </a:r>
            <a:endParaRPr lang="en-US" sz="2000" dirty="0" smtClean="0"/>
          </a:p>
          <a:p>
            <a:pPr marL="457200" lvl="0" indent="-355600" algn="l" rtl="0">
              <a:spcBef>
                <a:spcPts val="0"/>
              </a:spcBef>
              <a:spcAft>
                <a:spcPts val="0"/>
              </a:spcAft>
              <a:buSzPts val="2000"/>
              <a:buChar char="➜"/>
            </a:pPr>
            <a:endParaRPr lang="en-US" dirty="0"/>
          </a:p>
          <a:p>
            <a:pPr marL="457200" lvl="0" indent="-355600" algn="l" rtl="0">
              <a:spcBef>
                <a:spcPts val="0"/>
              </a:spcBef>
              <a:spcAft>
                <a:spcPts val="0"/>
              </a:spcAft>
              <a:buSzPts val="2000"/>
              <a:buChar char="➜"/>
            </a:pPr>
            <a:r>
              <a:rPr lang="en-US" sz="2000" dirty="0" smtClean="0"/>
              <a:t>Section 43 of The Act</a:t>
            </a:r>
          </a:p>
          <a:p>
            <a:pPr marL="101600" lvl="0" indent="0" algn="l" rtl="0">
              <a:spcBef>
                <a:spcPts val="0"/>
              </a:spcBef>
              <a:spcAft>
                <a:spcPts val="0"/>
              </a:spcAft>
              <a:buSzPts val="2000"/>
              <a:buNone/>
            </a:pPr>
            <a:r>
              <a:rPr lang="en-US" sz="2000" dirty="0" smtClean="0"/>
              <a:t>Oversight of process decisions</a:t>
            </a:r>
          </a:p>
          <a:p>
            <a:pPr marL="101600" lvl="0" indent="0" algn="l" rtl="0">
              <a:spcBef>
                <a:spcPts val="0"/>
              </a:spcBef>
              <a:spcAft>
                <a:spcPts val="0"/>
              </a:spcAft>
              <a:buSzPts val="2000"/>
              <a:buNone/>
            </a:pPr>
            <a:endParaRPr lang="en-US" sz="2000" dirty="0"/>
          </a:p>
          <a:p>
            <a:pPr lvl="0"/>
            <a:r>
              <a:rPr lang="en-US" sz="2000" dirty="0"/>
              <a:t>Section </a:t>
            </a:r>
            <a:r>
              <a:rPr lang="en-US" sz="2000" dirty="0" smtClean="0"/>
              <a:t>45 </a:t>
            </a:r>
            <a:r>
              <a:rPr lang="en-US" sz="2000" dirty="0"/>
              <a:t>of The Act</a:t>
            </a:r>
          </a:p>
          <a:p>
            <a:pPr marL="101600" lvl="0" indent="0">
              <a:buNone/>
            </a:pPr>
            <a:r>
              <a:rPr lang="en-US" sz="2000" dirty="0" smtClean="0"/>
              <a:t>Notice of contract award</a:t>
            </a:r>
            <a:endParaRPr lang="en-US" sz="2000" dirty="0"/>
          </a:p>
          <a:p>
            <a:pPr marL="101600" lvl="0" indent="0" algn="l" rtl="0">
              <a:spcBef>
                <a:spcPts val="0"/>
              </a:spcBef>
              <a:spcAft>
                <a:spcPts val="0"/>
              </a:spcAft>
              <a:buSzPts val="2000"/>
              <a:buNone/>
            </a:pPr>
            <a:endParaRPr lang="en-US" sz="2000" dirty="0"/>
          </a:p>
          <a:p>
            <a:pPr marL="0" lvl="0" indent="0" algn="l" rtl="0">
              <a:spcBef>
                <a:spcPts val="0"/>
              </a:spcBef>
              <a:spcAft>
                <a:spcPts val="0"/>
              </a:spcAft>
              <a:buClr>
                <a:schemeClr val="dk1"/>
              </a:buClr>
              <a:buSzPts val="1100"/>
              <a:buFont typeface="Arial"/>
              <a:buNone/>
            </a:pPr>
            <a:endParaRPr dirty="0"/>
          </a:p>
        </p:txBody>
      </p:sp>
      <p:sp>
        <p:nvSpPr>
          <p:cNvPr id="100" name="Google Shape;100;p17"/>
          <p:cNvSpPr txBox="1">
            <a:spLocks noGrp="1"/>
          </p:cNvSpPr>
          <p:nvPr>
            <p:ph type="title"/>
          </p:nvPr>
        </p:nvSpPr>
        <p:spPr>
          <a:xfrm>
            <a:off x="2627784" y="339502"/>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Regulatory Aspects</a:t>
            </a:r>
            <a:endParaRPr sz="2400" dirty="0"/>
          </a:p>
        </p:txBody>
      </p:sp>
      <p:sp>
        <p:nvSpPr>
          <p:cNvPr id="101" name="Google Shape;101;p1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191561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fade">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
                                            <p:txEl>
                                              <p:pRg st="3" end="3"/>
                                            </p:txEl>
                                          </p:spTgt>
                                        </p:tgtEl>
                                        <p:attrNameLst>
                                          <p:attrName>style.visibility</p:attrName>
                                        </p:attrNameLst>
                                      </p:cBhvr>
                                      <p:to>
                                        <p:strVal val="visible"/>
                                      </p:to>
                                    </p:set>
                                    <p:animEffect transition="in" filter="fade">
                                      <p:cBhvr>
                                        <p:cTn id="17" dur="500"/>
                                        <p:tgtEl>
                                          <p:spTgt spid="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
                                            <p:txEl>
                                              <p:pRg st="4" end="4"/>
                                            </p:txEl>
                                          </p:spTgt>
                                        </p:tgtEl>
                                        <p:attrNameLst>
                                          <p:attrName>style.visibility</p:attrName>
                                        </p:attrNameLst>
                                      </p:cBhvr>
                                      <p:to>
                                        <p:strVal val="visible"/>
                                      </p:to>
                                    </p:set>
                                    <p:animEffect transition="in" filter="fade">
                                      <p:cBhvr>
                                        <p:cTn id="22" dur="500"/>
                                        <p:tgtEl>
                                          <p:spTgt spid="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
                                            <p:txEl>
                                              <p:pRg st="6" end="6"/>
                                            </p:txEl>
                                          </p:spTgt>
                                        </p:tgtEl>
                                        <p:attrNameLst>
                                          <p:attrName>style.visibility</p:attrName>
                                        </p:attrNameLst>
                                      </p:cBhvr>
                                      <p:to>
                                        <p:strVal val="visible"/>
                                      </p:to>
                                    </p:set>
                                    <p:animEffect transition="in" filter="fade">
                                      <p:cBhvr>
                                        <p:cTn id="27" dur="500"/>
                                        <p:tgtEl>
                                          <p:spTgt spid="9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
                                            <p:txEl>
                                              <p:pRg st="7" end="7"/>
                                            </p:txEl>
                                          </p:spTgt>
                                        </p:tgtEl>
                                        <p:attrNameLst>
                                          <p:attrName>style.visibility</p:attrName>
                                        </p:attrNameLst>
                                      </p:cBhvr>
                                      <p:to>
                                        <p:strVal val="visible"/>
                                      </p:to>
                                    </p:set>
                                    <p:animEffect transition="in" filter="fade">
                                      <p:cBhvr>
                                        <p:cTn id="32" dur="500"/>
                                        <p:tgtEl>
                                          <p:spTgt spid="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2555776" y="1203598"/>
            <a:ext cx="5718600" cy="3456384"/>
          </a:xfrm>
          <a:prstGeom prst="rect">
            <a:avLst/>
          </a:prstGeom>
        </p:spPr>
        <p:txBody>
          <a:bodyPr spcFirstLastPara="1" wrap="square" lIns="91425" tIns="91425" rIns="91425" bIns="91425" anchor="t" anchorCtr="0">
            <a:noAutofit/>
          </a:bodyPr>
          <a:lstStyle/>
          <a:p>
            <a:pPr marL="101600" lvl="0" indent="0" algn="l" rtl="0">
              <a:spcBef>
                <a:spcPts val="0"/>
              </a:spcBef>
              <a:spcAft>
                <a:spcPts val="0"/>
              </a:spcAft>
              <a:buSzPts val="2000"/>
              <a:buNone/>
            </a:pPr>
            <a:r>
              <a:rPr lang="en-US" sz="2000" b="1" dirty="0" smtClean="0"/>
              <a:t>Electronic Procurement!</a:t>
            </a:r>
          </a:p>
          <a:p>
            <a:pPr marL="101600" lvl="0" indent="0" algn="l" rtl="0">
              <a:spcBef>
                <a:spcPts val="0"/>
              </a:spcBef>
              <a:spcAft>
                <a:spcPts val="0"/>
              </a:spcAft>
              <a:buSzPts val="2000"/>
              <a:buNone/>
            </a:pPr>
            <a:endParaRPr lang="en-US" sz="2000" dirty="0"/>
          </a:p>
          <a:p>
            <a:pPr lvl="0" algn="l" rtl="0">
              <a:spcBef>
                <a:spcPts val="0"/>
              </a:spcBef>
              <a:spcAft>
                <a:spcPts val="0"/>
              </a:spcAft>
              <a:buSzPts val="2000"/>
              <a:buFontTx/>
              <a:buChar char="-"/>
            </a:pPr>
            <a:r>
              <a:rPr lang="en-US" sz="2000" dirty="0" smtClean="0"/>
              <a:t>Audit trail</a:t>
            </a:r>
          </a:p>
          <a:p>
            <a:pPr lvl="0" algn="l" rtl="0">
              <a:spcBef>
                <a:spcPts val="0"/>
              </a:spcBef>
              <a:spcAft>
                <a:spcPts val="0"/>
              </a:spcAft>
              <a:buSzPts val="2000"/>
              <a:buFontTx/>
              <a:buChar char="-"/>
            </a:pPr>
            <a:r>
              <a:rPr lang="en-US" sz="2000" dirty="0" smtClean="0"/>
              <a:t>Preserved historical records</a:t>
            </a:r>
          </a:p>
          <a:p>
            <a:pPr lvl="0" algn="l" rtl="0">
              <a:spcBef>
                <a:spcPts val="0"/>
              </a:spcBef>
              <a:spcAft>
                <a:spcPts val="0"/>
              </a:spcAft>
              <a:buSzPts val="2000"/>
              <a:buFontTx/>
              <a:buChar char="-"/>
            </a:pPr>
            <a:r>
              <a:rPr lang="en-US" sz="2000" dirty="0" smtClean="0"/>
              <a:t>Efficient publication</a:t>
            </a:r>
            <a:endParaRPr lang="en-US" sz="2000" dirty="0"/>
          </a:p>
          <a:p>
            <a:pPr marL="101600" lvl="0" indent="0" algn="l" rtl="0">
              <a:spcBef>
                <a:spcPts val="0"/>
              </a:spcBef>
              <a:spcAft>
                <a:spcPts val="0"/>
              </a:spcAft>
              <a:buSzPts val="2000"/>
              <a:buNone/>
            </a:pPr>
            <a:endParaRPr lang="en-US" sz="2000" dirty="0"/>
          </a:p>
          <a:p>
            <a:pPr marL="0" lvl="0" indent="0" algn="l" rtl="0">
              <a:spcBef>
                <a:spcPts val="0"/>
              </a:spcBef>
              <a:spcAft>
                <a:spcPts val="0"/>
              </a:spcAft>
              <a:buClr>
                <a:schemeClr val="dk1"/>
              </a:buClr>
              <a:buSzPts val="1100"/>
              <a:buFont typeface="Arial"/>
              <a:buNone/>
            </a:pPr>
            <a:endParaRPr dirty="0"/>
          </a:p>
        </p:txBody>
      </p:sp>
      <p:sp>
        <p:nvSpPr>
          <p:cNvPr id="100" name="Google Shape;100;p17"/>
          <p:cNvSpPr txBox="1">
            <a:spLocks noGrp="1"/>
          </p:cNvSpPr>
          <p:nvPr>
            <p:ph type="title"/>
          </p:nvPr>
        </p:nvSpPr>
        <p:spPr>
          <a:xfrm>
            <a:off x="2627784" y="339502"/>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Allied Tools</a:t>
            </a:r>
            <a:endParaRPr sz="2400" dirty="0"/>
          </a:p>
        </p:txBody>
      </p:sp>
      <p:sp>
        <p:nvSpPr>
          <p:cNvPr id="101" name="Google Shape;101;p1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335132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xEl>
                                              <p:pRg st="2" end="2"/>
                                            </p:txEl>
                                          </p:spTgt>
                                        </p:tgtEl>
                                        <p:attrNameLst>
                                          <p:attrName>style.visibility</p:attrName>
                                        </p:attrNameLst>
                                      </p:cBhvr>
                                      <p:to>
                                        <p:strVal val="visible"/>
                                      </p:to>
                                    </p:set>
                                    <p:animEffect transition="in" filter="fade">
                                      <p:cBhvr>
                                        <p:cTn id="12" dur="500"/>
                                        <p:tgtEl>
                                          <p:spTgt spid="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
                                            <p:txEl>
                                              <p:pRg st="3" end="3"/>
                                            </p:txEl>
                                          </p:spTgt>
                                        </p:tgtEl>
                                        <p:attrNameLst>
                                          <p:attrName>style.visibility</p:attrName>
                                        </p:attrNameLst>
                                      </p:cBhvr>
                                      <p:to>
                                        <p:strVal val="visible"/>
                                      </p:to>
                                    </p:set>
                                    <p:animEffect transition="in" filter="fade">
                                      <p:cBhvr>
                                        <p:cTn id="17" dur="500"/>
                                        <p:tgtEl>
                                          <p:spTgt spid="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
                                            <p:txEl>
                                              <p:pRg st="4" end="4"/>
                                            </p:txEl>
                                          </p:spTgt>
                                        </p:tgtEl>
                                        <p:attrNameLst>
                                          <p:attrName>style.visibility</p:attrName>
                                        </p:attrNameLst>
                                      </p:cBhvr>
                                      <p:to>
                                        <p:strVal val="visible"/>
                                      </p:to>
                                    </p:set>
                                    <p:animEffect transition="in" filter="fade">
                                      <p:cBhvr>
                                        <p:cTn id="22"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4"/>
        <p:cNvGrpSpPr/>
        <p:nvPr/>
      </p:nvGrpSpPr>
      <p:grpSpPr>
        <a:xfrm>
          <a:off x="0" y="0"/>
          <a:ext cx="0" cy="0"/>
          <a:chOff x="0" y="0"/>
          <a:chExt cx="0" cy="0"/>
        </a:xfrm>
      </p:grpSpPr>
      <p:sp>
        <p:nvSpPr>
          <p:cNvPr id="335" name="Google Shape;335;p34"/>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4"/>
          <p:cNvSpPr txBox="1">
            <a:spLocks noGrp="1"/>
          </p:cNvSpPr>
          <p:nvPr>
            <p:ph type="ctrTitle" idx="4294967295"/>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dirty="0">
                <a:solidFill>
                  <a:srgbClr val="00B2FF"/>
                </a:solidFill>
              </a:rPr>
              <a:t>Thanks!</a:t>
            </a:r>
            <a:endParaRPr sz="9600" dirty="0">
              <a:solidFill>
                <a:srgbClr val="00B2FF"/>
              </a:solidFill>
            </a:endParaRPr>
          </a:p>
        </p:txBody>
      </p:sp>
      <p:sp>
        <p:nvSpPr>
          <p:cNvPr id="337" name="Google Shape;337;p34"/>
          <p:cNvSpPr txBox="1">
            <a:spLocks noGrp="1"/>
          </p:cNvSpPr>
          <p:nvPr>
            <p:ph type="subTitle" idx="4294967295"/>
          </p:nvPr>
        </p:nvSpPr>
        <p:spPr>
          <a:xfrm>
            <a:off x="876825" y="2688925"/>
            <a:ext cx="4334100" cy="2444700"/>
          </a:xfrm>
          <a:prstGeom prst="rect">
            <a:avLst/>
          </a:prstGeom>
          <a:solidFill>
            <a:srgbClr val="00B2FF">
              <a:alpha val="7333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solidFill>
                  <a:srgbClr val="FFFFFF"/>
                </a:solidFill>
                <a:latin typeface="Muli"/>
                <a:ea typeface="Muli"/>
                <a:cs typeface="Muli"/>
                <a:sym typeface="Muli"/>
              </a:rPr>
              <a:t>.</a:t>
            </a:r>
            <a:endParaRPr dirty="0">
              <a:solidFill>
                <a:srgbClr val="FFFFFF"/>
              </a:solidFill>
              <a:latin typeface="Muli"/>
              <a:ea typeface="Muli"/>
              <a:cs typeface="Muli"/>
              <a:sym typeface="Muli"/>
            </a:endParaRPr>
          </a:p>
        </p:txBody>
      </p:sp>
      <p:sp>
        <p:nvSpPr>
          <p:cNvPr id="338" name="Google Shape;338;p34"/>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6"/>
        <p:cNvGrpSpPr/>
        <p:nvPr/>
      </p:nvGrpSpPr>
      <p:grpSpPr>
        <a:xfrm>
          <a:off x="0" y="0"/>
          <a:ext cx="0" cy="0"/>
          <a:chOff x="0" y="0"/>
          <a:chExt cx="0" cy="0"/>
        </a:xfrm>
      </p:grpSpPr>
      <p:sp>
        <p:nvSpPr>
          <p:cNvPr id="407" name="Google Shape;407;p39"/>
          <p:cNvSpPr txBox="1">
            <a:spLocks noGrp="1"/>
          </p:cNvSpPr>
          <p:nvPr>
            <p:ph type="title"/>
          </p:nvPr>
        </p:nvSpPr>
        <p:spPr>
          <a:xfrm>
            <a:off x="1190100" y="302375"/>
            <a:ext cx="6763800" cy="50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ROADMAP</a:t>
            </a:r>
            <a:endParaRPr/>
          </a:p>
        </p:txBody>
      </p:sp>
      <p:sp>
        <p:nvSpPr>
          <p:cNvPr id="408" name="Google Shape;408;p39"/>
          <p:cNvSpPr txBox="1">
            <a:spLocks noGrp="1"/>
          </p:cNvSpPr>
          <p:nvPr>
            <p:ph type="sldNum" idx="12"/>
          </p:nvPr>
        </p:nvSpPr>
        <p:spPr>
          <a:xfrm>
            <a:off x="4297659"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409" name="Google Shape;409;p39"/>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39"/>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11" name="Google Shape;411;p39"/>
          <p:cNvGrpSpPr/>
          <p:nvPr/>
        </p:nvGrpSpPr>
        <p:grpSpPr>
          <a:xfrm>
            <a:off x="1786339" y="1703401"/>
            <a:ext cx="473400" cy="473400"/>
            <a:chOff x="1786339" y="1703401"/>
            <a:chExt cx="473400" cy="473400"/>
          </a:xfrm>
        </p:grpSpPr>
        <p:sp>
          <p:nvSpPr>
            <p:cNvPr id="412" name="Google Shape;412;p39"/>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9"/>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uli"/>
                  <a:ea typeface="Muli"/>
                  <a:cs typeface="Muli"/>
                  <a:sym typeface="Muli"/>
                </a:rPr>
                <a:t>1</a:t>
              </a:r>
              <a:endParaRPr sz="600">
                <a:solidFill>
                  <a:schemeClr val="dk2"/>
                </a:solidFill>
                <a:latin typeface="Muli"/>
                <a:ea typeface="Muli"/>
                <a:cs typeface="Muli"/>
                <a:sym typeface="Muli"/>
              </a:endParaRPr>
            </a:p>
          </p:txBody>
        </p:sp>
      </p:grpSp>
      <p:grpSp>
        <p:nvGrpSpPr>
          <p:cNvPr id="414" name="Google Shape;414;p39"/>
          <p:cNvGrpSpPr/>
          <p:nvPr/>
        </p:nvGrpSpPr>
        <p:grpSpPr>
          <a:xfrm>
            <a:off x="7596336" y="1689500"/>
            <a:ext cx="473400" cy="473400"/>
            <a:chOff x="3814414" y="1703401"/>
            <a:chExt cx="473400" cy="473400"/>
          </a:xfrm>
        </p:grpSpPr>
        <p:sp>
          <p:nvSpPr>
            <p:cNvPr id="415" name="Google Shape;415;p39"/>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9"/>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uli"/>
                  <a:ea typeface="Muli"/>
                  <a:cs typeface="Muli"/>
                  <a:sym typeface="Muli"/>
                </a:rPr>
                <a:t>3</a:t>
              </a:r>
              <a:endParaRPr sz="600">
                <a:solidFill>
                  <a:schemeClr val="dk2"/>
                </a:solidFill>
                <a:latin typeface="Muli"/>
                <a:ea typeface="Muli"/>
                <a:cs typeface="Muli"/>
                <a:sym typeface="Muli"/>
              </a:endParaRPr>
            </a:p>
          </p:txBody>
        </p:sp>
      </p:grpSp>
      <p:grpSp>
        <p:nvGrpSpPr>
          <p:cNvPr id="426" name="Google Shape;426;p39"/>
          <p:cNvGrpSpPr/>
          <p:nvPr/>
        </p:nvGrpSpPr>
        <p:grpSpPr>
          <a:xfrm>
            <a:off x="4860032" y="3590200"/>
            <a:ext cx="473400" cy="473400"/>
            <a:chOff x="2824664" y="3576300"/>
            <a:chExt cx="473400" cy="473400"/>
          </a:xfrm>
        </p:grpSpPr>
        <p:sp>
          <p:nvSpPr>
            <p:cNvPr id="427" name="Google Shape;427;p39"/>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9"/>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uli"/>
                  <a:ea typeface="Muli"/>
                  <a:cs typeface="Muli"/>
                  <a:sym typeface="Muli"/>
                </a:rPr>
                <a:t>2</a:t>
              </a:r>
              <a:endParaRPr sz="600">
                <a:solidFill>
                  <a:schemeClr val="dk2"/>
                </a:solidFill>
                <a:latin typeface="Muli"/>
                <a:ea typeface="Muli"/>
                <a:cs typeface="Muli"/>
                <a:sym typeface="Muli"/>
              </a:endParaRPr>
            </a:p>
          </p:txBody>
        </p:sp>
      </p:grpSp>
      <p:sp>
        <p:nvSpPr>
          <p:cNvPr id="429" name="Google Shape;429;p39"/>
          <p:cNvSpPr txBox="1"/>
          <p:nvPr/>
        </p:nvSpPr>
        <p:spPr>
          <a:xfrm>
            <a:off x="137985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200" b="1" dirty="0" smtClean="0">
                <a:solidFill>
                  <a:schemeClr val="dk2"/>
                </a:solidFill>
                <a:latin typeface="Muli"/>
                <a:ea typeface="Muli"/>
                <a:cs typeface="Muli"/>
                <a:sym typeface="Muli"/>
              </a:rPr>
              <a:t>Define integrity</a:t>
            </a:r>
            <a:endParaRPr sz="1200" b="1" dirty="0">
              <a:solidFill>
                <a:schemeClr val="dk2"/>
              </a:solidFill>
              <a:latin typeface="Muli"/>
              <a:ea typeface="Muli"/>
              <a:cs typeface="Muli"/>
              <a:sym typeface="Muli"/>
            </a:endParaRPr>
          </a:p>
        </p:txBody>
      </p:sp>
      <p:sp>
        <p:nvSpPr>
          <p:cNvPr id="430" name="Google Shape;430;p39"/>
          <p:cNvSpPr txBox="1"/>
          <p:nvPr/>
        </p:nvSpPr>
        <p:spPr>
          <a:xfrm>
            <a:off x="7092280" y="113159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200" b="1" dirty="0" smtClean="0">
                <a:solidFill>
                  <a:schemeClr val="dk2"/>
                </a:solidFill>
                <a:latin typeface="Muli"/>
                <a:ea typeface="Muli"/>
                <a:cs typeface="Muli"/>
                <a:sym typeface="Muli"/>
              </a:rPr>
              <a:t>Jamaica’s Practice</a:t>
            </a:r>
            <a:endParaRPr sz="1200" b="1" dirty="0">
              <a:solidFill>
                <a:schemeClr val="dk2"/>
              </a:solidFill>
              <a:latin typeface="Muli"/>
              <a:ea typeface="Muli"/>
              <a:cs typeface="Muli"/>
              <a:sym typeface="Muli"/>
            </a:endParaRPr>
          </a:p>
        </p:txBody>
      </p:sp>
      <p:sp>
        <p:nvSpPr>
          <p:cNvPr id="432" name="Google Shape;432;p39"/>
          <p:cNvSpPr txBox="1"/>
          <p:nvPr/>
        </p:nvSpPr>
        <p:spPr>
          <a:xfrm>
            <a:off x="4453532" y="4155926"/>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100" b="1" dirty="0" smtClean="0">
                <a:solidFill>
                  <a:schemeClr val="dk2"/>
                </a:solidFill>
                <a:latin typeface="Muli"/>
                <a:ea typeface="Muli"/>
                <a:cs typeface="Muli"/>
                <a:sym typeface="Muli"/>
              </a:rPr>
              <a:t>Observations about transparency </a:t>
            </a:r>
            <a:endParaRPr sz="1100" b="1" dirty="0">
              <a:solidFill>
                <a:schemeClr val="dk2"/>
              </a:solidFill>
              <a:latin typeface="Muli"/>
              <a:ea typeface="Muli"/>
              <a:cs typeface="Muli"/>
              <a:sym typeface="Mul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8" name="Google Shape;88;p15"/>
          <p:cNvSpPr txBox="1">
            <a:spLocks noGrp="1"/>
          </p:cNvSpPr>
          <p:nvPr>
            <p:ph type="title"/>
          </p:nvPr>
        </p:nvSpPr>
        <p:spPr>
          <a:xfrm>
            <a:off x="3048000" y="834175"/>
            <a:ext cx="3048000" cy="204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a:t>
            </a:r>
            <a:endParaRPr dirty="0"/>
          </a:p>
          <a:p>
            <a:pPr marL="0" lvl="0" indent="0" algn="ctr" rtl="0">
              <a:spcBef>
                <a:spcPts val="0"/>
              </a:spcBef>
              <a:spcAft>
                <a:spcPts val="0"/>
              </a:spcAft>
              <a:buNone/>
            </a:pPr>
            <a:r>
              <a:rPr lang="en" dirty="0" smtClean="0"/>
              <a:t>Integrity defined</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2555776" y="1203598"/>
            <a:ext cx="6048672" cy="3672408"/>
          </a:xfrm>
          <a:prstGeom prst="rect">
            <a:avLst/>
          </a:prstGeom>
        </p:spPr>
        <p:txBody>
          <a:bodyPr spcFirstLastPara="1" wrap="square" lIns="91425" tIns="91425" rIns="91425" bIns="91425" anchor="t" anchorCtr="0">
            <a:noAutofit/>
          </a:bodyPr>
          <a:lstStyle/>
          <a:p>
            <a:pPr algn="just" eaLnBrk="1" hangingPunct="1">
              <a:lnSpc>
                <a:spcPct val="80000"/>
              </a:lnSpc>
              <a:spcBef>
                <a:spcPct val="0"/>
              </a:spcBef>
              <a:buFont typeface="Wingdings" charset="0"/>
              <a:buChar char="§"/>
            </a:pPr>
            <a:r>
              <a:rPr lang="en-GB" dirty="0">
                <a:latin typeface="Garamond" charset="0"/>
                <a:ea typeface="MS PGothic" charset="0"/>
                <a:cs typeface="Arial" charset="0"/>
              </a:rPr>
              <a:t>Refers to the idea that procurement should be carried out </a:t>
            </a:r>
            <a:r>
              <a:rPr lang="en-GB" b="1" dirty="0">
                <a:latin typeface="Garamond" charset="0"/>
                <a:ea typeface="MS PGothic" charset="0"/>
                <a:cs typeface="Arial" charset="0"/>
              </a:rPr>
              <a:t>without any influence of corruption.</a:t>
            </a:r>
          </a:p>
          <a:p>
            <a:pPr marL="101600" indent="0" algn="just" eaLnBrk="1" hangingPunct="1">
              <a:lnSpc>
                <a:spcPct val="80000"/>
              </a:lnSpc>
              <a:spcBef>
                <a:spcPct val="0"/>
              </a:spcBef>
              <a:buNone/>
            </a:pPr>
            <a:endParaRPr lang="en-GB" sz="1800" dirty="0" smtClean="0">
              <a:latin typeface="Garamond" charset="0"/>
              <a:ea typeface="MS PGothic" charset="0"/>
              <a:cs typeface="Arial" charset="0"/>
            </a:endParaRPr>
          </a:p>
          <a:p>
            <a:pPr marL="101600" indent="0" algn="just" eaLnBrk="1" hangingPunct="1">
              <a:lnSpc>
                <a:spcPct val="80000"/>
              </a:lnSpc>
              <a:spcBef>
                <a:spcPct val="0"/>
              </a:spcBef>
              <a:buNone/>
            </a:pPr>
            <a:endParaRPr lang="en-GB" sz="1800" dirty="0">
              <a:latin typeface="Garamond" charset="0"/>
              <a:ea typeface="MS PGothic" charset="0"/>
              <a:cs typeface="Arial" charset="0"/>
            </a:endParaRPr>
          </a:p>
          <a:p>
            <a:pPr marL="101600" indent="0" algn="just" eaLnBrk="1" hangingPunct="1">
              <a:lnSpc>
                <a:spcPct val="80000"/>
              </a:lnSpc>
              <a:spcBef>
                <a:spcPct val="0"/>
              </a:spcBef>
              <a:buNone/>
            </a:pPr>
            <a:endParaRPr lang="en-GB" sz="1800" dirty="0">
              <a:latin typeface="Garamond" charset="0"/>
              <a:ea typeface="MS PGothic" charset="0"/>
              <a:cs typeface="Arial" charset="0"/>
            </a:endParaRPr>
          </a:p>
          <a:p>
            <a:pPr marL="101600" indent="0" algn="just" eaLnBrk="1" hangingPunct="1">
              <a:lnSpc>
                <a:spcPct val="80000"/>
              </a:lnSpc>
              <a:spcBef>
                <a:spcPct val="0"/>
              </a:spcBef>
              <a:buNone/>
            </a:pPr>
            <a:r>
              <a:rPr lang="en-GB" sz="1800" dirty="0" err="1">
                <a:latin typeface="Garamond" charset="0"/>
                <a:ea typeface="MS PGothic" charset="0"/>
                <a:cs typeface="Arial" charset="0"/>
              </a:rPr>
              <a:t>Arrowsmith</a:t>
            </a:r>
            <a:r>
              <a:rPr lang="en-GB" sz="1800" dirty="0">
                <a:latin typeface="Garamond" charset="0"/>
                <a:ea typeface="MS PGothic" charset="0"/>
                <a:cs typeface="Arial" charset="0"/>
              </a:rPr>
              <a:t> S. et aux “Public Procurement Regulation- an introduction” P 8</a:t>
            </a:r>
          </a:p>
          <a:p>
            <a:pPr marL="101600" indent="0" algn="just" eaLnBrk="1" hangingPunct="1">
              <a:lnSpc>
                <a:spcPct val="80000"/>
              </a:lnSpc>
              <a:spcBef>
                <a:spcPct val="0"/>
              </a:spcBef>
              <a:buNone/>
            </a:pPr>
            <a:r>
              <a:rPr lang="en-GB" sz="1800" dirty="0" smtClean="0">
                <a:latin typeface="Garamond" charset="0"/>
                <a:ea typeface="MS PGothic" charset="0"/>
                <a:cs typeface="Arial" charset="0"/>
              </a:rPr>
              <a:t> </a:t>
            </a:r>
            <a:endParaRPr lang="en-GB" sz="1800" dirty="0">
              <a:latin typeface="Garamond" charset="0"/>
              <a:ea typeface="MS PGothic" charset="0"/>
              <a:cs typeface="Arial" charset="0"/>
            </a:endParaRPr>
          </a:p>
          <a:p>
            <a:pPr marL="0" lvl="0" indent="0" algn="l" rtl="0">
              <a:spcBef>
                <a:spcPts val="0"/>
              </a:spcBef>
              <a:spcAft>
                <a:spcPts val="0"/>
              </a:spcAft>
              <a:buClr>
                <a:schemeClr val="dk1"/>
              </a:buClr>
              <a:buSzPts val="1100"/>
              <a:buFont typeface="Arial"/>
              <a:buNone/>
            </a:pPr>
            <a:endParaRPr dirty="0"/>
          </a:p>
        </p:txBody>
      </p:sp>
      <p:sp>
        <p:nvSpPr>
          <p:cNvPr id="100" name="Google Shape;100;p17"/>
          <p:cNvSpPr txBox="1">
            <a:spLocks noGrp="1"/>
          </p:cNvSpPr>
          <p:nvPr>
            <p:ph type="title"/>
          </p:nvPr>
        </p:nvSpPr>
        <p:spPr>
          <a:xfrm>
            <a:off x="2627784" y="339502"/>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Integrity in public procurement</a:t>
            </a:r>
            <a:endParaRPr sz="2400" dirty="0"/>
          </a:p>
        </p:txBody>
      </p:sp>
      <p:sp>
        <p:nvSpPr>
          <p:cNvPr id="101" name="Google Shape;101;p1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5" end="5"/>
                                            </p:txEl>
                                          </p:spTgt>
                                        </p:tgtEl>
                                        <p:attrNameLst>
                                          <p:attrName>style.visibility</p:attrName>
                                        </p:attrNameLst>
                                      </p:cBhvr>
                                      <p:to>
                                        <p:strVal val="visible"/>
                                      </p:to>
                                    </p:set>
                                    <p:animEffect transition="in" filter="fade">
                                      <p:cBhvr>
                                        <p:cTn id="12" dur="500"/>
                                        <p:tgtEl>
                                          <p:spTgt spid="9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4" end="4"/>
                                            </p:txEl>
                                          </p:spTgt>
                                        </p:tgtEl>
                                        <p:attrNameLst>
                                          <p:attrName>style.visibility</p:attrName>
                                        </p:attrNameLst>
                                      </p:cBhvr>
                                      <p:to>
                                        <p:strVal val="visible"/>
                                      </p:to>
                                    </p:set>
                                    <p:animEffect transition="in" filter="fade">
                                      <p:cBhvr>
                                        <p:cTn id="1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2555776" y="1203598"/>
            <a:ext cx="6048672" cy="3672408"/>
          </a:xfrm>
          <a:prstGeom prst="rect">
            <a:avLst/>
          </a:prstGeom>
        </p:spPr>
        <p:txBody>
          <a:bodyPr spcFirstLastPara="1" wrap="square" lIns="91425" tIns="91425" rIns="91425" bIns="91425" anchor="t" anchorCtr="0">
            <a:noAutofit/>
          </a:bodyPr>
          <a:lstStyle/>
          <a:p>
            <a:pPr marL="101600" indent="0" algn="just" eaLnBrk="1" hangingPunct="1">
              <a:lnSpc>
                <a:spcPct val="80000"/>
              </a:lnSpc>
              <a:spcBef>
                <a:spcPct val="0"/>
              </a:spcBef>
              <a:buNone/>
            </a:pPr>
            <a:r>
              <a:rPr lang="en-GB" sz="1800" dirty="0" smtClean="0">
                <a:latin typeface="Garamond" charset="0"/>
                <a:ea typeface="MS PGothic" charset="0"/>
                <a:cs typeface="Arial" charset="0"/>
              </a:rPr>
              <a:t> </a:t>
            </a:r>
            <a:endParaRPr lang="en-GB" sz="1800" dirty="0">
              <a:latin typeface="Garamond" charset="0"/>
              <a:ea typeface="MS PGothic" charset="0"/>
              <a:cs typeface="Arial" charset="0"/>
            </a:endParaRPr>
          </a:p>
          <a:p>
            <a:pPr marL="0" lvl="0" indent="0" algn="l" rtl="0">
              <a:spcBef>
                <a:spcPts val="0"/>
              </a:spcBef>
              <a:spcAft>
                <a:spcPts val="0"/>
              </a:spcAft>
              <a:buClr>
                <a:schemeClr val="dk1"/>
              </a:buClr>
              <a:buSzPts val="1100"/>
              <a:buFont typeface="Arial"/>
              <a:buNone/>
            </a:pPr>
            <a:endParaRPr dirty="0"/>
          </a:p>
        </p:txBody>
      </p:sp>
      <p:sp>
        <p:nvSpPr>
          <p:cNvPr id="100" name="Google Shape;100;p17"/>
          <p:cNvSpPr txBox="1">
            <a:spLocks noGrp="1"/>
          </p:cNvSpPr>
          <p:nvPr>
            <p:ph type="title"/>
          </p:nvPr>
        </p:nvSpPr>
        <p:spPr>
          <a:xfrm>
            <a:off x="2627784" y="339502"/>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Principal Agent</a:t>
            </a:r>
            <a:endParaRPr sz="2400" dirty="0"/>
          </a:p>
        </p:txBody>
      </p:sp>
      <p:sp>
        <p:nvSpPr>
          <p:cNvPr id="101" name="Google Shape;101;p1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1491629"/>
            <a:ext cx="3989142" cy="2713831"/>
          </a:xfrm>
          <a:prstGeom prst="rect">
            <a:avLst/>
          </a:prstGeom>
        </p:spPr>
      </p:pic>
    </p:spTree>
    <p:extLst>
      <p:ext uri="{BB962C8B-B14F-4D97-AF65-F5344CB8AC3E}">
        <p14:creationId xmlns:p14="http://schemas.microsoft.com/office/powerpoint/2010/main" val="257898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2555776" y="843558"/>
            <a:ext cx="6048672" cy="4032448"/>
          </a:xfrm>
          <a:prstGeom prst="rect">
            <a:avLst/>
          </a:prstGeom>
        </p:spPr>
        <p:txBody>
          <a:bodyPr spcFirstLastPara="1" wrap="square" lIns="91425" tIns="91425" rIns="91425" bIns="91425" anchor="t" anchorCtr="0">
            <a:noAutofit/>
          </a:bodyPr>
          <a:lstStyle/>
          <a:p>
            <a:pPr algn="just">
              <a:spcBef>
                <a:spcPct val="0"/>
              </a:spcBef>
            </a:pPr>
            <a:r>
              <a:rPr lang="en-GB" sz="1800" dirty="0" smtClean="0">
                <a:latin typeface="Garamond" charset="0"/>
              </a:rPr>
              <a:t>In </a:t>
            </a:r>
            <a:r>
              <a:rPr lang="en-GB" sz="1800" dirty="0">
                <a:latin typeface="Garamond" charset="0"/>
              </a:rPr>
              <a:t>a majority of cases such corruption ordinarily refers to </a:t>
            </a:r>
            <a:r>
              <a:rPr lang="en-GB" sz="1800" b="1" u="sng" dirty="0">
                <a:latin typeface="Garamond" charset="0"/>
              </a:rPr>
              <a:t>the use of public office for private gains,</a:t>
            </a:r>
            <a:r>
              <a:rPr lang="en-GB" sz="1800" b="1" dirty="0">
                <a:latin typeface="Garamond" charset="0"/>
              </a:rPr>
              <a:t> where an official (the agent) entrusted with carrying out a task by the public (the principal) engages in some sort of malfeasance for private enrichment which is difficult to monitor for the principal.” </a:t>
            </a:r>
          </a:p>
          <a:p>
            <a:pPr marL="366713" lvl="1" indent="0" algn="just">
              <a:spcBef>
                <a:spcPct val="0"/>
              </a:spcBef>
              <a:buFont typeface="Wingdings 2" charset="0"/>
              <a:buNone/>
            </a:pPr>
            <a:endParaRPr lang="en-GB" sz="1700" dirty="0">
              <a:latin typeface="Garamond" charset="0"/>
            </a:endParaRPr>
          </a:p>
          <a:p>
            <a:pPr marL="366713" lvl="1" indent="0" algn="just">
              <a:spcBef>
                <a:spcPct val="0"/>
              </a:spcBef>
              <a:buFont typeface="Wingdings 2" charset="0"/>
              <a:buNone/>
            </a:pPr>
            <a:r>
              <a:rPr lang="en-GB" sz="1700" dirty="0">
                <a:latin typeface="Garamond" charset="0"/>
              </a:rPr>
              <a:t>P. </a:t>
            </a:r>
            <a:r>
              <a:rPr lang="en-GB" sz="1700" dirty="0" err="1">
                <a:latin typeface="Garamond" charset="0"/>
              </a:rPr>
              <a:t>Bardhan</a:t>
            </a:r>
            <a:r>
              <a:rPr lang="en-GB" sz="1700" dirty="0">
                <a:latin typeface="Garamond" charset="0"/>
              </a:rPr>
              <a:t>, “Corruption and Development: A Review of Issues”, (1997) Journal of Economic Literature, pp. 1320–1346</a:t>
            </a:r>
            <a:endParaRPr lang="en-GB" sz="1700" b="1" dirty="0">
              <a:latin typeface="Garamond" charset="0"/>
              <a:cs typeface="Arial" charset="0"/>
            </a:endParaRPr>
          </a:p>
          <a:p>
            <a:pPr marL="0" lvl="0" indent="0" algn="l" rtl="0">
              <a:spcBef>
                <a:spcPts val="0"/>
              </a:spcBef>
              <a:spcAft>
                <a:spcPts val="0"/>
              </a:spcAft>
              <a:buClr>
                <a:schemeClr val="dk1"/>
              </a:buClr>
              <a:buSzPts val="1100"/>
              <a:buFont typeface="Arial"/>
              <a:buNone/>
            </a:pPr>
            <a:endParaRPr dirty="0"/>
          </a:p>
        </p:txBody>
      </p:sp>
      <p:sp>
        <p:nvSpPr>
          <p:cNvPr id="100" name="Google Shape;100;p17"/>
          <p:cNvSpPr txBox="1">
            <a:spLocks noGrp="1"/>
          </p:cNvSpPr>
          <p:nvPr>
            <p:ph type="title"/>
          </p:nvPr>
        </p:nvSpPr>
        <p:spPr>
          <a:xfrm>
            <a:off x="2627784" y="339502"/>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The definitional debate</a:t>
            </a:r>
            <a:endParaRPr sz="2400" dirty="0"/>
          </a:p>
        </p:txBody>
      </p:sp>
      <p:sp>
        <p:nvSpPr>
          <p:cNvPr id="101" name="Google Shape;101;p1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328894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2" end="2"/>
                                            </p:txEl>
                                          </p:spTgt>
                                        </p:tgtEl>
                                        <p:attrNameLst>
                                          <p:attrName>style.visibility</p:attrName>
                                        </p:attrNameLst>
                                      </p:cBhvr>
                                      <p:to>
                                        <p:strVal val="visible"/>
                                      </p:to>
                                    </p:set>
                                    <p:animEffect transition="in" filter="fade">
                                      <p:cBhvr>
                                        <p:cTn id="12"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2555776" y="1203598"/>
            <a:ext cx="6048672" cy="3672408"/>
          </a:xfrm>
          <a:prstGeom prst="rect">
            <a:avLst/>
          </a:prstGeom>
        </p:spPr>
        <p:txBody>
          <a:bodyPr spcFirstLastPara="1" wrap="square" lIns="91425" tIns="91425" rIns="91425" bIns="91425" anchor="t" anchorCtr="0">
            <a:noAutofit/>
          </a:bodyPr>
          <a:lstStyle/>
          <a:p>
            <a:pPr algn="just" eaLnBrk="1" hangingPunct="1">
              <a:lnSpc>
                <a:spcPct val="80000"/>
              </a:lnSpc>
              <a:spcBef>
                <a:spcPct val="0"/>
              </a:spcBef>
              <a:buFont typeface="Wingdings" charset="0"/>
              <a:buChar char="§"/>
            </a:pPr>
            <a:r>
              <a:rPr lang="en-GB" dirty="0" smtClean="0">
                <a:latin typeface="Garamond" charset="0"/>
                <a:ea typeface="MS PGothic" charset="0"/>
                <a:cs typeface="Arial" charset="0"/>
              </a:rPr>
              <a:t>State stability and security</a:t>
            </a:r>
          </a:p>
          <a:p>
            <a:pPr algn="just" eaLnBrk="1" hangingPunct="1">
              <a:lnSpc>
                <a:spcPct val="80000"/>
              </a:lnSpc>
              <a:spcBef>
                <a:spcPct val="0"/>
              </a:spcBef>
              <a:buFont typeface="Wingdings" charset="0"/>
              <a:buChar char="§"/>
            </a:pPr>
            <a:endParaRPr lang="en-GB" dirty="0">
              <a:latin typeface="Garamond" charset="0"/>
              <a:ea typeface="MS PGothic" charset="0"/>
              <a:cs typeface="Arial" charset="0"/>
            </a:endParaRPr>
          </a:p>
          <a:p>
            <a:pPr algn="just" eaLnBrk="1" hangingPunct="1">
              <a:lnSpc>
                <a:spcPct val="80000"/>
              </a:lnSpc>
              <a:spcBef>
                <a:spcPct val="0"/>
              </a:spcBef>
              <a:buFont typeface="Wingdings" charset="0"/>
              <a:buChar char="§"/>
            </a:pPr>
            <a:r>
              <a:rPr lang="en-GB" dirty="0" smtClean="0">
                <a:latin typeface="Garamond" charset="0"/>
                <a:ea typeface="MS PGothic" charset="0"/>
                <a:cs typeface="Arial" charset="0"/>
              </a:rPr>
              <a:t>Value loss in contract implementation</a:t>
            </a:r>
          </a:p>
          <a:p>
            <a:pPr algn="just" eaLnBrk="1" hangingPunct="1">
              <a:lnSpc>
                <a:spcPct val="80000"/>
              </a:lnSpc>
              <a:spcBef>
                <a:spcPct val="0"/>
              </a:spcBef>
              <a:buFont typeface="Wingdings" charset="0"/>
              <a:buChar char="§"/>
            </a:pPr>
            <a:endParaRPr lang="en-GB" dirty="0">
              <a:latin typeface="Garamond" charset="0"/>
              <a:ea typeface="MS PGothic" charset="0"/>
              <a:cs typeface="Arial" charset="0"/>
            </a:endParaRPr>
          </a:p>
          <a:p>
            <a:pPr algn="just" eaLnBrk="1" hangingPunct="1">
              <a:lnSpc>
                <a:spcPct val="80000"/>
              </a:lnSpc>
              <a:spcBef>
                <a:spcPct val="0"/>
              </a:spcBef>
              <a:buFont typeface="Wingdings" charset="0"/>
              <a:buChar char="§"/>
            </a:pPr>
            <a:r>
              <a:rPr lang="en-GB" dirty="0" smtClean="0">
                <a:latin typeface="Garamond" charset="0"/>
                <a:ea typeface="MS PGothic" charset="0"/>
                <a:cs typeface="Arial" charset="0"/>
              </a:rPr>
              <a:t>International embarrassment </a:t>
            </a:r>
            <a:endParaRPr lang="en-GB" dirty="0">
              <a:latin typeface="Garamond" charset="0"/>
              <a:ea typeface="MS PGothic" charset="0"/>
              <a:cs typeface="Arial" charset="0"/>
            </a:endParaRPr>
          </a:p>
          <a:p>
            <a:pPr marL="101600" indent="0" algn="just" eaLnBrk="1" hangingPunct="1">
              <a:lnSpc>
                <a:spcPct val="80000"/>
              </a:lnSpc>
              <a:spcBef>
                <a:spcPct val="0"/>
              </a:spcBef>
              <a:buNone/>
            </a:pPr>
            <a:endParaRPr lang="en-GB" sz="1800" dirty="0" smtClean="0">
              <a:latin typeface="Garamond" charset="0"/>
              <a:ea typeface="MS PGothic" charset="0"/>
              <a:cs typeface="Arial" charset="0"/>
            </a:endParaRPr>
          </a:p>
          <a:p>
            <a:pPr marL="0" lvl="0" indent="0" algn="l" rtl="0">
              <a:spcBef>
                <a:spcPts val="0"/>
              </a:spcBef>
              <a:spcAft>
                <a:spcPts val="0"/>
              </a:spcAft>
              <a:buClr>
                <a:schemeClr val="dk1"/>
              </a:buClr>
              <a:buSzPts val="1100"/>
              <a:buFont typeface="Arial"/>
              <a:buNone/>
            </a:pPr>
            <a:endParaRPr dirty="0"/>
          </a:p>
        </p:txBody>
      </p:sp>
      <p:sp>
        <p:nvSpPr>
          <p:cNvPr id="100" name="Google Shape;100;p17"/>
          <p:cNvSpPr txBox="1">
            <a:spLocks noGrp="1"/>
          </p:cNvSpPr>
          <p:nvPr>
            <p:ph type="title"/>
          </p:nvPr>
        </p:nvSpPr>
        <p:spPr>
          <a:xfrm>
            <a:off x="2627784" y="339502"/>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Integrity in public procurement</a:t>
            </a:r>
            <a:endParaRPr sz="2400" dirty="0"/>
          </a:p>
        </p:txBody>
      </p:sp>
      <p:sp>
        <p:nvSpPr>
          <p:cNvPr id="101" name="Google Shape;101;p1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8936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2" end="2"/>
                                            </p:txEl>
                                          </p:spTgt>
                                        </p:tgtEl>
                                        <p:attrNameLst>
                                          <p:attrName>style.visibility</p:attrName>
                                        </p:attrNameLst>
                                      </p:cBhvr>
                                      <p:to>
                                        <p:strVal val="visible"/>
                                      </p:to>
                                    </p:set>
                                    <p:animEffect transition="in" filter="fade">
                                      <p:cBhvr>
                                        <p:cTn id="12" dur="500"/>
                                        <p:tgtEl>
                                          <p:spTgt spid="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4" end="4"/>
                                            </p:txEl>
                                          </p:spTgt>
                                        </p:tgtEl>
                                        <p:attrNameLst>
                                          <p:attrName>style.visibility</p:attrName>
                                        </p:attrNameLst>
                                      </p:cBhvr>
                                      <p:to>
                                        <p:strVal val="visible"/>
                                      </p:to>
                                    </p:set>
                                    <p:animEffect transition="in" filter="fade">
                                      <p:cBhvr>
                                        <p:cTn id="1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2555776" y="843558"/>
            <a:ext cx="6048672" cy="4032448"/>
          </a:xfrm>
          <a:prstGeom prst="rect">
            <a:avLst/>
          </a:prstGeom>
        </p:spPr>
        <p:txBody>
          <a:bodyPr spcFirstLastPara="1" wrap="square" lIns="91425" tIns="91425" rIns="91425" bIns="91425" anchor="t" anchorCtr="0">
            <a:noAutofit/>
          </a:bodyPr>
          <a:lstStyle/>
          <a:p>
            <a:pPr algn="just">
              <a:lnSpc>
                <a:spcPct val="90000"/>
              </a:lnSpc>
              <a:spcBef>
                <a:spcPts val="800"/>
              </a:spcBef>
              <a:buFont typeface="Wingdings" charset="0"/>
              <a:buChar char="§"/>
            </a:pPr>
            <a:r>
              <a:rPr lang="en-GB" sz="2000" dirty="0">
                <a:latin typeface="Garamond" charset="0"/>
                <a:cs typeface="Arial" charset="0"/>
              </a:rPr>
              <a:t>Procurement regulation can only limit or remove the opportunity for corrupt practices which arise as a result of the procurement function. Seeking to go beyond this by over-regulating merely imposes obstacles to efficiency and professionalism in procurement.</a:t>
            </a:r>
          </a:p>
          <a:p>
            <a:pPr algn="just">
              <a:lnSpc>
                <a:spcPct val="90000"/>
              </a:lnSpc>
              <a:spcBef>
                <a:spcPts val="800"/>
              </a:spcBef>
              <a:buFont typeface="Wingdings" charset="0"/>
              <a:buNone/>
            </a:pPr>
            <a:endParaRPr lang="en-GB" sz="2000" dirty="0">
              <a:latin typeface="Garamond" charset="0"/>
              <a:cs typeface="Arial" charset="0"/>
            </a:endParaRPr>
          </a:p>
          <a:p>
            <a:pPr lvl="1" algn="just">
              <a:lnSpc>
                <a:spcPct val="90000"/>
              </a:lnSpc>
              <a:spcBef>
                <a:spcPct val="0"/>
              </a:spcBef>
              <a:buFont typeface="Wingdings" charset="0"/>
              <a:buChar char="§"/>
            </a:pPr>
            <a:r>
              <a:rPr lang="en-GB" sz="2000" dirty="0">
                <a:latin typeface="Garamond" charset="0"/>
                <a:cs typeface="Arial" charset="0"/>
              </a:rPr>
              <a:t>P. </a:t>
            </a:r>
            <a:r>
              <a:rPr lang="en-GB" sz="2000" dirty="0" err="1">
                <a:latin typeface="Garamond" charset="0"/>
                <a:cs typeface="Arial" charset="0"/>
              </a:rPr>
              <a:t>Trepte</a:t>
            </a:r>
            <a:r>
              <a:rPr lang="en-GB" sz="2000" dirty="0">
                <a:latin typeface="Garamond" charset="0"/>
                <a:cs typeface="Arial" charset="0"/>
              </a:rPr>
              <a:t>, Transparency and Accountability as Tools for Promoting Integrity and Preventing Corruption in Public Procurement (2005) (paper to OECD Expert Group meeting on Integrity in Public Procurement).</a:t>
            </a:r>
          </a:p>
          <a:p>
            <a:pPr marL="0" lvl="0" indent="0" algn="l" rtl="0">
              <a:spcBef>
                <a:spcPts val="0"/>
              </a:spcBef>
              <a:spcAft>
                <a:spcPts val="0"/>
              </a:spcAft>
              <a:buClr>
                <a:schemeClr val="dk1"/>
              </a:buClr>
              <a:buSzPts val="1100"/>
              <a:buFont typeface="Arial"/>
              <a:buNone/>
            </a:pPr>
            <a:endParaRPr dirty="0"/>
          </a:p>
        </p:txBody>
      </p:sp>
      <p:sp>
        <p:nvSpPr>
          <p:cNvPr id="100" name="Google Shape;100;p17"/>
          <p:cNvSpPr txBox="1">
            <a:spLocks noGrp="1"/>
          </p:cNvSpPr>
          <p:nvPr>
            <p:ph type="title"/>
          </p:nvPr>
        </p:nvSpPr>
        <p:spPr>
          <a:xfrm>
            <a:off x="2627784" y="339502"/>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Limitations of procurement regulation</a:t>
            </a:r>
            <a:endParaRPr sz="2400" dirty="0"/>
          </a:p>
        </p:txBody>
      </p:sp>
      <p:sp>
        <p:nvSpPr>
          <p:cNvPr id="101" name="Google Shape;101;p1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94381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2" end="2"/>
                                            </p:txEl>
                                          </p:spTgt>
                                        </p:tgtEl>
                                        <p:attrNameLst>
                                          <p:attrName>style.visibility</p:attrName>
                                        </p:attrNameLst>
                                      </p:cBhvr>
                                      <p:to>
                                        <p:strVal val="visible"/>
                                      </p:to>
                                    </p:set>
                                    <p:animEffect transition="in" filter="fade">
                                      <p:cBhvr>
                                        <p:cTn id="12"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2.0.2717"/>
  <p:tag name="SLIDO_PRESENTATION_ID" val="00000000-0000-0000-0000-000000000000"/>
  <p:tag name="SLIDO_EVENT_UUID" val="ffeb0a10-c06f-478b-a355-f8bc923ae441"/>
  <p:tag name="SLIDO_EVENT_SECTION_UUID" val="cbe33959-bdd7-4987-99d7-30291c28910f"/>
</p:tagLst>
</file>

<file path=ppt/theme/theme1.xml><?xml version="1.0" encoding="utf-8"?>
<a:theme xmlns:a="http://schemas.openxmlformats.org/drawingml/2006/main" name="Banquo template">
  <a:themeElements>
    <a:clrScheme name="Custom 347">
      <a:dk1>
        <a:srgbClr val="000000"/>
      </a:dk1>
      <a:lt1>
        <a:srgbClr val="FFFFFF"/>
      </a:lt1>
      <a:dk2>
        <a:srgbClr val="595959"/>
      </a:dk2>
      <a:lt2>
        <a:srgbClr val="D8D8D8"/>
      </a:lt2>
      <a:accent1>
        <a:srgbClr val="00B2FF"/>
      </a:accent1>
      <a:accent2>
        <a:srgbClr val="99B6E9"/>
      </a:accent2>
      <a:accent3>
        <a:srgbClr val="3C78D8"/>
      </a:accent3>
      <a:accent4>
        <a:srgbClr val="1C4587"/>
      </a:accent4>
      <a:accent5>
        <a:srgbClr val="8B81D2"/>
      </a:accent5>
      <a:accent6>
        <a:srgbClr val="231F20"/>
      </a:accent6>
      <a:hlink>
        <a:srgbClr val="00B2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TotalTime>
  <Words>886</Words>
  <Application>Microsoft Office PowerPoint</Application>
  <PresentationFormat>On-screen Show (16:9)</PresentationFormat>
  <Paragraphs>140</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Wingdings 2</vt:lpstr>
      <vt:lpstr>Wingdings</vt:lpstr>
      <vt:lpstr>ＭＳ Ｐゴシック</vt:lpstr>
      <vt:lpstr>Muli</vt:lpstr>
      <vt:lpstr>Garamond</vt:lpstr>
      <vt:lpstr>Banquo template</vt:lpstr>
      <vt:lpstr>Transparency and Integrity in        Public Procurement June 2, 2022</vt:lpstr>
      <vt:lpstr>Hello!</vt:lpstr>
      <vt:lpstr>ROADMAP</vt:lpstr>
      <vt:lpstr>1. Integrity defined</vt:lpstr>
      <vt:lpstr>Integrity in public procurement</vt:lpstr>
      <vt:lpstr>Principal Agent</vt:lpstr>
      <vt:lpstr>The definitional debate</vt:lpstr>
      <vt:lpstr>Integrity in public procurement</vt:lpstr>
      <vt:lpstr>Limitations of procurement regulation</vt:lpstr>
      <vt:lpstr>2. And what exactly is transparency?</vt:lpstr>
      <vt:lpstr>Origins trans- “across, beyond, through” parere- “come into sight, appear, submit, obey”</vt:lpstr>
      <vt:lpstr>Transparency</vt:lpstr>
      <vt:lpstr>Philosophical Considerations</vt:lpstr>
      <vt:lpstr>Transparency is directional</vt:lpstr>
      <vt:lpstr>3. Transparency in GOJ procurement</vt:lpstr>
      <vt:lpstr>GOJ Procurement Transparency</vt:lpstr>
      <vt:lpstr>Institutional Aspects</vt:lpstr>
      <vt:lpstr>Institutional Aspects</vt:lpstr>
      <vt:lpstr>Regulatory Aspects</vt:lpstr>
      <vt:lpstr>Regulatory Aspects</vt:lpstr>
      <vt:lpstr>Allied Tools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Andrei Bennett</dc:creator>
  <cp:lastModifiedBy>Andrei Bennett</cp:lastModifiedBy>
  <cp:revision>16</cp:revision>
  <dcterms:modified xsi:type="dcterms:W3CDTF">2022-06-02T13:47:01Z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1.2.0.2717</vt:lpwstr>
  </property>
</Properties>
</file>