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0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</p:sldIdLst>
  <p:sldSz cy="5143500" cx="9144000"/>
  <p:notesSz cx="6858000" cy="9144000"/>
  <p:embeddedFontLst>
    <p:embeddedFont>
      <p:font typeface="Montserrat SemiBold"/>
      <p:regular r:id="rId16"/>
      <p:bold r:id="rId17"/>
      <p:italic r:id="rId18"/>
      <p:boldItalic r:id="rId19"/>
    </p:embeddedFont>
    <p:embeddedFont>
      <p:font typeface="Roboto Thin"/>
      <p:regular r:id="rId20"/>
      <p:bold r:id="rId21"/>
      <p:italic r:id="rId22"/>
      <p:boldItalic r:id="rId23"/>
    </p:embeddedFont>
    <p:embeddedFont>
      <p:font typeface="Roboto"/>
      <p:regular r:id="rId24"/>
      <p:bold r:id="rId25"/>
      <p:italic r:id="rId26"/>
      <p:boldItalic r:id="rId27"/>
    </p:embeddedFont>
    <p:embeddedFont>
      <p:font typeface="Roboto Medium"/>
      <p:regular r:id="rId28"/>
      <p:bold r:id="rId29"/>
      <p:italic r:id="rId30"/>
      <p:boldItalic r:id="rId31"/>
    </p:embeddedFont>
    <p:embeddedFont>
      <p:font typeface="Montserrat"/>
      <p:regular r:id="rId32"/>
      <p:bold r:id="rId33"/>
      <p:italic r:id="rId34"/>
      <p:boldItalic r:id="rId35"/>
    </p:embeddedFont>
    <p:embeddedFont>
      <p:font typeface="Montserrat Medium"/>
      <p:regular r:id="rId36"/>
      <p:bold r:id="rId37"/>
      <p:italic r:id="rId38"/>
      <p:boldItalic r:id="rId39"/>
    </p:embeddedFont>
    <p:embeddedFont>
      <p:font typeface="Roboto Condensed"/>
      <p:regular r:id="rId40"/>
      <p:bold r:id="rId41"/>
      <p:italic r:id="rId42"/>
      <p:boldItalic r:id="rId43"/>
    </p:embeddedFont>
    <p:embeddedFont>
      <p:font typeface="Roboto Light"/>
      <p:regular r:id="rId44"/>
      <p:bold r:id="rId45"/>
      <p:italic r:id="rId46"/>
      <p:boldItalic r:id="rId47"/>
    </p:embeddedFont>
    <p:embeddedFont>
      <p:font typeface="Oswald"/>
      <p:regular r:id="rId48"/>
      <p:bold r:id="rId4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RobotoCondensed-regular.fntdata"/><Relationship Id="rId42" Type="http://schemas.openxmlformats.org/officeDocument/2006/relationships/font" Target="fonts/RobotoCondensed-italic.fntdata"/><Relationship Id="rId41" Type="http://schemas.openxmlformats.org/officeDocument/2006/relationships/font" Target="fonts/RobotoCondensed-bold.fntdata"/><Relationship Id="rId44" Type="http://schemas.openxmlformats.org/officeDocument/2006/relationships/font" Target="fonts/RobotoLight-regular.fntdata"/><Relationship Id="rId43" Type="http://schemas.openxmlformats.org/officeDocument/2006/relationships/font" Target="fonts/RobotoCondensed-boldItalic.fntdata"/><Relationship Id="rId46" Type="http://schemas.openxmlformats.org/officeDocument/2006/relationships/font" Target="fonts/RobotoLight-italic.fntdata"/><Relationship Id="rId45" Type="http://schemas.openxmlformats.org/officeDocument/2006/relationships/font" Target="fonts/RobotoLight-bold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font" Target="fonts/Oswald-regular.fntdata"/><Relationship Id="rId47" Type="http://schemas.openxmlformats.org/officeDocument/2006/relationships/font" Target="fonts/RobotoLight-boldItalic.fntdata"/><Relationship Id="rId49" Type="http://schemas.openxmlformats.org/officeDocument/2006/relationships/font" Target="fonts/Oswald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RobotoMedium-boldItalic.fntdata"/><Relationship Id="rId30" Type="http://schemas.openxmlformats.org/officeDocument/2006/relationships/font" Target="fonts/RobotoMedium-italic.fntdata"/><Relationship Id="rId33" Type="http://schemas.openxmlformats.org/officeDocument/2006/relationships/font" Target="fonts/Montserrat-bold.fntdata"/><Relationship Id="rId32" Type="http://schemas.openxmlformats.org/officeDocument/2006/relationships/font" Target="fonts/Montserrat-regular.fntdata"/><Relationship Id="rId35" Type="http://schemas.openxmlformats.org/officeDocument/2006/relationships/font" Target="fonts/Montserrat-boldItalic.fntdata"/><Relationship Id="rId34" Type="http://schemas.openxmlformats.org/officeDocument/2006/relationships/font" Target="fonts/Montserrat-italic.fntdata"/><Relationship Id="rId37" Type="http://schemas.openxmlformats.org/officeDocument/2006/relationships/font" Target="fonts/MontserratMedium-bold.fntdata"/><Relationship Id="rId36" Type="http://schemas.openxmlformats.org/officeDocument/2006/relationships/font" Target="fonts/MontserratMedium-regular.fntdata"/><Relationship Id="rId39" Type="http://schemas.openxmlformats.org/officeDocument/2006/relationships/font" Target="fonts/MontserratMedium-boldItalic.fntdata"/><Relationship Id="rId38" Type="http://schemas.openxmlformats.org/officeDocument/2006/relationships/font" Target="fonts/MontserratMedium-italic.fntdata"/><Relationship Id="rId20" Type="http://schemas.openxmlformats.org/officeDocument/2006/relationships/font" Target="fonts/RobotoThin-regular.fntdata"/><Relationship Id="rId22" Type="http://schemas.openxmlformats.org/officeDocument/2006/relationships/font" Target="fonts/RobotoThin-italic.fntdata"/><Relationship Id="rId21" Type="http://schemas.openxmlformats.org/officeDocument/2006/relationships/font" Target="fonts/RobotoThin-bold.fntdata"/><Relationship Id="rId24" Type="http://schemas.openxmlformats.org/officeDocument/2006/relationships/font" Target="fonts/Roboto-regular.fntdata"/><Relationship Id="rId23" Type="http://schemas.openxmlformats.org/officeDocument/2006/relationships/font" Target="fonts/RobotoThin-boldItalic.fntdata"/><Relationship Id="rId26" Type="http://schemas.openxmlformats.org/officeDocument/2006/relationships/font" Target="fonts/Roboto-italic.fntdata"/><Relationship Id="rId25" Type="http://schemas.openxmlformats.org/officeDocument/2006/relationships/font" Target="fonts/Roboto-bold.fntdata"/><Relationship Id="rId28" Type="http://schemas.openxmlformats.org/officeDocument/2006/relationships/font" Target="fonts/RobotoMedium-regular.fntdata"/><Relationship Id="rId27" Type="http://schemas.openxmlformats.org/officeDocument/2006/relationships/font" Target="fonts/Roboto-boldItalic.fntdata"/><Relationship Id="rId29" Type="http://schemas.openxmlformats.org/officeDocument/2006/relationships/font" Target="fonts/RobotoMedium-bold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font" Target="fonts/MontserratSemiBold-bold.fntdata"/><Relationship Id="rId16" Type="http://schemas.openxmlformats.org/officeDocument/2006/relationships/font" Target="fonts/MontserratSemiBold-regular.fntdata"/><Relationship Id="rId19" Type="http://schemas.openxmlformats.org/officeDocument/2006/relationships/font" Target="fonts/MontserratSemiBold-boldItalic.fntdata"/><Relationship Id="rId18" Type="http://schemas.openxmlformats.org/officeDocument/2006/relationships/font" Target="fonts/MontserratSemiBold-italic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1d3649d262_0_8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11d3649d262_0_8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02" name="Google Shape;302;p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11d3649d262_0_66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6" name="Google Shape;66;g11d3649d262_0_66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" name="Google Shape;67;g11d3649d262_0_66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11d3649d262_0_7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11d3649d262_0_7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6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67" name="Google Shape;167;p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p4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5" name="Google Shape;205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11d3649d262_0_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6" name="Google Shape;226;g11d3649d262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11d3649d262_0_36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0" name="Google Shape;260;g11d3649d262_0_3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92" name="Google Shape;292;p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objetos" type="obj">
  <p:cSld name="OBJECT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" name="Google Shape;11;p2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2" name="Google Shape;12;p2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" name="Google Shape;13;p2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1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Google Shape;45;p11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6" name="Google Shape;46;p11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7" name="Google Shape;47;p11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8" name="Google Shape;48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51" name="Google Shape;51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3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4" name="Google Shape;54;p13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7" name="Google Shape;17;p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8" name="Google Shape;18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23" name="Google Shape;23;p5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2" name="Google Shape;32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5" name="Google Shape;35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8" name="Google Shape;38;p9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9" name="Google Shape;39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0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42" name="Google Shape;42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2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jpg"/><Relationship Id="rId4" Type="http://schemas.openxmlformats.org/officeDocument/2006/relationships/image" Target="../media/image6.png"/><Relationship Id="rId5" Type="http://schemas.openxmlformats.org/officeDocument/2006/relationships/image" Target="../media/image1.png"/><Relationship Id="rId6" Type="http://schemas.openxmlformats.org/officeDocument/2006/relationships/image" Target="../media/image2.png"/><Relationship Id="rId7" Type="http://schemas.openxmlformats.org/officeDocument/2006/relationships/image" Target="../media/image1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hyperlink" Target="http://drive.google.com/file/d/1s6xmYSQw25HRC9C-2444oqTL2KOC8tbn/view" TargetMode="External"/><Relationship Id="rId4" Type="http://schemas.openxmlformats.org/officeDocument/2006/relationships/image" Target="../media/image5.jpg"/><Relationship Id="rId5" Type="http://schemas.openxmlformats.org/officeDocument/2006/relationships/image" Target="../media/image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8.png"/><Relationship Id="rId4" Type="http://schemas.openxmlformats.org/officeDocument/2006/relationships/image" Target="../media/image21.jpg"/><Relationship Id="rId5" Type="http://schemas.openxmlformats.org/officeDocument/2006/relationships/image" Target="../media/image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0.png"/><Relationship Id="rId4" Type="http://schemas.openxmlformats.org/officeDocument/2006/relationships/image" Target="../media/image16.png"/><Relationship Id="rId5" Type="http://schemas.openxmlformats.org/officeDocument/2006/relationships/image" Target="../media/image21.jpg"/><Relationship Id="rId6" Type="http://schemas.openxmlformats.org/officeDocument/2006/relationships/image" Target="../media/image14.png"/></Relationships>
</file>

<file path=ppt/slides/_rels/slide6.xml.rels><?xml version="1.0" encoding="UTF-8" standalone="yes"?><Relationships xmlns="http://schemas.openxmlformats.org/package/2006/relationships"><Relationship Id="rId10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9" Type="http://schemas.openxmlformats.org/officeDocument/2006/relationships/image" Target="../media/image21.jpg"/><Relationship Id="rId5" Type="http://schemas.openxmlformats.org/officeDocument/2006/relationships/image" Target="../media/image9.png"/><Relationship Id="rId6" Type="http://schemas.openxmlformats.org/officeDocument/2006/relationships/image" Target="../media/image13.png"/><Relationship Id="rId7" Type="http://schemas.openxmlformats.org/officeDocument/2006/relationships/image" Target="../media/image17.png"/><Relationship Id="rId8" Type="http://schemas.openxmlformats.org/officeDocument/2006/relationships/image" Target="../media/image1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1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1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1.jp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" name="Google Shape;61;p1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2" name="Google Shape;62;p14"/>
          <p:cNvPicPr preferRelativeResize="0"/>
          <p:nvPr/>
        </p:nvPicPr>
        <p:blipFill rotWithShape="1">
          <a:blip r:embed="rId3">
            <a:alphaModFix/>
          </a:blip>
          <a:srcRect b="33704" l="0" r="0" t="0"/>
          <a:stretch/>
        </p:blipFill>
        <p:spPr>
          <a:xfrm>
            <a:off x="0" y="0"/>
            <a:ext cx="9144000" cy="3409949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4"/>
          <p:cNvSpPr txBox="1"/>
          <p:nvPr/>
        </p:nvSpPr>
        <p:spPr>
          <a:xfrm>
            <a:off x="685800" y="3733800"/>
            <a:ext cx="75630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SERIE DE ENCUENTROS REGIONALES PARA EL INTERCAMBIO DE EXPERIENCIAS EN MATERIA DE</a:t>
            </a:r>
            <a:endParaRPr b="1" sz="15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5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CONTRATACIÓN PÚBLICA EN ALIANZA RICG &amp; REDICOP</a:t>
            </a:r>
            <a:endParaRPr b="1" sz="16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Google Shape;304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5"/>
          <p:cNvSpPr/>
          <p:nvPr/>
        </p:nvSpPr>
        <p:spPr>
          <a:xfrm rot="10800000">
            <a:off x="184200" y="-218650"/>
            <a:ext cx="2278200" cy="3338700"/>
          </a:xfrm>
          <a:prstGeom prst="round2SameRect">
            <a:avLst>
              <a:gd fmla="val 0" name="adj1"/>
              <a:gd fmla="val 0" name="adj2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1" name="Google Shape;71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6175" y="27128"/>
            <a:ext cx="1861800" cy="3786793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5"/>
          <p:cNvSpPr/>
          <p:nvPr/>
        </p:nvSpPr>
        <p:spPr>
          <a:xfrm>
            <a:off x="184200" y="3084449"/>
            <a:ext cx="2278200" cy="423600"/>
          </a:xfrm>
          <a:prstGeom prst="rect">
            <a:avLst/>
          </a:prstGeom>
          <a:solidFill>
            <a:srgbClr val="0F606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" name="Google Shape;73;p15"/>
          <p:cNvSpPr/>
          <p:nvPr/>
        </p:nvSpPr>
        <p:spPr>
          <a:xfrm rot="5400000">
            <a:off x="4255375" y="612622"/>
            <a:ext cx="3075000" cy="6222300"/>
          </a:xfrm>
          <a:prstGeom prst="round2SameRect">
            <a:avLst>
              <a:gd fmla="val 0" name="adj1"/>
              <a:gd fmla="val 0" name="adj2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" name="Google Shape;74;p15"/>
          <p:cNvSpPr/>
          <p:nvPr/>
        </p:nvSpPr>
        <p:spPr>
          <a:xfrm rot="5400000">
            <a:off x="4715425" y="-2082500"/>
            <a:ext cx="2154900" cy="6222300"/>
          </a:xfrm>
          <a:prstGeom prst="round2SameRect">
            <a:avLst>
              <a:gd fmla="val 0" name="adj1"/>
              <a:gd fmla="val 0" name="adj2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5" name="Google Shape;75;p15"/>
          <p:cNvGrpSpPr/>
          <p:nvPr/>
        </p:nvGrpSpPr>
        <p:grpSpPr>
          <a:xfrm>
            <a:off x="9700172" y="899650"/>
            <a:ext cx="3229746" cy="1005300"/>
            <a:chOff x="2947400" y="558250"/>
            <a:chExt cx="6196750" cy="1005300"/>
          </a:xfrm>
        </p:grpSpPr>
        <p:sp>
          <p:nvSpPr>
            <p:cNvPr id="76" name="Google Shape;76;p15"/>
            <p:cNvSpPr/>
            <p:nvPr/>
          </p:nvSpPr>
          <p:spPr>
            <a:xfrm>
              <a:off x="2952150" y="558250"/>
              <a:ext cx="6192000" cy="1005300"/>
            </a:xfrm>
            <a:prstGeom prst="rect">
              <a:avLst/>
            </a:prstGeom>
            <a:solidFill>
              <a:srgbClr val="F1FA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" name="Google Shape;77;p15"/>
            <p:cNvSpPr/>
            <p:nvPr/>
          </p:nvSpPr>
          <p:spPr>
            <a:xfrm>
              <a:off x="2947400" y="558250"/>
              <a:ext cx="1091100" cy="311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8" name="Google Shape;78;p15"/>
          <p:cNvSpPr txBox="1"/>
          <p:nvPr/>
        </p:nvSpPr>
        <p:spPr>
          <a:xfrm>
            <a:off x="226650" y="3083575"/>
            <a:ext cx="2255100" cy="72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107999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1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ÁREA METROPOLITANA MENDOZA (AMM)</a:t>
            </a:r>
            <a:endParaRPr b="1" sz="11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107999" rtl="0" algn="ctr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b="1" sz="11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79" name="Google Shape;79;p15"/>
          <p:cNvGrpSpPr/>
          <p:nvPr/>
        </p:nvGrpSpPr>
        <p:grpSpPr>
          <a:xfrm>
            <a:off x="10008363" y="979801"/>
            <a:ext cx="2333000" cy="881637"/>
            <a:chOff x="308559" y="3141929"/>
            <a:chExt cx="2813895" cy="1421078"/>
          </a:xfrm>
        </p:grpSpPr>
        <p:sp>
          <p:nvSpPr>
            <p:cNvPr id="80" name="Google Shape;80;p15"/>
            <p:cNvSpPr/>
            <p:nvPr/>
          </p:nvSpPr>
          <p:spPr>
            <a:xfrm>
              <a:off x="2163452" y="4358107"/>
              <a:ext cx="29100" cy="204900"/>
            </a:xfrm>
            <a:prstGeom prst="rect">
              <a:avLst/>
            </a:prstGeom>
            <a:solidFill>
              <a:srgbClr val="A4CA6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" name="Google Shape;81;p15"/>
            <p:cNvSpPr/>
            <p:nvPr/>
          </p:nvSpPr>
          <p:spPr>
            <a:xfrm>
              <a:off x="308559" y="3145157"/>
              <a:ext cx="1884000" cy="204900"/>
            </a:xfrm>
            <a:prstGeom prst="rect">
              <a:avLst/>
            </a:prstGeom>
            <a:solidFill>
              <a:srgbClr val="A4CA6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" name="Google Shape;82;p15"/>
            <p:cNvSpPr txBox="1"/>
            <p:nvPr/>
          </p:nvSpPr>
          <p:spPr>
            <a:xfrm>
              <a:off x="2192453" y="3141929"/>
              <a:ext cx="846900" cy="211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-US" sz="70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Guaymallén</a:t>
              </a:r>
              <a:endParaRPr i="0" sz="700" u="none" cap="none" strike="noStrik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83" name="Google Shape;83;p15"/>
            <p:cNvSpPr/>
            <p:nvPr/>
          </p:nvSpPr>
          <p:spPr>
            <a:xfrm>
              <a:off x="782259" y="3387288"/>
              <a:ext cx="1410000" cy="204900"/>
            </a:xfrm>
            <a:prstGeom prst="rect">
              <a:avLst/>
            </a:prstGeom>
            <a:solidFill>
              <a:srgbClr val="A4CA6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" name="Google Shape;84;p15"/>
            <p:cNvSpPr txBox="1"/>
            <p:nvPr/>
          </p:nvSpPr>
          <p:spPr>
            <a:xfrm>
              <a:off x="2192453" y="3384060"/>
              <a:ext cx="846900" cy="211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-US" sz="70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Las Heras</a:t>
              </a:r>
              <a:endParaRPr i="0" sz="700" u="none" cap="none" strike="noStrik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85" name="Google Shape;85;p15"/>
            <p:cNvSpPr/>
            <p:nvPr/>
          </p:nvSpPr>
          <p:spPr>
            <a:xfrm>
              <a:off x="953481" y="3626191"/>
              <a:ext cx="1239000" cy="204900"/>
            </a:xfrm>
            <a:prstGeom prst="rect">
              <a:avLst/>
            </a:prstGeom>
            <a:solidFill>
              <a:srgbClr val="A4CA6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" name="Google Shape;86;p15"/>
            <p:cNvSpPr txBox="1"/>
            <p:nvPr/>
          </p:nvSpPr>
          <p:spPr>
            <a:xfrm>
              <a:off x="2192453" y="3608150"/>
              <a:ext cx="846900" cy="211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-US" sz="70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Godoy Cruz</a:t>
              </a:r>
              <a:endParaRPr i="0" sz="700" u="none" cap="none" strike="noStrik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87" name="Google Shape;87;p15"/>
            <p:cNvSpPr/>
            <p:nvPr/>
          </p:nvSpPr>
          <p:spPr>
            <a:xfrm>
              <a:off x="1895219" y="3865488"/>
              <a:ext cx="297300" cy="204900"/>
            </a:xfrm>
            <a:prstGeom prst="rect">
              <a:avLst/>
            </a:prstGeom>
            <a:solidFill>
              <a:srgbClr val="A4CA6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" name="Google Shape;88;p15"/>
            <p:cNvSpPr txBox="1"/>
            <p:nvPr/>
          </p:nvSpPr>
          <p:spPr>
            <a:xfrm>
              <a:off x="2192453" y="3862260"/>
              <a:ext cx="930000" cy="211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-US" sz="70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Luján de Cuyo</a:t>
              </a:r>
              <a:endParaRPr i="0" sz="700" u="none" cap="none" strike="noStrik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89" name="Google Shape;89;p15"/>
            <p:cNvSpPr/>
            <p:nvPr/>
          </p:nvSpPr>
          <p:spPr>
            <a:xfrm>
              <a:off x="1963708" y="4104391"/>
              <a:ext cx="228600" cy="204900"/>
            </a:xfrm>
            <a:prstGeom prst="rect">
              <a:avLst/>
            </a:prstGeom>
            <a:solidFill>
              <a:srgbClr val="A4CA6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" name="Google Shape;90;p15"/>
            <p:cNvSpPr txBox="1"/>
            <p:nvPr/>
          </p:nvSpPr>
          <p:spPr>
            <a:xfrm>
              <a:off x="2192453" y="4086351"/>
              <a:ext cx="846900" cy="211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-US" sz="70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Maipú</a:t>
              </a:r>
              <a:endParaRPr i="0" sz="700" u="none" cap="none" strike="noStrik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91" name="Google Shape;91;p15"/>
            <p:cNvSpPr txBox="1"/>
            <p:nvPr/>
          </p:nvSpPr>
          <p:spPr>
            <a:xfrm>
              <a:off x="2192389" y="4340079"/>
              <a:ext cx="846900" cy="211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-US" sz="70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Otros</a:t>
              </a:r>
              <a:endParaRPr i="0" sz="700" u="none" cap="none" strike="noStrik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92" name="Google Shape;92;p15"/>
          <p:cNvSpPr txBox="1"/>
          <p:nvPr/>
        </p:nvSpPr>
        <p:spPr>
          <a:xfrm>
            <a:off x="156750" y="151873"/>
            <a:ext cx="23331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30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Ciudad de Mendoza</a:t>
            </a:r>
            <a:endParaRPr b="1" sz="100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3" name="Google Shape;93;p15"/>
          <p:cNvSpPr txBox="1"/>
          <p:nvPr/>
        </p:nvSpPr>
        <p:spPr>
          <a:xfrm>
            <a:off x="140850" y="-38962"/>
            <a:ext cx="23331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Características</a:t>
            </a:r>
            <a:endParaRPr sz="100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4" name="Google Shape;94;p15"/>
          <p:cNvSpPr/>
          <p:nvPr/>
        </p:nvSpPr>
        <p:spPr>
          <a:xfrm>
            <a:off x="184200" y="3570999"/>
            <a:ext cx="2278200" cy="423600"/>
          </a:xfrm>
          <a:prstGeom prst="rect">
            <a:avLst/>
          </a:prstGeom>
          <a:solidFill>
            <a:srgbClr val="0097B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" name="Google Shape;95;p15"/>
          <p:cNvSpPr txBox="1"/>
          <p:nvPr/>
        </p:nvSpPr>
        <p:spPr>
          <a:xfrm>
            <a:off x="149525" y="3588150"/>
            <a:ext cx="2333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1.200.000 habitantes</a:t>
            </a:r>
            <a:endParaRPr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96" name="Google Shape;96;p15"/>
          <p:cNvSpPr/>
          <p:nvPr/>
        </p:nvSpPr>
        <p:spPr>
          <a:xfrm>
            <a:off x="184200" y="4053858"/>
            <a:ext cx="2278200" cy="423600"/>
          </a:xfrm>
          <a:prstGeom prst="rect">
            <a:avLst/>
          </a:prstGeom>
          <a:solidFill>
            <a:srgbClr val="0097B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15"/>
          <p:cNvSpPr txBox="1"/>
          <p:nvPr/>
        </p:nvSpPr>
        <p:spPr>
          <a:xfrm>
            <a:off x="356671" y="4056417"/>
            <a:ext cx="6762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60%</a:t>
            </a:r>
            <a:endParaRPr sz="17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98" name="Google Shape;98;p15"/>
          <p:cNvSpPr txBox="1"/>
          <p:nvPr/>
        </p:nvSpPr>
        <p:spPr>
          <a:xfrm>
            <a:off x="962200" y="4010390"/>
            <a:ext cx="14772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de la población </a:t>
            </a:r>
            <a:br>
              <a:rPr lang="en-US" sz="1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sz="1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de la provincia</a:t>
            </a:r>
            <a:endParaRPr sz="11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9" name="Google Shape;99;p15"/>
          <p:cNvSpPr/>
          <p:nvPr/>
        </p:nvSpPr>
        <p:spPr>
          <a:xfrm>
            <a:off x="184200" y="4543757"/>
            <a:ext cx="2278200" cy="423600"/>
          </a:xfrm>
          <a:prstGeom prst="rect">
            <a:avLst/>
          </a:prstGeom>
          <a:solidFill>
            <a:srgbClr val="0097B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" name="Google Shape;100;p15"/>
          <p:cNvSpPr txBox="1"/>
          <p:nvPr/>
        </p:nvSpPr>
        <p:spPr>
          <a:xfrm>
            <a:off x="438650" y="4497425"/>
            <a:ext cx="17694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AMM / 2.760 hab/km2</a:t>
            </a:r>
            <a:endParaRPr sz="11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SUP / 38.592 has</a:t>
            </a:r>
            <a:endParaRPr sz="11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01" name="Google Shape;101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67650" y="245725"/>
            <a:ext cx="668620" cy="668623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5"/>
          <p:cNvSpPr txBox="1"/>
          <p:nvPr/>
        </p:nvSpPr>
        <p:spPr>
          <a:xfrm>
            <a:off x="2837099" y="1037471"/>
            <a:ext cx="16131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500">
                <a:solidFill>
                  <a:srgbClr val="0E9CAD"/>
                </a:solidFill>
                <a:latin typeface="Montserrat"/>
                <a:ea typeface="Montserrat"/>
                <a:cs typeface="Montserrat"/>
                <a:sym typeface="Montserrat"/>
              </a:rPr>
              <a:t>119.450</a:t>
            </a:r>
            <a:endParaRPr b="1" sz="1300">
              <a:solidFill>
                <a:srgbClr val="0E9CA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03" name="Google Shape;103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38174" y="245725"/>
            <a:ext cx="668620" cy="668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20754" y="245725"/>
            <a:ext cx="668620" cy="668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91279" y="245725"/>
            <a:ext cx="668620" cy="668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67654" y="577332"/>
            <a:ext cx="668620" cy="668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38178" y="577332"/>
            <a:ext cx="668620" cy="668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17900" y="577332"/>
            <a:ext cx="668620" cy="668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00480" y="577332"/>
            <a:ext cx="668620" cy="668623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15"/>
          <p:cNvSpPr txBox="1"/>
          <p:nvPr/>
        </p:nvSpPr>
        <p:spPr>
          <a:xfrm>
            <a:off x="2825481" y="1411670"/>
            <a:ext cx="28434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100">
                <a:solidFill>
                  <a:srgbClr val="0E9CAD"/>
                </a:solidFill>
                <a:latin typeface="Montserrat"/>
                <a:ea typeface="Montserrat"/>
                <a:cs typeface="Montserrat"/>
                <a:sym typeface="Montserrat"/>
              </a:rPr>
              <a:t>Población de la</a:t>
            </a:r>
            <a:endParaRPr b="1" sz="1100">
              <a:solidFill>
                <a:srgbClr val="0E9CA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1100">
                <a:solidFill>
                  <a:srgbClr val="0E9CAD"/>
                </a:solidFill>
                <a:latin typeface="Montserrat"/>
                <a:ea typeface="Montserrat"/>
                <a:cs typeface="Montserrat"/>
                <a:sym typeface="Montserrat"/>
              </a:rPr>
              <a:t>Ciudad de Mendoza</a:t>
            </a:r>
            <a:endParaRPr b="1" sz="100">
              <a:solidFill>
                <a:srgbClr val="0E9CA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rgbClr val="0E9CA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11" name="Google Shape;111;p1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555318" y="245729"/>
            <a:ext cx="666190" cy="6662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832733" y="245729"/>
            <a:ext cx="666190" cy="6662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102016" y="245729"/>
            <a:ext cx="666190" cy="6662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85127" y="245729"/>
            <a:ext cx="666190" cy="6662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658886" y="245729"/>
            <a:ext cx="666190" cy="6662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939413" y="245729"/>
            <a:ext cx="666190" cy="6662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555318" y="584823"/>
            <a:ext cx="666190" cy="6662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832733" y="584823"/>
            <a:ext cx="666190" cy="6662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102016" y="584823"/>
            <a:ext cx="666190" cy="6662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85127" y="584823"/>
            <a:ext cx="666190" cy="6662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658886" y="584823"/>
            <a:ext cx="666190" cy="6662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939413" y="584823"/>
            <a:ext cx="666190" cy="666202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15"/>
          <p:cNvSpPr txBox="1"/>
          <p:nvPr/>
        </p:nvSpPr>
        <p:spPr>
          <a:xfrm>
            <a:off x="4488781" y="1418823"/>
            <a:ext cx="28434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100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rPr>
              <a:t>Población pendular</a:t>
            </a:r>
            <a:endParaRPr b="1" sz="100">
              <a:solidFill>
                <a:srgbClr val="88888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rgbClr val="88888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4" name="Google Shape;124;p15"/>
          <p:cNvSpPr txBox="1"/>
          <p:nvPr/>
        </p:nvSpPr>
        <p:spPr>
          <a:xfrm>
            <a:off x="4482572" y="992773"/>
            <a:ext cx="16131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5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rPr>
              <a:t>242.000</a:t>
            </a:r>
            <a:endParaRPr b="1" sz="1300">
              <a:solidFill>
                <a:srgbClr val="99999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25" name="Google Shape;125;p15"/>
          <p:cNvPicPr preferRelativeResize="0"/>
          <p:nvPr/>
        </p:nvPicPr>
        <p:blipFill rotWithShape="1">
          <a:blip r:embed="rId7">
            <a:alphaModFix/>
          </a:blip>
          <a:srcRect b="10257" l="0" r="1700" t="0"/>
          <a:stretch/>
        </p:blipFill>
        <p:spPr>
          <a:xfrm>
            <a:off x="3484646" y="2511215"/>
            <a:ext cx="5198645" cy="211195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6" name="Google Shape;126;p15"/>
          <p:cNvCxnSpPr/>
          <p:nvPr/>
        </p:nvCxnSpPr>
        <p:spPr>
          <a:xfrm>
            <a:off x="3568601" y="2676296"/>
            <a:ext cx="0" cy="1964100"/>
          </a:xfrm>
          <a:prstGeom prst="straightConnector1">
            <a:avLst/>
          </a:prstGeom>
          <a:noFill/>
          <a:ln cap="flat" cmpd="sng" w="9525">
            <a:solidFill>
              <a:srgbClr val="999999"/>
            </a:solidFill>
            <a:prstDash val="dot"/>
            <a:miter lim="800000"/>
            <a:headEnd len="sm" w="sm" type="none"/>
            <a:tailEnd len="sm" w="sm" type="none"/>
          </a:ln>
        </p:spPr>
      </p:cxnSp>
      <p:cxnSp>
        <p:nvCxnSpPr>
          <p:cNvPr id="127" name="Google Shape;127;p15"/>
          <p:cNvCxnSpPr/>
          <p:nvPr/>
        </p:nvCxnSpPr>
        <p:spPr>
          <a:xfrm>
            <a:off x="3568601" y="4646727"/>
            <a:ext cx="4956600" cy="0"/>
          </a:xfrm>
          <a:prstGeom prst="straightConnector1">
            <a:avLst/>
          </a:prstGeom>
          <a:noFill/>
          <a:ln cap="flat" cmpd="sng" w="9525">
            <a:solidFill>
              <a:srgbClr val="999999"/>
            </a:solidFill>
            <a:prstDash val="dot"/>
            <a:miter lim="800000"/>
            <a:headEnd len="sm" w="sm" type="none"/>
            <a:tailEnd len="sm" w="sm" type="none"/>
          </a:ln>
        </p:spPr>
      </p:cxnSp>
      <p:sp>
        <p:nvSpPr>
          <p:cNvPr id="128" name="Google Shape;128;p15"/>
          <p:cNvSpPr txBox="1"/>
          <p:nvPr/>
        </p:nvSpPr>
        <p:spPr>
          <a:xfrm>
            <a:off x="2994515" y="2700955"/>
            <a:ext cx="705600" cy="159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7000 M.S.N.M</a:t>
            </a:r>
            <a:endParaRPr sz="700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Google Shape;129;p15"/>
          <p:cNvSpPr txBox="1"/>
          <p:nvPr/>
        </p:nvSpPr>
        <p:spPr>
          <a:xfrm>
            <a:off x="2994514" y="3153303"/>
            <a:ext cx="705600" cy="159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5000 M.S.N.M</a:t>
            </a:r>
            <a:endParaRPr sz="700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Google Shape;130;p15"/>
          <p:cNvSpPr txBox="1"/>
          <p:nvPr/>
        </p:nvSpPr>
        <p:spPr>
          <a:xfrm>
            <a:off x="2994514" y="3609342"/>
            <a:ext cx="789600" cy="159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3000 M.S.N.M</a:t>
            </a:r>
            <a:endParaRPr sz="700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" name="Google Shape;131;p15"/>
          <p:cNvSpPr txBox="1"/>
          <p:nvPr/>
        </p:nvSpPr>
        <p:spPr>
          <a:xfrm>
            <a:off x="2994514" y="4086994"/>
            <a:ext cx="789600" cy="159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1000 M.S.N.M</a:t>
            </a:r>
            <a:endParaRPr sz="700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Google Shape;132;p15"/>
          <p:cNvSpPr txBox="1"/>
          <p:nvPr/>
        </p:nvSpPr>
        <p:spPr>
          <a:xfrm>
            <a:off x="4221615" y="2353416"/>
            <a:ext cx="3287400" cy="1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DINÁMICA DE RELIEVE Y SU VINCULACIÓN CON PROCESOS</a:t>
            </a:r>
            <a:endParaRPr b="1" sz="90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3" name="Google Shape;133;p15"/>
          <p:cNvSpPr txBox="1"/>
          <p:nvPr/>
        </p:nvSpPr>
        <p:spPr>
          <a:xfrm>
            <a:off x="3835841" y="2606410"/>
            <a:ext cx="1067100" cy="1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rgbClr val="0F606B"/>
                </a:solidFill>
                <a:latin typeface="Roboto"/>
                <a:ea typeface="Roboto"/>
                <a:cs typeface="Roboto"/>
                <a:sym typeface="Roboto"/>
              </a:rPr>
              <a:t>Cerro Aconcagua</a:t>
            </a:r>
            <a:endParaRPr sz="800">
              <a:solidFill>
                <a:srgbClr val="0F606B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4" name="Google Shape;134;p15"/>
          <p:cNvSpPr txBox="1"/>
          <p:nvPr/>
        </p:nvSpPr>
        <p:spPr>
          <a:xfrm>
            <a:off x="4817681" y="2799066"/>
            <a:ext cx="1018200" cy="1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rgbClr val="0F606B"/>
                </a:solidFill>
                <a:latin typeface="Roboto"/>
                <a:ea typeface="Roboto"/>
                <a:cs typeface="Roboto"/>
                <a:sym typeface="Roboto"/>
              </a:rPr>
              <a:t>Cordon Del Plata</a:t>
            </a:r>
            <a:endParaRPr sz="800">
              <a:solidFill>
                <a:srgbClr val="0F606B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5" name="Google Shape;135;p15"/>
          <p:cNvSpPr txBox="1"/>
          <p:nvPr/>
        </p:nvSpPr>
        <p:spPr>
          <a:xfrm>
            <a:off x="5945770" y="3055123"/>
            <a:ext cx="1216800" cy="1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rgbClr val="0F606B"/>
                </a:solidFill>
                <a:latin typeface="Roboto"/>
                <a:ea typeface="Roboto"/>
                <a:cs typeface="Roboto"/>
                <a:sym typeface="Roboto"/>
              </a:rPr>
              <a:t>Precordillera</a:t>
            </a:r>
            <a:endParaRPr sz="800">
              <a:solidFill>
                <a:srgbClr val="0F606B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6" name="Google Shape;136;p15"/>
          <p:cNvSpPr txBox="1"/>
          <p:nvPr/>
        </p:nvSpPr>
        <p:spPr>
          <a:xfrm>
            <a:off x="6364220" y="3768752"/>
            <a:ext cx="1067100" cy="1791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PIEDEMONTE</a:t>
            </a:r>
            <a:endParaRPr sz="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7" name="Google Shape;137;p15"/>
          <p:cNvSpPr txBox="1"/>
          <p:nvPr/>
        </p:nvSpPr>
        <p:spPr>
          <a:xfrm>
            <a:off x="5430736" y="4640936"/>
            <a:ext cx="407700" cy="159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80 KM</a:t>
            </a:r>
            <a:endParaRPr sz="800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15"/>
          <p:cNvSpPr txBox="1"/>
          <p:nvPr/>
        </p:nvSpPr>
        <p:spPr>
          <a:xfrm>
            <a:off x="7859502" y="4646727"/>
            <a:ext cx="451500" cy="159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150 KM</a:t>
            </a:r>
            <a:endParaRPr sz="800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p15"/>
          <p:cNvSpPr txBox="1"/>
          <p:nvPr/>
        </p:nvSpPr>
        <p:spPr>
          <a:xfrm>
            <a:off x="7727688" y="4007570"/>
            <a:ext cx="800400" cy="1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LLANURA</a:t>
            </a:r>
            <a:endParaRPr sz="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0" name="Google Shape;140;p15"/>
          <p:cNvSpPr txBox="1"/>
          <p:nvPr/>
        </p:nvSpPr>
        <p:spPr>
          <a:xfrm>
            <a:off x="6911081" y="2948177"/>
            <a:ext cx="1661100" cy="2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rgbClr val="0F606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p15"/>
          <p:cNvSpPr/>
          <p:nvPr/>
        </p:nvSpPr>
        <p:spPr>
          <a:xfrm>
            <a:off x="7055900" y="3126697"/>
            <a:ext cx="1548300" cy="4443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434343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700">
                <a:solidFill>
                  <a:srgbClr val="F3F3F3"/>
                </a:solidFill>
              </a:rPr>
              <a:t>Dirección predominante de los procesos morfodinámicos</a:t>
            </a:r>
            <a:endParaRPr sz="1200">
              <a:solidFill>
                <a:srgbClr val="F3F3F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2" name="Google Shape;142;p15"/>
          <p:cNvSpPr txBox="1"/>
          <p:nvPr/>
        </p:nvSpPr>
        <p:spPr>
          <a:xfrm>
            <a:off x="3979549" y="4024050"/>
            <a:ext cx="1477200" cy="33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0825" lIns="81650" spcFirstLastPara="1" rIns="81650" wrap="square" tIns="4082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>
                <a:solidFill>
                  <a:srgbClr val="757070"/>
                </a:solidFill>
                <a:latin typeface="Roboto"/>
                <a:ea typeface="Roboto"/>
                <a:cs typeface="Roboto"/>
                <a:sym typeface="Roboto"/>
              </a:rPr>
              <a:t>SUPERFICIE TOTAL: </a:t>
            </a:r>
            <a:r>
              <a:rPr b="1" lang="en-US" sz="700">
                <a:solidFill>
                  <a:srgbClr val="757070"/>
                </a:solidFill>
                <a:latin typeface="Roboto"/>
                <a:ea typeface="Roboto"/>
                <a:cs typeface="Roboto"/>
                <a:sym typeface="Roboto"/>
              </a:rPr>
              <a:t>106,7 KM²</a:t>
            </a:r>
            <a:endParaRPr sz="1100"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rgbClr val="75707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>
                <a:solidFill>
                  <a:srgbClr val="757070"/>
                </a:solidFill>
                <a:latin typeface="Roboto"/>
                <a:ea typeface="Roboto"/>
                <a:cs typeface="Roboto"/>
                <a:sym typeface="Roboto"/>
              </a:rPr>
              <a:t>MANCHA URBANA: </a:t>
            </a:r>
            <a:r>
              <a:rPr b="1" lang="en-US" sz="700">
                <a:solidFill>
                  <a:srgbClr val="757070"/>
                </a:solidFill>
                <a:latin typeface="Roboto"/>
                <a:ea typeface="Roboto"/>
                <a:cs typeface="Roboto"/>
                <a:sym typeface="Roboto"/>
              </a:rPr>
              <a:t>33 KM²</a:t>
            </a:r>
            <a:endParaRPr b="1" sz="700">
              <a:solidFill>
                <a:srgbClr val="75707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3" name="Google Shape;143;p15"/>
          <p:cNvSpPr/>
          <p:nvPr/>
        </p:nvSpPr>
        <p:spPr>
          <a:xfrm flipH="1">
            <a:off x="6124772" y="4043647"/>
            <a:ext cx="1431900" cy="4443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434343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>
                <a:solidFill>
                  <a:srgbClr val="F3F3F3"/>
                </a:solidFill>
              </a:rPr>
              <a:t>Dirección predominante de los procesos antrópicos</a:t>
            </a:r>
            <a:endParaRPr sz="1200">
              <a:solidFill>
                <a:srgbClr val="F3F3F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4" name="Google Shape;144;p15"/>
          <p:cNvSpPr/>
          <p:nvPr/>
        </p:nvSpPr>
        <p:spPr>
          <a:xfrm>
            <a:off x="940475" y="1236486"/>
            <a:ext cx="53700" cy="537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p15"/>
          <p:cNvSpPr txBox="1"/>
          <p:nvPr/>
        </p:nvSpPr>
        <p:spPr>
          <a:xfrm>
            <a:off x="1095801" y="1198425"/>
            <a:ext cx="831600" cy="158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rgbClr val="1D7E7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MENDOZA</a:t>
            </a:r>
            <a:endParaRPr sz="800">
              <a:solidFill>
                <a:srgbClr val="1D7E74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46" name="Google Shape;146;p15"/>
          <p:cNvSpPr txBox="1"/>
          <p:nvPr/>
        </p:nvSpPr>
        <p:spPr>
          <a:xfrm>
            <a:off x="6625051" y="448975"/>
            <a:ext cx="2333100" cy="158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107999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0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Capital de la provincia</a:t>
            </a:r>
            <a:endParaRPr b="1" sz="900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107999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A</a:t>
            </a:r>
            <a:r>
              <a:rPr i="0" lang="en-US" sz="900" u="none" cap="none" strike="noStrike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porta el </a:t>
            </a:r>
            <a:r>
              <a:rPr b="1" i="0" lang="en-US" sz="900" u="none" cap="none" strike="noStrike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18% del PBG</a:t>
            </a:r>
            <a:r>
              <a:rPr i="0" lang="en-US" sz="900" u="none" cap="none" strike="noStrike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 de Mendoza</a:t>
            </a:r>
            <a:endParaRPr sz="900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107999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i="0" lang="en-US" sz="900" u="none" cap="none" strike="noStrike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Matriz econ</a:t>
            </a:r>
            <a:r>
              <a:rPr lang="en-US" sz="90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ó</a:t>
            </a:r>
            <a:r>
              <a:rPr i="0" lang="en-US" sz="900" u="none" cap="none" strike="noStrike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mica basada</a:t>
            </a:r>
            <a:r>
              <a:rPr lang="en-US" sz="90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i="0" lang="en-US" sz="900" u="none" cap="none" strike="noStrike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principalmente en </a:t>
            </a:r>
            <a:r>
              <a:rPr b="1" i="0" lang="en-US" sz="900" u="none" cap="none" strike="noStrike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actividad</a:t>
            </a:r>
            <a:r>
              <a:rPr b="1" lang="en-US" sz="90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i="0" lang="en-US" sz="900" u="none" cap="none" strike="noStrike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comercial, turismo y servicios</a:t>
            </a:r>
            <a:r>
              <a:rPr b="1" lang="en-US" sz="90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 al Gran Mendoza</a:t>
            </a:r>
            <a:endParaRPr b="1" sz="900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107999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en-US" sz="90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Densidad Poblacional </a:t>
            </a:r>
            <a:r>
              <a:rPr b="1" lang="en-US" sz="90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3.740 hab/km2</a:t>
            </a:r>
            <a:endParaRPr b="1" sz="900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7" name="Google Shape;147;p15"/>
          <p:cNvSpPr/>
          <p:nvPr/>
        </p:nvSpPr>
        <p:spPr>
          <a:xfrm rot="10800000">
            <a:off x="6656300" y="-39050"/>
            <a:ext cx="2080200" cy="446400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0E9CA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" name="Google Shape;148;p15"/>
          <p:cNvSpPr txBox="1"/>
          <p:nvPr/>
        </p:nvSpPr>
        <p:spPr>
          <a:xfrm>
            <a:off x="6646541" y="50945"/>
            <a:ext cx="24687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107999" rtl="0" algn="l"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9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Caracterización socioeconómica</a:t>
            </a:r>
            <a:endParaRPr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6"/>
          <p:cNvSpPr/>
          <p:nvPr/>
        </p:nvSpPr>
        <p:spPr>
          <a:xfrm>
            <a:off x="3854750" y="0"/>
            <a:ext cx="5289300" cy="5143500"/>
          </a:xfrm>
          <a:prstGeom prst="rect">
            <a:avLst/>
          </a:prstGeom>
          <a:solidFill>
            <a:srgbClr val="0097B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" name="Google Shape;154;p16"/>
          <p:cNvSpPr txBox="1"/>
          <p:nvPr/>
        </p:nvSpPr>
        <p:spPr>
          <a:xfrm>
            <a:off x="5324600" y="253733"/>
            <a:ext cx="23331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Ciudad de Mendoza</a:t>
            </a:r>
            <a:endParaRPr b="1" sz="1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5" name="Google Shape;155;p16"/>
          <p:cNvSpPr txBox="1"/>
          <p:nvPr/>
        </p:nvSpPr>
        <p:spPr>
          <a:xfrm>
            <a:off x="5324600" y="458872"/>
            <a:ext cx="23331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Inventario GEI</a:t>
            </a:r>
            <a:endParaRPr sz="1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56" name="Google Shape;156;p16" title="Video inventario GEI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40750" y="1239650"/>
            <a:ext cx="5136427" cy="2889251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16"/>
          <p:cNvSpPr/>
          <p:nvPr/>
        </p:nvSpPr>
        <p:spPr>
          <a:xfrm>
            <a:off x="25" y="0"/>
            <a:ext cx="3867000" cy="549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" name="Google Shape;158;p16"/>
          <p:cNvSpPr txBox="1"/>
          <p:nvPr/>
        </p:nvSpPr>
        <p:spPr>
          <a:xfrm>
            <a:off x="766950" y="253723"/>
            <a:ext cx="23331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30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Ciudad de Mendoza</a:t>
            </a:r>
            <a:endParaRPr b="1" sz="100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9" name="Google Shape;159;p16"/>
          <p:cNvSpPr txBox="1"/>
          <p:nvPr/>
        </p:nvSpPr>
        <p:spPr>
          <a:xfrm>
            <a:off x="766950" y="458863"/>
            <a:ext cx="23331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Distribución GEI</a:t>
            </a:r>
            <a:endParaRPr sz="100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60" name="Google Shape;160;p16" title="Points scored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949" y="1092125"/>
            <a:ext cx="3635199" cy="2820325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16"/>
          <p:cNvSpPr txBox="1"/>
          <p:nvPr/>
        </p:nvSpPr>
        <p:spPr>
          <a:xfrm>
            <a:off x="685825" y="4459380"/>
            <a:ext cx="24954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latin typeface="Montserrat"/>
                <a:ea typeface="Montserrat"/>
                <a:cs typeface="Montserrat"/>
                <a:sym typeface="Montserrat"/>
              </a:rPr>
              <a:t>Inventario de Gases de Efecto Invernadero, Ciudad de Mendoza,  2019</a:t>
            </a:r>
            <a:endParaRPr sz="8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2" name="Google Shape;162;p16"/>
          <p:cNvSpPr txBox="1"/>
          <p:nvPr/>
        </p:nvSpPr>
        <p:spPr>
          <a:xfrm>
            <a:off x="156950" y="1009225"/>
            <a:ext cx="9705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rgbClr val="6AA84F"/>
                </a:solidFill>
              </a:rPr>
              <a:t>97% de ingresos por vehículos particulares</a:t>
            </a:r>
            <a:endParaRPr sz="800">
              <a:solidFill>
                <a:srgbClr val="6AA84F"/>
              </a:solidFill>
            </a:endParaRPr>
          </a:p>
        </p:txBody>
      </p:sp>
      <p:sp>
        <p:nvSpPr>
          <p:cNvPr id="163" name="Google Shape;163;p16"/>
          <p:cNvSpPr txBox="1"/>
          <p:nvPr/>
        </p:nvSpPr>
        <p:spPr>
          <a:xfrm>
            <a:off x="2673200" y="1019750"/>
            <a:ext cx="10836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chemeClr val="accent1"/>
                </a:solidFill>
              </a:rPr>
              <a:t>80% de residuos generados por población pendular</a:t>
            </a:r>
            <a:endParaRPr sz="800">
              <a:solidFill>
                <a:schemeClr val="accent1"/>
              </a:solidFill>
            </a:endParaRPr>
          </a:p>
        </p:txBody>
      </p:sp>
      <p:sp>
        <p:nvSpPr>
          <p:cNvPr id="164" name="Google Shape;164;p16"/>
          <p:cNvSpPr txBox="1"/>
          <p:nvPr/>
        </p:nvSpPr>
        <p:spPr>
          <a:xfrm>
            <a:off x="2803375" y="2944088"/>
            <a:ext cx="894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rgbClr val="0097A7"/>
                </a:solidFill>
              </a:rPr>
              <a:t>70% generado por edificios residenciales</a:t>
            </a:r>
            <a:endParaRPr sz="800">
              <a:solidFill>
                <a:srgbClr val="0097A7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7"/>
          <p:cNvSpPr/>
          <p:nvPr/>
        </p:nvSpPr>
        <p:spPr>
          <a:xfrm>
            <a:off x="6356625" y="3527579"/>
            <a:ext cx="2549700" cy="992700"/>
          </a:xfrm>
          <a:prstGeom prst="rect">
            <a:avLst/>
          </a:prstGeom>
          <a:solidFill>
            <a:srgbClr val="88BE2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p17"/>
          <p:cNvSpPr/>
          <p:nvPr/>
        </p:nvSpPr>
        <p:spPr>
          <a:xfrm>
            <a:off x="92050" y="828475"/>
            <a:ext cx="3206100" cy="4179600"/>
          </a:xfrm>
          <a:prstGeom prst="rect">
            <a:avLst/>
          </a:prstGeom>
          <a:solidFill>
            <a:srgbClr val="88BE2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p17"/>
          <p:cNvSpPr/>
          <p:nvPr/>
        </p:nvSpPr>
        <p:spPr>
          <a:xfrm>
            <a:off x="472081" y="1268825"/>
            <a:ext cx="2285100" cy="629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US" sz="18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GESTIÓN DE</a:t>
            </a:r>
            <a:endParaRPr b="1" sz="1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US" sz="18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TRIPLE IMPACTO</a:t>
            </a:r>
            <a:endParaRPr b="0" i="0" sz="18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2" name="Google Shape;172;p17"/>
          <p:cNvSpPr txBox="1"/>
          <p:nvPr/>
        </p:nvSpPr>
        <p:spPr>
          <a:xfrm>
            <a:off x="181610" y="1870819"/>
            <a:ext cx="3051900" cy="27243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3900000" dist="47625">
              <a:srgbClr val="888888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-27940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Arial"/>
              <a:buChar char="•"/>
            </a:pPr>
            <a:r>
              <a:rPr b="1" lang="en-US" sz="13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Protagonismo de los gobiernos locales</a:t>
            </a:r>
            <a:r>
              <a:rPr lang="en-US" sz="130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 frente a problemáticas globales.</a:t>
            </a:r>
            <a:endParaRPr sz="1300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-27940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Roboto Light"/>
              <a:buChar char="•"/>
            </a:pPr>
            <a:r>
              <a:rPr b="1" lang="en-US" sz="13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Necesidad de inducir a cambios </a:t>
            </a:r>
            <a:r>
              <a:rPr lang="en-US" sz="130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frente a modelos de producción </a:t>
            </a:r>
            <a:br>
              <a:rPr lang="en-US" sz="130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</a:br>
            <a:r>
              <a:rPr lang="en-US" sz="130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y desarrollo.</a:t>
            </a:r>
            <a:endParaRPr sz="1300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-27940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Roboto Light"/>
              <a:buChar char="•"/>
            </a:pPr>
            <a:r>
              <a:rPr b="1" lang="en-US" sz="13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Consolidación de modelos sostenibles</a:t>
            </a:r>
            <a:r>
              <a:rPr lang="en-US" sz="130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, basados en economía circular.</a:t>
            </a:r>
            <a:endParaRPr sz="1300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173" name="Google Shape;173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56486" y="1347604"/>
            <a:ext cx="2549838" cy="21799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-12"/>
            <a:ext cx="9144000" cy="771525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17"/>
          <p:cNvSpPr/>
          <p:nvPr/>
        </p:nvSpPr>
        <p:spPr>
          <a:xfrm>
            <a:off x="260000" y="182063"/>
            <a:ext cx="6494400" cy="40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CIUDAD SOSTENIBLE</a:t>
            </a:r>
            <a:endParaRPr b="0" i="0" sz="2000" u="none" cap="none" strike="noStrike">
              <a:solidFill>
                <a:schemeClr val="lt1"/>
              </a:solidFill>
              <a:latin typeface="Roboto Thin"/>
              <a:ea typeface="Roboto Thin"/>
              <a:cs typeface="Roboto Thin"/>
              <a:sym typeface="Roboto Thin"/>
            </a:endParaRPr>
          </a:p>
        </p:txBody>
      </p:sp>
      <p:pic>
        <p:nvPicPr>
          <p:cNvPr id="176" name="Google Shape;176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41060" y="1377525"/>
            <a:ext cx="2635800" cy="3026975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17"/>
          <p:cNvSpPr txBox="1"/>
          <p:nvPr/>
        </p:nvSpPr>
        <p:spPr>
          <a:xfrm>
            <a:off x="6446195" y="3540709"/>
            <a:ext cx="2414400" cy="9543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Hemos superado la capacidad de carga de nuestros sistemas. Un reflejo es que en 5 meses hemos agotado los recursos que el planeta genera en un año, generando un default ambiental</a:t>
            </a:r>
            <a:endParaRPr sz="1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8"/>
          <p:cNvSpPr/>
          <p:nvPr/>
        </p:nvSpPr>
        <p:spPr>
          <a:xfrm>
            <a:off x="321975" y="3382975"/>
            <a:ext cx="5988600" cy="2209200"/>
          </a:xfrm>
          <a:prstGeom prst="roundRect">
            <a:avLst>
              <a:gd fmla="val 11459" name="adj"/>
            </a:avLst>
          </a:prstGeom>
          <a:solidFill>
            <a:srgbClr val="88BE2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" name="Google Shape;183;p18"/>
          <p:cNvSpPr/>
          <p:nvPr/>
        </p:nvSpPr>
        <p:spPr>
          <a:xfrm>
            <a:off x="3368870" y="2663775"/>
            <a:ext cx="2941800" cy="616200"/>
          </a:xfrm>
          <a:prstGeom prst="roundRect">
            <a:avLst>
              <a:gd fmla="val 16667" name="adj"/>
            </a:avLst>
          </a:prstGeom>
          <a:solidFill>
            <a:srgbClr val="F1C23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4" name="Google Shape;184;p18"/>
          <p:cNvSpPr/>
          <p:nvPr/>
        </p:nvSpPr>
        <p:spPr>
          <a:xfrm>
            <a:off x="321975" y="2663775"/>
            <a:ext cx="2941800" cy="616200"/>
          </a:xfrm>
          <a:prstGeom prst="roundRect">
            <a:avLst>
              <a:gd fmla="val 16667" name="adj"/>
            </a:avLst>
          </a:prstGeom>
          <a:solidFill>
            <a:srgbClr val="6AA84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" name="Google Shape;185;p18"/>
          <p:cNvSpPr/>
          <p:nvPr/>
        </p:nvSpPr>
        <p:spPr>
          <a:xfrm>
            <a:off x="1533625" y="3544075"/>
            <a:ext cx="3402900" cy="333600"/>
          </a:xfrm>
          <a:prstGeom prst="roundRect">
            <a:avLst>
              <a:gd fmla="val 5000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Captura de Pantalla 2021-08-17 a la(s) 08.28.03.png" id="186" name="Google Shape;186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95351" y="3301008"/>
            <a:ext cx="2360475" cy="18629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18"/>
          <p:cNvPicPr preferRelativeResize="0"/>
          <p:nvPr/>
        </p:nvPicPr>
        <p:blipFill rotWithShape="1">
          <a:blip r:embed="rId4">
            <a:alphaModFix/>
          </a:blip>
          <a:srcRect b="4536" l="51596" r="4792" t="35698"/>
          <a:stretch/>
        </p:blipFill>
        <p:spPr>
          <a:xfrm>
            <a:off x="6666750" y="868050"/>
            <a:ext cx="2360476" cy="2412025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18"/>
          <p:cNvSpPr/>
          <p:nvPr/>
        </p:nvSpPr>
        <p:spPr>
          <a:xfrm>
            <a:off x="321950" y="661625"/>
            <a:ext cx="5988600" cy="6162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</p:txBody>
      </p:sp>
      <p:sp>
        <p:nvSpPr>
          <p:cNvPr id="189" name="Google Shape;189;p18"/>
          <p:cNvSpPr/>
          <p:nvPr/>
        </p:nvSpPr>
        <p:spPr>
          <a:xfrm>
            <a:off x="321950" y="1995020"/>
            <a:ext cx="5988600" cy="251100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</p:txBody>
      </p:sp>
      <p:sp>
        <p:nvSpPr>
          <p:cNvPr id="190" name="Google Shape;190;p18"/>
          <p:cNvSpPr/>
          <p:nvPr/>
        </p:nvSpPr>
        <p:spPr>
          <a:xfrm>
            <a:off x="321950" y="1668156"/>
            <a:ext cx="5988600" cy="251100"/>
          </a:xfrm>
          <a:prstGeom prst="rect">
            <a:avLst/>
          </a:prstGeom>
          <a:solidFill>
            <a:srgbClr val="87AE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</p:txBody>
      </p:sp>
      <p:sp>
        <p:nvSpPr>
          <p:cNvPr id="191" name="Google Shape;191;p18"/>
          <p:cNvSpPr/>
          <p:nvPr/>
        </p:nvSpPr>
        <p:spPr>
          <a:xfrm>
            <a:off x="321950" y="1352800"/>
            <a:ext cx="5988600" cy="251100"/>
          </a:xfrm>
          <a:prstGeom prst="rect">
            <a:avLst/>
          </a:prstGeom>
          <a:solidFill>
            <a:srgbClr val="DCAC1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</p:txBody>
      </p:sp>
      <p:sp>
        <p:nvSpPr>
          <p:cNvPr id="192" name="Google Shape;192;p18"/>
          <p:cNvSpPr txBox="1"/>
          <p:nvPr/>
        </p:nvSpPr>
        <p:spPr>
          <a:xfrm>
            <a:off x="551450" y="1274455"/>
            <a:ext cx="57591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Secos Reciclables</a:t>
            </a:r>
            <a:r>
              <a:rPr lang="en-US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: Jueves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Húmedos y Restos:</a:t>
            </a:r>
            <a:r>
              <a:rPr lang="en-US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Lunes / Miércoles / Jueves / Viernes / Domingo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Residuos Verdes:</a:t>
            </a:r>
            <a:r>
              <a:rPr lang="en-US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Lunes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3" name="Google Shape;193;p18"/>
          <p:cNvSpPr/>
          <p:nvPr/>
        </p:nvSpPr>
        <p:spPr>
          <a:xfrm>
            <a:off x="858384" y="863065"/>
            <a:ext cx="5189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RECOLECCIÓN DIFERENCIADA POR DÍA</a:t>
            </a:r>
            <a:endParaRPr b="1" i="0" sz="1600" u="none" cap="none" strike="noStrike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94" name="Google Shape;194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-12"/>
            <a:ext cx="9144000" cy="771525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18"/>
          <p:cNvSpPr/>
          <p:nvPr/>
        </p:nvSpPr>
        <p:spPr>
          <a:xfrm>
            <a:off x="260000" y="193569"/>
            <a:ext cx="6494400" cy="40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16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NUEVO SISTEMA DE GESTIÓN INTEGRAL </a:t>
            </a:r>
            <a:endParaRPr sz="16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16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DE RESIDUOS SÓLIDOS URBANOS</a:t>
            </a:r>
            <a:endParaRPr b="0" i="0" sz="1600" u="none" cap="none" strike="noStrike">
              <a:solidFill>
                <a:schemeClr val="lt1"/>
              </a:solidFill>
              <a:latin typeface="Roboto Thin"/>
              <a:ea typeface="Roboto Thin"/>
              <a:cs typeface="Roboto Thin"/>
              <a:sym typeface="Roboto Thin"/>
            </a:endParaRPr>
          </a:p>
        </p:txBody>
      </p:sp>
      <p:sp>
        <p:nvSpPr>
          <p:cNvPr id="196" name="Google Shape;196;p18"/>
          <p:cNvSpPr txBox="1"/>
          <p:nvPr/>
        </p:nvSpPr>
        <p:spPr>
          <a:xfrm>
            <a:off x="541777" y="2739975"/>
            <a:ext cx="2602500" cy="4926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43 PUNTOS VERDES</a:t>
            </a:r>
            <a:endParaRPr sz="1700">
              <a:solidFill>
                <a:schemeClr val="lt1"/>
              </a:solidFill>
            </a:endParaRPr>
          </a:p>
        </p:txBody>
      </p:sp>
      <p:sp>
        <p:nvSpPr>
          <p:cNvPr id="197" name="Google Shape;197;p18"/>
          <p:cNvSpPr txBox="1"/>
          <p:nvPr/>
        </p:nvSpPr>
        <p:spPr>
          <a:xfrm>
            <a:off x="3993170" y="2728487"/>
            <a:ext cx="1688400" cy="4926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3</a:t>
            </a:r>
            <a:r>
              <a:rPr b="1" lang="en-US" sz="2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8 RULEROS</a:t>
            </a:r>
            <a:endParaRPr b="1" sz="2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8" name="Google Shape;198;p18"/>
          <p:cNvSpPr/>
          <p:nvPr/>
        </p:nvSpPr>
        <p:spPr>
          <a:xfrm>
            <a:off x="321950" y="3543863"/>
            <a:ext cx="5988600" cy="4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-US" sz="16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RESULTADOS</a:t>
            </a:r>
            <a:endParaRPr sz="16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9" name="Google Shape;199;p18"/>
          <p:cNvSpPr txBox="1"/>
          <p:nvPr/>
        </p:nvSpPr>
        <p:spPr>
          <a:xfrm>
            <a:off x="389375" y="3953975"/>
            <a:ext cx="5921100" cy="9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177850" lvl="0" marL="21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Roboto"/>
              <a:buChar char="●"/>
            </a:pPr>
            <a:r>
              <a:rPr b="1" lang="en-US" sz="11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Incremento de un 2000% de materiales reciclables</a:t>
            </a:r>
            <a:r>
              <a:rPr lang="en-US" sz="11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con respecto a la situación previa</a:t>
            </a:r>
            <a:endParaRPr sz="9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177850" lvl="0" marL="21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Roboto"/>
              <a:buChar char="●"/>
            </a:pPr>
            <a:r>
              <a:rPr b="1" lang="en-US" sz="11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Recuperación de 500.000 kg de materiales,</a:t>
            </a:r>
            <a:r>
              <a:rPr lang="en-US" sz="11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introducidos nuevamente al mercado</a:t>
            </a:r>
            <a:endParaRPr sz="11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177850" lvl="0" marL="21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Roboto"/>
              <a:buChar char="●"/>
            </a:pPr>
            <a:r>
              <a:rPr b="1" lang="en-US" sz="11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Tratamiento y recuperación de reciclables:</a:t>
            </a:r>
            <a:r>
              <a:rPr lang="en-US" sz="11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entregados sin costo a Coop. recuperadores urbanos (apoyo a más de 50 familias). </a:t>
            </a:r>
            <a:endParaRPr sz="19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0" name="Google Shape;200;p18"/>
          <p:cNvSpPr/>
          <p:nvPr/>
        </p:nvSpPr>
        <p:spPr>
          <a:xfrm>
            <a:off x="321950" y="2315692"/>
            <a:ext cx="5988600" cy="251100"/>
          </a:xfrm>
          <a:prstGeom prst="rect">
            <a:avLst/>
          </a:prstGeom>
          <a:solidFill>
            <a:srgbClr val="C27BA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</p:txBody>
      </p:sp>
      <p:sp>
        <p:nvSpPr>
          <p:cNvPr id="201" name="Google Shape;201;p18"/>
          <p:cNvSpPr txBox="1"/>
          <p:nvPr/>
        </p:nvSpPr>
        <p:spPr>
          <a:xfrm>
            <a:off x="1180450" y="2225475"/>
            <a:ext cx="4319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Martes y sábados no se realiza recolección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02" name="Google Shape;202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77650" y="4123675"/>
            <a:ext cx="600350" cy="433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oogle Shape;207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6550" y="3094250"/>
            <a:ext cx="2899289" cy="419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3776" y="1908600"/>
            <a:ext cx="4914644" cy="41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3775" y="907249"/>
            <a:ext cx="2899475" cy="414211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19"/>
          <p:cNvSpPr/>
          <p:nvPr/>
        </p:nvSpPr>
        <p:spPr>
          <a:xfrm>
            <a:off x="548151" y="613056"/>
            <a:ext cx="72000" cy="720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1" name="Google Shape;211;p19"/>
          <p:cNvPicPr preferRelativeResize="0"/>
          <p:nvPr/>
        </p:nvPicPr>
        <p:blipFill rotWithShape="1">
          <a:blip r:embed="rId6">
            <a:alphaModFix/>
          </a:blip>
          <a:srcRect b="11731" l="41983" r="27366" t="23588"/>
          <a:stretch/>
        </p:blipFill>
        <p:spPr>
          <a:xfrm>
            <a:off x="6817969" y="2214881"/>
            <a:ext cx="1681200" cy="19956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19"/>
          <p:cNvPicPr preferRelativeResize="0"/>
          <p:nvPr/>
        </p:nvPicPr>
        <p:blipFill rotWithShape="1">
          <a:blip r:embed="rId7">
            <a:alphaModFix/>
          </a:blip>
          <a:srcRect b="7461" l="10964" r="43122" t="9803"/>
          <a:stretch/>
        </p:blipFill>
        <p:spPr>
          <a:xfrm>
            <a:off x="6817969" y="864643"/>
            <a:ext cx="1681199" cy="163106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aptura de Pantalla 2021-08-17 a la(s) 08.37.09.png" id="213" name="Google Shape;213;p1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788007" y="4239706"/>
            <a:ext cx="1745089" cy="9298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1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0" y="0"/>
            <a:ext cx="9144000" cy="771525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19"/>
          <p:cNvSpPr txBox="1"/>
          <p:nvPr/>
        </p:nvSpPr>
        <p:spPr>
          <a:xfrm>
            <a:off x="672151" y="935725"/>
            <a:ext cx="2712600" cy="3693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BUENAS PRÁCTICAS AMBIENTALES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6" name="Google Shape;216;p19"/>
          <p:cNvSpPr txBox="1"/>
          <p:nvPr/>
        </p:nvSpPr>
        <p:spPr>
          <a:xfrm>
            <a:off x="691050" y="1929875"/>
            <a:ext cx="4740600" cy="3693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FORTALECIMIENTO DE EMPRENDIMIENTOS DE TRIPLE IMPACTO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7" name="Google Shape;217;p19"/>
          <p:cNvSpPr txBox="1"/>
          <p:nvPr/>
        </p:nvSpPr>
        <p:spPr>
          <a:xfrm>
            <a:off x="767250" y="3118325"/>
            <a:ext cx="2626200" cy="354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1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EXPLIQUÉMOSLO CON MANZANAS</a:t>
            </a:r>
            <a:endParaRPr sz="11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8" name="Google Shape;218;p19"/>
          <p:cNvSpPr txBox="1"/>
          <p:nvPr/>
        </p:nvSpPr>
        <p:spPr>
          <a:xfrm>
            <a:off x="1118100" y="1353600"/>
            <a:ext cx="5555100" cy="5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latin typeface="Roboto"/>
                <a:ea typeface="Roboto"/>
                <a:cs typeface="Roboto"/>
                <a:sym typeface="Roboto"/>
              </a:rPr>
              <a:t>· GUÍA DE B.P.A. PARA HOTELERÍA Y GASTRONOMÍA</a:t>
            </a:r>
            <a:endParaRPr b="1" sz="10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latin typeface="Roboto"/>
                <a:ea typeface="Roboto"/>
                <a:cs typeface="Roboto"/>
                <a:sym typeface="Roboto"/>
              </a:rPr>
              <a:t>· LOMBRICULTURA A PARTIR DE RESIDUOS ORGÁNICOS DEL SECTOR GASTRONÓMICO</a:t>
            </a:r>
            <a:endParaRPr sz="10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9" name="Google Shape;219;p19"/>
          <p:cNvSpPr txBox="1"/>
          <p:nvPr/>
        </p:nvSpPr>
        <p:spPr>
          <a:xfrm>
            <a:off x="1118100" y="2388400"/>
            <a:ext cx="53853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latin typeface="Roboto"/>
                <a:ea typeface="Roboto"/>
                <a:cs typeface="Roboto"/>
                <a:sym typeface="Roboto"/>
              </a:rPr>
              <a:t>MADERAS PLÁSTICAS</a:t>
            </a:r>
            <a:endParaRPr b="1" sz="1000"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latin typeface="Roboto"/>
                <a:ea typeface="Roboto"/>
                <a:cs typeface="Roboto"/>
                <a:sym typeface="Roboto"/>
              </a:rPr>
              <a:t>· Más de 145 toneladas de plástico recuperado y procesado (equivalente a 4800 árboles)</a:t>
            </a:r>
            <a:endParaRPr b="1" sz="1000"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latin typeface="Roboto"/>
                <a:ea typeface="Roboto"/>
                <a:cs typeface="Roboto"/>
                <a:sym typeface="Roboto"/>
              </a:rPr>
              <a:t>· Elaboración de cartelería y postes para viñedos</a:t>
            </a:r>
            <a:r>
              <a:rPr lang="en-US" sz="11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.</a:t>
            </a:r>
            <a:endParaRPr b="1" sz="10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0" name="Google Shape;220;p19"/>
          <p:cNvSpPr txBox="1"/>
          <p:nvPr/>
        </p:nvSpPr>
        <p:spPr>
          <a:xfrm>
            <a:off x="1041900" y="3568500"/>
            <a:ext cx="4781400" cy="5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latin typeface="Roboto"/>
                <a:ea typeface="Roboto"/>
                <a:cs typeface="Roboto"/>
                <a:sym typeface="Roboto"/>
              </a:rPr>
              <a:t>     · Recuperación de 6 toneladas de frutas y 3.000 unidades de producto</a:t>
            </a:r>
            <a:endParaRPr b="1" sz="10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latin typeface="Roboto"/>
                <a:ea typeface="Roboto"/>
                <a:cs typeface="Roboto"/>
                <a:sym typeface="Roboto"/>
              </a:rPr>
              <a:t>     · Empleo y comercialización. El 16% destinado a comedores y merenderos</a:t>
            </a:r>
            <a:endParaRPr b="1" sz="10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21" name="Google Shape;221;p1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75924" y="4112931"/>
            <a:ext cx="2712600" cy="392907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19"/>
          <p:cNvSpPr txBox="1"/>
          <p:nvPr/>
        </p:nvSpPr>
        <p:spPr>
          <a:xfrm>
            <a:off x="843451" y="4130756"/>
            <a:ext cx="2378700" cy="3693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NODOS DE INCLUSIÓN SOCIAL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3" name="Google Shape;223;p19"/>
          <p:cNvSpPr txBox="1"/>
          <p:nvPr/>
        </p:nvSpPr>
        <p:spPr>
          <a:xfrm>
            <a:off x="1041900" y="4519525"/>
            <a:ext cx="47814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latin typeface="Roboto"/>
                <a:ea typeface="Roboto"/>
                <a:cs typeface="Roboto"/>
                <a:sym typeface="Roboto"/>
              </a:rPr>
              <a:t>     · Ejes de Acción: Producción - Comercialización - Consumo Responsable</a:t>
            </a:r>
            <a:endParaRPr b="1" sz="10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20"/>
          <p:cNvSpPr/>
          <p:nvPr/>
        </p:nvSpPr>
        <p:spPr>
          <a:xfrm>
            <a:off x="548151" y="613056"/>
            <a:ext cx="72000" cy="720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9" name="Google Shape;22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771525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20"/>
          <p:cNvSpPr/>
          <p:nvPr/>
        </p:nvSpPr>
        <p:spPr>
          <a:xfrm>
            <a:off x="1315884" y="835315"/>
            <a:ext cx="5189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COMPRAS PÚBLICAS DE TRIPLE IMPACTO </a:t>
            </a:r>
            <a:endParaRPr b="1" i="0" sz="1600" u="none" cap="none" strike="noStrike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1" name="Google Shape;231;p2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32" name="Google Shape;232;p20"/>
          <p:cNvGrpSpPr/>
          <p:nvPr/>
        </p:nvGrpSpPr>
        <p:grpSpPr>
          <a:xfrm>
            <a:off x="323513" y="1986800"/>
            <a:ext cx="2952125" cy="1289700"/>
            <a:chOff x="323513" y="1986800"/>
            <a:chExt cx="2952125" cy="1289700"/>
          </a:xfrm>
        </p:grpSpPr>
        <p:sp>
          <p:nvSpPr>
            <p:cNvPr id="233" name="Google Shape;233;p20"/>
            <p:cNvSpPr txBox="1"/>
            <p:nvPr/>
          </p:nvSpPr>
          <p:spPr>
            <a:xfrm>
              <a:off x="323513" y="1986800"/>
              <a:ext cx="2124000" cy="1289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2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Antecedentes</a:t>
              </a:r>
              <a:endParaRPr b="1" sz="1200"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800"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Ordenanza N° 3946/18 </a:t>
              </a:r>
              <a:endPara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l">
                <a:spcBef>
                  <a:spcPts val="1600"/>
                </a:spcBef>
                <a:spcAft>
                  <a:spcPts val="1600"/>
                </a:spcAft>
                <a:buNone/>
              </a:pPr>
              <a:r>
                <a:rPr lang="en-US" sz="8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Interés Municipal el desarrollo del Ecosistema B, de Empresas tipo B y las “Compras de Triple Impacto</a:t>
              </a:r>
              <a:endParaRPr sz="800">
                <a:latin typeface="Roboto"/>
                <a:ea typeface="Roboto"/>
                <a:cs typeface="Roboto"/>
                <a:sym typeface="Roboto"/>
              </a:endParaRPr>
            </a:p>
          </p:txBody>
        </p:sp>
        <p:cxnSp>
          <p:nvCxnSpPr>
            <p:cNvPr id="234" name="Google Shape;234;p20"/>
            <p:cNvCxnSpPr/>
            <p:nvPr/>
          </p:nvCxnSpPr>
          <p:spPr>
            <a:xfrm rot="10800000">
              <a:off x="2642038" y="2647950"/>
              <a:ext cx="633600" cy="0"/>
            </a:xfrm>
            <a:prstGeom prst="straightConnector1">
              <a:avLst/>
            </a:prstGeom>
            <a:noFill/>
            <a:ln cap="flat" cmpd="sng" w="9525">
              <a:solidFill>
                <a:srgbClr val="249C90"/>
              </a:solidFill>
              <a:prstDash val="solid"/>
              <a:round/>
              <a:headEnd len="sm" w="sm" type="none"/>
              <a:tailEnd len="med" w="med" type="oval"/>
            </a:ln>
          </p:spPr>
        </p:cxnSp>
      </p:grpSp>
      <p:grpSp>
        <p:nvGrpSpPr>
          <p:cNvPr id="235" name="Google Shape;235;p20"/>
          <p:cNvGrpSpPr/>
          <p:nvPr/>
        </p:nvGrpSpPr>
        <p:grpSpPr>
          <a:xfrm>
            <a:off x="5209838" y="1060350"/>
            <a:ext cx="3610650" cy="1289700"/>
            <a:chOff x="5209838" y="1060350"/>
            <a:chExt cx="3610650" cy="1289700"/>
          </a:xfrm>
        </p:grpSpPr>
        <p:sp>
          <p:nvSpPr>
            <p:cNvPr id="236" name="Google Shape;236;p20"/>
            <p:cNvSpPr txBox="1"/>
            <p:nvPr/>
          </p:nvSpPr>
          <p:spPr>
            <a:xfrm>
              <a:off x="6696488" y="1060350"/>
              <a:ext cx="2124000" cy="1289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2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Diseño de nuevo instrumento</a:t>
              </a:r>
              <a:endParaRPr b="1" sz="1200"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800"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-US" sz="8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Implementación de nuevas perspectivas, enfoque sistémico e integrador</a:t>
              </a:r>
              <a:endParaRPr b="1" sz="800">
                <a:latin typeface="Roboto"/>
                <a:ea typeface="Roboto"/>
                <a:cs typeface="Roboto"/>
                <a:sym typeface="Roboto"/>
              </a:endParaRPr>
            </a:p>
          </p:txBody>
        </p:sp>
        <p:cxnSp>
          <p:nvCxnSpPr>
            <p:cNvPr id="237" name="Google Shape;237;p20"/>
            <p:cNvCxnSpPr/>
            <p:nvPr/>
          </p:nvCxnSpPr>
          <p:spPr>
            <a:xfrm>
              <a:off x="5209838" y="1705200"/>
              <a:ext cx="1286700" cy="0"/>
            </a:xfrm>
            <a:prstGeom prst="straightConnector1">
              <a:avLst/>
            </a:prstGeom>
            <a:noFill/>
            <a:ln cap="flat" cmpd="sng" w="9525">
              <a:solidFill>
                <a:srgbClr val="155B54"/>
              </a:solidFill>
              <a:prstDash val="solid"/>
              <a:round/>
              <a:headEnd len="sm" w="sm" type="none"/>
              <a:tailEnd len="med" w="med" type="oval"/>
            </a:ln>
          </p:spPr>
        </p:cxnSp>
      </p:grpSp>
      <p:grpSp>
        <p:nvGrpSpPr>
          <p:cNvPr id="238" name="Google Shape;238;p20"/>
          <p:cNvGrpSpPr/>
          <p:nvPr/>
        </p:nvGrpSpPr>
        <p:grpSpPr>
          <a:xfrm>
            <a:off x="5209838" y="3020450"/>
            <a:ext cx="3610650" cy="1289700"/>
            <a:chOff x="5209838" y="3020450"/>
            <a:chExt cx="3610650" cy="1289700"/>
          </a:xfrm>
        </p:grpSpPr>
        <p:sp>
          <p:nvSpPr>
            <p:cNvPr id="239" name="Google Shape;239;p20"/>
            <p:cNvSpPr txBox="1"/>
            <p:nvPr/>
          </p:nvSpPr>
          <p:spPr>
            <a:xfrm>
              <a:off x="6696488" y="3020450"/>
              <a:ext cx="2124000" cy="1289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2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Evaluación de resultados</a:t>
              </a:r>
              <a:endParaRPr b="1" sz="1200"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800"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-US" sz="800">
                  <a:latin typeface="Roboto"/>
                  <a:ea typeface="Roboto"/>
                  <a:cs typeface="Roboto"/>
                  <a:sym typeface="Roboto"/>
                </a:rPr>
                <a:t>Lorem ipsum dolor sit amet, consectetur adipiscing elit, sed do eiusmod tempor. Donec facilisis lacus eget mauris.</a:t>
              </a:r>
              <a:endParaRPr b="1" sz="800">
                <a:latin typeface="Roboto"/>
                <a:ea typeface="Roboto"/>
                <a:cs typeface="Roboto"/>
                <a:sym typeface="Roboto"/>
              </a:endParaRPr>
            </a:p>
          </p:txBody>
        </p:sp>
        <p:cxnSp>
          <p:nvCxnSpPr>
            <p:cNvPr id="240" name="Google Shape;240;p20"/>
            <p:cNvCxnSpPr/>
            <p:nvPr/>
          </p:nvCxnSpPr>
          <p:spPr>
            <a:xfrm>
              <a:off x="5209838" y="3648300"/>
              <a:ext cx="1286700" cy="0"/>
            </a:xfrm>
            <a:prstGeom prst="straightConnector1">
              <a:avLst/>
            </a:prstGeom>
            <a:noFill/>
            <a:ln cap="flat" cmpd="sng" w="9525">
              <a:solidFill>
                <a:srgbClr val="1D7E74"/>
              </a:solidFill>
              <a:prstDash val="solid"/>
              <a:round/>
              <a:headEnd len="sm" w="sm" type="none"/>
              <a:tailEnd len="med" w="med" type="oval"/>
            </a:ln>
          </p:spPr>
        </p:cxnSp>
      </p:grpSp>
      <p:grpSp>
        <p:nvGrpSpPr>
          <p:cNvPr id="241" name="Google Shape;241;p20"/>
          <p:cNvGrpSpPr/>
          <p:nvPr/>
        </p:nvGrpSpPr>
        <p:grpSpPr>
          <a:xfrm>
            <a:off x="2662213" y="728463"/>
            <a:ext cx="3814835" cy="3790597"/>
            <a:chOff x="2662213" y="676344"/>
            <a:chExt cx="3814835" cy="3790597"/>
          </a:xfrm>
        </p:grpSpPr>
        <p:sp>
          <p:nvSpPr>
            <p:cNvPr id="242" name="Google Shape;242;p20"/>
            <p:cNvSpPr/>
            <p:nvPr/>
          </p:nvSpPr>
          <p:spPr>
            <a:xfrm rot="3600185">
              <a:off x="3169983" y="1184511"/>
              <a:ext cx="2774659" cy="2774659"/>
            </a:xfrm>
            <a:prstGeom prst="blockArc">
              <a:avLst>
                <a:gd fmla="val 12622480" name="adj1"/>
                <a:gd fmla="val 19781569" name="adj2"/>
                <a:gd fmla="val 20773" name="adj3"/>
              </a:avLst>
            </a:prstGeom>
            <a:solidFill>
              <a:srgbClr val="155B5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" name="Google Shape;243;p20"/>
            <p:cNvSpPr/>
            <p:nvPr/>
          </p:nvSpPr>
          <p:spPr>
            <a:xfrm rot="10800000">
              <a:off x="3183490" y="1163229"/>
              <a:ext cx="2774700" cy="2774700"/>
            </a:xfrm>
            <a:prstGeom prst="blockArc">
              <a:avLst>
                <a:gd fmla="val 12622480" name="adj1"/>
                <a:gd fmla="val 19662822" name="adj2"/>
                <a:gd fmla="val 20729" name="adj3"/>
              </a:avLst>
            </a:prstGeom>
            <a:solidFill>
              <a:srgbClr val="1D7E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4" name="Google Shape;244;p20"/>
            <p:cNvSpPr/>
            <p:nvPr/>
          </p:nvSpPr>
          <p:spPr>
            <a:xfrm rot="-3600185">
              <a:off x="3194618" y="1184114"/>
              <a:ext cx="2774659" cy="2774659"/>
            </a:xfrm>
            <a:prstGeom prst="blockArc">
              <a:avLst>
                <a:gd fmla="val 12622480" name="adj1"/>
                <a:gd fmla="val 19703271" name="adj2"/>
                <a:gd fmla="val 20851" name="adj3"/>
              </a:avLst>
            </a:prstGeom>
            <a:solidFill>
              <a:srgbClr val="249C9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245" name="Google Shape;245;p20"/>
            <p:cNvGrpSpPr/>
            <p:nvPr/>
          </p:nvGrpSpPr>
          <p:grpSpPr>
            <a:xfrm rot="-7200165">
              <a:off x="3337679" y="2826785"/>
              <a:ext cx="585011" cy="585536"/>
              <a:chOff x="1967628" y="812211"/>
              <a:chExt cx="588000" cy="588000"/>
            </a:xfrm>
          </p:grpSpPr>
          <p:sp>
            <p:nvSpPr>
              <p:cNvPr id="246" name="Google Shape;246;p20"/>
              <p:cNvSpPr/>
              <p:nvPr/>
            </p:nvSpPr>
            <p:spPr>
              <a:xfrm rot="39023">
                <a:off x="1970909" y="815492"/>
                <a:ext cx="581437" cy="581437"/>
              </a:xfrm>
              <a:prstGeom prst="pie">
                <a:avLst>
                  <a:gd fmla="val 6190354" name="adj1"/>
                  <a:gd fmla="val 14996165" name="adj2"/>
                </a:avLst>
              </a:prstGeom>
              <a:solidFill>
                <a:srgbClr val="249C90"/>
              </a:solidFill>
              <a:ln>
                <a:noFill/>
              </a:ln>
              <a:effectLst>
                <a:outerShdw blurRad="142875" rotWithShape="0" algn="bl">
                  <a:srgbClr val="000000">
                    <a:alpha val="43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7" name="Google Shape;247;p20"/>
              <p:cNvSpPr/>
              <p:nvPr/>
            </p:nvSpPr>
            <p:spPr>
              <a:xfrm rot="10800000">
                <a:off x="1970875" y="815525"/>
                <a:ext cx="581400" cy="581400"/>
              </a:xfrm>
              <a:prstGeom prst="pie">
                <a:avLst>
                  <a:gd fmla="val 4028252" name="adj1"/>
                  <a:gd fmla="val 17183677" name="adj2"/>
                </a:avLst>
              </a:prstGeom>
              <a:solidFill>
                <a:srgbClr val="249C9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48" name="Google Shape;248;p20"/>
            <p:cNvGrpSpPr/>
            <p:nvPr/>
          </p:nvGrpSpPr>
          <p:grpSpPr>
            <a:xfrm>
              <a:off x="4264097" y="1180331"/>
              <a:ext cx="585001" cy="585530"/>
              <a:chOff x="1970048" y="811613"/>
              <a:chExt cx="588000" cy="588000"/>
            </a:xfrm>
          </p:grpSpPr>
          <p:sp>
            <p:nvSpPr>
              <p:cNvPr id="249" name="Google Shape;249;p20"/>
              <p:cNvSpPr/>
              <p:nvPr/>
            </p:nvSpPr>
            <p:spPr>
              <a:xfrm rot="39023">
                <a:off x="1973329" y="814894"/>
                <a:ext cx="581437" cy="581437"/>
              </a:xfrm>
              <a:prstGeom prst="pie">
                <a:avLst>
                  <a:gd fmla="val 6190354" name="adj1"/>
                  <a:gd fmla="val 14996165" name="adj2"/>
                </a:avLst>
              </a:prstGeom>
              <a:solidFill>
                <a:srgbClr val="155B54"/>
              </a:solidFill>
              <a:ln>
                <a:noFill/>
              </a:ln>
              <a:effectLst>
                <a:outerShdw blurRad="142875" rotWithShape="0" algn="bl">
                  <a:srgbClr val="000000">
                    <a:alpha val="43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0" name="Google Shape;250;p20"/>
              <p:cNvSpPr/>
              <p:nvPr/>
            </p:nvSpPr>
            <p:spPr>
              <a:xfrm rot="10800000">
                <a:off x="1973295" y="814927"/>
                <a:ext cx="581400" cy="581400"/>
              </a:xfrm>
              <a:prstGeom prst="pie">
                <a:avLst>
                  <a:gd fmla="val 4028252" name="adj1"/>
                  <a:gd fmla="val 17183677" name="adj2"/>
                </a:avLst>
              </a:prstGeom>
              <a:solidFill>
                <a:srgbClr val="155B5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51" name="Google Shape;251;p20"/>
            <p:cNvGrpSpPr/>
            <p:nvPr/>
          </p:nvGrpSpPr>
          <p:grpSpPr>
            <a:xfrm rot="7200165">
              <a:off x="5229930" y="2804716"/>
              <a:ext cx="585011" cy="585536"/>
              <a:chOff x="1977085" y="811649"/>
              <a:chExt cx="588000" cy="588000"/>
            </a:xfrm>
          </p:grpSpPr>
          <p:sp>
            <p:nvSpPr>
              <p:cNvPr id="252" name="Google Shape;252;p20"/>
              <p:cNvSpPr/>
              <p:nvPr/>
            </p:nvSpPr>
            <p:spPr>
              <a:xfrm rot="39023">
                <a:off x="1980366" y="814930"/>
                <a:ext cx="581437" cy="581437"/>
              </a:xfrm>
              <a:prstGeom prst="pie">
                <a:avLst>
                  <a:gd fmla="val 6190354" name="adj1"/>
                  <a:gd fmla="val 14996165" name="adj2"/>
                </a:avLst>
              </a:prstGeom>
              <a:solidFill>
                <a:srgbClr val="1D7E74"/>
              </a:solidFill>
              <a:ln>
                <a:noFill/>
              </a:ln>
              <a:effectLst>
                <a:outerShdw blurRad="142875" rotWithShape="0" algn="bl">
                  <a:srgbClr val="000000">
                    <a:alpha val="43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3" name="Google Shape;253;p20"/>
              <p:cNvSpPr/>
              <p:nvPr/>
            </p:nvSpPr>
            <p:spPr>
              <a:xfrm rot="10800000">
                <a:off x="1980332" y="814963"/>
                <a:ext cx="581400" cy="581400"/>
              </a:xfrm>
              <a:prstGeom prst="pie">
                <a:avLst>
                  <a:gd fmla="val 4028252" name="adj1"/>
                  <a:gd fmla="val 17183677" name="adj2"/>
                </a:avLst>
              </a:prstGeom>
              <a:solidFill>
                <a:srgbClr val="1D7E7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254" name="Google Shape;254;p20"/>
            <p:cNvSpPr txBox="1"/>
            <p:nvPr/>
          </p:nvSpPr>
          <p:spPr>
            <a:xfrm>
              <a:off x="4334550" y="1255312"/>
              <a:ext cx="509100" cy="267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6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03 </a:t>
              </a:r>
              <a:endParaRPr b="1" sz="1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55" name="Google Shape;255;p20"/>
            <p:cNvSpPr txBox="1"/>
            <p:nvPr/>
          </p:nvSpPr>
          <p:spPr>
            <a:xfrm>
              <a:off x="3375648" y="2887440"/>
              <a:ext cx="509100" cy="267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6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01 </a:t>
              </a:r>
              <a:endParaRPr b="1" sz="1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56" name="Google Shape;256;p20"/>
            <p:cNvSpPr txBox="1"/>
            <p:nvPr/>
          </p:nvSpPr>
          <p:spPr>
            <a:xfrm>
              <a:off x="5281877" y="2857865"/>
              <a:ext cx="509100" cy="267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6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02 </a:t>
              </a:r>
              <a:endParaRPr b="1" sz="1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257" name="Google Shape;257;p20"/>
          <p:cNvSpPr/>
          <p:nvPr/>
        </p:nvSpPr>
        <p:spPr>
          <a:xfrm>
            <a:off x="2268175" y="4058675"/>
            <a:ext cx="4602900" cy="5823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5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AR</a:t>
            </a:r>
            <a:r>
              <a:rPr b="1" lang="en-US" sz="15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TICULACIÓN Y COOPERACIÓN MULTILATERAL</a:t>
            </a:r>
            <a:endParaRPr b="1" sz="15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21"/>
          <p:cNvSpPr/>
          <p:nvPr/>
        </p:nvSpPr>
        <p:spPr>
          <a:xfrm>
            <a:off x="548151" y="613056"/>
            <a:ext cx="72000" cy="720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3" name="Google Shape;263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771525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21"/>
          <p:cNvSpPr/>
          <p:nvPr/>
        </p:nvSpPr>
        <p:spPr>
          <a:xfrm>
            <a:off x="1315884" y="835315"/>
            <a:ext cx="5189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COMPRAS PÚBLICAS DE TRIPLE IMPACTO </a:t>
            </a:r>
            <a:endParaRPr b="1" i="0" sz="1600" u="none" cap="none" strike="noStrike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265" name="Google Shape;265;p21"/>
          <p:cNvGrpSpPr/>
          <p:nvPr/>
        </p:nvGrpSpPr>
        <p:grpSpPr>
          <a:xfrm>
            <a:off x="1315878" y="3506148"/>
            <a:ext cx="6742045" cy="875224"/>
            <a:chOff x="1593000" y="2322568"/>
            <a:chExt cx="5957975" cy="643500"/>
          </a:xfrm>
        </p:grpSpPr>
        <p:sp>
          <p:nvSpPr>
            <p:cNvPr id="266" name="Google Shape;266;p21"/>
            <p:cNvSpPr/>
            <p:nvPr/>
          </p:nvSpPr>
          <p:spPr>
            <a:xfrm>
              <a:off x="3728375" y="2322568"/>
              <a:ext cx="3822600" cy="643500"/>
            </a:xfrm>
            <a:prstGeom prst="rect">
              <a:avLst/>
            </a:prstGeom>
            <a:solidFill>
              <a:srgbClr val="EEEEE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7" name="Google Shape;267;p21"/>
            <p:cNvSpPr/>
            <p:nvPr/>
          </p:nvSpPr>
          <p:spPr>
            <a:xfrm flipH="1">
              <a:off x="2283025" y="2322575"/>
              <a:ext cx="1844400" cy="642600"/>
            </a:xfrm>
            <a:prstGeom prst="rect">
              <a:avLst/>
            </a:prstGeom>
            <a:solidFill>
              <a:srgbClr val="A72A1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8" name="Google Shape;268;p21"/>
            <p:cNvSpPr/>
            <p:nvPr/>
          </p:nvSpPr>
          <p:spPr>
            <a:xfrm rot="-5400000">
              <a:off x="3501574" y="1934671"/>
              <a:ext cx="643356" cy="1419149"/>
            </a:xfrm>
            <a:prstGeom prst="flowChartOffpageConnector">
              <a:avLst/>
            </a:prstGeom>
            <a:solidFill>
              <a:srgbClr val="A72A1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9" name="Google Shape;269;p21"/>
            <p:cNvSpPr/>
            <p:nvPr/>
          </p:nvSpPr>
          <p:spPr>
            <a:xfrm>
              <a:off x="2342625" y="2399951"/>
              <a:ext cx="1940700" cy="495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>
                  <a:solidFill>
                    <a:srgbClr val="FFFFFF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Certificación/Beneficios</a:t>
              </a:r>
              <a:endParaRPr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70" name="Google Shape;270;p21"/>
            <p:cNvSpPr/>
            <p:nvPr/>
          </p:nvSpPr>
          <p:spPr>
            <a:xfrm>
              <a:off x="1593000" y="2322568"/>
              <a:ext cx="690000" cy="642300"/>
            </a:xfrm>
            <a:prstGeom prst="rect">
              <a:avLst/>
            </a:prstGeom>
            <a:solidFill>
              <a:srgbClr val="B02C20"/>
            </a:solidFill>
            <a:ln>
              <a:noFill/>
            </a:ln>
            <a:effectLst>
              <a:outerShdw blurRad="71438" rotWithShape="0" algn="bl" dir="2700000" dist="28575">
                <a:srgbClr val="000000">
                  <a:alpha val="17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1" name="Google Shape;271;p21"/>
            <p:cNvSpPr/>
            <p:nvPr/>
          </p:nvSpPr>
          <p:spPr>
            <a:xfrm>
              <a:off x="1593000" y="2322575"/>
              <a:ext cx="690000" cy="642600"/>
            </a:xfrm>
            <a:prstGeom prst="rect">
              <a:avLst/>
            </a:prstGeom>
            <a:solidFill>
              <a:srgbClr val="BE2F2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600">
                  <a:solidFill>
                    <a:srgbClr val="FFFFFF"/>
                  </a:solidFill>
                  <a:latin typeface="Roboto Thin"/>
                  <a:ea typeface="Roboto Thin"/>
                  <a:cs typeface="Roboto Thin"/>
                  <a:sym typeface="Roboto Thin"/>
                </a:rPr>
                <a:t>03</a:t>
              </a:r>
              <a:endParaRPr sz="2600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endParaRPr>
            </a:p>
          </p:txBody>
        </p:sp>
        <p:sp>
          <p:nvSpPr>
            <p:cNvPr id="272" name="Google Shape;272;p21"/>
            <p:cNvSpPr/>
            <p:nvPr/>
          </p:nvSpPr>
          <p:spPr>
            <a:xfrm>
              <a:off x="4387850" y="2323750"/>
              <a:ext cx="2971200" cy="642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-279400" lvl="0" marL="45720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A72A1E"/>
                </a:buClr>
                <a:buSzPts val="800"/>
                <a:buFont typeface="Roboto"/>
                <a:buChar char="●"/>
              </a:pPr>
              <a:r>
                <a:rPr lang="en-US" sz="800">
                  <a:solidFill>
                    <a:srgbClr val="A72A1E"/>
                  </a:solidFill>
                  <a:latin typeface="Roboto"/>
                  <a:ea typeface="Roboto"/>
                  <a:cs typeface="Roboto"/>
                  <a:sym typeface="Roboto"/>
                </a:rPr>
                <a:t>Sellos y etiquetas</a:t>
              </a:r>
              <a:endParaRPr sz="800">
                <a:solidFill>
                  <a:srgbClr val="A72A1E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-279400" lvl="0" marL="45720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A72A1E"/>
                </a:buClr>
                <a:buSzPts val="800"/>
                <a:buFont typeface="Roboto"/>
                <a:buChar char="●"/>
              </a:pPr>
              <a:r>
                <a:rPr lang="en-US" sz="800">
                  <a:solidFill>
                    <a:srgbClr val="A72A1E"/>
                  </a:solidFill>
                  <a:latin typeface="Roboto"/>
                  <a:ea typeface="Roboto"/>
                  <a:cs typeface="Roboto"/>
                  <a:sym typeface="Roboto"/>
                </a:rPr>
                <a:t>Plataforma y seguimiento</a:t>
              </a:r>
              <a:endParaRPr sz="800">
                <a:solidFill>
                  <a:srgbClr val="A72A1E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-279400" lvl="0" marL="45720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A72A1E"/>
                </a:buClr>
                <a:buSzPts val="800"/>
                <a:buFont typeface="Roboto"/>
                <a:buChar char="●"/>
              </a:pPr>
              <a:r>
                <a:rPr lang="en-US" sz="800">
                  <a:solidFill>
                    <a:srgbClr val="A72A1E"/>
                  </a:solidFill>
                  <a:latin typeface="Roboto"/>
                  <a:ea typeface="Roboto"/>
                  <a:cs typeface="Roboto"/>
                  <a:sym typeface="Roboto"/>
                </a:rPr>
                <a:t>Proin in tellus felis volutpat </a:t>
              </a:r>
              <a:endParaRPr sz="800">
                <a:solidFill>
                  <a:srgbClr val="A72A1E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73" name="Google Shape;273;p21"/>
          <p:cNvGrpSpPr/>
          <p:nvPr/>
        </p:nvGrpSpPr>
        <p:grpSpPr>
          <a:xfrm>
            <a:off x="1315864" y="2630903"/>
            <a:ext cx="6742045" cy="875224"/>
            <a:chOff x="1593000" y="2322568"/>
            <a:chExt cx="5957975" cy="643500"/>
          </a:xfrm>
        </p:grpSpPr>
        <p:sp>
          <p:nvSpPr>
            <p:cNvPr id="274" name="Google Shape;274;p21"/>
            <p:cNvSpPr/>
            <p:nvPr/>
          </p:nvSpPr>
          <p:spPr>
            <a:xfrm>
              <a:off x="3728375" y="2322568"/>
              <a:ext cx="3822600" cy="643500"/>
            </a:xfrm>
            <a:prstGeom prst="rect">
              <a:avLst/>
            </a:prstGeom>
            <a:solidFill>
              <a:srgbClr val="EEEEE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5" name="Google Shape;275;p21"/>
            <p:cNvSpPr/>
            <p:nvPr/>
          </p:nvSpPr>
          <p:spPr>
            <a:xfrm flipH="1">
              <a:off x="2283025" y="2322575"/>
              <a:ext cx="1844400" cy="642600"/>
            </a:xfrm>
            <a:prstGeom prst="rect">
              <a:avLst/>
            </a:prstGeom>
            <a:solidFill>
              <a:srgbClr val="A72A1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6" name="Google Shape;276;p21"/>
            <p:cNvSpPr/>
            <p:nvPr/>
          </p:nvSpPr>
          <p:spPr>
            <a:xfrm rot="-5400000">
              <a:off x="3501574" y="1934671"/>
              <a:ext cx="643356" cy="1419149"/>
            </a:xfrm>
            <a:prstGeom prst="flowChartOffpageConnector">
              <a:avLst/>
            </a:prstGeom>
            <a:solidFill>
              <a:srgbClr val="A72A1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7" name="Google Shape;277;p21"/>
            <p:cNvSpPr/>
            <p:nvPr/>
          </p:nvSpPr>
          <p:spPr>
            <a:xfrm>
              <a:off x="2342625" y="2399951"/>
              <a:ext cx="1940700" cy="495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>
                  <a:solidFill>
                    <a:srgbClr val="FFFFFF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Incorporación de criterios de Impacto en Evaluaciones de Oferta/Pliegos/Contratación</a:t>
              </a:r>
              <a:endParaRPr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78" name="Google Shape;278;p21"/>
            <p:cNvSpPr/>
            <p:nvPr/>
          </p:nvSpPr>
          <p:spPr>
            <a:xfrm>
              <a:off x="1593000" y="2322568"/>
              <a:ext cx="690000" cy="642300"/>
            </a:xfrm>
            <a:prstGeom prst="rect">
              <a:avLst/>
            </a:prstGeom>
            <a:solidFill>
              <a:srgbClr val="B02C20"/>
            </a:solidFill>
            <a:ln>
              <a:noFill/>
            </a:ln>
            <a:effectLst>
              <a:outerShdw blurRad="71438" rotWithShape="0" algn="bl" dir="2700000" dist="28575">
                <a:srgbClr val="000000">
                  <a:alpha val="17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9" name="Google Shape;279;p21"/>
            <p:cNvSpPr/>
            <p:nvPr/>
          </p:nvSpPr>
          <p:spPr>
            <a:xfrm>
              <a:off x="1593000" y="2322575"/>
              <a:ext cx="690000" cy="642600"/>
            </a:xfrm>
            <a:prstGeom prst="rect">
              <a:avLst/>
            </a:prstGeom>
            <a:solidFill>
              <a:srgbClr val="BE2F2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600">
                  <a:solidFill>
                    <a:srgbClr val="FFFFFF"/>
                  </a:solidFill>
                  <a:latin typeface="Roboto Thin"/>
                  <a:ea typeface="Roboto Thin"/>
                  <a:cs typeface="Roboto Thin"/>
                  <a:sym typeface="Roboto Thin"/>
                </a:rPr>
                <a:t>02</a:t>
              </a:r>
              <a:endParaRPr sz="2600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endParaRPr>
            </a:p>
          </p:txBody>
        </p:sp>
        <p:sp>
          <p:nvSpPr>
            <p:cNvPr id="280" name="Google Shape;280;p21"/>
            <p:cNvSpPr/>
            <p:nvPr/>
          </p:nvSpPr>
          <p:spPr>
            <a:xfrm>
              <a:off x="4387850" y="2323750"/>
              <a:ext cx="2971200" cy="642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-279400" lvl="0" marL="45720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A72A1E"/>
                </a:buClr>
                <a:buSzPts val="800"/>
                <a:buFont typeface="Roboto"/>
                <a:buChar char="●"/>
              </a:pPr>
              <a:r>
                <a:rPr lang="en-US" sz="800">
                  <a:solidFill>
                    <a:srgbClr val="A72A1E"/>
                  </a:solidFill>
                  <a:latin typeface="Roboto"/>
                  <a:ea typeface="Roboto"/>
                  <a:cs typeface="Roboto"/>
                  <a:sym typeface="Roboto"/>
                </a:rPr>
                <a:t>Ambiental</a:t>
              </a:r>
              <a:endParaRPr sz="800">
                <a:solidFill>
                  <a:srgbClr val="A72A1E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-279400" lvl="0" marL="45720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A72A1E"/>
                </a:buClr>
                <a:buSzPts val="800"/>
                <a:buFont typeface="Roboto"/>
                <a:buChar char="●"/>
              </a:pPr>
              <a:r>
                <a:rPr lang="en-US" sz="800">
                  <a:solidFill>
                    <a:srgbClr val="A72A1E"/>
                  </a:solidFill>
                  <a:latin typeface="Roboto"/>
                  <a:ea typeface="Roboto"/>
                  <a:cs typeface="Roboto"/>
                  <a:sym typeface="Roboto"/>
                </a:rPr>
                <a:t>Económico</a:t>
              </a:r>
              <a:endParaRPr sz="800">
                <a:solidFill>
                  <a:srgbClr val="A72A1E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-279400" lvl="0" marL="45720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A72A1E"/>
                </a:buClr>
                <a:buSzPts val="800"/>
                <a:buFont typeface="Roboto"/>
                <a:buChar char="●"/>
              </a:pPr>
              <a:r>
                <a:rPr lang="en-US" sz="800">
                  <a:solidFill>
                    <a:srgbClr val="A72A1E"/>
                  </a:solidFill>
                  <a:latin typeface="Roboto"/>
                  <a:ea typeface="Roboto"/>
                  <a:cs typeface="Roboto"/>
                  <a:sym typeface="Roboto"/>
                </a:rPr>
                <a:t>Social</a:t>
              </a:r>
              <a:endParaRPr sz="800">
                <a:solidFill>
                  <a:srgbClr val="A72A1E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81" name="Google Shape;281;p21"/>
          <p:cNvGrpSpPr/>
          <p:nvPr/>
        </p:nvGrpSpPr>
        <p:grpSpPr>
          <a:xfrm>
            <a:off x="1315864" y="1714400"/>
            <a:ext cx="6742045" cy="875224"/>
            <a:chOff x="1593000" y="2322568"/>
            <a:chExt cx="5957975" cy="643500"/>
          </a:xfrm>
        </p:grpSpPr>
        <p:sp>
          <p:nvSpPr>
            <p:cNvPr id="282" name="Google Shape;282;p21"/>
            <p:cNvSpPr/>
            <p:nvPr/>
          </p:nvSpPr>
          <p:spPr>
            <a:xfrm>
              <a:off x="3728375" y="2322568"/>
              <a:ext cx="3822600" cy="643500"/>
            </a:xfrm>
            <a:prstGeom prst="rect">
              <a:avLst/>
            </a:prstGeom>
            <a:solidFill>
              <a:srgbClr val="EEEEE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3" name="Google Shape;283;p21"/>
            <p:cNvSpPr/>
            <p:nvPr/>
          </p:nvSpPr>
          <p:spPr>
            <a:xfrm flipH="1">
              <a:off x="2283025" y="2322575"/>
              <a:ext cx="1844400" cy="642600"/>
            </a:xfrm>
            <a:prstGeom prst="rect">
              <a:avLst/>
            </a:prstGeom>
            <a:solidFill>
              <a:srgbClr val="A72A1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4" name="Google Shape;284;p21"/>
            <p:cNvSpPr/>
            <p:nvPr/>
          </p:nvSpPr>
          <p:spPr>
            <a:xfrm rot="-5400000">
              <a:off x="3501574" y="1934671"/>
              <a:ext cx="643356" cy="1419149"/>
            </a:xfrm>
            <a:prstGeom prst="flowChartOffpageConnector">
              <a:avLst/>
            </a:prstGeom>
            <a:solidFill>
              <a:srgbClr val="A72A1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5" name="Google Shape;285;p21"/>
            <p:cNvSpPr/>
            <p:nvPr/>
          </p:nvSpPr>
          <p:spPr>
            <a:xfrm>
              <a:off x="2342625" y="2399951"/>
              <a:ext cx="1940700" cy="495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>
                  <a:solidFill>
                    <a:srgbClr val="FFFFFF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Enfoque estratégico en el régimen de contrataciones</a:t>
              </a:r>
              <a:endParaRPr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86" name="Google Shape;286;p21"/>
            <p:cNvSpPr/>
            <p:nvPr/>
          </p:nvSpPr>
          <p:spPr>
            <a:xfrm>
              <a:off x="1593000" y="2322568"/>
              <a:ext cx="690000" cy="642300"/>
            </a:xfrm>
            <a:prstGeom prst="rect">
              <a:avLst/>
            </a:prstGeom>
            <a:solidFill>
              <a:srgbClr val="B02C20"/>
            </a:solidFill>
            <a:ln>
              <a:noFill/>
            </a:ln>
            <a:effectLst>
              <a:outerShdw blurRad="71438" rotWithShape="0" algn="bl" dir="2700000" dist="28575">
                <a:srgbClr val="000000">
                  <a:alpha val="17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7" name="Google Shape;287;p21"/>
            <p:cNvSpPr/>
            <p:nvPr/>
          </p:nvSpPr>
          <p:spPr>
            <a:xfrm>
              <a:off x="1593000" y="2322575"/>
              <a:ext cx="690000" cy="642600"/>
            </a:xfrm>
            <a:prstGeom prst="rect">
              <a:avLst/>
            </a:prstGeom>
            <a:solidFill>
              <a:srgbClr val="BE2F2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600">
                  <a:solidFill>
                    <a:srgbClr val="FFFFFF"/>
                  </a:solidFill>
                  <a:latin typeface="Roboto Thin"/>
                  <a:ea typeface="Roboto Thin"/>
                  <a:cs typeface="Roboto Thin"/>
                  <a:sym typeface="Roboto Thin"/>
                </a:rPr>
                <a:t>01</a:t>
              </a:r>
              <a:endParaRPr sz="2600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endParaRPr>
            </a:p>
          </p:txBody>
        </p:sp>
        <p:sp>
          <p:nvSpPr>
            <p:cNvPr id="288" name="Google Shape;288;p21"/>
            <p:cNvSpPr/>
            <p:nvPr/>
          </p:nvSpPr>
          <p:spPr>
            <a:xfrm>
              <a:off x="4387850" y="2323750"/>
              <a:ext cx="2971200" cy="642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-279400" lvl="0" marL="45720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A72A1E"/>
                </a:buClr>
                <a:buSzPts val="800"/>
                <a:buFont typeface="Roboto"/>
                <a:buChar char="●"/>
              </a:pPr>
              <a:r>
                <a:rPr lang="en-US" sz="800">
                  <a:solidFill>
                    <a:srgbClr val="A72A1E"/>
                  </a:solidFill>
                  <a:latin typeface="Roboto"/>
                  <a:ea typeface="Roboto"/>
                  <a:cs typeface="Roboto"/>
                  <a:sym typeface="Roboto"/>
                </a:rPr>
                <a:t>Consolidar prácticas de contratación</a:t>
              </a:r>
              <a:r>
                <a:rPr lang="en-US" sz="800">
                  <a:solidFill>
                    <a:srgbClr val="A72A1E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endParaRPr sz="800">
                <a:solidFill>
                  <a:srgbClr val="A72A1E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-279400" lvl="0" marL="45720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A72A1E"/>
                </a:buClr>
                <a:buSzPts val="800"/>
                <a:buFont typeface="Roboto"/>
                <a:buChar char="●"/>
              </a:pPr>
              <a:r>
                <a:rPr lang="en-US" sz="800">
                  <a:solidFill>
                    <a:srgbClr val="A72A1E"/>
                  </a:solidFill>
                  <a:latin typeface="Roboto"/>
                  <a:ea typeface="Roboto"/>
                  <a:cs typeface="Roboto"/>
                  <a:sym typeface="Roboto"/>
                </a:rPr>
                <a:t>Fortalecer Principio Valor por Dinero</a:t>
              </a:r>
              <a:endParaRPr sz="800">
                <a:solidFill>
                  <a:srgbClr val="A72A1E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-279400" lvl="0" marL="45720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A72A1E"/>
                </a:buClr>
                <a:buSzPts val="800"/>
                <a:buFont typeface="Roboto"/>
                <a:buChar char="●"/>
              </a:pPr>
              <a:r>
                <a:rPr lang="en-US" sz="800">
                  <a:solidFill>
                    <a:srgbClr val="A72A1E"/>
                  </a:solidFill>
                  <a:latin typeface="Roboto"/>
                  <a:ea typeface="Roboto"/>
                  <a:cs typeface="Roboto"/>
                  <a:sym typeface="Roboto"/>
                </a:rPr>
                <a:t>Promover Participación</a:t>
              </a:r>
              <a:endParaRPr sz="800">
                <a:solidFill>
                  <a:srgbClr val="A72A1E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-279400" lvl="0" marL="45720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A72A1E"/>
                </a:buClr>
                <a:buSzPts val="800"/>
                <a:buFont typeface="Roboto"/>
                <a:buChar char="●"/>
              </a:pPr>
              <a:r>
                <a:rPr lang="en-US" sz="800">
                  <a:solidFill>
                    <a:srgbClr val="A72A1E"/>
                  </a:solidFill>
                  <a:latin typeface="Roboto"/>
                  <a:ea typeface="Roboto"/>
                  <a:cs typeface="Roboto"/>
                  <a:sym typeface="Roboto"/>
                </a:rPr>
                <a:t>Fomentar seguimiento y Evaluación </a:t>
              </a:r>
              <a:endParaRPr sz="800">
                <a:solidFill>
                  <a:srgbClr val="A72A1E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289" name="Google Shape;289;p21"/>
          <p:cNvSpPr/>
          <p:nvPr/>
        </p:nvSpPr>
        <p:spPr>
          <a:xfrm>
            <a:off x="2172925" y="4381400"/>
            <a:ext cx="5523300" cy="5823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5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“La compra pública como ordenador de un nuevo escenario”</a:t>
            </a:r>
            <a:endParaRPr b="1" sz="15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22"/>
          <p:cNvSpPr/>
          <p:nvPr/>
        </p:nvSpPr>
        <p:spPr>
          <a:xfrm>
            <a:off x="1749650" y="971060"/>
            <a:ext cx="7130100" cy="5143500"/>
          </a:xfrm>
          <a:prstGeom prst="roundRect">
            <a:avLst>
              <a:gd fmla="val 4063" name="adj"/>
            </a:avLst>
          </a:prstGeom>
          <a:solidFill>
            <a:srgbClr val="7BAB2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95" name="Google Shape;295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2"/>
            <a:ext cx="9144000" cy="771525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22"/>
          <p:cNvSpPr/>
          <p:nvPr/>
        </p:nvSpPr>
        <p:spPr>
          <a:xfrm>
            <a:off x="260000" y="182063"/>
            <a:ext cx="6494400" cy="40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i="0" lang="en-US" sz="2000" u="none" cap="none" strike="noStrik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CONCLUSIONES</a:t>
            </a:r>
            <a:r>
              <a:rPr b="1" i="0" lang="en-US" sz="2000" u="none" cap="none" strike="noStrik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endParaRPr b="0" i="0" sz="2000" u="none" cap="none" strike="noStrike">
              <a:solidFill>
                <a:schemeClr val="lt1"/>
              </a:solidFill>
              <a:latin typeface="Roboto Thin"/>
              <a:ea typeface="Roboto Thin"/>
              <a:cs typeface="Roboto Thin"/>
              <a:sym typeface="Roboto Thin"/>
            </a:endParaRPr>
          </a:p>
        </p:txBody>
      </p:sp>
      <p:sp>
        <p:nvSpPr>
          <p:cNvPr id="297" name="Google Shape;297;p22"/>
          <p:cNvSpPr txBox="1"/>
          <p:nvPr/>
        </p:nvSpPr>
        <p:spPr>
          <a:xfrm>
            <a:off x="1807185" y="1158812"/>
            <a:ext cx="7188600" cy="427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196899" lvl="0" marL="468000" marR="360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Light"/>
              <a:buChar char="●"/>
            </a:pPr>
            <a:r>
              <a:rPr i="0" lang="en-US" u="none" cap="none" strike="noStrike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Los actuales desafíos ambientales configuran un escenario en donde los </a:t>
            </a:r>
            <a:r>
              <a:rPr b="1" i="0" lang="en-US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gobiernos locales debemos asumir un protagonismo principal</a:t>
            </a:r>
            <a:r>
              <a:rPr b="1" lang="en-US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  <a:endParaRPr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107999" lvl="0" marL="468000" marR="360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-196899" lvl="0" marL="468000" marR="360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Light"/>
              <a:buChar char="●"/>
            </a:pPr>
            <a:r>
              <a:rPr b="1" i="0" lang="en-US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La sostenibilidad dejó de ser una opción,</a:t>
            </a:r>
            <a:r>
              <a:rPr i="0" lang="en-US" u="none" cap="none" strike="noStrike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 es imposible pensar en Desarrollo Económico si lo Recursos Naturales se agotan o son mal utilizados</a:t>
            </a:r>
            <a:r>
              <a:rPr lang="en-US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.</a:t>
            </a:r>
            <a:endParaRPr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-107999" lvl="0" marL="468000" marR="360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-196899" lvl="0" marL="468000" marR="360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Light"/>
              <a:buChar char="●"/>
            </a:pPr>
            <a:r>
              <a:rPr i="0" lang="en-US" u="none" cap="none" strike="noStrike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Como sociedad hemos superado la capacidad de carga de nuestros sistemas naturales, </a:t>
            </a:r>
            <a:r>
              <a:rPr b="1" i="0" lang="en-US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encontrar nuevas formas de producción y consumo</a:t>
            </a:r>
            <a:r>
              <a:rPr i="0" lang="en-US" u="none" cap="none" strike="noStrike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 es fundamental</a:t>
            </a:r>
            <a:r>
              <a:rPr lang="en-US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.</a:t>
            </a:r>
            <a:endParaRPr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-107999" lvl="0" marL="468000" marR="360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-196899" lvl="0" marL="468000" marR="360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Light"/>
              <a:buChar char="●"/>
            </a:pPr>
            <a:r>
              <a:rPr b="1" i="0" lang="en-US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La economía circular </a:t>
            </a:r>
            <a:r>
              <a:rPr b="1" lang="en-US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es</a:t>
            </a:r>
            <a:r>
              <a:rPr b="1" i="0" lang="en-US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el modelo central</a:t>
            </a:r>
            <a:r>
              <a:rPr i="0" lang="en-US" u="none" cap="none" strike="noStrike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 para reconfigurar nuestra relación con la naturaleza y sociedades</a:t>
            </a:r>
            <a:r>
              <a:rPr lang="en-US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.</a:t>
            </a:r>
            <a:endParaRPr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marR="360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Valoración de recursos naturales, identificación de potencialidades de mercado y servicios ambientales</a:t>
            </a:r>
            <a:endParaRPr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-107999" lvl="0" marL="468000" marR="360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-196899" lvl="0" marL="468000" marR="360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Light"/>
              <a:buChar char="●"/>
            </a:pPr>
            <a:r>
              <a:rPr b="1" lang="en-US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Debemos</a:t>
            </a:r>
            <a:r>
              <a:rPr b="1" i="0" lang="en-US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estar atentos a las necesidades de nuestras sociedades,</a:t>
            </a:r>
            <a:r>
              <a:rPr i="0" lang="en-US" u="none" cap="none" strike="noStrike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 promoviendo una realidad más equitativa, resiliente y sostenible.</a:t>
            </a:r>
            <a:endParaRPr i="0" u="none" cap="none" strike="noStrike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298" name="Google Shape;298;p22"/>
          <p:cNvSpPr/>
          <p:nvPr/>
        </p:nvSpPr>
        <p:spPr>
          <a:xfrm>
            <a:off x="260000" y="989585"/>
            <a:ext cx="1327800" cy="4660200"/>
          </a:xfrm>
          <a:prstGeom prst="roundRect">
            <a:avLst>
              <a:gd fmla="val 16667" name="adj"/>
            </a:avLst>
          </a:prstGeom>
          <a:solidFill>
            <a:srgbClr val="43434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99" name="Google Shape;299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1550" y="1431435"/>
            <a:ext cx="920550" cy="846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