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9" r:id="rId4"/>
  </p:sldMasterIdLst>
  <p:notesMasterIdLst>
    <p:notesMasterId r:id="rId23"/>
  </p:notesMasterIdLst>
  <p:handoutMasterIdLst>
    <p:handoutMasterId r:id="rId24"/>
  </p:handoutMasterIdLst>
  <p:sldIdLst>
    <p:sldId id="256" r:id="rId5"/>
    <p:sldId id="257" r:id="rId6"/>
    <p:sldId id="276" r:id="rId7"/>
    <p:sldId id="272" r:id="rId8"/>
    <p:sldId id="258" r:id="rId9"/>
    <p:sldId id="259" r:id="rId10"/>
    <p:sldId id="260" r:id="rId11"/>
    <p:sldId id="262" r:id="rId12"/>
    <p:sldId id="264" r:id="rId13"/>
    <p:sldId id="265" r:id="rId14"/>
    <p:sldId id="267" r:id="rId15"/>
    <p:sldId id="268" r:id="rId16"/>
    <p:sldId id="269" r:id="rId17"/>
    <p:sldId id="270" r:id="rId18"/>
    <p:sldId id="273" r:id="rId19"/>
    <p:sldId id="274" r:id="rId20"/>
    <p:sldId id="271" r:id="rId21"/>
    <p:sldId id="275" r:id="rId2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54"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abel Ferreira" initials="IF" lastIdx="6" clrIdx="0">
    <p:extLst>
      <p:ext uri="{19B8F6BF-5375-455C-9EA6-DF929625EA0E}">
        <p15:presenceInfo xmlns:p15="http://schemas.microsoft.com/office/powerpoint/2012/main" userId="S-1-5-21-2074425628-1009798188-2025350087-352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9"/>
    <a:srgbClr val="0070B9"/>
    <a:srgbClr val="0083C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em Estilo, Sem Grelh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0588" autoAdjust="0"/>
  </p:normalViewPr>
  <p:slideViewPr>
    <p:cSldViewPr snapToGrid="0" snapToObjects="1">
      <p:cViewPr varScale="1">
        <p:scale>
          <a:sx n="123" d="100"/>
          <a:sy n="123" d="100"/>
        </p:scale>
        <p:origin x="570" y="90"/>
      </p:cViewPr>
      <p:guideLst>
        <p:guide orient="horz" pos="1554"/>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8" d="100"/>
          <a:sy n="78" d="100"/>
        </p:scale>
        <p:origin x="324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quel Carvalho" userId="fb34ce718b2f6e9e" providerId="LiveId" clId="{5C4E603F-E4D7-4B1A-A16E-D74250686CE9}"/>
    <pc:docChg chg="custSel modSld">
      <pc:chgData name="Raquel Carvalho" userId="fb34ce718b2f6e9e" providerId="LiveId" clId="{5C4E603F-E4D7-4B1A-A16E-D74250686CE9}" dt="2022-06-11T16:24:48.334" v="64" actId="20577"/>
      <pc:docMkLst>
        <pc:docMk/>
      </pc:docMkLst>
      <pc:sldChg chg="modSp mod">
        <pc:chgData name="Raquel Carvalho" userId="fb34ce718b2f6e9e" providerId="LiveId" clId="{5C4E603F-E4D7-4B1A-A16E-D74250686CE9}" dt="2022-06-11T16:24:48.334" v="64" actId="20577"/>
        <pc:sldMkLst>
          <pc:docMk/>
          <pc:sldMk cId="4226564378" sldId="256"/>
        </pc:sldMkLst>
        <pc:spChg chg="mod">
          <ac:chgData name="Raquel Carvalho" userId="fb34ce718b2f6e9e" providerId="LiveId" clId="{5C4E603F-E4D7-4B1A-A16E-D74250686CE9}" dt="2022-06-11T16:24:48.334" v="64" actId="20577"/>
          <ac:spMkLst>
            <pc:docMk/>
            <pc:sldMk cId="4226564378" sldId="256"/>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E08CD6-D390-AA49-B0C6-8E20ADDB4584}" type="datetime1">
              <a:t>11/06/2022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5701B5-AF1D-1E48-9CD9-CE3FF3AD4F1D}" type="slidenum">
              <a:t>‹nº›</a:t>
            </a:fld>
            <a:endParaRPr lang="en-US"/>
          </a:p>
        </p:txBody>
      </p:sp>
    </p:spTree>
    <p:extLst>
      <p:ext uri="{BB962C8B-B14F-4D97-AF65-F5344CB8AC3E}">
        <p14:creationId xmlns:p14="http://schemas.microsoft.com/office/powerpoint/2010/main" val="7746664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96F434-1EF5-4448-AD47-143B19273F48}" type="datetime1">
              <a:t>11/06/2022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B8601E-9AB0-D646-BD35-118B3395780C}" type="slidenum">
              <a:t>‹nº›</a:t>
            </a:fld>
            <a:endParaRPr lang="en-US"/>
          </a:p>
        </p:txBody>
      </p:sp>
    </p:spTree>
    <p:extLst>
      <p:ext uri="{BB962C8B-B14F-4D97-AF65-F5344CB8AC3E}">
        <p14:creationId xmlns:p14="http://schemas.microsoft.com/office/powerpoint/2010/main" val="2181896653"/>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04940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pt-PT" dirty="0" err="1"/>
              <a:t>Regarding</a:t>
            </a:r>
            <a:r>
              <a:rPr lang="pt-PT" dirty="0"/>
              <a:t> local </a:t>
            </a:r>
            <a:r>
              <a:rPr lang="pt-PT" dirty="0" err="1"/>
              <a:t>government</a:t>
            </a:r>
            <a:r>
              <a:rPr lang="pt-PT" dirty="0"/>
              <a:t>, </a:t>
            </a:r>
            <a:r>
              <a:rPr lang="pt-PT" dirty="0" err="1"/>
              <a:t>there</a:t>
            </a:r>
            <a:r>
              <a:rPr lang="pt-PT" dirty="0"/>
              <a:t> </a:t>
            </a:r>
            <a:r>
              <a:rPr lang="pt-PT" dirty="0" err="1"/>
              <a:t>is</a:t>
            </a:r>
            <a:r>
              <a:rPr lang="pt-PT" dirty="0"/>
              <a:t> a </a:t>
            </a:r>
            <a:r>
              <a:rPr lang="pt-PT" dirty="0" err="1"/>
              <a:t>transitional</a:t>
            </a:r>
            <a:r>
              <a:rPr lang="pt-PT" dirty="0"/>
              <a:t> </a:t>
            </a:r>
            <a:r>
              <a:rPr lang="pt-PT" dirty="0" err="1"/>
              <a:t>measure</a:t>
            </a:r>
            <a:r>
              <a:rPr lang="pt-PT" dirty="0"/>
              <a:t>: a </a:t>
            </a:r>
            <a:r>
              <a:rPr lang="pt-PT" dirty="0" err="1"/>
              <a:t>five-year</a:t>
            </a:r>
            <a:r>
              <a:rPr lang="pt-PT" dirty="0"/>
              <a:t> </a:t>
            </a:r>
            <a:r>
              <a:rPr lang="pt-PT" dirty="0" err="1"/>
              <a:t>period</a:t>
            </a:r>
            <a:r>
              <a:rPr lang="pt-PT" dirty="0"/>
              <a:t> of </a:t>
            </a:r>
            <a:r>
              <a:rPr lang="pt-PT" dirty="0" err="1"/>
              <a:t>adpatation</a:t>
            </a:r>
            <a:r>
              <a:rPr lang="pt-PT" dirty="0"/>
              <a:t>;</a:t>
            </a:r>
          </a:p>
          <a:p>
            <a:endParaRPr lang="pt-PT" dirty="0"/>
          </a:p>
          <a:p>
            <a:r>
              <a:rPr lang="pt-PT" dirty="0" err="1"/>
              <a:t>Regarding</a:t>
            </a:r>
            <a:r>
              <a:rPr lang="pt-PT" dirty="0"/>
              <a:t> </a:t>
            </a:r>
            <a:r>
              <a:rPr lang="pt-PT" dirty="0" err="1"/>
              <a:t>concessions</a:t>
            </a:r>
            <a:r>
              <a:rPr lang="pt-PT" dirty="0"/>
              <a:t>, </a:t>
            </a:r>
            <a:r>
              <a:rPr lang="pt-PT" dirty="0" err="1"/>
              <a:t>the</a:t>
            </a:r>
            <a:r>
              <a:rPr lang="pt-PT" dirty="0"/>
              <a:t> rule </a:t>
            </a:r>
            <a:r>
              <a:rPr lang="pt-PT" dirty="0" err="1"/>
              <a:t>applies</a:t>
            </a:r>
            <a:r>
              <a:rPr lang="pt-PT" dirty="0"/>
              <a:t> </a:t>
            </a:r>
            <a:r>
              <a:rPr lang="pt-PT" dirty="0" err="1"/>
              <a:t>only</a:t>
            </a:r>
            <a:r>
              <a:rPr lang="pt-PT" dirty="0"/>
              <a:t> to </a:t>
            </a:r>
            <a:r>
              <a:rPr lang="pt-PT" dirty="0" err="1"/>
              <a:t>those</a:t>
            </a:r>
            <a:r>
              <a:rPr lang="pt-PT" dirty="0"/>
              <a:t> </a:t>
            </a:r>
            <a:r>
              <a:rPr lang="pt-PT" dirty="0" err="1"/>
              <a:t>which</a:t>
            </a:r>
            <a:r>
              <a:rPr lang="pt-PT" dirty="0"/>
              <a:t> </a:t>
            </a:r>
            <a:r>
              <a:rPr lang="pt-PT" dirty="0" err="1"/>
              <a:t>begin</a:t>
            </a:r>
            <a:r>
              <a:rPr lang="pt-PT" dirty="0"/>
              <a:t> </a:t>
            </a:r>
            <a:r>
              <a:rPr lang="pt-PT" dirty="0" err="1"/>
              <a:t>after</a:t>
            </a:r>
            <a:r>
              <a:rPr lang="pt-PT" dirty="0"/>
              <a:t> </a:t>
            </a:r>
            <a:r>
              <a:rPr lang="pt-PT" dirty="0" err="1"/>
              <a:t>the</a:t>
            </a:r>
            <a:r>
              <a:rPr lang="pt-PT" dirty="0"/>
              <a:t> </a:t>
            </a:r>
            <a:r>
              <a:rPr lang="pt-PT" dirty="0" err="1"/>
              <a:t>enter</a:t>
            </a:r>
            <a:r>
              <a:rPr lang="pt-PT" dirty="0"/>
              <a:t> </a:t>
            </a:r>
            <a:r>
              <a:rPr lang="pt-PT" dirty="0" err="1"/>
              <a:t>into</a:t>
            </a:r>
            <a:r>
              <a:rPr lang="pt-PT" dirty="0"/>
              <a:t> force of </a:t>
            </a:r>
            <a:r>
              <a:rPr lang="pt-PT" dirty="0" err="1"/>
              <a:t>the</a:t>
            </a:r>
            <a:r>
              <a:rPr lang="pt-PT" dirty="0"/>
              <a:t> </a:t>
            </a:r>
            <a:r>
              <a:rPr lang="pt-PT" dirty="0" err="1"/>
              <a:t>law</a:t>
            </a:r>
            <a:r>
              <a:rPr lang="pt-PT" dirty="0"/>
              <a:t>;</a:t>
            </a:r>
          </a:p>
          <a:p>
            <a:endParaRPr lang="pt-PT" dirty="0"/>
          </a:p>
          <a:p>
            <a:r>
              <a:rPr lang="pt-PT" dirty="0" err="1"/>
              <a:t>Th</a:t>
            </a:r>
            <a:r>
              <a:rPr lang="pt-PT" dirty="0"/>
              <a:t> </a:t>
            </a:r>
            <a:r>
              <a:rPr lang="pt-PT" dirty="0" err="1"/>
              <a:t>epercentages</a:t>
            </a:r>
            <a:r>
              <a:rPr lang="pt-PT" dirty="0"/>
              <a:t> depende </a:t>
            </a:r>
            <a:r>
              <a:rPr lang="pt-PT" dirty="0" err="1"/>
              <a:t>upon</a:t>
            </a:r>
            <a:r>
              <a:rPr lang="pt-PT" dirty="0"/>
              <a:t> </a:t>
            </a:r>
            <a:r>
              <a:rPr lang="pt-PT" dirty="0" err="1"/>
              <a:t>the</a:t>
            </a:r>
            <a:r>
              <a:rPr lang="pt-PT" dirty="0"/>
              <a:t> </a:t>
            </a:r>
            <a:r>
              <a:rPr lang="pt-PT" dirty="0" err="1"/>
              <a:t>existence</a:t>
            </a:r>
            <a:r>
              <a:rPr lang="pt-PT" dirty="0"/>
              <a:t> of </a:t>
            </a:r>
            <a:r>
              <a:rPr lang="pt-PT" dirty="0" err="1"/>
              <a:t>Manuals</a:t>
            </a:r>
            <a:endParaRPr lang="pt-PT" dirty="0"/>
          </a:p>
        </p:txBody>
      </p:sp>
    </p:spTree>
    <p:extLst>
      <p:ext uri="{BB962C8B-B14F-4D97-AF65-F5344CB8AC3E}">
        <p14:creationId xmlns:p14="http://schemas.microsoft.com/office/powerpoint/2010/main" val="1191672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pt-PT" dirty="0" err="1"/>
              <a:t>Contracting</a:t>
            </a:r>
            <a:r>
              <a:rPr lang="pt-PT" dirty="0"/>
              <a:t> </a:t>
            </a:r>
            <a:r>
              <a:rPr lang="pt-PT" dirty="0" err="1"/>
              <a:t>autorities</a:t>
            </a:r>
            <a:r>
              <a:rPr lang="pt-PT" dirty="0"/>
              <a:t>: </a:t>
            </a:r>
            <a:r>
              <a:rPr lang="pt-PT" dirty="0" err="1"/>
              <a:t>the</a:t>
            </a:r>
            <a:r>
              <a:rPr lang="pt-PT" dirty="0"/>
              <a:t> case of Porto </a:t>
            </a:r>
            <a:r>
              <a:rPr lang="pt-PT" dirty="0" err="1"/>
              <a:t>municipality</a:t>
            </a:r>
            <a:r>
              <a:rPr lang="pt-PT" dirty="0"/>
              <a:t> </a:t>
            </a:r>
            <a:r>
              <a:rPr lang="pt-PT" dirty="0" err="1"/>
              <a:t>that</a:t>
            </a:r>
            <a:r>
              <a:rPr lang="pt-PT" dirty="0"/>
              <a:t> </a:t>
            </a:r>
            <a:r>
              <a:rPr lang="pt-PT" dirty="0" err="1"/>
              <a:t>has</a:t>
            </a:r>
            <a:r>
              <a:rPr lang="pt-PT" dirty="0"/>
              <a:t> </a:t>
            </a:r>
            <a:r>
              <a:rPr lang="pt-PT" dirty="0" err="1"/>
              <a:t>joined</a:t>
            </a:r>
            <a:r>
              <a:rPr lang="pt-PT" dirty="0"/>
              <a:t> </a:t>
            </a:r>
            <a:r>
              <a:rPr lang="pt-PT" dirty="0" err="1"/>
              <a:t>the</a:t>
            </a:r>
            <a:r>
              <a:rPr lang="pt-PT" dirty="0"/>
              <a:t> Solar Project of 2034 - </a:t>
            </a:r>
            <a:r>
              <a:rPr lang="en-US" b="0" i="0">
                <a:effectLst/>
                <a:latin typeface="-apple-system"/>
              </a:rPr>
              <a:t>having recently been included by the European Commission in the group of 100 European cities that will lead carbon neutrality on the Continent by 2030.</a:t>
            </a:r>
            <a:endParaRPr lang="pt-PT"/>
          </a:p>
        </p:txBody>
      </p:sp>
    </p:spTree>
    <p:extLst>
      <p:ext uri="{BB962C8B-B14F-4D97-AF65-F5344CB8AC3E}">
        <p14:creationId xmlns:p14="http://schemas.microsoft.com/office/powerpoint/2010/main" val="2105864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en-US" b="0" i="0" dirty="0">
                <a:effectLst/>
                <a:latin typeface="-apple-system"/>
              </a:rPr>
              <a:t>“1. Public procurement has the potential to aid climate change objectives through trendsetting </a:t>
            </a:r>
            <a:r>
              <a:rPr lang="en-US" b="0" i="0" dirty="0" err="1">
                <a:effectLst/>
                <a:latin typeface="-apple-system"/>
              </a:rPr>
              <a:t>behaviour</a:t>
            </a:r>
            <a:r>
              <a:rPr lang="en-US" b="0" i="0" dirty="0">
                <a:effectLst/>
                <a:latin typeface="-apple-system"/>
              </a:rPr>
              <a:t>, but more data/research is required to further foster this development;</a:t>
            </a:r>
            <a:br>
              <a:rPr lang="en-US" dirty="0"/>
            </a:br>
            <a:br>
              <a:rPr lang="en-US" dirty="0"/>
            </a:br>
            <a:r>
              <a:rPr lang="en-US" b="0" i="0" dirty="0">
                <a:effectLst/>
                <a:latin typeface="-apple-system"/>
              </a:rPr>
              <a:t>2. The current legislative landscape is geared towards legal possibilities to procurement sustainable outcomes instead of mandating it, mostly due to the 2014 reform of the Public Procurement Directives;</a:t>
            </a:r>
            <a:br>
              <a:rPr lang="en-US" dirty="0"/>
            </a:br>
            <a:br>
              <a:rPr lang="en-US" dirty="0"/>
            </a:br>
            <a:r>
              <a:rPr lang="en-US" b="0" i="0" dirty="0">
                <a:effectLst/>
                <a:latin typeface="-apple-system"/>
              </a:rPr>
              <a:t>3. I argue that article 11 TFEU or 18(2), even in combination with the CJEU's Tim case and 69(3) Directive 2014/24/EU, are either not obligatory for contracting authorities, and even if they are obligatory, they are ineffective for a number of reasons (onus of proof, legal uncertainty </a:t>
            </a:r>
            <a:r>
              <a:rPr lang="en-US" b="0" i="0" dirty="0" err="1">
                <a:effectLst/>
                <a:latin typeface="-apple-system"/>
              </a:rPr>
              <a:t>etc</a:t>
            </a:r>
            <a:r>
              <a:rPr lang="en-US" b="0" i="0" dirty="0">
                <a:effectLst/>
                <a:latin typeface="-apple-system"/>
              </a:rPr>
              <a:t>);</a:t>
            </a:r>
            <a:br>
              <a:rPr lang="en-US" dirty="0"/>
            </a:br>
            <a:br>
              <a:rPr lang="en-US" dirty="0"/>
            </a:br>
            <a:r>
              <a:rPr lang="en-US" b="0" i="0" dirty="0">
                <a:effectLst/>
                <a:latin typeface="-apple-system"/>
              </a:rPr>
              <a:t>4. Under the influence of the EU Green Deal, we are currently on the brink of a paradigm change, meaning that we will see more obligations popping up in the future (like the Clean Vehicles Directive, which was the long time standing exemption). Construction, food, energy etc.;</a:t>
            </a:r>
            <a:br>
              <a:rPr lang="en-US" dirty="0"/>
            </a:br>
            <a:br>
              <a:rPr lang="en-US" dirty="0"/>
            </a:br>
            <a:r>
              <a:rPr lang="en-US" b="0" i="0" dirty="0">
                <a:effectLst/>
                <a:latin typeface="-apple-system"/>
              </a:rPr>
              <a:t>5. The recent Commission proposals of amongst others Batteries, </a:t>
            </a:r>
            <a:r>
              <a:rPr lang="en-US" b="0" i="0" dirty="0" err="1">
                <a:effectLst/>
                <a:latin typeface="-apple-system"/>
              </a:rPr>
              <a:t>Ecodesign</a:t>
            </a:r>
            <a:r>
              <a:rPr lang="en-US" b="0" i="0" dirty="0">
                <a:effectLst/>
                <a:latin typeface="-apple-system"/>
              </a:rPr>
              <a:t> and Sustainable Construction Materials include articles on Green Public Procurement in which different legislative approaches are taken to mandate green procurement.</a:t>
            </a:r>
            <a:br>
              <a:rPr lang="en-US" dirty="0"/>
            </a:br>
            <a:br>
              <a:rPr lang="en-US" dirty="0"/>
            </a:br>
            <a:r>
              <a:rPr lang="en-US" b="0" i="0" dirty="0">
                <a:effectLst/>
                <a:latin typeface="-apple-system"/>
              </a:rPr>
              <a:t>6. Three approaches are visible: 1. mandatory requirements in the Directive/Regulation, 2. mandatory requirements in the Directive/Regulation </a:t>
            </a:r>
            <a:r>
              <a:rPr lang="en-US" b="0" i="0" dirty="0" err="1">
                <a:effectLst/>
                <a:latin typeface="-apple-system"/>
              </a:rPr>
              <a:t>icm</a:t>
            </a:r>
            <a:r>
              <a:rPr lang="en-US" b="0" i="0" dirty="0">
                <a:effectLst/>
                <a:latin typeface="-apple-system"/>
              </a:rPr>
              <a:t> with a delegated </a:t>
            </a:r>
            <a:r>
              <a:rPr lang="en-US" b="0" i="0" dirty="0" err="1">
                <a:effectLst/>
                <a:latin typeface="-apple-system"/>
              </a:rPr>
              <a:t>compentence</a:t>
            </a:r>
            <a:r>
              <a:rPr lang="en-US" b="0" i="0" dirty="0">
                <a:effectLst/>
                <a:latin typeface="-apple-system"/>
              </a:rPr>
              <a:t> for the Commission with some guidance criteria or 3. only a delegated competence for the Commission.</a:t>
            </a:r>
            <a:br>
              <a:rPr lang="en-US" dirty="0"/>
            </a:br>
            <a:br>
              <a:rPr lang="en-US" dirty="0"/>
            </a:br>
            <a:r>
              <a:rPr lang="en-US" b="0" i="0" dirty="0">
                <a:effectLst/>
                <a:latin typeface="-apple-system"/>
              </a:rPr>
              <a:t>7. Finally, the question arises who should set the sustainability levels in Europe and through what legislative procedure. I question the approach to leave it up to the Commission to do </a:t>
            </a:r>
            <a:r>
              <a:rPr lang="en-US" b="0" i="0">
                <a:effectLst/>
                <a:latin typeface="-apple-system"/>
              </a:rPr>
              <a:t>this.”</a:t>
            </a:r>
            <a:br>
              <a:rPr lang="en-US" dirty="0"/>
            </a:br>
            <a:endParaRPr lang="pt-PT" dirty="0"/>
          </a:p>
        </p:txBody>
      </p:sp>
    </p:spTree>
    <p:extLst>
      <p:ext uri="{BB962C8B-B14F-4D97-AF65-F5344CB8AC3E}">
        <p14:creationId xmlns:p14="http://schemas.microsoft.com/office/powerpoint/2010/main" val="1065715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Tree>
    <p:extLst>
      <p:ext uri="{BB962C8B-B14F-4D97-AF65-F5344CB8AC3E}">
        <p14:creationId xmlns:p14="http://schemas.microsoft.com/office/powerpoint/2010/main" val="24968205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0" name="Rectangle 19"/>
          <p:cNvSpPr/>
          <p:nvPr userDrawn="1"/>
        </p:nvSpPr>
        <p:spPr>
          <a:xfrm>
            <a:off x="0" y="0"/>
            <a:ext cx="9144000"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350"/>
          </a:p>
        </p:txBody>
      </p:sp>
      <p:sp>
        <p:nvSpPr>
          <p:cNvPr id="24" name="Title 1"/>
          <p:cNvSpPr>
            <a:spLocks noGrp="1"/>
          </p:cNvSpPr>
          <p:nvPr>
            <p:ph type="ctrTitle"/>
          </p:nvPr>
        </p:nvSpPr>
        <p:spPr>
          <a:xfrm>
            <a:off x="594000" y="2495550"/>
            <a:ext cx="7956000" cy="781051"/>
          </a:xfrm>
        </p:spPr>
        <p:txBody>
          <a:bodyPr vert="horz" lIns="0" tIns="0" rIns="0" bIns="0" rtlCol="0" anchor="t" anchorCtr="0">
            <a:noAutofit/>
          </a:bodyPr>
          <a:lstStyle>
            <a:lvl1pPr marL="0" indent="0" algn="l" defTabSz="685800" rtl="0" eaLnBrk="1" latinLnBrk="0" hangingPunct="1">
              <a:spcBef>
                <a:spcPct val="0"/>
              </a:spcBef>
              <a:buClr>
                <a:schemeClr val="accent1">
                  <a:lumMod val="60000"/>
                  <a:lumOff val="40000"/>
                </a:schemeClr>
              </a:buClr>
              <a:buSzPct val="110000"/>
              <a:buFont typeface="Wingdings 2" pitchFamily="18" charset="2"/>
              <a:buNone/>
              <a:defRPr sz="2700" kern="1200">
                <a:solidFill>
                  <a:srgbClr val="002F59"/>
                </a:solidFill>
                <a:latin typeface="Arial"/>
                <a:ea typeface="+mj-ea"/>
                <a:cs typeface="Arial"/>
              </a:defRPr>
            </a:lvl1pPr>
          </a:lstStyle>
          <a:p>
            <a:r>
              <a:rPr lang="en-US"/>
              <a:t>Click to edit Master title style</a:t>
            </a:r>
            <a:endParaRPr/>
          </a:p>
        </p:txBody>
      </p:sp>
      <p:sp>
        <p:nvSpPr>
          <p:cNvPr id="25" name="Subtitle 2"/>
          <p:cNvSpPr>
            <a:spLocks noGrp="1"/>
          </p:cNvSpPr>
          <p:nvPr>
            <p:ph type="subTitle" idx="1"/>
          </p:nvPr>
        </p:nvSpPr>
        <p:spPr>
          <a:xfrm>
            <a:off x="594000" y="3388659"/>
            <a:ext cx="7956000" cy="687481"/>
          </a:xfrm>
        </p:spPr>
        <p:txBody>
          <a:bodyPr vert="horz" lIns="0" tIns="0" rIns="0" bIns="0" rtlCol="0">
            <a:normAutofit/>
          </a:bodyPr>
          <a:lstStyle>
            <a:lvl1pPr marL="0" indent="0" algn="l" defTabSz="685800" rtl="0" eaLnBrk="1" latinLnBrk="0" hangingPunct="1">
              <a:spcBef>
                <a:spcPts val="225"/>
              </a:spcBef>
              <a:buClr>
                <a:schemeClr val="accent1">
                  <a:lumMod val="60000"/>
                  <a:lumOff val="40000"/>
                </a:schemeClr>
              </a:buClr>
              <a:buSzPct val="110000"/>
              <a:buFont typeface="Wingdings 2" pitchFamily="18" charset="2"/>
              <a:buNone/>
              <a:defRPr sz="1800" kern="1200">
                <a:solidFill>
                  <a:srgbClr val="0083C3"/>
                </a:solidFill>
                <a:latin typeface="Arial"/>
                <a:ea typeface="+mn-ea"/>
                <a:cs typeface="Aria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endParaRPr dirty="0"/>
          </a:p>
        </p:txBody>
      </p:sp>
      <p:pic>
        <p:nvPicPr>
          <p:cNvPr id="2" name="Picture 1"/>
          <p:cNvPicPr>
            <a:picLocks noChangeAspect="1"/>
          </p:cNvPicPr>
          <p:nvPr userDrawn="1"/>
        </p:nvPicPr>
        <p:blipFill>
          <a:blip r:embed="rId2"/>
          <a:stretch>
            <a:fillRect/>
          </a:stretch>
        </p:blipFill>
        <p:spPr>
          <a:xfrm>
            <a:off x="596900" y="495858"/>
            <a:ext cx="1460754" cy="162306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000" y="458904"/>
            <a:ext cx="3780000" cy="871538"/>
          </a:xfrm>
        </p:spPr>
        <p:txBody>
          <a:bodyPr anchor="b"/>
          <a:lstStyle>
            <a:lvl1pPr algn="ctr">
              <a:defRPr sz="2700" b="0"/>
            </a:lvl1pPr>
          </a:lstStyle>
          <a:p>
            <a:r>
              <a:rPr lang="en-US"/>
              <a:t>Click to edit Master title style</a:t>
            </a:r>
            <a:endParaRPr/>
          </a:p>
        </p:txBody>
      </p:sp>
      <p:sp>
        <p:nvSpPr>
          <p:cNvPr id="4" name="Text Placeholder 3"/>
          <p:cNvSpPr>
            <a:spLocks noGrp="1"/>
          </p:cNvSpPr>
          <p:nvPr>
            <p:ph type="body" sz="half" idx="2"/>
          </p:nvPr>
        </p:nvSpPr>
        <p:spPr>
          <a:xfrm>
            <a:off x="594000" y="1455192"/>
            <a:ext cx="3780000" cy="2790114"/>
          </a:xfrm>
        </p:spPr>
        <p:txBody>
          <a:bodyPr>
            <a:normAutofit/>
          </a:bodyPr>
          <a:lstStyle>
            <a:lvl1pPr marL="0" indent="0" algn="ctr">
              <a:spcBef>
                <a:spcPts val="450"/>
              </a:spcBef>
              <a:buNone/>
              <a:defRPr sz="1350">
                <a:solidFill>
                  <a:srgbClr val="0083C3"/>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lgn="r">
              <a:defRPr/>
            </a:lvl1pPr>
          </a:lstStyle>
          <a:p>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‹nº›</a:t>
            </a:fld>
            <a:endParaRPr lang="en-US"/>
          </a:p>
        </p:txBody>
      </p:sp>
      <p:sp>
        <p:nvSpPr>
          <p:cNvPr id="8" name="Picture Placeholder 2"/>
          <p:cNvSpPr>
            <a:spLocks noGrp="1"/>
          </p:cNvSpPr>
          <p:nvPr>
            <p:ph type="pic" idx="1"/>
          </p:nvPr>
        </p:nvSpPr>
        <p:spPr>
          <a:xfrm>
            <a:off x="4770000" y="269544"/>
            <a:ext cx="3780000" cy="3988558"/>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685800" rtl="0" eaLnBrk="1" latinLnBrk="0" hangingPunct="1">
              <a:spcBef>
                <a:spcPts val="1500"/>
              </a:spcBef>
              <a:buClr>
                <a:schemeClr val="accent1">
                  <a:lumMod val="60000"/>
                  <a:lumOff val="40000"/>
                </a:schemeClr>
              </a:buClr>
              <a:buSzPct val="110000"/>
              <a:buFont typeface="Wingdings 2" pitchFamily="18" charset="2"/>
              <a:buNone/>
              <a:defRPr sz="2400" kern="1200">
                <a:solidFill>
                  <a:schemeClr val="tx1">
                    <a:lumMod val="65000"/>
                    <a:lumOff val="35000"/>
                  </a:schemeClr>
                </a:solidFill>
                <a:latin typeface="+mn-lt"/>
                <a:ea typeface="+mn-ea"/>
                <a:cs typeface="+mn-cs"/>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1pPr>
              <a:defRPr>
                <a:solidFill>
                  <a:srgbClr val="0083C3"/>
                </a:solidFill>
              </a:defRPr>
            </a:lvl1pPr>
            <a:lvl2pPr>
              <a:defRPr>
                <a:solidFill>
                  <a:srgbClr val="0083C3"/>
                </a:solidFill>
              </a:defRPr>
            </a:lvl2pPr>
            <a:lvl3pPr>
              <a:defRPr>
                <a:solidFill>
                  <a:srgbClr val="0083C3"/>
                </a:solidFill>
              </a:defRPr>
            </a:lvl3pPr>
            <a:lvl4pPr>
              <a:defRPr>
                <a:solidFill>
                  <a:srgbClr val="0083C3"/>
                </a:solidFill>
              </a:defRPr>
            </a:lvl4pPr>
            <a:lvl5pPr>
              <a:defRPr>
                <a:solidFill>
                  <a:srgbClr val="0083C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lgn="r">
              <a:defRPr/>
            </a:lvl1pPr>
          </a:lstStyle>
          <a:p>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0000" y="276226"/>
            <a:ext cx="1080000" cy="4181475"/>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94000" y="276226"/>
            <a:ext cx="6530700" cy="4181475"/>
          </a:xfrm>
        </p:spPr>
        <p:txBody>
          <a:bodyPr vert="eaVert"/>
          <a:lstStyle>
            <a:lvl1pPr>
              <a:defRPr>
                <a:solidFill>
                  <a:srgbClr val="0083C3"/>
                </a:solidFill>
              </a:defRPr>
            </a:lvl1pPr>
            <a:lvl2pPr>
              <a:defRPr>
                <a:solidFill>
                  <a:srgbClr val="0083C3"/>
                </a:solidFill>
              </a:defRPr>
            </a:lvl2pPr>
            <a:lvl3pPr>
              <a:defRPr>
                <a:solidFill>
                  <a:srgbClr val="0083C3"/>
                </a:solidFill>
              </a:defRPr>
            </a:lvl3pPr>
            <a:lvl4pPr>
              <a:defRPr>
                <a:solidFill>
                  <a:srgbClr val="0083C3"/>
                </a:solidFill>
              </a:defRPr>
            </a:lvl4pPr>
            <a:lvl5pPr>
              <a:defRPr>
                <a:solidFill>
                  <a:srgbClr val="0083C3"/>
                </a:solidFill>
              </a:defRPr>
            </a:lvl5pPr>
          </a:lstStyle>
          <a:p>
            <a:pPr lvl="0"/>
            <a:r>
              <a:rPr lang="en-US" dirty="0"/>
              <a:t>Click to edit Master text styles</a:t>
            </a:r>
          </a:p>
          <a:p>
            <a:pPr lvl="1"/>
            <a:r>
              <a:rPr lang="en-US" dirty="0"/>
              <a:t>Second levela</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lgn="r">
              <a:defRPr/>
            </a:lvl1pPr>
          </a:lstStyle>
          <a:p>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chor="ctr"/>
          <a:lstStyle>
            <a:lvl1pPr algn="ctr">
              <a:defRPr b="1">
                <a:solidFill>
                  <a:schemeClr val="tx1"/>
                </a:solidFill>
                <a:latin typeface="Times New Roman" panose="02020603050405020304" pitchFamily="18" charset="0"/>
                <a:cs typeface="Times New Roman" panose="02020603050405020304" pitchFamily="18" charset="0"/>
              </a:defRPr>
            </a:lvl1pPr>
          </a:lstStyle>
          <a:p>
            <a:r>
              <a:rPr lang="en-US" dirty="0"/>
              <a:t>Click to edit Master title style</a:t>
            </a:r>
            <a:endParaRPr dirty="0"/>
          </a:p>
        </p:txBody>
      </p:sp>
      <p:sp>
        <p:nvSpPr>
          <p:cNvPr id="3" name="Content Placeholder 2"/>
          <p:cNvSpPr>
            <a:spLocks noGrp="1"/>
          </p:cNvSpPr>
          <p:nvPr>
            <p:ph idx="1" hasCustomPrompt="1"/>
          </p:nvPr>
        </p:nvSpPr>
        <p:spPr/>
        <p:txBody>
          <a:bodyPr anchor="ctr"/>
          <a:lstStyle>
            <a:lvl1pPr algn="just">
              <a:lnSpc>
                <a:spcPct val="150000"/>
              </a:lnSpc>
              <a:defRPr sz="1800" b="1">
                <a:solidFill>
                  <a:schemeClr val="tx1"/>
                </a:solidFill>
                <a:latin typeface="Times New Roman" panose="02020603050405020304" pitchFamily="18" charset="0"/>
                <a:cs typeface="Times New Roman" panose="02020603050405020304" pitchFamily="18" charset="0"/>
              </a:defRPr>
            </a:lvl1pPr>
            <a:lvl2pPr algn="just">
              <a:lnSpc>
                <a:spcPct val="150000"/>
              </a:lnSpc>
              <a:defRPr sz="1650">
                <a:solidFill>
                  <a:schemeClr val="tx1"/>
                </a:solidFill>
                <a:latin typeface="Times New Roman" panose="02020603050405020304" pitchFamily="18" charset="0"/>
                <a:cs typeface="Times New Roman" panose="02020603050405020304" pitchFamily="18" charset="0"/>
              </a:defRPr>
            </a:lvl2pPr>
            <a:lvl3pPr algn="just">
              <a:lnSpc>
                <a:spcPct val="150000"/>
              </a:lnSpc>
              <a:defRPr sz="1500">
                <a:solidFill>
                  <a:schemeClr val="tx1"/>
                </a:solidFill>
                <a:latin typeface="Times New Roman" panose="02020603050405020304" pitchFamily="18" charset="0"/>
                <a:cs typeface="Times New Roman" panose="02020603050405020304" pitchFamily="18" charset="0"/>
              </a:defRPr>
            </a:lvl3pPr>
            <a:lvl4pPr algn="just">
              <a:lnSpc>
                <a:spcPct val="150000"/>
              </a:lnSpc>
              <a:defRPr sz="1350">
                <a:solidFill>
                  <a:schemeClr val="tx1"/>
                </a:solidFill>
                <a:latin typeface="Times New Roman" panose="02020603050405020304" pitchFamily="18" charset="0"/>
                <a:cs typeface="Times New Roman" panose="02020603050405020304" pitchFamily="18" charset="0"/>
              </a:defRPr>
            </a:lvl4pPr>
            <a:lvl5pPr algn="just">
              <a:lnSpc>
                <a:spcPct val="150000"/>
              </a:lnSpc>
              <a:defRPr sz="1200">
                <a:solidFill>
                  <a:schemeClr val="tx1"/>
                </a:solidFill>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2142616" y="4792476"/>
            <a:ext cx="2362200" cy="162000"/>
          </a:xfrm>
        </p:spPr>
        <p:txBody>
          <a:bodyPr/>
          <a:lstStyle>
            <a:lvl1pPr algn="r">
              <a:defRPr b="1">
                <a:solidFill>
                  <a:schemeClr val="bg1">
                    <a:lumMod val="65000"/>
                  </a:schemeClr>
                </a:solidFill>
                <a:latin typeface="Times New Roman" panose="02020603050405020304" pitchFamily="18" charset="0"/>
                <a:cs typeface="Times New Roman" panose="02020603050405020304" pitchFamily="18" charset="0"/>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557759" y="2628901"/>
            <a:ext cx="7956000" cy="810000"/>
          </a:xfrm>
        </p:spPr>
        <p:txBody>
          <a:bodyPr/>
          <a:lstStyle/>
          <a:p>
            <a:r>
              <a:rPr lang="en-US" dirty="0"/>
              <a:t>Click to edit Master title style</a:t>
            </a:r>
            <a:endParaRPr dirty="0"/>
          </a:p>
        </p:txBody>
      </p:sp>
      <p:sp>
        <p:nvSpPr>
          <p:cNvPr id="3" name="Subtitle 2"/>
          <p:cNvSpPr>
            <a:spLocks noGrp="1"/>
          </p:cNvSpPr>
          <p:nvPr>
            <p:ph type="subTitle" idx="1"/>
          </p:nvPr>
        </p:nvSpPr>
        <p:spPr>
          <a:xfrm>
            <a:off x="557759" y="3549697"/>
            <a:ext cx="7956000" cy="729503"/>
          </a:xfrm>
        </p:spPr>
        <p:txBody>
          <a:bodyPr>
            <a:normAutofit/>
          </a:bodyPr>
          <a:lstStyle>
            <a:lvl1pPr marL="0" indent="0" algn="l">
              <a:spcBef>
                <a:spcPts val="225"/>
              </a:spcBef>
              <a:buNone/>
              <a:defRPr sz="1350">
                <a:solidFill>
                  <a:srgbClr val="0083C3"/>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lvl1pPr algn="r">
              <a:defRPr/>
            </a:lvl1pPr>
          </a:lstStyle>
          <a:p>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‹nº›</a:t>
            </a:fld>
            <a:endParaRPr lang="en-US" dirty="0"/>
          </a:p>
        </p:txBody>
      </p:sp>
      <p:sp>
        <p:nvSpPr>
          <p:cNvPr id="9" name="Picture Placeholder 2"/>
          <p:cNvSpPr>
            <a:spLocks noGrp="1"/>
          </p:cNvSpPr>
          <p:nvPr>
            <p:ph type="pic" idx="13"/>
          </p:nvPr>
        </p:nvSpPr>
        <p:spPr>
          <a:xfrm>
            <a:off x="594000" y="445500"/>
            <a:ext cx="7956000" cy="2025000"/>
          </a:xfrm>
          <a:ln w="3175">
            <a:solidFill>
              <a:schemeClr val="bg1"/>
            </a:solidFill>
          </a:ln>
          <a:effectLst>
            <a:outerShdw blurRad="63500" sx="100500" sy="100500" algn="ctr" rotWithShape="0">
              <a:prstClr val="black">
                <a:alpha val="50000"/>
              </a:prstClr>
            </a:outerShdw>
          </a:effectLst>
        </p:spPr>
        <p:txBody>
          <a:bodyPr/>
          <a:lstStyle>
            <a:lvl1pPr marL="0" indent="0">
              <a:buNone/>
              <a:defRPr sz="2400">
                <a:solidFill>
                  <a:srgbClr val="0083C3"/>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94000" y="1656975"/>
            <a:ext cx="7956000" cy="810000"/>
          </a:xfrm>
        </p:spPr>
        <p:txBody>
          <a:bodyPr anchor="t" anchorCtr="0"/>
          <a:lstStyle>
            <a:lvl1pPr algn="ctr">
              <a:defRPr sz="2700" b="0" cap="none" baseline="0"/>
            </a:lvl1pPr>
          </a:lstStyle>
          <a:p>
            <a:r>
              <a:rPr lang="en-US"/>
              <a:t>Click to edit Master title style</a:t>
            </a:r>
            <a:endParaRPr/>
          </a:p>
        </p:txBody>
      </p:sp>
      <p:sp>
        <p:nvSpPr>
          <p:cNvPr id="3" name="Text Placeholder 2"/>
          <p:cNvSpPr>
            <a:spLocks noGrp="1"/>
          </p:cNvSpPr>
          <p:nvPr>
            <p:ph type="body" idx="1"/>
          </p:nvPr>
        </p:nvSpPr>
        <p:spPr>
          <a:xfrm>
            <a:off x="594000" y="2592454"/>
            <a:ext cx="7956000" cy="810000"/>
          </a:xfrm>
        </p:spPr>
        <p:txBody>
          <a:bodyPr anchor="t" anchorCtr="0">
            <a:normAutofit/>
          </a:bodyPr>
          <a:lstStyle>
            <a:lvl1pPr marL="0" indent="0" algn="ctr">
              <a:spcBef>
                <a:spcPts val="225"/>
              </a:spcBef>
              <a:buNone/>
              <a:defRPr sz="1350">
                <a:solidFill>
                  <a:srgbClr val="0083C3"/>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lgn="r">
              <a:defRPr/>
            </a:lvl1pPr>
          </a:lstStyle>
          <a:p>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94000" y="445500"/>
            <a:ext cx="7956000" cy="810000"/>
          </a:xfrm>
        </p:spPr>
        <p:txBody>
          <a:bodyPr/>
          <a:lstStyle/>
          <a:p>
            <a:r>
              <a:rPr lang="en-US"/>
              <a:t>Click to edit Master title style</a:t>
            </a:r>
            <a:endParaRPr/>
          </a:p>
        </p:txBody>
      </p:sp>
      <p:sp>
        <p:nvSpPr>
          <p:cNvPr id="3" name="Content Placeholder 2"/>
          <p:cNvSpPr>
            <a:spLocks noGrp="1"/>
          </p:cNvSpPr>
          <p:nvPr>
            <p:ph sz="half" idx="1"/>
          </p:nvPr>
        </p:nvSpPr>
        <p:spPr>
          <a:xfrm>
            <a:off x="593999" y="1362074"/>
            <a:ext cx="3780000" cy="3132000"/>
          </a:xfrm>
        </p:spPr>
        <p:txBody>
          <a:bodyPr>
            <a:normAutofit/>
          </a:bodyPr>
          <a:lstStyle>
            <a:lvl1pPr>
              <a:spcBef>
                <a:spcPts val="1200"/>
              </a:spcBef>
              <a:defRPr sz="1500">
                <a:solidFill>
                  <a:srgbClr val="0083C3"/>
                </a:solidFill>
              </a:defRPr>
            </a:lvl1pPr>
            <a:lvl2pPr>
              <a:defRPr sz="1350">
                <a:solidFill>
                  <a:srgbClr val="0083C3"/>
                </a:solidFill>
              </a:defRPr>
            </a:lvl2pPr>
            <a:lvl3pPr>
              <a:defRPr sz="1350">
                <a:solidFill>
                  <a:srgbClr val="0083C3"/>
                </a:solidFill>
              </a:defRPr>
            </a:lvl3pPr>
            <a:lvl4pPr>
              <a:defRPr sz="1350">
                <a:solidFill>
                  <a:srgbClr val="0083C3"/>
                </a:solidFill>
              </a:defRPr>
            </a:lvl4pPr>
            <a:lvl5pPr>
              <a:defRPr sz="1350">
                <a:solidFill>
                  <a:srgbClr val="0083C3"/>
                </a:solidFill>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p:nvPr>
        </p:nvSpPr>
        <p:spPr>
          <a:xfrm>
            <a:off x="4770000" y="1362074"/>
            <a:ext cx="3780000" cy="3132000"/>
          </a:xfrm>
        </p:spPr>
        <p:txBody>
          <a:bodyPr>
            <a:normAutofit/>
          </a:bodyPr>
          <a:lstStyle>
            <a:lvl1pPr>
              <a:spcBef>
                <a:spcPts val="1200"/>
              </a:spcBef>
              <a:defRPr sz="1500">
                <a:solidFill>
                  <a:srgbClr val="0083C3"/>
                </a:solidFill>
              </a:defRPr>
            </a:lvl1pPr>
            <a:lvl2pPr>
              <a:defRPr sz="1350">
                <a:solidFill>
                  <a:srgbClr val="0083C3"/>
                </a:solidFill>
              </a:defRPr>
            </a:lvl2pPr>
            <a:lvl3pPr>
              <a:defRPr sz="1350">
                <a:solidFill>
                  <a:srgbClr val="0083C3"/>
                </a:solidFill>
              </a:defRPr>
            </a:lvl3pPr>
            <a:lvl4pPr>
              <a:defRPr sz="1350">
                <a:solidFill>
                  <a:srgbClr val="0083C3"/>
                </a:solidFill>
              </a:defRPr>
            </a:lvl4pPr>
            <a:lvl5pPr>
              <a:defRPr sz="1350">
                <a:solidFill>
                  <a:srgbClr val="0083C3"/>
                </a:solidFill>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lgn="r">
              <a:defRPr/>
            </a:lvl1pPr>
          </a:lstStyle>
          <a:p>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4000" y="445500"/>
            <a:ext cx="7956000" cy="810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94000" y="1328044"/>
            <a:ext cx="3780000" cy="563165"/>
          </a:xfrm>
        </p:spPr>
        <p:txBody>
          <a:bodyPr anchor="b">
            <a:noAutofit/>
          </a:bodyPr>
          <a:lstStyle>
            <a:lvl1pPr marL="0" indent="0" algn="ctr">
              <a:spcBef>
                <a:spcPts val="0"/>
              </a:spcBef>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94000" y="1960587"/>
            <a:ext cx="3780000" cy="2497114"/>
          </a:xfrm>
        </p:spPr>
        <p:txBody>
          <a:bodyPr>
            <a:normAutofit/>
          </a:bodyPr>
          <a:lstStyle>
            <a:lvl1pPr>
              <a:spcBef>
                <a:spcPts val="1200"/>
              </a:spcBef>
              <a:defRPr sz="1500">
                <a:solidFill>
                  <a:srgbClr val="0083C3"/>
                </a:solidFill>
              </a:defRPr>
            </a:lvl1pPr>
            <a:lvl2pPr>
              <a:defRPr sz="1350">
                <a:solidFill>
                  <a:srgbClr val="0083C3"/>
                </a:solidFill>
              </a:defRPr>
            </a:lvl2pPr>
            <a:lvl3pPr>
              <a:defRPr sz="1350">
                <a:solidFill>
                  <a:srgbClr val="0083C3"/>
                </a:solidFill>
              </a:defRPr>
            </a:lvl3pPr>
            <a:lvl4pPr>
              <a:defRPr sz="1350">
                <a:solidFill>
                  <a:srgbClr val="0083C3"/>
                </a:solidFill>
              </a:defRPr>
            </a:lvl4pPr>
            <a:lvl5pPr>
              <a:defRPr sz="1350">
                <a:solidFill>
                  <a:srgbClr val="0083C3"/>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Text Placeholder 4"/>
          <p:cNvSpPr>
            <a:spLocks noGrp="1"/>
          </p:cNvSpPr>
          <p:nvPr>
            <p:ph type="body" sz="quarter" idx="3"/>
          </p:nvPr>
        </p:nvSpPr>
        <p:spPr>
          <a:xfrm>
            <a:off x="4770000" y="1328044"/>
            <a:ext cx="3780000" cy="563165"/>
          </a:xfrm>
        </p:spPr>
        <p:txBody>
          <a:bodyPr anchor="b">
            <a:noAutofit/>
          </a:bodyPr>
          <a:lstStyle>
            <a:lvl1pPr marL="0" indent="0" algn="ctr">
              <a:spcBef>
                <a:spcPts val="0"/>
              </a:spcBef>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70000" y="1960587"/>
            <a:ext cx="3780000" cy="2497114"/>
          </a:xfrm>
        </p:spPr>
        <p:txBody>
          <a:bodyPr>
            <a:normAutofit/>
          </a:bodyPr>
          <a:lstStyle>
            <a:lvl1pPr>
              <a:spcBef>
                <a:spcPts val="1200"/>
              </a:spcBef>
              <a:defRPr sz="1500">
                <a:solidFill>
                  <a:srgbClr val="0083C3"/>
                </a:solidFill>
              </a:defRPr>
            </a:lvl1pPr>
            <a:lvl2pPr>
              <a:defRPr sz="1350">
                <a:solidFill>
                  <a:srgbClr val="0083C3"/>
                </a:solidFill>
              </a:defRPr>
            </a:lvl2pPr>
            <a:lvl3pPr>
              <a:defRPr sz="1350">
                <a:solidFill>
                  <a:srgbClr val="0083C3"/>
                </a:solidFill>
              </a:defRPr>
            </a:lvl3pPr>
            <a:lvl4pPr>
              <a:defRPr sz="1350">
                <a:solidFill>
                  <a:srgbClr val="0083C3"/>
                </a:solidFill>
              </a:defRPr>
            </a:lvl4pPr>
            <a:lvl5pPr>
              <a:defRPr sz="1350">
                <a:solidFill>
                  <a:srgbClr val="0083C3"/>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lgn="r">
              <a:defRPr/>
            </a:lvl1pPr>
          </a:lstStyle>
          <a:p>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lgn="r">
              <a:defRPr/>
            </a:lvl1pPr>
          </a:lstStyle>
          <a:p>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lvl1pPr algn="r">
              <a:defRPr/>
            </a:lvl1pPr>
          </a:lstStyle>
          <a:p>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000" y="458904"/>
            <a:ext cx="3780000" cy="810000"/>
          </a:xfrm>
        </p:spPr>
        <p:txBody>
          <a:bodyPr anchor="b"/>
          <a:lstStyle>
            <a:lvl1pPr algn="ctr">
              <a:defRPr sz="2700" b="0"/>
            </a:lvl1pPr>
          </a:lstStyle>
          <a:p>
            <a:r>
              <a:rPr lang="en-US"/>
              <a:t>Click to edit Master title style</a:t>
            </a:r>
            <a:endParaRPr/>
          </a:p>
        </p:txBody>
      </p:sp>
      <p:sp>
        <p:nvSpPr>
          <p:cNvPr id="3" name="Content Placeholder 2"/>
          <p:cNvSpPr>
            <a:spLocks noGrp="1"/>
          </p:cNvSpPr>
          <p:nvPr>
            <p:ph idx="1"/>
          </p:nvPr>
        </p:nvSpPr>
        <p:spPr>
          <a:xfrm>
            <a:off x="4770000" y="276225"/>
            <a:ext cx="3780000" cy="4181475"/>
          </a:xfrm>
        </p:spPr>
        <p:txBody>
          <a:bodyPr>
            <a:normAutofit/>
          </a:bodyPr>
          <a:lstStyle>
            <a:lvl1pPr>
              <a:spcBef>
                <a:spcPts val="1500"/>
              </a:spcBef>
              <a:defRPr sz="1650">
                <a:solidFill>
                  <a:srgbClr val="0083C3"/>
                </a:solidFill>
              </a:defRPr>
            </a:lvl1pPr>
            <a:lvl2pPr>
              <a:defRPr sz="1500">
                <a:solidFill>
                  <a:srgbClr val="0083C3"/>
                </a:solidFill>
              </a:defRPr>
            </a:lvl2pPr>
            <a:lvl3pPr>
              <a:defRPr sz="1350">
                <a:solidFill>
                  <a:srgbClr val="0083C3"/>
                </a:solidFill>
              </a:defRPr>
            </a:lvl3pPr>
            <a:lvl4pPr>
              <a:defRPr sz="1350">
                <a:solidFill>
                  <a:srgbClr val="0083C3"/>
                </a:solidFill>
              </a:defRPr>
            </a:lvl4pPr>
            <a:lvl5pPr>
              <a:defRPr sz="1350">
                <a:solidFill>
                  <a:srgbClr val="0083C3"/>
                </a:solidFill>
              </a:defRPr>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Text Placeholder 3"/>
          <p:cNvSpPr>
            <a:spLocks noGrp="1"/>
          </p:cNvSpPr>
          <p:nvPr>
            <p:ph type="body" sz="half" idx="2"/>
          </p:nvPr>
        </p:nvSpPr>
        <p:spPr>
          <a:xfrm>
            <a:off x="594000" y="1436142"/>
            <a:ext cx="3780000" cy="2790114"/>
          </a:xfrm>
        </p:spPr>
        <p:txBody>
          <a:bodyPr>
            <a:normAutofit/>
          </a:bodyPr>
          <a:lstStyle>
            <a:lvl1pPr marL="0" indent="0" algn="ctr">
              <a:spcBef>
                <a:spcPts val="450"/>
              </a:spcBef>
              <a:buNone/>
              <a:defRPr sz="1350">
                <a:solidFill>
                  <a:srgbClr val="0083C3"/>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lgn="r">
              <a:defRPr/>
            </a:lvl1p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593725" y="445500"/>
            <a:ext cx="7956000" cy="810000"/>
          </a:xfrm>
          <a:prstGeom prst="rect">
            <a:avLst/>
          </a:prstGeom>
        </p:spPr>
        <p:txBody>
          <a:bodyPr vert="horz" lIns="0" tIns="0" rIns="0" bIns="0" rtlCol="0" anchor="t" anchorCtr="0">
            <a:noAutofit/>
          </a:bodyPr>
          <a:lstStyle/>
          <a:p>
            <a:r>
              <a:rPr lang="en-US"/>
              <a:t>Click to edit Master title style</a:t>
            </a:r>
            <a:endParaRPr/>
          </a:p>
        </p:txBody>
      </p:sp>
      <p:sp>
        <p:nvSpPr>
          <p:cNvPr id="3" name="Text Placeholder 2"/>
          <p:cNvSpPr>
            <a:spLocks noGrp="1"/>
          </p:cNvSpPr>
          <p:nvPr userDrawn="1">
            <p:ph type="body" idx="1"/>
          </p:nvPr>
        </p:nvSpPr>
        <p:spPr>
          <a:xfrm>
            <a:off x="593725" y="1350000"/>
            <a:ext cx="7956000" cy="310500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userDrawn="1">
            <p:ph type="dt" sz="half" idx="2"/>
          </p:nvPr>
        </p:nvSpPr>
        <p:spPr>
          <a:xfrm>
            <a:off x="7512049" y="4792476"/>
            <a:ext cx="576000" cy="162000"/>
          </a:xfrm>
          <a:prstGeom prst="rect">
            <a:avLst/>
          </a:prstGeom>
        </p:spPr>
        <p:txBody>
          <a:bodyPr vert="horz" lIns="0" tIns="0" rIns="0" bIns="0" rtlCol="0" anchor="ctr"/>
          <a:lstStyle>
            <a:lvl1pPr algn="r">
              <a:defRPr sz="750">
                <a:solidFill>
                  <a:srgbClr val="002F59"/>
                </a:solidFill>
              </a:defRPr>
            </a:lvl1pPr>
          </a:lstStyle>
          <a:p>
            <a:endParaRPr lang="en-US" dirty="0"/>
          </a:p>
        </p:txBody>
      </p:sp>
      <p:sp>
        <p:nvSpPr>
          <p:cNvPr id="5" name="Footer Placeholder 4"/>
          <p:cNvSpPr>
            <a:spLocks noGrp="1"/>
          </p:cNvSpPr>
          <p:nvPr userDrawn="1">
            <p:ph type="ftr" sz="quarter" idx="3"/>
          </p:nvPr>
        </p:nvSpPr>
        <p:spPr>
          <a:xfrm>
            <a:off x="5067300" y="4792476"/>
            <a:ext cx="2362200" cy="162000"/>
          </a:xfrm>
          <a:prstGeom prst="rect">
            <a:avLst/>
          </a:prstGeom>
        </p:spPr>
        <p:txBody>
          <a:bodyPr vert="horz" lIns="0" tIns="0" rIns="0" bIns="0" rtlCol="0" anchor="ctr"/>
          <a:lstStyle>
            <a:lvl1pPr algn="r">
              <a:defRPr sz="750">
                <a:solidFill>
                  <a:srgbClr val="002F59"/>
                </a:solidFill>
              </a:defRPr>
            </a:lvl1pPr>
          </a:lstStyle>
          <a:p>
            <a:endParaRPr lang="en-US" dirty="0"/>
          </a:p>
        </p:txBody>
      </p:sp>
      <p:sp>
        <p:nvSpPr>
          <p:cNvPr id="6" name="Slide Number Placeholder 5"/>
          <p:cNvSpPr>
            <a:spLocks noGrp="1"/>
          </p:cNvSpPr>
          <p:nvPr userDrawn="1">
            <p:ph type="sldNum" sz="quarter" idx="4"/>
          </p:nvPr>
        </p:nvSpPr>
        <p:spPr>
          <a:xfrm>
            <a:off x="8189725" y="4792476"/>
            <a:ext cx="360000" cy="162000"/>
          </a:xfrm>
          <a:prstGeom prst="rect">
            <a:avLst/>
          </a:prstGeom>
        </p:spPr>
        <p:txBody>
          <a:bodyPr vert="horz" lIns="0" tIns="0" rIns="0" bIns="0" rtlCol="0" anchor="ctr"/>
          <a:lstStyle>
            <a:lvl1pPr algn="r">
              <a:defRPr sz="750">
                <a:solidFill>
                  <a:srgbClr val="002F59"/>
                </a:solidFill>
              </a:defRPr>
            </a:lvl1pPr>
          </a:lstStyle>
          <a:p>
            <a:endParaRPr lang="en-US" dirty="0"/>
          </a:p>
        </p:txBody>
      </p:sp>
      <p:cxnSp>
        <p:nvCxnSpPr>
          <p:cNvPr id="8" name="Straight Connector 7"/>
          <p:cNvCxnSpPr/>
          <p:nvPr userDrawn="1"/>
        </p:nvCxnSpPr>
        <p:spPr>
          <a:xfrm>
            <a:off x="0" y="4583906"/>
            <a:ext cx="9144000" cy="0"/>
          </a:xfrm>
          <a:prstGeom prst="line">
            <a:avLst/>
          </a:prstGeom>
          <a:ln w="19050">
            <a:solidFill>
              <a:srgbClr val="002F59"/>
            </a:solidFill>
          </a:ln>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userDrawn="1"/>
        </p:nvPicPr>
        <p:blipFill>
          <a:blip r:embed="rId14"/>
          <a:stretch>
            <a:fillRect/>
          </a:stretch>
        </p:blipFill>
        <p:spPr>
          <a:xfrm>
            <a:off x="215900" y="4667251"/>
            <a:ext cx="854202" cy="427101"/>
          </a:xfrm>
          <a:prstGeom prst="rect">
            <a:avLst/>
          </a:prstGeom>
        </p:spPr>
      </p:pic>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Lst>
  <p:hf hdr="0" ftr="0" dt="0"/>
  <p:txStyles>
    <p:titleStyle>
      <a:lvl1pPr algn="l" defTabSz="685800" rtl="0" eaLnBrk="1" latinLnBrk="0" hangingPunct="1">
        <a:spcBef>
          <a:spcPct val="0"/>
        </a:spcBef>
        <a:buNone/>
        <a:defRPr sz="2700" kern="1200">
          <a:solidFill>
            <a:srgbClr val="002F59"/>
          </a:solidFill>
          <a:latin typeface="+mj-lt"/>
          <a:ea typeface="+mj-ea"/>
          <a:cs typeface="+mj-cs"/>
        </a:defRPr>
      </a:lvl1pPr>
    </p:titleStyle>
    <p:bodyStyle>
      <a:lvl1pPr marL="261938" indent="-261938" algn="l" defTabSz="685800" rtl="0" eaLnBrk="1" latinLnBrk="0" hangingPunct="1">
        <a:spcBef>
          <a:spcPts val="1500"/>
        </a:spcBef>
        <a:buClr>
          <a:schemeClr val="bg1">
            <a:lumMod val="75000"/>
          </a:schemeClr>
        </a:buClr>
        <a:buSzPct val="110000"/>
        <a:buFont typeface="Wingdings 2" pitchFamily="18" charset="2"/>
        <a:buChar char=""/>
        <a:defRPr sz="1800" kern="1200">
          <a:solidFill>
            <a:srgbClr val="0070B9"/>
          </a:solidFill>
          <a:latin typeface="+mn-lt"/>
          <a:ea typeface="+mn-ea"/>
          <a:cs typeface="+mn-cs"/>
        </a:defRPr>
      </a:lvl1pPr>
      <a:lvl2pPr marL="514350" indent="-252413" algn="l" defTabSz="685800" rtl="0" eaLnBrk="1" latinLnBrk="0" hangingPunct="1">
        <a:spcBef>
          <a:spcPts val="450"/>
        </a:spcBef>
        <a:buClr>
          <a:schemeClr val="bg1">
            <a:lumMod val="75000"/>
          </a:schemeClr>
        </a:buClr>
        <a:buSzPct val="110000"/>
        <a:buFont typeface="Wingdings 2" pitchFamily="18" charset="2"/>
        <a:buChar char=""/>
        <a:defRPr sz="1650" kern="1200">
          <a:solidFill>
            <a:srgbClr val="0070B9"/>
          </a:solidFill>
          <a:latin typeface="+mn-lt"/>
          <a:ea typeface="+mn-ea"/>
          <a:cs typeface="+mn-cs"/>
        </a:defRPr>
      </a:lvl2pPr>
      <a:lvl3pPr marL="726281" indent="-211931" algn="l" defTabSz="685800" rtl="0" eaLnBrk="1" latinLnBrk="0" hangingPunct="1">
        <a:spcBef>
          <a:spcPts val="450"/>
        </a:spcBef>
        <a:buClr>
          <a:schemeClr val="bg1">
            <a:lumMod val="75000"/>
          </a:schemeClr>
        </a:buClr>
        <a:buSzPct val="110000"/>
        <a:buFont typeface="Wingdings 2" pitchFamily="18" charset="2"/>
        <a:buChar char=""/>
        <a:defRPr sz="1500" kern="1200">
          <a:solidFill>
            <a:srgbClr val="0070B9"/>
          </a:solidFill>
          <a:latin typeface="+mn-lt"/>
          <a:ea typeface="+mn-ea"/>
          <a:cs typeface="+mn-cs"/>
        </a:defRPr>
      </a:lvl3pPr>
      <a:lvl4pPr marL="947738" indent="-221456" algn="l" defTabSz="685800" rtl="0" eaLnBrk="1" latinLnBrk="0" hangingPunct="1">
        <a:spcBef>
          <a:spcPts val="450"/>
        </a:spcBef>
        <a:buClr>
          <a:schemeClr val="bg1">
            <a:lumMod val="75000"/>
          </a:schemeClr>
        </a:buClr>
        <a:buSzPct val="110000"/>
        <a:buFont typeface="Wingdings 2" pitchFamily="18" charset="2"/>
        <a:buChar char=""/>
        <a:defRPr sz="1350" kern="1200">
          <a:solidFill>
            <a:srgbClr val="0070B9"/>
          </a:solidFill>
          <a:latin typeface="+mn-lt"/>
          <a:ea typeface="+mn-ea"/>
          <a:cs typeface="+mn-cs"/>
        </a:defRPr>
      </a:lvl4pPr>
      <a:lvl5pPr marL="1159669" indent="-211931" algn="l" defTabSz="685800" rtl="0" eaLnBrk="1" latinLnBrk="0" hangingPunct="1">
        <a:spcBef>
          <a:spcPts val="450"/>
        </a:spcBef>
        <a:buClr>
          <a:schemeClr val="bg1">
            <a:lumMod val="75000"/>
          </a:schemeClr>
        </a:buClr>
        <a:buSzPct val="110000"/>
        <a:buFont typeface="Wingdings 2" pitchFamily="18" charset="2"/>
        <a:buChar char=""/>
        <a:defRPr sz="1200" kern="1200">
          <a:solidFill>
            <a:srgbClr val="0070B9"/>
          </a:solidFill>
          <a:latin typeface="+mn-lt"/>
          <a:ea typeface="+mn-ea"/>
          <a:cs typeface="+mn-cs"/>
        </a:defRPr>
      </a:lvl5pPr>
      <a:lvl6pPr marL="1371600" indent="-211931" algn="l" defTabSz="685800" rtl="0" eaLnBrk="1" latinLnBrk="0" hangingPunct="1">
        <a:spcBef>
          <a:spcPct val="20000"/>
        </a:spcBef>
        <a:buClr>
          <a:schemeClr val="accent2"/>
        </a:buClr>
        <a:buSzPct val="110000"/>
        <a:buFont typeface="Wingdings 2" pitchFamily="18" charset="2"/>
        <a:buChar char=""/>
        <a:defRPr lang="en-US" sz="1350" kern="1200" dirty="0" smtClean="0">
          <a:solidFill>
            <a:schemeClr val="tx1">
              <a:lumMod val="65000"/>
              <a:lumOff val="35000"/>
            </a:schemeClr>
          </a:solidFill>
          <a:latin typeface="+mn-lt"/>
          <a:ea typeface="+mn-ea"/>
          <a:cs typeface="+mn-cs"/>
        </a:defRPr>
      </a:lvl6pPr>
      <a:lvl7pPr marL="1588294" indent="-211931" algn="l" defTabSz="685800" rtl="0" eaLnBrk="1" latinLnBrk="0" hangingPunct="1">
        <a:spcBef>
          <a:spcPct val="20000"/>
        </a:spcBef>
        <a:buClr>
          <a:schemeClr val="accent1">
            <a:lumMod val="60000"/>
            <a:lumOff val="40000"/>
          </a:schemeClr>
        </a:buClr>
        <a:buSzPct val="110000"/>
        <a:buFont typeface="Wingdings 2" pitchFamily="18" charset="2"/>
        <a:buChar char=""/>
        <a:defRPr lang="en-US" sz="1350" kern="1200" dirty="0" smtClean="0">
          <a:solidFill>
            <a:schemeClr val="tx1">
              <a:lumMod val="65000"/>
              <a:lumOff val="35000"/>
            </a:schemeClr>
          </a:solidFill>
          <a:latin typeface="+mn-lt"/>
          <a:ea typeface="+mn-ea"/>
          <a:cs typeface="+mn-cs"/>
        </a:defRPr>
      </a:lvl7pPr>
      <a:lvl8pPr marL="1799035" indent="-211931" algn="l" defTabSz="685800" rtl="0" eaLnBrk="1" latinLnBrk="0" hangingPunct="1">
        <a:spcBef>
          <a:spcPct val="20000"/>
        </a:spcBef>
        <a:buClr>
          <a:schemeClr val="accent2"/>
        </a:buClr>
        <a:buSzPct val="110000"/>
        <a:buFont typeface="Wingdings 2" pitchFamily="18" charset="2"/>
        <a:buChar char=""/>
        <a:defRPr lang="en-US" sz="1350" kern="1200" dirty="0" smtClean="0">
          <a:solidFill>
            <a:schemeClr val="tx1">
              <a:lumMod val="65000"/>
              <a:lumOff val="35000"/>
            </a:schemeClr>
          </a:solidFill>
          <a:latin typeface="+mn-lt"/>
          <a:ea typeface="+mn-ea"/>
          <a:cs typeface="+mn-cs"/>
        </a:defRPr>
      </a:lvl8pPr>
      <a:lvl9pPr marL="2016919" indent="-211931" algn="l" defTabSz="685800" rtl="0" eaLnBrk="1" latinLnBrk="0" hangingPunct="1">
        <a:spcBef>
          <a:spcPct val="20000"/>
        </a:spcBef>
        <a:buClr>
          <a:schemeClr val="accent1">
            <a:lumMod val="60000"/>
            <a:lumOff val="40000"/>
          </a:schemeClr>
        </a:buClr>
        <a:buSzPct val="110000"/>
        <a:buFont typeface="Wingdings 2" pitchFamily="18" charset="2"/>
        <a:buChar char=""/>
        <a:defRPr lang="en-US" sz="1350" kern="1200" dirty="0">
          <a:solidFill>
            <a:schemeClr val="tx1">
              <a:lumMod val="65000"/>
              <a:lumOff val="35000"/>
            </a:schemeClr>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ncpe.apambiente.pt/content/relat%C3%B3rio-final-de-monitoriza%C3%A7%C3%A3o?language=pt-p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www.parlamento.pt/ActividadeParlamentar/Paginas/DetalheIniciativa.aspx?BID=12139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4000" y="2495550"/>
            <a:ext cx="7956000" cy="1162050"/>
          </a:xfrm>
        </p:spPr>
        <p:txBody>
          <a:bodyPr/>
          <a:lstStyle/>
          <a:p>
            <a:pPr algn="just">
              <a:lnSpc>
                <a:spcPct val="150000"/>
              </a:lnSpc>
            </a:pPr>
            <a:r>
              <a:rPr lang="en-US" b="1" dirty="0">
                <a:solidFill>
                  <a:schemeClr val="tx1"/>
                </a:solidFill>
                <a:latin typeface="Times New Roman" panose="02020603050405020304" pitchFamily="18" charset="0"/>
                <a:cs typeface="Times New Roman" panose="02020603050405020304" pitchFamily="18" charset="0"/>
              </a:rPr>
              <a:t>Green Public Procurement and new law regarding GPP and </a:t>
            </a:r>
            <a:r>
              <a:rPr lang="en-US" b="1">
                <a:solidFill>
                  <a:schemeClr val="tx1"/>
                </a:solidFill>
                <a:latin typeface="Times New Roman" panose="02020603050405020304" pitchFamily="18" charset="0"/>
                <a:cs typeface="Times New Roman" panose="02020603050405020304" pitchFamily="18" charset="0"/>
              </a:rPr>
              <a:t>Circular Procurement</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693810" y="4069829"/>
            <a:ext cx="3978000" cy="397241"/>
          </a:xfrm>
        </p:spPr>
        <p:txBody>
          <a:bodyPr>
            <a:normAutofit/>
          </a:bodyPr>
          <a:lstStyle/>
          <a:p>
            <a:pPr algn="r"/>
            <a:r>
              <a:rPr lang="pt-PT" sz="1200" b="1" dirty="0">
                <a:solidFill>
                  <a:schemeClr val="tx1"/>
                </a:solidFill>
                <a:latin typeface="Times New Roman" panose="02020603050405020304" pitchFamily="18" charset="0"/>
                <a:cs typeface="Times New Roman" panose="02020603050405020304" pitchFamily="18" charset="0"/>
              </a:rPr>
              <a:t>Raquel Carvalho – rmcarvalho@ucp.pt </a:t>
            </a:r>
            <a:endParaRPr lang="en-US" sz="1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6564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AC9D9E-11C3-71D1-7CD5-5F8871A66134}"/>
              </a:ext>
            </a:extLst>
          </p:cNvPr>
          <p:cNvSpPr>
            <a:spLocks noGrp="1"/>
          </p:cNvSpPr>
          <p:nvPr>
            <p:ph type="title"/>
          </p:nvPr>
        </p:nvSpPr>
        <p:spPr/>
        <p:txBody>
          <a:bodyPr/>
          <a:lstStyle/>
          <a:p>
            <a:r>
              <a:rPr lang="en-US" dirty="0"/>
              <a:t>Green Public Procurement</a:t>
            </a:r>
            <a:endParaRPr lang="pt-PT" dirty="0"/>
          </a:p>
        </p:txBody>
      </p:sp>
      <p:sp>
        <p:nvSpPr>
          <p:cNvPr id="3" name="Marcador de Posição de Conteúdo 2">
            <a:extLst>
              <a:ext uri="{FF2B5EF4-FFF2-40B4-BE49-F238E27FC236}">
                <a16:creationId xmlns:a16="http://schemas.microsoft.com/office/drawing/2014/main" id="{0F730946-C5CB-624F-B0DB-68C95FCE11F2}"/>
              </a:ext>
            </a:extLst>
          </p:cNvPr>
          <p:cNvSpPr>
            <a:spLocks noGrp="1"/>
          </p:cNvSpPr>
          <p:nvPr>
            <p:ph idx="1"/>
          </p:nvPr>
        </p:nvSpPr>
        <p:spPr/>
        <p:txBody>
          <a:bodyPr>
            <a:normAutofit fontScale="92500"/>
          </a:bodyPr>
          <a:lstStyle/>
          <a:p>
            <a:r>
              <a:rPr lang="pt-PT" dirty="0" err="1"/>
              <a:t>Mandatory</a:t>
            </a:r>
            <a:r>
              <a:rPr lang="pt-PT" dirty="0"/>
              <a:t> </a:t>
            </a:r>
            <a:r>
              <a:rPr lang="pt-PT" dirty="0" err="1"/>
              <a:t>percentages</a:t>
            </a:r>
            <a:r>
              <a:rPr lang="pt-PT" dirty="0"/>
              <a:t> </a:t>
            </a:r>
            <a:r>
              <a:rPr lang="pt-PT" dirty="0" err="1"/>
              <a:t>of</a:t>
            </a:r>
            <a:r>
              <a:rPr lang="pt-PT" dirty="0"/>
              <a:t> green </a:t>
            </a:r>
            <a:r>
              <a:rPr lang="pt-PT" dirty="0" err="1"/>
              <a:t>factors</a:t>
            </a:r>
            <a:r>
              <a:rPr lang="pt-PT" dirty="0"/>
              <a:t> </a:t>
            </a:r>
            <a:r>
              <a:rPr lang="en-US" dirty="0"/>
              <a:t>within public procedures and framework agreements</a:t>
            </a:r>
            <a:r>
              <a:rPr lang="pt-PT" dirty="0"/>
              <a:t>: </a:t>
            </a:r>
          </a:p>
          <a:p>
            <a:pPr lvl="1"/>
            <a:r>
              <a:rPr lang="pt-PT" dirty="0"/>
              <a:t>“</a:t>
            </a:r>
            <a:r>
              <a:rPr lang="en-US" dirty="0"/>
              <a:t>Contracting entities that are part of the direct or indirect administration of the State, corresponding minimum to 60%”;</a:t>
            </a:r>
          </a:p>
          <a:p>
            <a:pPr lvl="1"/>
            <a:r>
              <a:rPr lang="en-US" dirty="0"/>
              <a:t>“The State business sector, corresponding to minimum 40%”;</a:t>
            </a:r>
          </a:p>
          <a:p>
            <a:pPr lvl="1"/>
            <a:r>
              <a:rPr lang="en-US" dirty="0"/>
              <a:t>“The local authorities and the entities they integrate, the corresponding 40%”;</a:t>
            </a:r>
          </a:p>
          <a:p>
            <a:pPr lvl="1"/>
            <a:r>
              <a:rPr lang="en-US" dirty="0"/>
              <a:t>“The concessionaires of public services, according to the notion defined in no. 2 of article 407 of the Public Contracts Code, the corresponding to 60%”.</a:t>
            </a:r>
            <a:endParaRPr lang="pt-PT" dirty="0"/>
          </a:p>
        </p:txBody>
      </p:sp>
      <p:sp>
        <p:nvSpPr>
          <p:cNvPr id="11" name="Marcador de Posição do Número do Diapositivo 10">
            <a:extLst>
              <a:ext uri="{FF2B5EF4-FFF2-40B4-BE49-F238E27FC236}">
                <a16:creationId xmlns:a16="http://schemas.microsoft.com/office/drawing/2014/main" id="{F4030FE7-76D3-79CF-5D64-906F2A4C976A}"/>
              </a:ext>
            </a:extLst>
          </p:cNvPr>
          <p:cNvSpPr>
            <a:spLocks noGrp="1"/>
          </p:cNvSpPr>
          <p:nvPr>
            <p:ph type="sldNum" sz="quarter" idx="12"/>
          </p:nvPr>
        </p:nvSpPr>
        <p:spPr/>
        <p:txBody>
          <a:bodyPr/>
          <a:lstStyle/>
          <a:p>
            <a:r>
              <a:rPr lang="en-US" dirty="0"/>
              <a:t>12</a:t>
            </a:r>
          </a:p>
        </p:txBody>
      </p:sp>
    </p:spTree>
    <p:extLst>
      <p:ext uri="{BB962C8B-B14F-4D97-AF65-F5344CB8AC3E}">
        <p14:creationId xmlns:p14="http://schemas.microsoft.com/office/powerpoint/2010/main" val="2986131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B549B4-6243-963E-4289-18298F4851A8}"/>
              </a:ext>
            </a:extLst>
          </p:cNvPr>
          <p:cNvSpPr>
            <a:spLocks noGrp="1"/>
          </p:cNvSpPr>
          <p:nvPr>
            <p:ph type="title"/>
          </p:nvPr>
        </p:nvSpPr>
        <p:spPr/>
        <p:txBody>
          <a:bodyPr/>
          <a:lstStyle/>
          <a:p>
            <a:r>
              <a:rPr lang="pt-PT" dirty="0"/>
              <a:t>Green </a:t>
            </a:r>
            <a:r>
              <a:rPr lang="pt-PT" dirty="0" err="1"/>
              <a:t>Public</a:t>
            </a:r>
            <a:r>
              <a:rPr lang="pt-PT" dirty="0"/>
              <a:t> </a:t>
            </a:r>
            <a:r>
              <a:rPr lang="pt-PT" dirty="0" err="1"/>
              <a:t>Procurement</a:t>
            </a:r>
            <a:endParaRPr lang="pt-PT" dirty="0"/>
          </a:p>
        </p:txBody>
      </p:sp>
      <p:sp>
        <p:nvSpPr>
          <p:cNvPr id="3" name="Marcador de Posição de Conteúdo 2">
            <a:extLst>
              <a:ext uri="{FF2B5EF4-FFF2-40B4-BE49-F238E27FC236}">
                <a16:creationId xmlns:a16="http://schemas.microsoft.com/office/drawing/2014/main" id="{15CEF09D-DCF1-8009-F919-D9923C82659B}"/>
              </a:ext>
            </a:extLst>
          </p:cNvPr>
          <p:cNvSpPr>
            <a:spLocks noGrp="1"/>
          </p:cNvSpPr>
          <p:nvPr>
            <p:ph idx="1"/>
          </p:nvPr>
        </p:nvSpPr>
        <p:spPr/>
        <p:txBody>
          <a:bodyPr>
            <a:normAutofit fontScale="92500" lnSpcReduction="20000"/>
          </a:bodyPr>
          <a:lstStyle/>
          <a:p>
            <a:r>
              <a:rPr lang="pt-PT" dirty="0" err="1"/>
              <a:t>There</a:t>
            </a:r>
            <a:r>
              <a:rPr lang="pt-PT" dirty="0"/>
              <a:t> are a set of </a:t>
            </a:r>
            <a:r>
              <a:rPr lang="pt-PT" dirty="0" err="1"/>
              <a:t>factors</a:t>
            </a:r>
            <a:r>
              <a:rPr lang="pt-PT" dirty="0"/>
              <a:t>: </a:t>
            </a:r>
            <a:r>
              <a:rPr lang="pt-PT" dirty="0" err="1"/>
              <a:t>environmental</a:t>
            </a:r>
            <a:r>
              <a:rPr lang="pt-PT" dirty="0"/>
              <a:t> </a:t>
            </a:r>
            <a:r>
              <a:rPr lang="pt-PT" dirty="0" err="1"/>
              <a:t>and</a:t>
            </a:r>
            <a:r>
              <a:rPr lang="pt-PT" dirty="0"/>
              <a:t> social </a:t>
            </a:r>
            <a:r>
              <a:rPr lang="pt-PT" dirty="0" err="1"/>
              <a:t>sustainability</a:t>
            </a:r>
            <a:r>
              <a:rPr lang="pt-PT" dirty="0"/>
              <a:t>; </a:t>
            </a:r>
            <a:r>
              <a:rPr lang="pt-PT" dirty="0" err="1"/>
              <a:t>energy-effciency</a:t>
            </a:r>
            <a:r>
              <a:rPr lang="pt-PT" dirty="0"/>
              <a:t>; local or regional </a:t>
            </a:r>
            <a:r>
              <a:rPr lang="pt-PT" dirty="0" err="1"/>
              <a:t>products</a:t>
            </a:r>
            <a:r>
              <a:rPr lang="pt-PT" dirty="0"/>
              <a:t>; </a:t>
            </a:r>
            <a:r>
              <a:rPr lang="pt-PT" dirty="0" err="1"/>
              <a:t>circularity</a:t>
            </a:r>
            <a:r>
              <a:rPr lang="pt-PT" dirty="0"/>
              <a:t>; LCC; management </a:t>
            </a:r>
            <a:r>
              <a:rPr lang="pt-PT" dirty="0" err="1"/>
              <a:t>and</a:t>
            </a:r>
            <a:r>
              <a:rPr lang="pt-PT" dirty="0"/>
              <a:t> </a:t>
            </a:r>
            <a:r>
              <a:rPr lang="pt-PT" dirty="0" err="1"/>
              <a:t>operational</a:t>
            </a:r>
            <a:r>
              <a:rPr lang="pt-PT" dirty="0"/>
              <a:t> </a:t>
            </a:r>
            <a:r>
              <a:rPr lang="pt-PT" dirty="0" err="1"/>
              <a:t>eficiency</a:t>
            </a:r>
            <a:r>
              <a:rPr lang="pt-PT" dirty="0"/>
              <a:t>;</a:t>
            </a:r>
          </a:p>
          <a:p>
            <a:r>
              <a:rPr lang="pt-PT" dirty="0" err="1"/>
              <a:t>The</a:t>
            </a:r>
            <a:r>
              <a:rPr lang="pt-PT" dirty="0"/>
              <a:t> </a:t>
            </a:r>
            <a:r>
              <a:rPr lang="pt-PT" dirty="0" err="1"/>
              <a:t>risk</a:t>
            </a:r>
            <a:r>
              <a:rPr lang="pt-PT" dirty="0"/>
              <a:t> of </a:t>
            </a:r>
            <a:r>
              <a:rPr lang="pt-PT" dirty="0" err="1"/>
              <a:t>abandoned</a:t>
            </a:r>
            <a:r>
              <a:rPr lang="pt-PT" dirty="0"/>
              <a:t> </a:t>
            </a:r>
            <a:r>
              <a:rPr lang="pt-PT" dirty="0" err="1"/>
              <a:t>procedures</a:t>
            </a:r>
            <a:r>
              <a:rPr lang="pt-PT" dirty="0"/>
              <a:t> </a:t>
            </a:r>
            <a:r>
              <a:rPr lang="pt-PT" dirty="0" err="1"/>
              <a:t>and</a:t>
            </a:r>
            <a:r>
              <a:rPr lang="pt-PT" dirty="0"/>
              <a:t> </a:t>
            </a:r>
            <a:r>
              <a:rPr lang="pt-PT" dirty="0" err="1"/>
              <a:t>the</a:t>
            </a:r>
            <a:r>
              <a:rPr lang="pt-PT" dirty="0"/>
              <a:t> </a:t>
            </a:r>
            <a:r>
              <a:rPr lang="pt-PT" dirty="0" err="1"/>
              <a:t>importance</a:t>
            </a:r>
            <a:r>
              <a:rPr lang="pt-PT" dirty="0"/>
              <a:t> of </a:t>
            </a:r>
            <a:r>
              <a:rPr lang="pt-PT" dirty="0" err="1"/>
              <a:t>pre-planning</a:t>
            </a:r>
            <a:r>
              <a:rPr lang="pt-PT" dirty="0"/>
              <a:t>:</a:t>
            </a:r>
          </a:p>
          <a:p>
            <a:pPr lvl="1"/>
            <a:r>
              <a:rPr lang="pt-PT" dirty="0" err="1"/>
              <a:t>The</a:t>
            </a:r>
            <a:r>
              <a:rPr lang="pt-PT" dirty="0"/>
              <a:t> role of </a:t>
            </a:r>
            <a:r>
              <a:rPr lang="pt-PT" dirty="0" err="1"/>
              <a:t>preliminary</a:t>
            </a:r>
            <a:r>
              <a:rPr lang="pt-PT" dirty="0"/>
              <a:t> </a:t>
            </a:r>
            <a:r>
              <a:rPr lang="pt-PT" dirty="0" err="1"/>
              <a:t>market</a:t>
            </a:r>
            <a:r>
              <a:rPr lang="pt-PT" dirty="0"/>
              <a:t> </a:t>
            </a:r>
            <a:r>
              <a:rPr lang="pt-PT" dirty="0" err="1"/>
              <a:t>consultation</a:t>
            </a:r>
            <a:r>
              <a:rPr lang="pt-PT" dirty="0"/>
              <a:t> – to </a:t>
            </a:r>
            <a:r>
              <a:rPr lang="pt-PT" dirty="0" err="1"/>
              <a:t>obtain</a:t>
            </a:r>
            <a:r>
              <a:rPr lang="pt-PT" dirty="0"/>
              <a:t> </a:t>
            </a:r>
            <a:r>
              <a:rPr lang="pt-PT" dirty="0" err="1"/>
              <a:t>information</a:t>
            </a:r>
            <a:r>
              <a:rPr lang="pt-PT" dirty="0"/>
              <a:t> </a:t>
            </a:r>
            <a:r>
              <a:rPr lang="pt-PT" dirty="0" err="1"/>
              <a:t>from</a:t>
            </a:r>
            <a:r>
              <a:rPr lang="pt-PT" dirty="0"/>
              <a:t> </a:t>
            </a:r>
            <a:r>
              <a:rPr lang="pt-PT" dirty="0" err="1"/>
              <a:t>the</a:t>
            </a:r>
            <a:r>
              <a:rPr lang="pt-PT" dirty="0"/>
              <a:t> </a:t>
            </a:r>
            <a:r>
              <a:rPr lang="pt-PT" dirty="0" err="1"/>
              <a:t>market</a:t>
            </a:r>
            <a:r>
              <a:rPr lang="pt-PT" dirty="0"/>
              <a:t>;</a:t>
            </a:r>
          </a:p>
          <a:p>
            <a:r>
              <a:rPr lang="pt-PT" dirty="0" err="1"/>
              <a:t>The</a:t>
            </a:r>
            <a:r>
              <a:rPr lang="pt-PT" dirty="0"/>
              <a:t> </a:t>
            </a:r>
            <a:r>
              <a:rPr lang="pt-PT" dirty="0" err="1"/>
              <a:t>possibility</a:t>
            </a:r>
            <a:r>
              <a:rPr lang="pt-PT" dirty="0"/>
              <a:t> of “</a:t>
            </a:r>
            <a:r>
              <a:rPr lang="en-US" dirty="0"/>
              <a:t>bids integrating environmental solutions and criteria other than those stipulated in the procedure, provided that they also meet the environmental objectives and requirements sought by the contracting authority”.</a:t>
            </a:r>
            <a:endParaRPr lang="pt-PT" dirty="0"/>
          </a:p>
        </p:txBody>
      </p:sp>
      <p:sp>
        <p:nvSpPr>
          <p:cNvPr id="11" name="Marcador de Posição do Número do Diapositivo 10">
            <a:extLst>
              <a:ext uri="{FF2B5EF4-FFF2-40B4-BE49-F238E27FC236}">
                <a16:creationId xmlns:a16="http://schemas.microsoft.com/office/drawing/2014/main" id="{DC85317B-A226-E453-A7A2-3B1A9B972E82}"/>
              </a:ext>
            </a:extLst>
          </p:cNvPr>
          <p:cNvSpPr>
            <a:spLocks noGrp="1"/>
          </p:cNvSpPr>
          <p:nvPr>
            <p:ph type="sldNum" sz="quarter" idx="12"/>
          </p:nvPr>
        </p:nvSpPr>
        <p:spPr/>
        <p:txBody>
          <a:bodyPr/>
          <a:lstStyle/>
          <a:p>
            <a:r>
              <a:rPr lang="en-US" dirty="0"/>
              <a:t>14</a:t>
            </a:r>
          </a:p>
        </p:txBody>
      </p:sp>
    </p:spTree>
    <p:extLst>
      <p:ext uri="{BB962C8B-B14F-4D97-AF65-F5344CB8AC3E}">
        <p14:creationId xmlns:p14="http://schemas.microsoft.com/office/powerpoint/2010/main" val="4119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41468E-AE54-ED43-2F5B-E87984BAC33E}"/>
              </a:ext>
            </a:extLst>
          </p:cNvPr>
          <p:cNvSpPr>
            <a:spLocks noGrp="1"/>
          </p:cNvSpPr>
          <p:nvPr>
            <p:ph type="title"/>
          </p:nvPr>
        </p:nvSpPr>
        <p:spPr/>
        <p:txBody>
          <a:bodyPr/>
          <a:lstStyle/>
          <a:p>
            <a:r>
              <a:rPr lang="pt-PT" dirty="0"/>
              <a:t>Green </a:t>
            </a:r>
            <a:r>
              <a:rPr lang="pt-PT" dirty="0" err="1"/>
              <a:t>Public</a:t>
            </a:r>
            <a:r>
              <a:rPr lang="pt-PT" dirty="0"/>
              <a:t> </a:t>
            </a:r>
            <a:r>
              <a:rPr lang="pt-PT" dirty="0" err="1"/>
              <a:t>Procurement</a:t>
            </a:r>
            <a:endParaRPr lang="pt-PT" dirty="0"/>
          </a:p>
        </p:txBody>
      </p:sp>
      <p:sp>
        <p:nvSpPr>
          <p:cNvPr id="3" name="Marcador de Posição de Conteúdo 2">
            <a:extLst>
              <a:ext uri="{FF2B5EF4-FFF2-40B4-BE49-F238E27FC236}">
                <a16:creationId xmlns:a16="http://schemas.microsoft.com/office/drawing/2014/main" id="{9E40D178-F466-54B3-53D1-49A5CD983E88}"/>
              </a:ext>
            </a:extLst>
          </p:cNvPr>
          <p:cNvSpPr>
            <a:spLocks noGrp="1"/>
          </p:cNvSpPr>
          <p:nvPr>
            <p:ph idx="1"/>
          </p:nvPr>
        </p:nvSpPr>
        <p:spPr/>
        <p:txBody>
          <a:bodyPr/>
          <a:lstStyle/>
          <a:p>
            <a:r>
              <a:rPr lang="pt-PT" dirty="0" err="1"/>
              <a:t>Shall</a:t>
            </a:r>
            <a:r>
              <a:rPr lang="pt-PT" dirty="0"/>
              <a:t> </a:t>
            </a:r>
            <a:r>
              <a:rPr lang="pt-PT" dirty="0" err="1"/>
              <a:t>the</a:t>
            </a:r>
            <a:r>
              <a:rPr lang="pt-PT" dirty="0"/>
              <a:t> </a:t>
            </a:r>
            <a:r>
              <a:rPr lang="pt-PT" dirty="0" err="1"/>
              <a:t>preliminary</a:t>
            </a:r>
            <a:r>
              <a:rPr lang="pt-PT" dirty="0"/>
              <a:t> </a:t>
            </a:r>
            <a:r>
              <a:rPr lang="pt-PT" dirty="0" err="1"/>
              <a:t>market</a:t>
            </a:r>
            <a:r>
              <a:rPr lang="pt-PT" dirty="0"/>
              <a:t> </a:t>
            </a:r>
            <a:r>
              <a:rPr lang="pt-PT" dirty="0" err="1"/>
              <a:t>consultation</a:t>
            </a:r>
            <a:r>
              <a:rPr lang="pt-PT" dirty="0"/>
              <a:t> </a:t>
            </a:r>
            <a:r>
              <a:rPr lang="pt-PT" dirty="0" err="1"/>
              <a:t>be</a:t>
            </a:r>
            <a:r>
              <a:rPr lang="pt-PT" dirty="0"/>
              <a:t> </a:t>
            </a:r>
            <a:r>
              <a:rPr lang="pt-PT" dirty="0" err="1"/>
              <a:t>reviewed</a:t>
            </a:r>
            <a:r>
              <a:rPr lang="pt-PT" dirty="0"/>
              <a:t>?</a:t>
            </a:r>
          </a:p>
          <a:p>
            <a:r>
              <a:rPr lang="pt-PT" dirty="0" err="1"/>
              <a:t>Considering</a:t>
            </a:r>
            <a:r>
              <a:rPr lang="pt-PT" dirty="0"/>
              <a:t> </a:t>
            </a:r>
            <a:r>
              <a:rPr lang="pt-PT" dirty="0" err="1"/>
              <a:t>the</a:t>
            </a:r>
            <a:r>
              <a:rPr lang="pt-PT" dirty="0"/>
              <a:t> </a:t>
            </a:r>
            <a:r>
              <a:rPr lang="pt-PT" dirty="0" err="1"/>
              <a:t>imperative</a:t>
            </a:r>
            <a:r>
              <a:rPr lang="pt-PT" dirty="0"/>
              <a:t> </a:t>
            </a:r>
            <a:r>
              <a:rPr lang="pt-PT" dirty="0" err="1"/>
              <a:t>assessment</a:t>
            </a:r>
            <a:r>
              <a:rPr lang="pt-PT" dirty="0"/>
              <a:t> </a:t>
            </a:r>
            <a:r>
              <a:rPr lang="pt-PT" dirty="0" err="1"/>
              <a:t>model</a:t>
            </a:r>
            <a:r>
              <a:rPr lang="pt-PT" dirty="0"/>
              <a:t>, </a:t>
            </a:r>
            <a:r>
              <a:rPr lang="pt-PT" dirty="0" err="1"/>
              <a:t>is</a:t>
            </a:r>
            <a:r>
              <a:rPr lang="pt-PT" dirty="0"/>
              <a:t> </a:t>
            </a:r>
            <a:r>
              <a:rPr lang="pt-PT" dirty="0" err="1"/>
              <a:t>it</a:t>
            </a:r>
            <a:r>
              <a:rPr lang="pt-PT" dirty="0"/>
              <a:t> </a:t>
            </a:r>
            <a:r>
              <a:rPr lang="pt-PT" dirty="0" err="1"/>
              <a:t>viable</a:t>
            </a:r>
            <a:r>
              <a:rPr lang="pt-PT" dirty="0"/>
              <a:t> to </a:t>
            </a:r>
            <a:r>
              <a:rPr lang="pt-PT" dirty="0" err="1"/>
              <a:t>admit</a:t>
            </a:r>
            <a:r>
              <a:rPr lang="pt-PT" dirty="0"/>
              <a:t> </a:t>
            </a:r>
            <a:r>
              <a:rPr lang="pt-PT" dirty="0" err="1"/>
              <a:t>the</a:t>
            </a:r>
            <a:r>
              <a:rPr lang="pt-PT" dirty="0"/>
              <a:t> </a:t>
            </a:r>
            <a:r>
              <a:rPr lang="pt-PT" dirty="0" err="1"/>
              <a:t>possibility</a:t>
            </a:r>
            <a:r>
              <a:rPr lang="pt-PT" dirty="0"/>
              <a:t> of </a:t>
            </a:r>
            <a:r>
              <a:rPr lang="pt-PT" dirty="0" err="1"/>
              <a:t>criteria</a:t>
            </a:r>
            <a:r>
              <a:rPr lang="pt-PT" dirty="0"/>
              <a:t> </a:t>
            </a:r>
            <a:r>
              <a:rPr lang="pt-PT" dirty="0" err="1"/>
              <a:t>other</a:t>
            </a:r>
            <a:r>
              <a:rPr lang="pt-PT" dirty="0"/>
              <a:t> </a:t>
            </a:r>
            <a:r>
              <a:rPr lang="pt-PT" dirty="0" err="1"/>
              <a:t>than</a:t>
            </a:r>
            <a:r>
              <a:rPr lang="pt-PT" dirty="0"/>
              <a:t> </a:t>
            </a:r>
            <a:r>
              <a:rPr lang="pt-PT" dirty="0" err="1"/>
              <a:t>the</a:t>
            </a:r>
            <a:r>
              <a:rPr lang="pt-PT" dirty="0"/>
              <a:t> </a:t>
            </a:r>
            <a:r>
              <a:rPr lang="pt-PT" dirty="0" err="1"/>
              <a:t>requested</a:t>
            </a:r>
            <a:r>
              <a:rPr lang="pt-PT" dirty="0"/>
              <a:t> in </a:t>
            </a:r>
            <a:r>
              <a:rPr lang="pt-PT" dirty="0" err="1"/>
              <a:t>the</a:t>
            </a:r>
            <a:r>
              <a:rPr lang="pt-PT" dirty="0"/>
              <a:t> </a:t>
            </a:r>
            <a:r>
              <a:rPr lang="pt-PT" dirty="0" err="1"/>
              <a:t>procedure</a:t>
            </a:r>
            <a:r>
              <a:rPr lang="pt-PT" dirty="0"/>
              <a:t> </a:t>
            </a:r>
            <a:r>
              <a:rPr lang="pt-PT" dirty="0" err="1"/>
              <a:t>documents</a:t>
            </a:r>
            <a:r>
              <a:rPr lang="pt-PT" dirty="0"/>
              <a:t>? </a:t>
            </a:r>
            <a:r>
              <a:rPr lang="pt-PT" dirty="0" err="1"/>
              <a:t>If</a:t>
            </a:r>
            <a:r>
              <a:rPr lang="pt-PT" dirty="0"/>
              <a:t> </a:t>
            </a:r>
            <a:r>
              <a:rPr lang="pt-PT" dirty="0" err="1"/>
              <a:t>so</a:t>
            </a:r>
            <a:r>
              <a:rPr lang="pt-PT" dirty="0"/>
              <a:t>, </a:t>
            </a:r>
            <a:r>
              <a:rPr lang="pt-PT" dirty="0" err="1"/>
              <a:t>what</a:t>
            </a:r>
            <a:r>
              <a:rPr lang="pt-PT" dirty="0"/>
              <a:t> </a:t>
            </a:r>
            <a:r>
              <a:rPr lang="pt-PT" dirty="0" err="1"/>
              <a:t>measures</a:t>
            </a:r>
            <a:r>
              <a:rPr lang="pt-PT" dirty="0"/>
              <a:t> </a:t>
            </a:r>
            <a:r>
              <a:rPr lang="pt-PT" dirty="0" err="1"/>
              <a:t>should</a:t>
            </a:r>
            <a:r>
              <a:rPr lang="pt-PT" dirty="0"/>
              <a:t> </a:t>
            </a:r>
            <a:r>
              <a:rPr lang="pt-PT" dirty="0" err="1"/>
              <a:t>be</a:t>
            </a:r>
            <a:r>
              <a:rPr lang="pt-PT" dirty="0"/>
              <a:t> </a:t>
            </a:r>
            <a:r>
              <a:rPr lang="pt-PT" dirty="0" err="1"/>
              <a:t>taken</a:t>
            </a:r>
            <a:r>
              <a:rPr lang="pt-PT" dirty="0"/>
              <a:t>?</a:t>
            </a:r>
          </a:p>
        </p:txBody>
      </p:sp>
      <p:sp>
        <p:nvSpPr>
          <p:cNvPr id="12" name="Marcador de Posição do Número do Diapositivo 11">
            <a:extLst>
              <a:ext uri="{FF2B5EF4-FFF2-40B4-BE49-F238E27FC236}">
                <a16:creationId xmlns:a16="http://schemas.microsoft.com/office/drawing/2014/main" id="{DFDFE150-471E-2C96-B653-DFB9BE28A655}"/>
              </a:ext>
            </a:extLst>
          </p:cNvPr>
          <p:cNvSpPr>
            <a:spLocks noGrp="1"/>
          </p:cNvSpPr>
          <p:nvPr>
            <p:ph type="sldNum" sz="quarter" idx="12"/>
          </p:nvPr>
        </p:nvSpPr>
        <p:spPr/>
        <p:txBody>
          <a:bodyPr/>
          <a:lstStyle/>
          <a:p>
            <a:r>
              <a:rPr lang="en-US" dirty="0"/>
              <a:t>15</a:t>
            </a:r>
          </a:p>
        </p:txBody>
      </p:sp>
    </p:spTree>
    <p:extLst>
      <p:ext uri="{BB962C8B-B14F-4D97-AF65-F5344CB8AC3E}">
        <p14:creationId xmlns:p14="http://schemas.microsoft.com/office/powerpoint/2010/main" val="1581719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41468E-AE54-ED43-2F5B-E87984BAC33E}"/>
              </a:ext>
            </a:extLst>
          </p:cNvPr>
          <p:cNvSpPr>
            <a:spLocks noGrp="1"/>
          </p:cNvSpPr>
          <p:nvPr>
            <p:ph type="title"/>
          </p:nvPr>
        </p:nvSpPr>
        <p:spPr/>
        <p:txBody>
          <a:bodyPr/>
          <a:lstStyle/>
          <a:p>
            <a:r>
              <a:rPr lang="pt-PT" dirty="0"/>
              <a:t>Green </a:t>
            </a:r>
            <a:r>
              <a:rPr lang="pt-PT" dirty="0" err="1"/>
              <a:t>Public</a:t>
            </a:r>
            <a:r>
              <a:rPr lang="pt-PT" dirty="0"/>
              <a:t> </a:t>
            </a:r>
            <a:r>
              <a:rPr lang="pt-PT" dirty="0" err="1"/>
              <a:t>Procurement</a:t>
            </a:r>
            <a:endParaRPr lang="pt-PT" dirty="0"/>
          </a:p>
        </p:txBody>
      </p:sp>
      <p:sp>
        <p:nvSpPr>
          <p:cNvPr id="3" name="Marcador de Posição de Conteúdo 2">
            <a:extLst>
              <a:ext uri="{FF2B5EF4-FFF2-40B4-BE49-F238E27FC236}">
                <a16:creationId xmlns:a16="http://schemas.microsoft.com/office/drawing/2014/main" id="{9E40D178-F466-54B3-53D1-49A5CD983E88}"/>
              </a:ext>
            </a:extLst>
          </p:cNvPr>
          <p:cNvSpPr>
            <a:spLocks noGrp="1"/>
          </p:cNvSpPr>
          <p:nvPr>
            <p:ph idx="1"/>
          </p:nvPr>
        </p:nvSpPr>
        <p:spPr/>
        <p:txBody>
          <a:bodyPr/>
          <a:lstStyle/>
          <a:p>
            <a:r>
              <a:rPr lang="pt-PT" dirty="0" err="1"/>
              <a:t>Preliminary</a:t>
            </a:r>
            <a:r>
              <a:rPr lang="pt-PT" dirty="0"/>
              <a:t> </a:t>
            </a:r>
            <a:r>
              <a:rPr lang="pt-PT" dirty="0" err="1"/>
              <a:t>market</a:t>
            </a:r>
            <a:r>
              <a:rPr lang="pt-PT" dirty="0"/>
              <a:t> </a:t>
            </a:r>
            <a:r>
              <a:rPr lang="pt-PT" dirty="0" err="1"/>
              <a:t>consultation</a:t>
            </a:r>
            <a:r>
              <a:rPr lang="pt-PT" dirty="0"/>
              <a:t> </a:t>
            </a:r>
            <a:r>
              <a:rPr lang="pt-PT" dirty="0" err="1"/>
              <a:t>and</a:t>
            </a:r>
            <a:r>
              <a:rPr lang="pt-PT" dirty="0"/>
              <a:t> </a:t>
            </a:r>
            <a:r>
              <a:rPr lang="pt-PT" dirty="0" err="1"/>
              <a:t>innovation</a:t>
            </a:r>
            <a:r>
              <a:rPr lang="pt-PT" dirty="0"/>
              <a:t>: </a:t>
            </a:r>
            <a:r>
              <a:rPr lang="pt-PT" dirty="0" err="1"/>
              <a:t>should</a:t>
            </a:r>
            <a:r>
              <a:rPr lang="pt-PT" dirty="0"/>
              <a:t> </a:t>
            </a:r>
            <a:r>
              <a:rPr lang="pt-PT" dirty="0" err="1"/>
              <a:t>innovation</a:t>
            </a:r>
            <a:r>
              <a:rPr lang="pt-PT" dirty="0"/>
              <a:t> </a:t>
            </a:r>
            <a:r>
              <a:rPr lang="pt-PT" dirty="0" err="1"/>
              <a:t>be</a:t>
            </a:r>
            <a:r>
              <a:rPr lang="pt-PT" dirty="0"/>
              <a:t> </a:t>
            </a:r>
            <a:r>
              <a:rPr lang="pt-PT" dirty="0" err="1"/>
              <a:t>seaked</a:t>
            </a:r>
            <a:r>
              <a:rPr lang="pt-PT" dirty="0"/>
              <a:t> </a:t>
            </a:r>
            <a:r>
              <a:rPr lang="pt-PT" dirty="0" err="1"/>
              <a:t>through</a:t>
            </a:r>
            <a:r>
              <a:rPr lang="pt-PT" dirty="0"/>
              <a:t> </a:t>
            </a:r>
            <a:r>
              <a:rPr lang="pt-PT" dirty="0" err="1"/>
              <a:t>planning</a:t>
            </a:r>
            <a:r>
              <a:rPr lang="pt-PT" dirty="0"/>
              <a:t>?</a:t>
            </a:r>
          </a:p>
          <a:p>
            <a:r>
              <a:rPr lang="pt-PT" dirty="0" err="1"/>
              <a:t>Should</a:t>
            </a:r>
            <a:r>
              <a:rPr lang="pt-PT" dirty="0"/>
              <a:t> PP </a:t>
            </a:r>
            <a:r>
              <a:rPr lang="pt-PT" dirty="0" err="1"/>
              <a:t>be</a:t>
            </a:r>
            <a:r>
              <a:rPr lang="pt-PT" dirty="0"/>
              <a:t> a driver to </a:t>
            </a:r>
            <a:r>
              <a:rPr lang="pt-PT" dirty="0" err="1"/>
              <a:t>market</a:t>
            </a:r>
            <a:r>
              <a:rPr lang="pt-PT" dirty="0"/>
              <a:t> </a:t>
            </a:r>
            <a:r>
              <a:rPr lang="pt-PT" dirty="0" err="1"/>
              <a:t>change</a:t>
            </a:r>
            <a:r>
              <a:rPr lang="pt-PT" dirty="0"/>
              <a:t> or are </a:t>
            </a:r>
            <a:r>
              <a:rPr lang="pt-PT" dirty="0" err="1"/>
              <a:t>economic</a:t>
            </a:r>
            <a:r>
              <a:rPr lang="pt-PT" dirty="0"/>
              <a:t> </a:t>
            </a:r>
            <a:r>
              <a:rPr lang="pt-PT" dirty="0" err="1"/>
              <a:t>operators</a:t>
            </a:r>
            <a:r>
              <a:rPr lang="pt-PT" dirty="0"/>
              <a:t>’ business </a:t>
            </a:r>
            <a:r>
              <a:rPr lang="pt-PT" dirty="0" err="1"/>
              <a:t>models</a:t>
            </a:r>
            <a:r>
              <a:rPr lang="pt-PT" dirty="0"/>
              <a:t> </a:t>
            </a:r>
            <a:r>
              <a:rPr lang="pt-PT" dirty="0" err="1"/>
              <a:t>already</a:t>
            </a:r>
            <a:r>
              <a:rPr lang="pt-PT" dirty="0"/>
              <a:t> </a:t>
            </a:r>
            <a:r>
              <a:rPr lang="pt-PT" dirty="0" err="1"/>
              <a:t>fit</a:t>
            </a:r>
            <a:r>
              <a:rPr lang="pt-PT" dirty="0"/>
              <a:t> to </a:t>
            </a:r>
            <a:r>
              <a:rPr lang="pt-PT" dirty="0" err="1"/>
              <a:t>answer</a:t>
            </a:r>
            <a:r>
              <a:rPr lang="pt-PT" dirty="0"/>
              <a:t> </a:t>
            </a:r>
            <a:r>
              <a:rPr lang="pt-PT" dirty="0" err="1"/>
              <a:t>with</a:t>
            </a:r>
            <a:r>
              <a:rPr lang="pt-PT" dirty="0"/>
              <a:t> </a:t>
            </a:r>
            <a:r>
              <a:rPr lang="pt-PT" dirty="0" err="1"/>
              <a:t>innovative</a:t>
            </a:r>
            <a:r>
              <a:rPr lang="pt-PT" dirty="0"/>
              <a:t> </a:t>
            </a:r>
            <a:r>
              <a:rPr lang="pt-PT" dirty="0" err="1"/>
              <a:t>and</a:t>
            </a:r>
            <a:r>
              <a:rPr lang="pt-PT" dirty="0"/>
              <a:t> circular </a:t>
            </a:r>
            <a:r>
              <a:rPr lang="pt-PT" dirty="0" err="1"/>
              <a:t>proposals</a:t>
            </a:r>
            <a:r>
              <a:rPr lang="pt-PT" dirty="0"/>
              <a:t>? </a:t>
            </a:r>
          </a:p>
        </p:txBody>
      </p:sp>
      <p:sp>
        <p:nvSpPr>
          <p:cNvPr id="12" name="Marcador de Posição do Número do Diapositivo 11">
            <a:extLst>
              <a:ext uri="{FF2B5EF4-FFF2-40B4-BE49-F238E27FC236}">
                <a16:creationId xmlns:a16="http://schemas.microsoft.com/office/drawing/2014/main" id="{5A087DA2-71B5-CBF5-5B8E-EE75A649B509}"/>
              </a:ext>
            </a:extLst>
          </p:cNvPr>
          <p:cNvSpPr>
            <a:spLocks noGrp="1"/>
          </p:cNvSpPr>
          <p:nvPr>
            <p:ph type="sldNum" sz="quarter" idx="12"/>
          </p:nvPr>
        </p:nvSpPr>
        <p:spPr/>
        <p:txBody>
          <a:bodyPr/>
          <a:lstStyle/>
          <a:p>
            <a:r>
              <a:rPr lang="en-US" dirty="0"/>
              <a:t>16</a:t>
            </a:r>
          </a:p>
        </p:txBody>
      </p:sp>
    </p:spTree>
    <p:extLst>
      <p:ext uri="{BB962C8B-B14F-4D97-AF65-F5344CB8AC3E}">
        <p14:creationId xmlns:p14="http://schemas.microsoft.com/office/powerpoint/2010/main" val="663280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F7FBF0-042F-53A9-8FD8-1E466A571C83}"/>
              </a:ext>
            </a:extLst>
          </p:cNvPr>
          <p:cNvSpPr>
            <a:spLocks noGrp="1"/>
          </p:cNvSpPr>
          <p:nvPr>
            <p:ph type="title"/>
          </p:nvPr>
        </p:nvSpPr>
        <p:spPr/>
        <p:txBody>
          <a:bodyPr/>
          <a:lstStyle/>
          <a:p>
            <a:r>
              <a:rPr lang="pt-PT" dirty="0"/>
              <a:t>Green </a:t>
            </a:r>
            <a:r>
              <a:rPr lang="pt-PT" dirty="0" err="1"/>
              <a:t>Public</a:t>
            </a:r>
            <a:r>
              <a:rPr lang="pt-PT" dirty="0"/>
              <a:t> </a:t>
            </a:r>
            <a:r>
              <a:rPr lang="pt-PT" dirty="0" err="1"/>
              <a:t>Procurement</a:t>
            </a:r>
            <a:endParaRPr lang="pt-PT" dirty="0"/>
          </a:p>
        </p:txBody>
      </p:sp>
      <p:sp>
        <p:nvSpPr>
          <p:cNvPr id="3" name="Marcador de Posição de Conteúdo 2">
            <a:extLst>
              <a:ext uri="{FF2B5EF4-FFF2-40B4-BE49-F238E27FC236}">
                <a16:creationId xmlns:a16="http://schemas.microsoft.com/office/drawing/2014/main" id="{AC7F4C29-D343-40A2-D322-389FB38A005E}"/>
              </a:ext>
            </a:extLst>
          </p:cNvPr>
          <p:cNvSpPr>
            <a:spLocks noGrp="1"/>
          </p:cNvSpPr>
          <p:nvPr>
            <p:ph idx="1"/>
          </p:nvPr>
        </p:nvSpPr>
        <p:spPr/>
        <p:txBody>
          <a:bodyPr>
            <a:normAutofit/>
          </a:bodyPr>
          <a:lstStyle/>
          <a:p>
            <a:r>
              <a:rPr lang="pt-PT" dirty="0" err="1"/>
              <a:t>The</a:t>
            </a:r>
            <a:r>
              <a:rPr lang="pt-PT" dirty="0"/>
              <a:t> </a:t>
            </a:r>
            <a:r>
              <a:rPr lang="pt-PT" dirty="0" err="1"/>
              <a:t>importance</a:t>
            </a:r>
            <a:r>
              <a:rPr lang="pt-PT" dirty="0"/>
              <a:t> </a:t>
            </a:r>
            <a:r>
              <a:rPr lang="pt-PT" dirty="0" err="1"/>
              <a:t>of</a:t>
            </a:r>
            <a:r>
              <a:rPr lang="pt-PT" dirty="0"/>
              <a:t> </a:t>
            </a:r>
            <a:r>
              <a:rPr lang="pt-PT" dirty="0" err="1"/>
              <a:t>monitorization</a:t>
            </a:r>
            <a:r>
              <a:rPr lang="pt-PT" dirty="0"/>
              <a:t> </a:t>
            </a:r>
            <a:r>
              <a:rPr lang="pt-PT" dirty="0" err="1"/>
              <a:t>of</a:t>
            </a:r>
            <a:r>
              <a:rPr lang="pt-PT" dirty="0"/>
              <a:t> green </a:t>
            </a:r>
            <a:r>
              <a:rPr lang="pt-PT" dirty="0" err="1"/>
              <a:t>contracts</a:t>
            </a:r>
            <a:r>
              <a:rPr lang="pt-PT" dirty="0"/>
              <a:t> </a:t>
            </a:r>
            <a:r>
              <a:rPr lang="pt-PT" dirty="0" err="1"/>
              <a:t>and</a:t>
            </a:r>
            <a:r>
              <a:rPr lang="pt-PT" dirty="0"/>
              <a:t> </a:t>
            </a:r>
            <a:r>
              <a:rPr lang="pt-PT" dirty="0" err="1"/>
              <a:t>public</a:t>
            </a:r>
            <a:r>
              <a:rPr lang="pt-PT" dirty="0"/>
              <a:t> </a:t>
            </a:r>
            <a:r>
              <a:rPr lang="pt-PT" dirty="0" err="1"/>
              <a:t>sharing</a:t>
            </a:r>
            <a:r>
              <a:rPr lang="pt-PT" dirty="0"/>
              <a:t> of </a:t>
            </a:r>
            <a:r>
              <a:rPr lang="pt-PT" dirty="0" err="1"/>
              <a:t>results</a:t>
            </a:r>
            <a:r>
              <a:rPr lang="pt-PT" dirty="0"/>
              <a:t> </a:t>
            </a:r>
            <a:r>
              <a:rPr lang="pt-PT" dirty="0" err="1"/>
              <a:t>by</a:t>
            </a:r>
            <a:r>
              <a:rPr lang="pt-PT" dirty="0"/>
              <a:t> </a:t>
            </a:r>
            <a:r>
              <a:rPr lang="pt-PT" dirty="0" err="1"/>
              <a:t>public</a:t>
            </a:r>
            <a:r>
              <a:rPr lang="pt-PT" dirty="0"/>
              <a:t> </a:t>
            </a:r>
            <a:r>
              <a:rPr lang="pt-PT" dirty="0" err="1"/>
              <a:t>administrative</a:t>
            </a:r>
            <a:r>
              <a:rPr lang="pt-PT" dirty="0"/>
              <a:t> bodies (art. 6);</a:t>
            </a:r>
          </a:p>
          <a:p>
            <a:r>
              <a:rPr lang="pt-PT" dirty="0" err="1"/>
              <a:t>The</a:t>
            </a:r>
            <a:r>
              <a:rPr lang="pt-PT" dirty="0"/>
              <a:t> </a:t>
            </a:r>
            <a:r>
              <a:rPr lang="pt-PT" dirty="0" err="1"/>
              <a:t>importance</a:t>
            </a:r>
            <a:r>
              <a:rPr lang="pt-PT" dirty="0"/>
              <a:t> </a:t>
            </a:r>
            <a:r>
              <a:rPr lang="pt-PT" dirty="0" err="1"/>
              <a:t>of</a:t>
            </a:r>
            <a:r>
              <a:rPr lang="pt-PT" dirty="0"/>
              <a:t> </a:t>
            </a:r>
            <a:r>
              <a:rPr lang="pt-PT" dirty="0" err="1"/>
              <a:t>contracting</a:t>
            </a:r>
            <a:r>
              <a:rPr lang="pt-PT" dirty="0"/>
              <a:t> </a:t>
            </a:r>
            <a:r>
              <a:rPr lang="pt-PT" dirty="0" err="1"/>
              <a:t>authorities</a:t>
            </a:r>
            <a:r>
              <a:rPr lang="pt-PT" dirty="0"/>
              <a:t> </a:t>
            </a:r>
            <a:r>
              <a:rPr lang="pt-PT" dirty="0" err="1"/>
              <a:t>reporting</a:t>
            </a:r>
            <a:r>
              <a:rPr lang="pt-PT" dirty="0"/>
              <a:t> </a:t>
            </a:r>
            <a:r>
              <a:rPr lang="pt-PT" dirty="0" err="1"/>
              <a:t>the</a:t>
            </a:r>
            <a:r>
              <a:rPr lang="pt-PT" dirty="0"/>
              <a:t> </a:t>
            </a:r>
            <a:r>
              <a:rPr lang="pt-PT" dirty="0" err="1"/>
              <a:t>fulfilment</a:t>
            </a:r>
            <a:r>
              <a:rPr lang="pt-PT" dirty="0"/>
              <a:t> of </a:t>
            </a:r>
            <a:r>
              <a:rPr lang="pt-PT" dirty="0" err="1"/>
              <a:t>mandatory</a:t>
            </a:r>
            <a:r>
              <a:rPr lang="pt-PT" dirty="0"/>
              <a:t> </a:t>
            </a:r>
            <a:r>
              <a:rPr lang="pt-PT" dirty="0" err="1"/>
              <a:t>requirements</a:t>
            </a:r>
            <a:r>
              <a:rPr lang="pt-PT" dirty="0"/>
              <a:t> in </a:t>
            </a:r>
            <a:r>
              <a:rPr lang="pt-PT" dirty="0" err="1"/>
              <a:t>public</a:t>
            </a:r>
            <a:r>
              <a:rPr lang="pt-PT" dirty="0"/>
              <a:t> </a:t>
            </a:r>
            <a:r>
              <a:rPr lang="pt-PT" dirty="0" err="1"/>
              <a:t>contract</a:t>
            </a:r>
            <a:r>
              <a:rPr lang="pt-PT" dirty="0"/>
              <a:t> </a:t>
            </a:r>
            <a:r>
              <a:rPr lang="pt-PT" dirty="0" err="1"/>
              <a:t>procedures</a:t>
            </a:r>
            <a:r>
              <a:rPr lang="pt-PT" dirty="0"/>
              <a:t>;  </a:t>
            </a:r>
          </a:p>
          <a:p>
            <a:r>
              <a:rPr lang="en-US" dirty="0"/>
              <a:t>The Court of Auditors is responsible for imposing sanctions for non-compliance</a:t>
            </a:r>
            <a:endParaRPr lang="pt-PT" dirty="0"/>
          </a:p>
        </p:txBody>
      </p:sp>
      <p:sp>
        <p:nvSpPr>
          <p:cNvPr id="12" name="Marcador de Posição do Número do Diapositivo 11">
            <a:extLst>
              <a:ext uri="{FF2B5EF4-FFF2-40B4-BE49-F238E27FC236}">
                <a16:creationId xmlns:a16="http://schemas.microsoft.com/office/drawing/2014/main" id="{7886F88E-E528-DA6F-C40D-6C746A6BFB49}"/>
              </a:ext>
            </a:extLst>
          </p:cNvPr>
          <p:cNvSpPr>
            <a:spLocks noGrp="1"/>
          </p:cNvSpPr>
          <p:nvPr>
            <p:ph type="sldNum" sz="quarter" idx="12"/>
          </p:nvPr>
        </p:nvSpPr>
        <p:spPr/>
        <p:txBody>
          <a:bodyPr/>
          <a:lstStyle/>
          <a:p>
            <a:r>
              <a:rPr lang="en-US" dirty="0"/>
              <a:t>17</a:t>
            </a:r>
          </a:p>
        </p:txBody>
      </p:sp>
    </p:spTree>
    <p:extLst>
      <p:ext uri="{BB962C8B-B14F-4D97-AF65-F5344CB8AC3E}">
        <p14:creationId xmlns:p14="http://schemas.microsoft.com/office/powerpoint/2010/main" val="1433033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F7FBF0-042F-53A9-8FD8-1E466A571C83}"/>
              </a:ext>
            </a:extLst>
          </p:cNvPr>
          <p:cNvSpPr>
            <a:spLocks noGrp="1"/>
          </p:cNvSpPr>
          <p:nvPr>
            <p:ph type="title"/>
          </p:nvPr>
        </p:nvSpPr>
        <p:spPr/>
        <p:txBody>
          <a:bodyPr/>
          <a:lstStyle/>
          <a:p>
            <a:r>
              <a:rPr lang="pt-PT" dirty="0"/>
              <a:t>Green </a:t>
            </a:r>
            <a:r>
              <a:rPr lang="pt-PT" dirty="0" err="1"/>
              <a:t>Public</a:t>
            </a:r>
            <a:r>
              <a:rPr lang="pt-PT" dirty="0"/>
              <a:t> </a:t>
            </a:r>
            <a:r>
              <a:rPr lang="pt-PT" dirty="0" err="1"/>
              <a:t>Procurement</a:t>
            </a:r>
            <a:endParaRPr lang="pt-PT" dirty="0"/>
          </a:p>
        </p:txBody>
      </p:sp>
      <p:sp>
        <p:nvSpPr>
          <p:cNvPr id="3" name="Marcador de Posição de Conteúdo 2">
            <a:extLst>
              <a:ext uri="{FF2B5EF4-FFF2-40B4-BE49-F238E27FC236}">
                <a16:creationId xmlns:a16="http://schemas.microsoft.com/office/drawing/2014/main" id="{AC7F4C29-D343-40A2-D322-389FB38A005E}"/>
              </a:ext>
            </a:extLst>
          </p:cNvPr>
          <p:cNvSpPr>
            <a:spLocks noGrp="1"/>
          </p:cNvSpPr>
          <p:nvPr>
            <p:ph idx="1"/>
          </p:nvPr>
        </p:nvSpPr>
        <p:spPr/>
        <p:txBody>
          <a:bodyPr>
            <a:normAutofit/>
          </a:bodyPr>
          <a:lstStyle/>
          <a:p>
            <a:r>
              <a:rPr lang="pt-PT" dirty="0" err="1"/>
              <a:t>The</a:t>
            </a:r>
            <a:r>
              <a:rPr lang="pt-PT" dirty="0"/>
              <a:t> Final </a:t>
            </a:r>
            <a:r>
              <a:rPr lang="pt-PT" dirty="0" err="1"/>
              <a:t>Monitoring</a:t>
            </a:r>
            <a:r>
              <a:rPr lang="pt-PT" dirty="0"/>
              <a:t> </a:t>
            </a:r>
            <a:r>
              <a:rPr lang="pt-PT" dirty="0" err="1"/>
              <a:t>Report</a:t>
            </a:r>
            <a:r>
              <a:rPr lang="pt-PT" dirty="0"/>
              <a:t> of 2020 ENCPE – (</a:t>
            </a:r>
            <a:r>
              <a:rPr lang="pt-PT" sz="1200" dirty="0">
                <a:hlinkClick r:id="rId2"/>
              </a:rPr>
              <a:t>https://encpe.apambiente.pt/content/relat%C3%B3rio-final-de-monitoriza%C3%A7%C3%A3o?language=pt-pt</a:t>
            </a:r>
            <a:r>
              <a:rPr lang="pt-PT" sz="1200" dirty="0"/>
              <a:t>):</a:t>
            </a:r>
          </a:p>
          <a:p>
            <a:pPr lvl="1"/>
            <a:r>
              <a:rPr lang="pt-PT" sz="1050" dirty="0"/>
              <a:t>SWOT </a:t>
            </a:r>
            <a:r>
              <a:rPr lang="en-GB" sz="1050" dirty="0"/>
              <a:t>analysis and main vulnerabilities: </a:t>
            </a:r>
          </a:p>
          <a:p>
            <a:pPr lvl="2"/>
            <a:r>
              <a:rPr lang="en-US" sz="1050" dirty="0"/>
              <a:t>Insufficient availability of human and material resources of the entities that constitute the MAG to perform the tasks associated with the implementation of the ENCPE 2020. </a:t>
            </a:r>
          </a:p>
          <a:p>
            <a:pPr lvl="2"/>
            <a:r>
              <a:rPr lang="en-US" sz="1050" dirty="0"/>
              <a:t>Delay in the preparation of tools to support the implementation of the strategy (e.g. preparation of guidebooks) and the necessary awareness-raising actions and training of public administration entities. </a:t>
            </a:r>
          </a:p>
          <a:p>
            <a:pPr lvl="2"/>
            <a:r>
              <a:rPr lang="en-US" sz="1050" dirty="0"/>
              <a:t>The voluntary nature of the instrument conditions the adhesion of the entities and consequently its effectiveness. </a:t>
            </a:r>
          </a:p>
        </p:txBody>
      </p:sp>
      <p:sp>
        <p:nvSpPr>
          <p:cNvPr id="7" name="Marcador de Posição do Número do Diapositivo 6">
            <a:extLst>
              <a:ext uri="{FF2B5EF4-FFF2-40B4-BE49-F238E27FC236}">
                <a16:creationId xmlns:a16="http://schemas.microsoft.com/office/drawing/2014/main" id="{21EBF907-456D-E9AF-101E-58EF041BC472}"/>
              </a:ext>
            </a:extLst>
          </p:cNvPr>
          <p:cNvSpPr>
            <a:spLocks noGrp="1"/>
          </p:cNvSpPr>
          <p:nvPr>
            <p:ph type="sldNum" sz="quarter" idx="12"/>
          </p:nvPr>
        </p:nvSpPr>
        <p:spPr/>
        <p:txBody>
          <a:bodyPr/>
          <a:lstStyle/>
          <a:p>
            <a:r>
              <a:rPr lang="en-US" dirty="0"/>
              <a:t>18</a:t>
            </a:r>
          </a:p>
        </p:txBody>
      </p:sp>
    </p:spTree>
    <p:extLst>
      <p:ext uri="{BB962C8B-B14F-4D97-AF65-F5344CB8AC3E}">
        <p14:creationId xmlns:p14="http://schemas.microsoft.com/office/powerpoint/2010/main" val="4153798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F7FBF0-042F-53A9-8FD8-1E466A571C83}"/>
              </a:ext>
            </a:extLst>
          </p:cNvPr>
          <p:cNvSpPr>
            <a:spLocks noGrp="1"/>
          </p:cNvSpPr>
          <p:nvPr>
            <p:ph type="title"/>
          </p:nvPr>
        </p:nvSpPr>
        <p:spPr/>
        <p:txBody>
          <a:bodyPr/>
          <a:lstStyle/>
          <a:p>
            <a:r>
              <a:rPr lang="pt-PT" dirty="0"/>
              <a:t>Green </a:t>
            </a:r>
            <a:r>
              <a:rPr lang="pt-PT" dirty="0" err="1"/>
              <a:t>Public</a:t>
            </a:r>
            <a:r>
              <a:rPr lang="pt-PT" dirty="0"/>
              <a:t> </a:t>
            </a:r>
            <a:r>
              <a:rPr lang="pt-PT" dirty="0" err="1"/>
              <a:t>Procurement</a:t>
            </a:r>
            <a:endParaRPr lang="pt-PT" dirty="0"/>
          </a:p>
        </p:txBody>
      </p:sp>
      <p:sp>
        <p:nvSpPr>
          <p:cNvPr id="3" name="Marcador de Posição de Conteúdo 2">
            <a:extLst>
              <a:ext uri="{FF2B5EF4-FFF2-40B4-BE49-F238E27FC236}">
                <a16:creationId xmlns:a16="http://schemas.microsoft.com/office/drawing/2014/main" id="{AC7F4C29-D343-40A2-D322-389FB38A005E}"/>
              </a:ext>
            </a:extLst>
          </p:cNvPr>
          <p:cNvSpPr>
            <a:spLocks noGrp="1"/>
          </p:cNvSpPr>
          <p:nvPr>
            <p:ph idx="1"/>
          </p:nvPr>
        </p:nvSpPr>
        <p:spPr/>
        <p:txBody>
          <a:bodyPr>
            <a:normAutofit/>
          </a:bodyPr>
          <a:lstStyle/>
          <a:p>
            <a:pPr lvl="2"/>
            <a:r>
              <a:rPr lang="en-US" sz="1100" dirty="0"/>
              <a:t>Need for further improvements in the operationalization and use of the Base Portal regarding the monitoring of the use of environmental criteria in public procurement. </a:t>
            </a:r>
          </a:p>
          <a:p>
            <a:pPr lvl="2"/>
            <a:r>
              <a:rPr lang="en-US" sz="1100" dirty="0"/>
              <a:t>Difficulty in involving the State’s business sector and Local Administration. </a:t>
            </a:r>
          </a:p>
          <a:p>
            <a:pPr lvl="2"/>
            <a:r>
              <a:rPr lang="en-US" sz="1100" dirty="0"/>
              <a:t>High diversity of agents that intervene in general government procurement processes, with very diverse degrees of knowledge and perceptions of GPP. </a:t>
            </a:r>
          </a:p>
          <a:p>
            <a:pPr lvl="2"/>
            <a:r>
              <a:rPr lang="en-US" sz="1100" dirty="0"/>
              <a:t>Absence of monitoring and dissemination of results during the implementation of the strategy, as well as of a feedback mechanism to monitor the use of the guidebooks and the results obtained. </a:t>
            </a:r>
          </a:p>
          <a:p>
            <a:pPr lvl="2"/>
            <a:r>
              <a:rPr lang="en-US" sz="1100" dirty="0"/>
              <a:t>The limited perception of the results in terms of environmental performance of organizations as a result of green procurement does not promote adherence. </a:t>
            </a:r>
          </a:p>
          <a:p>
            <a:pPr lvl="2"/>
            <a:r>
              <a:rPr lang="en-US" sz="1100" dirty="0"/>
              <a:t>Insufficient awareness of a large part of economic operators regarding environmental issues/circular economy, which hinders and restricts competition when environmental criteria are included in pre-contractual procedures. </a:t>
            </a:r>
            <a:endParaRPr lang="pt-PT" sz="1100" dirty="0"/>
          </a:p>
        </p:txBody>
      </p:sp>
      <p:sp>
        <p:nvSpPr>
          <p:cNvPr id="7" name="Marcador de Posição do Número do Diapositivo 6">
            <a:extLst>
              <a:ext uri="{FF2B5EF4-FFF2-40B4-BE49-F238E27FC236}">
                <a16:creationId xmlns:a16="http://schemas.microsoft.com/office/drawing/2014/main" id="{ECCC7579-E675-C6F4-9650-ABF174BCC77E}"/>
              </a:ext>
            </a:extLst>
          </p:cNvPr>
          <p:cNvSpPr>
            <a:spLocks noGrp="1"/>
          </p:cNvSpPr>
          <p:nvPr>
            <p:ph type="sldNum" sz="quarter" idx="12"/>
          </p:nvPr>
        </p:nvSpPr>
        <p:spPr/>
        <p:txBody>
          <a:bodyPr/>
          <a:lstStyle/>
          <a:p>
            <a:r>
              <a:rPr lang="en-US" dirty="0"/>
              <a:t>19</a:t>
            </a:r>
          </a:p>
        </p:txBody>
      </p:sp>
    </p:spTree>
    <p:extLst>
      <p:ext uri="{BB962C8B-B14F-4D97-AF65-F5344CB8AC3E}">
        <p14:creationId xmlns:p14="http://schemas.microsoft.com/office/powerpoint/2010/main" val="518934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F7FBF0-042F-53A9-8FD8-1E466A571C83}"/>
              </a:ext>
            </a:extLst>
          </p:cNvPr>
          <p:cNvSpPr>
            <a:spLocks noGrp="1"/>
          </p:cNvSpPr>
          <p:nvPr>
            <p:ph type="title"/>
          </p:nvPr>
        </p:nvSpPr>
        <p:spPr/>
        <p:txBody>
          <a:bodyPr/>
          <a:lstStyle/>
          <a:p>
            <a:r>
              <a:rPr lang="pt-PT" dirty="0"/>
              <a:t>Green </a:t>
            </a:r>
            <a:r>
              <a:rPr lang="pt-PT" dirty="0" err="1"/>
              <a:t>Public</a:t>
            </a:r>
            <a:r>
              <a:rPr lang="pt-PT" dirty="0"/>
              <a:t> </a:t>
            </a:r>
            <a:r>
              <a:rPr lang="pt-PT" dirty="0" err="1"/>
              <a:t>Procurement</a:t>
            </a:r>
            <a:endParaRPr lang="pt-PT" dirty="0"/>
          </a:p>
        </p:txBody>
      </p:sp>
      <p:sp>
        <p:nvSpPr>
          <p:cNvPr id="3" name="Marcador de Posição de Conteúdo 2">
            <a:extLst>
              <a:ext uri="{FF2B5EF4-FFF2-40B4-BE49-F238E27FC236}">
                <a16:creationId xmlns:a16="http://schemas.microsoft.com/office/drawing/2014/main" id="{AC7F4C29-D343-40A2-D322-389FB38A005E}"/>
              </a:ext>
            </a:extLst>
          </p:cNvPr>
          <p:cNvSpPr>
            <a:spLocks noGrp="1"/>
          </p:cNvSpPr>
          <p:nvPr>
            <p:ph idx="1"/>
          </p:nvPr>
        </p:nvSpPr>
        <p:spPr/>
        <p:txBody>
          <a:bodyPr>
            <a:normAutofit lnSpcReduction="10000"/>
          </a:bodyPr>
          <a:lstStyle/>
          <a:p>
            <a:r>
              <a:rPr lang="pt-PT" dirty="0"/>
              <a:t>Some </a:t>
            </a:r>
            <a:r>
              <a:rPr lang="pt-PT" dirty="0" err="1"/>
              <a:t>thoughts</a:t>
            </a:r>
            <a:r>
              <a:rPr lang="pt-PT" dirty="0"/>
              <a:t>…</a:t>
            </a:r>
          </a:p>
          <a:p>
            <a:pPr lvl="1"/>
            <a:r>
              <a:rPr lang="pt-PT" dirty="0" err="1"/>
              <a:t>Circularity</a:t>
            </a:r>
            <a:r>
              <a:rPr lang="pt-PT" dirty="0"/>
              <a:t> </a:t>
            </a:r>
            <a:r>
              <a:rPr lang="pt-PT" dirty="0" err="1"/>
              <a:t>and</a:t>
            </a:r>
            <a:r>
              <a:rPr lang="pt-PT" dirty="0"/>
              <a:t> </a:t>
            </a:r>
            <a:r>
              <a:rPr lang="pt-PT" dirty="0" err="1"/>
              <a:t>the</a:t>
            </a:r>
            <a:r>
              <a:rPr lang="pt-PT" dirty="0"/>
              <a:t> </a:t>
            </a:r>
            <a:r>
              <a:rPr lang="pt-PT" dirty="0" err="1"/>
              <a:t>absence</a:t>
            </a:r>
            <a:r>
              <a:rPr lang="pt-PT" dirty="0"/>
              <a:t> of </a:t>
            </a:r>
            <a:r>
              <a:rPr lang="pt-PT" dirty="0" err="1"/>
              <a:t>all</a:t>
            </a:r>
            <a:r>
              <a:rPr lang="pt-PT" dirty="0"/>
              <a:t> of circular </a:t>
            </a:r>
            <a:r>
              <a:rPr lang="pt-PT" dirty="0" err="1"/>
              <a:t>concepts</a:t>
            </a:r>
            <a:r>
              <a:rPr lang="pt-PT" dirty="0"/>
              <a:t>;</a:t>
            </a:r>
          </a:p>
          <a:p>
            <a:pPr lvl="1"/>
            <a:r>
              <a:rPr lang="pt-PT" dirty="0" err="1"/>
              <a:t>How</a:t>
            </a:r>
            <a:r>
              <a:rPr lang="pt-PT" dirty="0"/>
              <a:t> to </a:t>
            </a:r>
            <a:r>
              <a:rPr lang="pt-PT" dirty="0" err="1"/>
              <a:t>conciliate</a:t>
            </a:r>
            <a:r>
              <a:rPr lang="pt-PT" dirty="0"/>
              <a:t> </a:t>
            </a:r>
            <a:r>
              <a:rPr lang="pt-PT" dirty="0" err="1"/>
              <a:t>the</a:t>
            </a:r>
            <a:r>
              <a:rPr lang="pt-PT" dirty="0"/>
              <a:t> local/regional </a:t>
            </a:r>
            <a:r>
              <a:rPr lang="pt-PT" dirty="0" err="1"/>
              <a:t>preference</a:t>
            </a:r>
            <a:r>
              <a:rPr lang="pt-PT" dirty="0"/>
              <a:t> (in </a:t>
            </a:r>
            <a:r>
              <a:rPr lang="pt-PT" dirty="0" err="1"/>
              <a:t>the</a:t>
            </a:r>
            <a:r>
              <a:rPr lang="pt-PT" dirty="0"/>
              <a:t> </a:t>
            </a:r>
            <a:r>
              <a:rPr lang="pt-PT" dirty="0" err="1"/>
              <a:t>draft</a:t>
            </a:r>
            <a:r>
              <a:rPr lang="pt-PT" dirty="0"/>
              <a:t> </a:t>
            </a:r>
            <a:r>
              <a:rPr lang="pt-PT" dirty="0" err="1"/>
              <a:t>law</a:t>
            </a:r>
            <a:r>
              <a:rPr lang="pt-PT" dirty="0"/>
              <a:t> </a:t>
            </a:r>
            <a:r>
              <a:rPr lang="pt-PT" dirty="0" err="1"/>
              <a:t>and</a:t>
            </a:r>
            <a:r>
              <a:rPr lang="pt-PT" dirty="0"/>
              <a:t> PCC – art.42, no. 6 e) – “</a:t>
            </a:r>
            <a:r>
              <a:rPr lang="en-US" dirty="0"/>
              <a:t>enhancement of the local and regional economy”; art. 75, no. 2 d) – “use of products of local or regional origin”) and competition?</a:t>
            </a:r>
          </a:p>
          <a:p>
            <a:pPr lvl="1"/>
            <a:r>
              <a:rPr lang="en-US" dirty="0"/>
              <a:t>Are mandatory green factors the best solution (France has chosen this tool: art. 2152-7: at least one factor in the award criteria must be environmental)? Or is a sectorial approach more adequate? Why?</a:t>
            </a:r>
            <a:endParaRPr lang="pt-PT" dirty="0"/>
          </a:p>
        </p:txBody>
      </p:sp>
      <p:sp>
        <p:nvSpPr>
          <p:cNvPr id="11" name="Marcador de Posição do Número do Diapositivo 10">
            <a:extLst>
              <a:ext uri="{FF2B5EF4-FFF2-40B4-BE49-F238E27FC236}">
                <a16:creationId xmlns:a16="http://schemas.microsoft.com/office/drawing/2014/main" id="{FB9913B4-5DAA-034B-4CB0-1FC309915B2C}"/>
              </a:ext>
            </a:extLst>
          </p:cNvPr>
          <p:cNvSpPr>
            <a:spLocks noGrp="1"/>
          </p:cNvSpPr>
          <p:nvPr>
            <p:ph type="sldNum" sz="quarter" idx="12"/>
          </p:nvPr>
        </p:nvSpPr>
        <p:spPr/>
        <p:txBody>
          <a:bodyPr/>
          <a:lstStyle/>
          <a:p>
            <a:r>
              <a:rPr lang="en-US" dirty="0"/>
              <a:t>20</a:t>
            </a:r>
          </a:p>
        </p:txBody>
      </p:sp>
    </p:spTree>
    <p:extLst>
      <p:ext uri="{BB962C8B-B14F-4D97-AF65-F5344CB8AC3E}">
        <p14:creationId xmlns:p14="http://schemas.microsoft.com/office/powerpoint/2010/main" val="1952991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DC921C-CEDB-19A4-AB7F-515D30612419}"/>
              </a:ext>
            </a:extLst>
          </p:cNvPr>
          <p:cNvSpPr>
            <a:spLocks noGrp="1"/>
          </p:cNvSpPr>
          <p:nvPr>
            <p:ph type="title"/>
          </p:nvPr>
        </p:nvSpPr>
        <p:spPr/>
        <p:txBody>
          <a:bodyPr/>
          <a:lstStyle/>
          <a:p>
            <a:endParaRPr lang="pt-PT"/>
          </a:p>
        </p:txBody>
      </p:sp>
      <p:sp>
        <p:nvSpPr>
          <p:cNvPr id="3" name="Marcador de Posição de Conteúdo 2">
            <a:extLst>
              <a:ext uri="{FF2B5EF4-FFF2-40B4-BE49-F238E27FC236}">
                <a16:creationId xmlns:a16="http://schemas.microsoft.com/office/drawing/2014/main" id="{CEDB3C45-CA15-581E-6E58-CEE66A88D958}"/>
              </a:ext>
            </a:extLst>
          </p:cNvPr>
          <p:cNvSpPr>
            <a:spLocks noGrp="1"/>
          </p:cNvSpPr>
          <p:nvPr>
            <p:ph idx="1"/>
          </p:nvPr>
        </p:nvSpPr>
        <p:spPr/>
        <p:txBody>
          <a:bodyPr/>
          <a:lstStyle/>
          <a:p>
            <a:endParaRPr lang="pt-PT" sz="1800" dirty="0"/>
          </a:p>
        </p:txBody>
      </p:sp>
      <p:sp>
        <p:nvSpPr>
          <p:cNvPr id="7" name="Oval 6">
            <a:extLst>
              <a:ext uri="{FF2B5EF4-FFF2-40B4-BE49-F238E27FC236}">
                <a16:creationId xmlns:a16="http://schemas.microsoft.com/office/drawing/2014/main" id="{5C6C2AA5-A9CD-2AF2-0055-B65E057E0656}"/>
              </a:ext>
            </a:extLst>
          </p:cNvPr>
          <p:cNvSpPr/>
          <p:nvPr/>
        </p:nvSpPr>
        <p:spPr>
          <a:xfrm>
            <a:off x="5507568" y="1604321"/>
            <a:ext cx="2943413" cy="2746298"/>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a:solidFill>
                  <a:schemeClr val="tx2"/>
                </a:solidFill>
              </a:rPr>
              <a:t>THANK YOU!</a:t>
            </a:r>
          </a:p>
          <a:p>
            <a:pPr algn="just"/>
            <a:endParaRPr lang="en-US" sz="2000" dirty="0">
              <a:solidFill>
                <a:schemeClr val="tx2"/>
              </a:solidFill>
            </a:endParaRPr>
          </a:p>
          <a:p>
            <a:pPr algn="ctr"/>
            <a:endParaRPr lang="en-US" sz="1600" dirty="0">
              <a:solidFill>
                <a:schemeClr val="tx2"/>
              </a:solidFill>
            </a:endParaRPr>
          </a:p>
          <a:p>
            <a:pPr algn="ctr"/>
            <a:r>
              <a:rPr lang="en-US" sz="1600" dirty="0">
                <a:solidFill>
                  <a:schemeClr val="tx2"/>
                </a:solidFill>
              </a:rPr>
              <a:t>rmcarvalho@ucp.pt</a:t>
            </a:r>
          </a:p>
        </p:txBody>
      </p:sp>
      <p:sp>
        <p:nvSpPr>
          <p:cNvPr id="8" name="Marcador de Posição do Número do Diapositivo 7">
            <a:extLst>
              <a:ext uri="{FF2B5EF4-FFF2-40B4-BE49-F238E27FC236}">
                <a16:creationId xmlns:a16="http://schemas.microsoft.com/office/drawing/2014/main" id="{06B0492E-F21D-617C-B1BF-92F88CC9326D}"/>
              </a:ext>
            </a:extLst>
          </p:cNvPr>
          <p:cNvSpPr>
            <a:spLocks noGrp="1"/>
          </p:cNvSpPr>
          <p:nvPr>
            <p:ph type="sldNum" sz="quarter" idx="12"/>
          </p:nvPr>
        </p:nvSpPr>
        <p:spPr/>
        <p:txBody>
          <a:bodyPr/>
          <a:lstStyle/>
          <a:p>
            <a:r>
              <a:rPr lang="en-US" dirty="0"/>
              <a:t>21</a:t>
            </a:r>
          </a:p>
        </p:txBody>
      </p:sp>
    </p:spTree>
    <p:extLst>
      <p:ext uri="{BB962C8B-B14F-4D97-AF65-F5344CB8AC3E}">
        <p14:creationId xmlns:p14="http://schemas.microsoft.com/office/powerpoint/2010/main" val="3684781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000" y="445500"/>
            <a:ext cx="7956000" cy="810000"/>
          </a:xfrm>
        </p:spPr>
        <p:txBody>
          <a:bodyPr anchor="t">
            <a:normAutofit/>
          </a:bodyPr>
          <a:lstStyle/>
          <a:p>
            <a:pPr algn="ctr"/>
            <a:r>
              <a:rPr lang="en-US" b="1" dirty="0">
                <a:solidFill>
                  <a:schemeClr val="tx1"/>
                </a:solidFill>
                <a:latin typeface="Times New Roman" panose="02020603050405020304" pitchFamily="18" charset="0"/>
                <a:cs typeface="Times New Roman" panose="02020603050405020304" pitchFamily="18" charset="0"/>
              </a:rPr>
              <a:t>Green Public Procurement</a:t>
            </a:r>
          </a:p>
        </p:txBody>
      </p:sp>
      <p:sp>
        <p:nvSpPr>
          <p:cNvPr id="3" name="Content Placeholder 2"/>
          <p:cNvSpPr>
            <a:spLocks noGrp="1"/>
          </p:cNvSpPr>
          <p:nvPr>
            <p:ph sz="half" idx="1"/>
          </p:nvPr>
        </p:nvSpPr>
        <p:spPr>
          <a:xfrm>
            <a:off x="593999" y="1362074"/>
            <a:ext cx="3780000" cy="3132000"/>
          </a:xfrm>
        </p:spPr>
        <p:txBody>
          <a:bodyPr numCol="2">
            <a:normAutofit/>
          </a:bodyPr>
          <a:lstStyle/>
          <a:p>
            <a:pPr>
              <a:lnSpc>
                <a:spcPct val="150000"/>
              </a:lnSpc>
            </a:pPr>
            <a:r>
              <a:rPr lang="en-GB" b="1" dirty="0">
                <a:solidFill>
                  <a:schemeClr val="tx1"/>
                </a:solidFill>
                <a:latin typeface="Times New Roman" panose="02020603050405020304" pitchFamily="18" charset="0"/>
                <a:cs typeface="Times New Roman" panose="02020603050405020304" pitchFamily="18" charset="0"/>
              </a:rPr>
              <a:t>Green Public Procurement and UN SDG      </a:t>
            </a:r>
          </a:p>
        </p:txBody>
      </p:sp>
      <p:pic>
        <p:nvPicPr>
          <p:cNvPr id="1028" name="Picture 4" descr="Sustainable Development Goals - Engaging Regions - Assembly of European  Regions">
            <a:extLst>
              <a:ext uri="{FF2B5EF4-FFF2-40B4-BE49-F238E27FC236}">
                <a16:creationId xmlns:a16="http://schemas.microsoft.com/office/drawing/2014/main" id="{E38283D0-C217-9A57-BF03-E04E4D7E516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70003" y="1111632"/>
            <a:ext cx="3780000" cy="2920235"/>
          </a:xfrm>
          <a:prstGeom prst="rect">
            <a:avLst/>
          </a:prstGeom>
          <a:solidFill>
            <a:srgbClr val="FFFFFF"/>
          </a:solidFill>
        </p:spPr>
      </p:pic>
      <p:sp>
        <p:nvSpPr>
          <p:cNvPr id="11" name="Marcador de Posição do Número do Diapositivo 10">
            <a:extLst>
              <a:ext uri="{FF2B5EF4-FFF2-40B4-BE49-F238E27FC236}">
                <a16:creationId xmlns:a16="http://schemas.microsoft.com/office/drawing/2014/main" id="{31635577-E5D2-5D84-8DC6-795C509B88F0}"/>
              </a:ext>
            </a:extLst>
          </p:cNvPr>
          <p:cNvSpPr>
            <a:spLocks noGrp="1"/>
          </p:cNvSpPr>
          <p:nvPr>
            <p:ph type="sldNum" sz="quarter" idx="12"/>
          </p:nvPr>
        </p:nvSpPr>
        <p:spPr/>
        <p:txBody>
          <a:bodyPr/>
          <a:lstStyle/>
          <a:p>
            <a:fld id="{BA9B540C-44DA-4F69-89C9-7C84606640D3}" type="slidenum">
              <a:rPr lang="en-US" smtClean="0"/>
              <a:pPr/>
              <a:t>2</a:t>
            </a:fld>
            <a:endParaRPr lang="en-US"/>
          </a:p>
        </p:txBody>
      </p:sp>
    </p:spTree>
    <p:extLst>
      <p:ext uri="{BB962C8B-B14F-4D97-AF65-F5344CB8AC3E}">
        <p14:creationId xmlns:p14="http://schemas.microsoft.com/office/powerpoint/2010/main" val="3803313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Green Public Procurement</a:t>
            </a:r>
          </a:p>
        </p:txBody>
      </p:sp>
      <p:sp>
        <p:nvSpPr>
          <p:cNvPr id="3" name="Content Placeholder 2"/>
          <p:cNvSpPr>
            <a:spLocks noGrp="1"/>
          </p:cNvSpPr>
          <p:nvPr>
            <p:ph idx="1"/>
          </p:nvPr>
        </p:nvSpPr>
        <p:spPr/>
        <p:txBody>
          <a:bodyPr>
            <a:normAutofit fontScale="62500" lnSpcReduction="20000"/>
          </a:bodyPr>
          <a:lstStyle/>
          <a:p>
            <a:r>
              <a:rPr lang="en-US" dirty="0"/>
              <a:t>Green Public Procurement in Portugal:</a:t>
            </a:r>
          </a:p>
          <a:p>
            <a:pPr lvl="1"/>
            <a:r>
              <a:rPr lang="en-US" b="1" dirty="0"/>
              <a:t>Public Contracts Code </a:t>
            </a:r>
            <a:r>
              <a:rPr lang="en-US" dirty="0"/>
              <a:t>(revised in 2021): Tender specifications may include environmental aspects (art. 42);  these aspects may be included in the evaluation of bids (art. 75); Costs shall be seen from a life-cycle cost perspective (art. 75);</a:t>
            </a:r>
          </a:p>
          <a:p>
            <a:pPr lvl="1"/>
            <a:r>
              <a:rPr lang="en-US" dirty="0"/>
              <a:t>Other relevant Portuguese hard law: </a:t>
            </a:r>
          </a:p>
          <a:p>
            <a:pPr lvl="2"/>
            <a:r>
              <a:rPr lang="en-US" b="1" dirty="0"/>
              <a:t>Waste Management regime </a:t>
            </a:r>
            <a:r>
              <a:rPr lang="en-US" dirty="0"/>
              <a:t>(</a:t>
            </a:r>
            <a:r>
              <a:rPr lang="en-US" sz="1050" dirty="0"/>
              <a:t>Decree-Law no. 102-D/2020 of 10</a:t>
            </a:r>
            <a:r>
              <a:rPr lang="en-US" sz="1050" baseline="30000" dirty="0"/>
              <a:t>th</a:t>
            </a:r>
            <a:r>
              <a:rPr lang="en-US" sz="1050" dirty="0"/>
              <a:t> December</a:t>
            </a:r>
            <a:r>
              <a:rPr lang="en-US" dirty="0"/>
              <a:t>): public procurement as a tool to promote a better waste management and the use of recycled products and materials (art. 7); mandatory green requirements – at least 10% of materials used in the construction or maintenance of infrastructures must be recycled (art. 28)</a:t>
            </a:r>
          </a:p>
          <a:p>
            <a:pPr lvl="2"/>
            <a:r>
              <a:rPr lang="en-GB" sz="1400" b="1" dirty="0">
                <a:effectLst/>
                <a:latin typeface="Times New Roman" panose="02020603050405020304" pitchFamily="18" charset="0"/>
                <a:ea typeface="Calibri" panose="020F0502020204030204" pitchFamily="34" charset="0"/>
              </a:rPr>
              <a:t>Climate Framework Law </a:t>
            </a:r>
            <a:r>
              <a:rPr lang="en-GB" sz="1600" dirty="0">
                <a:effectLst/>
                <a:latin typeface="Times New Roman" panose="02020603050405020304" pitchFamily="18" charset="0"/>
                <a:ea typeface="Calibri" panose="020F0502020204030204" pitchFamily="34" charset="0"/>
              </a:rPr>
              <a:t>(</a:t>
            </a:r>
            <a:r>
              <a:rPr lang="en-GB" sz="1100" b="0" dirty="0">
                <a:effectLst/>
                <a:latin typeface="Times New Roman" panose="02020603050405020304" pitchFamily="18" charset="0"/>
                <a:ea typeface="Calibri" panose="020F0502020204030204" pitchFamily="34" charset="0"/>
              </a:rPr>
              <a:t>Law no. 98/2021 of 31</a:t>
            </a:r>
            <a:r>
              <a:rPr lang="en-GB" sz="1100" b="0" baseline="30000" dirty="0">
                <a:effectLst/>
                <a:latin typeface="Times New Roman" panose="02020603050405020304" pitchFamily="18" charset="0"/>
                <a:ea typeface="Calibri" panose="020F0502020204030204" pitchFamily="34" charset="0"/>
              </a:rPr>
              <a:t>st</a:t>
            </a:r>
            <a:r>
              <a:rPr lang="en-GB" sz="1100" b="0" dirty="0">
                <a:effectLst/>
                <a:latin typeface="Times New Roman" panose="02020603050405020304" pitchFamily="18" charset="0"/>
                <a:ea typeface="Calibri" panose="020F0502020204030204" pitchFamily="34" charset="0"/>
              </a:rPr>
              <a:t> December</a:t>
            </a:r>
            <a:r>
              <a:rPr lang="en-GB" sz="1400" b="0" dirty="0">
                <a:effectLst/>
                <a:ea typeface="Calibri" panose="020F0502020204030204" pitchFamily="34" charset="0"/>
              </a:rPr>
              <a:t>):</a:t>
            </a:r>
            <a:r>
              <a:rPr lang="en-GB" sz="1400" dirty="0">
                <a:effectLst/>
                <a:ea typeface="Calibri" panose="020F0502020204030204" pitchFamily="34" charset="0"/>
              </a:rPr>
              <a:t> Public procurement as one of the ways for public administrative bodies to pursue climate goals; technical specifications and/or factors in award criteria related to energy consumption in the phases of </a:t>
            </a:r>
            <a:r>
              <a:rPr lang="en-GB" sz="1400" dirty="0">
                <a:ea typeface="Calibri" panose="020F0502020204030204" pitchFamily="34" charset="0"/>
              </a:rPr>
              <a:t>production and </a:t>
            </a:r>
            <a:r>
              <a:rPr lang="en-GB" sz="1400" dirty="0">
                <a:effectLst/>
                <a:ea typeface="Calibri" panose="020F0502020204030204" pitchFamily="34" charset="0"/>
              </a:rPr>
              <a:t>use; assessment of </a:t>
            </a:r>
            <a:r>
              <a:rPr lang="en-GB" sz="1400" dirty="0">
                <a:ea typeface="Calibri" panose="020F0502020204030204" pitchFamily="34" charset="0"/>
              </a:rPr>
              <a:t>the energy </a:t>
            </a:r>
            <a:r>
              <a:rPr lang="en-GB" sz="1400" dirty="0">
                <a:effectLst/>
                <a:ea typeface="Calibri" panose="020F0502020204030204" pitchFamily="34" charset="0"/>
              </a:rPr>
              <a:t>spent in the supply chain; use of LCC and circular factors </a:t>
            </a:r>
            <a:endParaRPr lang="en-GB" sz="1400" b="0" dirty="0">
              <a:effectLst/>
              <a:ea typeface="Calibri" panose="020F0502020204030204" pitchFamily="34" charset="0"/>
            </a:endParaRPr>
          </a:p>
          <a:p>
            <a:pPr lvl="1"/>
            <a:r>
              <a:rPr lang="en-US" b="1" dirty="0"/>
              <a:t>Regulations</a:t>
            </a:r>
            <a:r>
              <a:rPr lang="en-US" dirty="0"/>
              <a:t>: </a:t>
            </a:r>
          </a:p>
          <a:p>
            <a:pPr lvl="2"/>
            <a:r>
              <a:rPr lang="en-GB" sz="1400" dirty="0">
                <a:effectLst/>
                <a:ea typeface="Calibri" panose="020F0502020204030204" pitchFamily="34" charset="0"/>
              </a:rPr>
              <a:t>National Strategy regarding the transition from linear to circular economy – PP as a tool;</a:t>
            </a:r>
          </a:p>
          <a:p>
            <a:pPr lvl="2"/>
            <a:r>
              <a:rPr lang="en-GB" sz="1400" dirty="0">
                <a:effectLst/>
                <a:ea typeface="Calibri" panose="020F0502020204030204" pitchFamily="34" charset="0"/>
              </a:rPr>
              <a:t>National Green Public Procurement Strategy</a:t>
            </a:r>
            <a:r>
              <a:rPr lang="en-GB" sz="1400" dirty="0">
                <a:ea typeface="Calibri" panose="020F0502020204030204" pitchFamily="34" charset="0"/>
              </a:rPr>
              <a:t> – 12 Guidebooks.</a:t>
            </a:r>
          </a:p>
        </p:txBody>
      </p:sp>
      <p:sp>
        <p:nvSpPr>
          <p:cNvPr id="4" name="Marcador de Posição do Número do Diapositivo 3">
            <a:extLst>
              <a:ext uri="{FF2B5EF4-FFF2-40B4-BE49-F238E27FC236}">
                <a16:creationId xmlns:a16="http://schemas.microsoft.com/office/drawing/2014/main" id="{919955F0-8169-0D00-C3E8-474527A7EB01}"/>
              </a:ext>
            </a:extLst>
          </p:cNvPr>
          <p:cNvSpPr>
            <a:spLocks noGrp="1"/>
          </p:cNvSpPr>
          <p:nvPr>
            <p:ph type="sldNum" sz="quarter" idx="12"/>
          </p:nvPr>
        </p:nvSpPr>
        <p:spPr/>
        <p:txBody>
          <a:bodyPr/>
          <a:lstStyle/>
          <a:p>
            <a:r>
              <a:rPr lang="en-US" dirty="0"/>
              <a:t>3</a:t>
            </a:r>
          </a:p>
        </p:txBody>
      </p:sp>
    </p:spTree>
    <p:extLst>
      <p:ext uri="{BB962C8B-B14F-4D97-AF65-F5344CB8AC3E}">
        <p14:creationId xmlns:p14="http://schemas.microsoft.com/office/powerpoint/2010/main" val="3452922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A1584F-C772-7B81-2F16-33D654BB4DB0}"/>
              </a:ext>
            </a:extLst>
          </p:cNvPr>
          <p:cNvSpPr>
            <a:spLocks noGrp="1"/>
          </p:cNvSpPr>
          <p:nvPr>
            <p:ph type="title"/>
          </p:nvPr>
        </p:nvSpPr>
        <p:spPr>
          <a:xfrm>
            <a:off x="594000" y="445500"/>
            <a:ext cx="7956000" cy="810000"/>
          </a:xfrm>
        </p:spPr>
        <p:txBody>
          <a:bodyPr anchor="t">
            <a:normAutofit/>
          </a:bodyPr>
          <a:lstStyle/>
          <a:p>
            <a:pPr algn="ctr"/>
            <a:r>
              <a:rPr lang="en-US" b="1" dirty="0">
                <a:solidFill>
                  <a:schemeClr val="tx1"/>
                </a:solidFill>
                <a:latin typeface="Times New Roman" panose="02020603050405020304" pitchFamily="18" charset="0"/>
                <a:cs typeface="Times New Roman" panose="02020603050405020304" pitchFamily="18" charset="0"/>
              </a:rPr>
              <a:t>Green Public Procurement</a:t>
            </a:r>
            <a:endParaRPr lang="pt-PT" b="1" dirty="0">
              <a:solidFill>
                <a:schemeClr val="tx1"/>
              </a:solidFill>
              <a:latin typeface="Times New Roman" panose="02020603050405020304" pitchFamily="18" charset="0"/>
              <a:cs typeface="Times New Roman" panose="02020603050405020304" pitchFamily="18" charset="0"/>
            </a:endParaRPr>
          </a:p>
        </p:txBody>
      </p:sp>
      <p:sp>
        <p:nvSpPr>
          <p:cNvPr id="3" name="Marcador de Posição de Conteúdo 2">
            <a:extLst>
              <a:ext uri="{FF2B5EF4-FFF2-40B4-BE49-F238E27FC236}">
                <a16:creationId xmlns:a16="http://schemas.microsoft.com/office/drawing/2014/main" id="{4A5C1006-D0B0-1D78-3DF0-96E406801A76}"/>
              </a:ext>
            </a:extLst>
          </p:cNvPr>
          <p:cNvSpPr>
            <a:spLocks noGrp="1"/>
          </p:cNvSpPr>
          <p:nvPr>
            <p:ph sz="half" idx="1"/>
          </p:nvPr>
        </p:nvSpPr>
        <p:spPr>
          <a:xfrm>
            <a:off x="593999" y="981777"/>
            <a:ext cx="3780000" cy="3512297"/>
          </a:xfrm>
        </p:spPr>
        <p:txBody>
          <a:bodyPr>
            <a:normAutofit/>
          </a:bodyPr>
          <a:lstStyle/>
          <a:p>
            <a:r>
              <a:rPr lang="pt-PT" b="1" dirty="0" err="1">
                <a:solidFill>
                  <a:schemeClr val="tx1"/>
                </a:solidFill>
              </a:rPr>
              <a:t>Presently</a:t>
            </a:r>
            <a:r>
              <a:rPr lang="pt-PT" b="1" dirty="0">
                <a:solidFill>
                  <a:schemeClr val="tx1"/>
                </a:solidFill>
              </a:rPr>
              <a:t> – 12 </a:t>
            </a:r>
            <a:r>
              <a:rPr lang="pt-PT" b="1" dirty="0" err="1">
                <a:solidFill>
                  <a:schemeClr val="tx1"/>
                </a:solidFill>
              </a:rPr>
              <a:t>Guidebooks</a:t>
            </a:r>
            <a:r>
              <a:rPr lang="pt-PT" b="1" dirty="0">
                <a:solidFill>
                  <a:schemeClr val="tx1"/>
                </a:solidFill>
              </a:rPr>
              <a:t> </a:t>
            </a:r>
          </a:p>
        </p:txBody>
      </p:sp>
      <p:pic>
        <p:nvPicPr>
          <p:cNvPr id="7" name="Imagem 6">
            <a:extLst>
              <a:ext uri="{FF2B5EF4-FFF2-40B4-BE49-F238E27FC236}">
                <a16:creationId xmlns:a16="http://schemas.microsoft.com/office/drawing/2014/main" id="{D70F828E-8D26-1346-91F1-9CD5713E832A}"/>
              </a:ext>
            </a:extLst>
          </p:cNvPr>
          <p:cNvPicPr>
            <a:picLocks noChangeAspect="1"/>
          </p:cNvPicPr>
          <p:nvPr/>
        </p:nvPicPr>
        <p:blipFill>
          <a:blip r:embed="rId2"/>
          <a:stretch>
            <a:fillRect/>
          </a:stretch>
        </p:blipFill>
        <p:spPr>
          <a:xfrm>
            <a:off x="594000" y="1392299"/>
            <a:ext cx="3040999" cy="2964975"/>
          </a:xfrm>
          <a:prstGeom prst="rect">
            <a:avLst/>
          </a:prstGeom>
          <a:noFill/>
        </p:spPr>
      </p:pic>
      <p:sp>
        <p:nvSpPr>
          <p:cNvPr id="8" name="CaixaDeTexto 7">
            <a:extLst>
              <a:ext uri="{FF2B5EF4-FFF2-40B4-BE49-F238E27FC236}">
                <a16:creationId xmlns:a16="http://schemas.microsoft.com/office/drawing/2014/main" id="{8F45D203-7ECA-BA02-033F-30DE922C1C40}"/>
              </a:ext>
            </a:extLst>
          </p:cNvPr>
          <p:cNvSpPr txBox="1"/>
          <p:nvPr/>
        </p:nvSpPr>
        <p:spPr>
          <a:xfrm>
            <a:off x="4774131" y="925151"/>
            <a:ext cx="4023360" cy="3231654"/>
          </a:xfrm>
          <a:prstGeom prst="rect">
            <a:avLst/>
          </a:prstGeom>
          <a:noFill/>
        </p:spPr>
        <p:txBody>
          <a:bodyPr wrap="square" rtlCol="0" anchor="ctr">
            <a:spAutoFit/>
          </a:bodyPr>
          <a:lstStyle/>
          <a:p>
            <a:pPr algn="just">
              <a:lnSpc>
                <a:spcPct val="150000"/>
              </a:lnSpc>
            </a:pPr>
            <a:r>
              <a:rPr lang="pt-PT" dirty="0" err="1">
                <a:latin typeface="Times New Roman" panose="02020603050405020304" pitchFamily="18" charset="0"/>
                <a:cs typeface="Times New Roman" panose="02020603050405020304" pitchFamily="18" charset="0"/>
              </a:rPr>
              <a:t>By</a:t>
            </a:r>
            <a:r>
              <a:rPr lang="pt-PT" dirty="0">
                <a:latin typeface="Times New Roman" panose="02020603050405020304" pitchFamily="18" charset="0"/>
                <a:cs typeface="Times New Roman" panose="02020603050405020304" pitchFamily="18" charset="0"/>
              </a:rPr>
              <a:t> </a:t>
            </a:r>
            <a:r>
              <a:rPr lang="pt-PT" dirty="0" err="1">
                <a:latin typeface="Times New Roman" panose="02020603050405020304" pitchFamily="18" charset="0"/>
                <a:cs typeface="Times New Roman" panose="02020603050405020304" pitchFamily="18" charset="0"/>
              </a:rPr>
              <a:t>May</a:t>
            </a:r>
            <a:r>
              <a:rPr lang="pt-PT" dirty="0">
                <a:latin typeface="Times New Roman" panose="02020603050405020304" pitchFamily="18" charset="0"/>
                <a:cs typeface="Times New Roman" panose="02020603050405020304" pitchFamily="18" charset="0"/>
              </a:rPr>
              <a:t> 13th, </a:t>
            </a:r>
            <a:r>
              <a:rPr lang="pt-PT" dirty="0" err="1">
                <a:latin typeface="Times New Roman" panose="02020603050405020304" pitchFamily="18" charset="0"/>
                <a:cs typeface="Times New Roman" panose="02020603050405020304" pitchFamily="18" charset="0"/>
              </a:rPr>
              <a:t>there</a:t>
            </a:r>
            <a:r>
              <a:rPr lang="pt-PT" dirty="0">
                <a:latin typeface="Times New Roman" panose="02020603050405020304" pitchFamily="18" charset="0"/>
                <a:cs typeface="Times New Roman" panose="02020603050405020304" pitchFamily="18" charset="0"/>
              </a:rPr>
              <a:t> </a:t>
            </a:r>
            <a:r>
              <a:rPr lang="pt-PT" dirty="0" err="1">
                <a:latin typeface="Times New Roman" panose="02020603050405020304" pitchFamily="18" charset="0"/>
                <a:cs typeface="Times New Roman" panose="02020603050405020304" pitchFamily="18" charset="0"/>
              </a:rPr>
              <a:t>were</a:t>
            </a:r>
            <a:r>
              <a:rPr lang="pt-PT" dirty="0">
                <a:latin typeface="Times New Roman" panose="02020603050405020304" pitchFamily="18" charset="0"/>
                <a:cs typeface="Times New Roman" panose="02020603050405020304" pitchFamily="18" charset="0"/>
              </a:rPr>
              <a:t> </a:t>
            </a:r>
            <a:r>
              <a:rPr lang="pt-PT" dirty="0" err="1">
                <a:latin typeface="Times New Roman" panose="02020603050405020304" pitchFamily="18" charset="0"/>
                <a:cs typeface="Times New Roman" panose="02020603050405020304" pitchFamily="18" charset="0"/>
              </a:rPr>
              <a:t>three</a:t>
            </a:r>
            <a:r>
              <a:rPr lang="pt-PT" dirty="0">
                <a:latin typeface="Times New Roman" panose="02020603050405020304" pitchFamily="18" charset="0"/>
                <a:cs typeface="Times New Roman" panose="02020603050405020304" pitchFamily="18" charset="0"/>
              </a:rPr>
              <a:t> more </a:t>
            </a:r>
            <a:r>
              <a:rPr lang="pt-PT" dirty="0" err="1">
                <a:latin typeface="Times New Roman" panose="02020603050405020304" pitchFamily="18" charset="0"/>
                <a:cs typeface="Times New Roman" panose="02020603050405020304" pitchFamily="18" charset="0"/>
              </a:rPr>
              <a:t>Guidebooks</a:t>
            </a:r>
            <a:r>
              <a:rPr lang="pt-PT" dirty="0">
                <a:latin typeface="Times New Roman" panose="02020603050405020304" pitchFamily="18" charset="0"/>
                <a:cs typeface="Times New Roman" panose="02020603050405020304" pitchFamily="18" charset="0"/>
              </a:rPr>
              <a:t> </a:t>
            </a:r>
            <a:r>
              <a:rPr lang="pt-PT" dirty="0" err="1">
                <a:latin typeface="Times New Roman" panose="02020603050405020304" pitchFamily="18" charset="0"/>
                <a:cs typeface="Times New Roman" panose="02020603050405020304" pitchFamily="18" charset="0"/>
              </a:rPr>
              <a:t>under</a:t>
            </a:r>
            <a:r>
              <a:rPr lang="pt-PT" dirty="0">
                <a:latin typeface="Times New Roman" panose="02020603050405020304" pitchFamily="18" charset="0"/>
                <a:cs typeface="Times New Roman" panose="02020603050405020304" pitchFamily="18" charset="0"/>
              </a:rPr>
              <a:t> </a:t>
            </a:r>
            <a:r>
              <a:rPr lang="pt-PT" dirty="0" err="1">
                <a:latin typeface="Times New Roman" panose="02020603050405020304" pitchFamily="18" charset="0"/>
                <a:cs typeface="Times New Roman" panose="02020603050405020304" pitchFamily="18" charset="0"/>
              </a:rPr>
              <a:t>public</a:t>
            </a:r>
            <a:r>
              <a:rPr lang="pt-PT" dirty="0">
                <a:latin typeface="Times New Roman" panose="02020603050405020304" pitchFamily="18" charset="0"/>
                <a:cs typeface="Times New Roman" panose="02020603050405020304" pitchFamily="18" charset="0"/>
              </a:rPr>
              <a:t> </a:t>
            </a:r>
            <a:r>
              <a:rPr lang="pt-PT" dirty="0" err="1">
                <a:latin typeface="Times New Roman" panose="02020603050405020304" pitchFamily="18" charset="0"/>
                <a:cs typeface="Times New Roman" panose="02020603050405020304" pitchFamily="18" charset="0"/>
              </a:rPr>
              <a:t>consultation</a:t>
            </a:r>
            <a:r>
              <a:rPr lang="pt-PT" dirty="0">
                <a:latin typeface="Times New Roman" panose="02020603050405020304" pitchFamily="18" charset="0"/>
                <a:cs typeface="Times New Roman" panose="02020603050405020304" pitchFamily="18" charset="0"/>
              </a:rPr>
              <a:t>: </a:t>
            </a:r>
          </a:p>
          <a:p>
            <a:pPr algn="just">
              <a:lnSpc>
                <a:spcPct val="150000"/>
              </a:lnSpc>
            </a:pPr>
            <a:r>
              <a:rPr lang="en-US" sz="1600" dirty="0">
                <a:latin typeface="Times New Roman" panose="02020603050405020304" pitchFamily="18" charset="0"/>
                <a:cs typeface="Times New Roman" panose="02020603050405020304" pitchFamily="18" charset="0"/>
              </a:rPr>
              <a:t>Space Heaters and Hot Water Preparation Heaters; </a:t>
            </a:r>
          </a:p>
          <a:p>
            <a:pPr algn="just">
              <a:lnSpc>
                <a:spcPct val="150000"/>
              </a:lnSpc>
            </a:pPr>
            <a:r>
              <a:rPr lang="en-US" sz="1600" dirty="0">
                <a:latin typeface="Times New Roman" panose="02020603050405020304" pitchFamily="18" charset="0"/>
                <a:cs typeface="Times New Roman" panose="02020603050405020304" pitchFamily="18" charset="0"/>
              </a:rPr>
              <a:t>Graphic Representation Equipment, Consumables and Printing Services;</a:t>
            </a:r>
          </a:p>
          <a:p>
            <a:pPr algn="just">
              <a:lnSpc>
                <a:spcPct val="150000"/>
              </a:lnSpc>
            </a:pPr>
            <a:r>
              <a:rPr lang="en-US" sz="1600" dirty="0">
                <a:latin typeface="Times New Roman" panose="02020603050405020304" pitchFamily="18" charset="0"/>
                <a:cs typeface="Times New Roman" panose="02020603050405020304" pitchFamily="18" charset="0"/>
              </a:rPr>
              <a:t>Data </a:t>
            </a:r>
            <a:r>
              <a:rPr lang="en-US" sz="1600" dirty="0" err="1">
                <a:latin typeface="Times New Roman" panose="02020603050405020304" pitchFamily="18" charset="0"/>
                <a:cs typeface="Times New Roman" panose="02020603050405020304" pitchFamily="18" charset="0"/>
              </a:rPr>
              <a:t>Centres</a:t>
            </a:r>
            <a:r>
              <a:rPr lang="en-US" sz="1600" dirty="0">
                <a:latin typeface="Times New Roman" panose="02020603050405020304" pitchFamily="18" charset="0"/>
                <a:cs typeface="Times New Roman" panose="02020603050405020304" pitchFamily="18" charset="0"/>
              </a:rPr>
              <a:t>, Server Rooms and Cloud Services.</a:t>
            </a:r>
            <a:endParaRPr lang="pt-PT" sz="1600" dirty="0">
              <a:latin typeface="Times New Roman" panose="02020603050405020304" pitchFamily="18" charset="0"/>
              <a:cs typeface="Times New Roman" panose="02020603050405020304" pitchFamily="18" charset="0"/>
            </a:endParaRPr>
          </a:p>
        </p:txBody>
      </p:sp>
      <p:sp>
        <p:nvSpPr>
          <p:cNvPr id="11" name="Marcador de Posição do Número do Diapositivo 10">
            <a:extLst>
              <a:ext uri="{FF2B5EF4-FFF2-40B4-BE49-F238E27FC236}">
                <a16:creationId xmlns:a16="http://schemas.microsoft.com/office/drawing/2014/main" id="{ADF6D43F-AD85-575F-A888-A2BAFCB45B1E}"/>
              </a:ext>
            </a:extLst>
          </p:cNvPr>
          <p:cNvSpPr>
            <a:spLocks noGrp="1"/>
          </p:cNvSpPr>
          <p:nvPr>
            <p:ph type="sldNum" sz="quarter" idx="12"/>
          </p:nvPr>
        </p:nvSpPr>
        <p:spPr/>
        <p:txBody>
          <a:bodyPr/>
          <a:lstStyle/>
          <a:p>
            <a:fld id="{BA9B540C-44DA-4F69-89C9-7C84606640D3}" type="slidenum">
              <a:rPr lang="en-US" smtClean="0"/>
              <a:pPr/>
              <a:t>4</a:t>
            </a:fld>
            <a:endParaRPr lang="en-US"/>
          </a:p>
        </p:txBody>
      </p:sp>
    </p:spTree>
    <p:extLst>
      <p:ext uri="{BB962C8B-B14F-4D97-AF65-F5344CB8AC3E}">
        <p14:creationId xmlns:p14="http://schemas.microsoft.com/office/powerpoint/2010/main" val="69419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Green Public Procurement</a:t>
            </a:r>
          </a:p>
        </p:txBody>
      </p:sp>
      <p:sp>
        <p:nvSpPr>
          <p:cNvPr id="3" name="Content Placeholder 2"/>
          <p:cNvSpPr>
            <a:spLocks noGrp="1"/>
          </p:cNvSpPr>
          <p:nvPr>
            <p:ph idx="1"/>
          </p:nvPr>
        </p:nvSpPr>
        <p:spPr/>
        <p:txBody>
          <a:bodyPr>
            <a:normAutofit/>
          </a:bodyPr>
          <a:lstStyle/>
          <a:p>
            <a:pPr>
              <a:lnSpc>
                <a:spcPct val="100000"/>
              </a:lnSpc>
            </a:pPr>
            <a:r>
              <a:rPr lang="en-GB" sz="2400" dirty="0">
                <a:ea typeface="Calibri" panose="020F0502020204030204" pitchFamily="34" charset="0"/>
              </a:rPr>
              <a:t>The draft legislation: </a:t>
            </a:r>
            <a:r>
              <a:rPr lang="en-GB" sz="2400" dirty="0">
                <a:effectLst/>
                <a:latin typeface="Times New Roman" panose="02020603050405020304" pitchFamily="18" charset="0"/>
                <a:ea typeface="Calibri" panose="020F0502020204030204" pitchFamily="34" charset="0"/>
              </a:rPr>
              <a:t>Law of Circular and Green Public Procurement (</a:t>
            </a:r>
            <a:r>
              <a:rPr lang="en-GB" sz="1500" dirty="0">
                <a:effectLst/>
                <a:latin typeface="Times New Roman" panose="02020603050405020304" pitchFamily="18" charset="0"/>
                <a:ea typeface="Calibri" panose="020F0502020204030204" pitchFamily="34" charset="0"/>
              </a:rPr>
              <a:t>Project Law no. 41/XV/1.ª - </a:t>
            </a:r>
            <a:r>
              <a:rPr lang="en-GB" sz="1500" dirty="0">
                <a:effectLst/>
                <a:latin typeface="Times New Roman" panose="02020603050405020304" pitchFamily="18" charset="0"/>
                <a:ea typeface="Calibri" panose="020F0502020204030204" pitchFamily="34" charset="0"/>
                <a:hlinkClick r:id="rId2"/>
              </a:rPr>
              <a:t>https://www.parlamento.pt/ActividadeParlamentar/Paginas/DetalheIniciativa.aspx?BID=121391</a:t>
            </a:r>
            <a:r>
              <a:rPr lang="en-GB" sz="2400" dirty="0">
                <a:effectLst/>
                <a:latin typeface="Times New Roman" panose="02020603050405020304" pitchFamily="18" charset="0"/>
                <a:ea typeface="Calibri" panose="020F0502020204030204" pitchFamily="34" charset="0"/>
              </a:rPr>
              <a:t>), which establishes</a:t>
            </a:r>
            <a:r>
              <a:rPr lang="en-GB" sz="1600" dirty="0">
                <a:effectLst/>
                <a:latin typeface="Times New Roman" panose="02020603050405020304" pitchFamily="18" charset="0"/>
                <a:ea typeface="Calibri" panose="020F0502020204030204" pitchFamily="34" charset="0"/>
              </a:rPr>
              <a:t>:</a:t>
            </a:r>
          </a:p>
          <a:p>
            <a:pPr lvl="1"/>
            <a:r>
              <a:rPr lang="en-GB" sz="1400" dirty="0">
                <a:effectLst/>
                <a:latin typeface="Times New Roman" panose="02020603050405020304" pitchFamily="18" charset="0"/>
                <a:ea typeface="Calibri" panose="020F0502020204030204" pitchFamily="34" charset="0"/>
              </a:rPr>
              <a:t>criteria and deadlines for the implementation of Circular and Green Public Procurement;</a:t>
            </a:r>
          </a:p>
          <a:p>
            <a:pPr lvl="1"/>
            <a:r>
              <a:rPr lang="en-GB" sz="1400" dirty="0">
                <a:effectLst/>
                <a:latin typeface="Times New Roman" panose="02020603050405020304" pitchFamily="18" charset="0"/>
                <a:ea typeface="Calibri" panose="020F0502020204030204" pitchFamily="34" charset="0"/>
              </a:rPr>
              <a:t>the role of public and administrative bodies in raising the awareness of the market, economic operators and consumers towards environmental concerns and sustainability</a:t>
            </a:r>
            <a:r>
              <a:rPr lang="en-GB" sz="1400" dirty="0">
                <a:ea typeface="Calibri" panose="020F0502020204030204" pitchFamily="34" charset="0"/>
              </a:rPr>
              <a:t>;</a:t>
            </a:r>
          </a:p>
          <a:p>
            <a:pPr lvl="1"/>
            <a:r>
              <a:rPr lang="en-GB" sz="1400" dirty="0">
                <a:ea typeface="Calibri" panose="020F0502020204030204" pitchFamily="34" charset="0"/>
              </a:rPr>
              <a:t>a set of concepts: “</a:t>
            </a:r>
            <a:r>
              <a:rPr lang="en-GB" sz="1400" dirty="0">
                <a:effectLst/>
                <a:latin typeface="Times New Roman" panose="02020603050405020304" pitchFamily="18" charset="0"/>
                <a:ea typeface="Calibri" panose="020F0502020204030204" pitchFamily="34" charset="0"/>
              </a:rPr>
              <a:t>Circular and Green Public Procurement”; “Life Cycle Costing”; “Circularity”</a:t>
            </a:r>
            <a:endParaRPr lang="en-GB" sz="1050" dirty="0">
              <a:ea typeface="Calibri" panose="020F0502020204030204" pitchFamily="34" charset="0"/>
            </a:endParaRPr>
          </a:p>
        </p:txBody>
      </p:sp>
      <p:sp>
        <p:nvSpPr>
          <p:cNvPr id="12" name="Marcador de Posição do Número do Diapositivo 11">
            <a:extLst>
              <a:ext uri="{FF2B5EF4-FFF2-40B4-BE49-F238E27FC236}">
                <a16:creationId xmlns:a16="http://schemas.microsoft.com/office/drawing/2014/main" id="{A989A4E3-DB1D-85FA-8DC5-89198E0B047E}"/>
              </a:ext>
            </a:extLst>
          </p:cNvPr>
          <p:cNvSpPr>
            <a:spLocks noGrp="1"/>
          </p:cNvSpPr>
          <p:nvPr>
            <p:ph type="sldNum" sz="quarter" idx="12"/>
          </p:nvPr>
        </p:nvSpPr>
        <p:spPr/>
        <p:txBody>
          <a:bodyPr/>
          <a:lstStyle/>
          <a:p>
            <a:r>
              <a:rPr lang="en-US" dirty="0"/>
              <a:t>5</a:t>
            </a:r>
          </a:p>
        </p:txBody>
      </p:sp>
    </p:spTree>
    <p:extLst>
      <p:ext uri="{BB962C8B-B14F-4D97-AF65-F5344CB8AC3E}">
        <p14:creationId xmlns:p14="http://schemas.microsoft.com/office/powerpoint/2010/main" val="1205997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Green Public Procurement</a:t>
            </a:r>
          </a:p>
        </p:txBody>
      </p:sp>
      <p:sp>
        <p:nvSpPr>
          <p:cNvPr id="3" name="Content Placeholder 2"/>
          <p:cNvSpPr>
            <a:spLocks noGrp="1"/>
          </p:cNvSpPr>
          <p:nvPr>
            <p:ph idx="1"/>
          </p:nvPr>
        </p:nvSpPr>
        <p:spPr/>
        <p:txBody>
          <a:bodyPr>
            <a:normAutofit/>
          </a:bodyPr>
          <a:lstStyle/>
          <a:p>
            <a:pPr lvl="1"/>
            <a:r>
              <a:rPr lang="en-GB" sz="1200" b="1" dirty="0">
                <a:ea typeface="Calibri" panose="020F0502020204030204" pitchFamily="34" charset="0"/>
              </a:rPr>
              <a:t>Circularity</a:t>
            </a:r>
            <a:r>
              <a:rPr lang="en-GB" sz="1200" dirty="0">
                <a:ea typeface="Calibri" panose="020F0502020204030204" pitchFamily="34" charset="0"/>
              </a:rPr>
              <a:t>: “</a:t>
            </a:r>
            <a:r>
              <a:rPr lang="en-US" sz="1200" i="1" dirty="0">
                <a:ea typeface="Calibri" panose="020F0502020204030204" pitchFamily="34" charset="0"/>
              </a:rPr>
              <a:t>procurement based on the principles of reduction, reuse, recovery and recycling of materials and energy, according to which the value of products and materials is produced, composed and maintained for as long as possible, waste production and the use of resources is reduced to a minimum, and when products reach the end of their useful life, their resources remain in the economy to be re-used and re-used and re-generated value</a:t>
            </a:r>
            <a:r>
              <a:rPr lang="en-US" sz="1200" dirty="0">
                <a:ea typeface="Calibri" panose="020F0502020204030204" pitchFamily="34" charset="0"/>
              </a:rPr>
              <a:t>”</a:t>
            </a:r>
            <a:endParaRPr lang="en-GB" sz="1200" dirty="0">
              <a:ea typeface="Calibri" panose="020F0502020204030204" pitchFamily="34" charset="0"/>
            </a:endParaRPr>
          </a:p>
          <a:p>
            <a:pPr lvl="1"/>
            <a:r>
              <a:rPr lang="en-GB" sz="1200" b="1" dirty="0">
                <a:ea typeface="Calibri" panose="020F0502020204030204" pitchFamily="34" charset="0"/>
              </a:rPr>
              <a:t>Circular green procurement</a:t>
            </a:r>
            <a:r>
              <a:rPr lang="en-GB" sz="1200" dirty="0">
                <a:ea typeface="Calibri" panose="020F0502020204030204" pitchFamily="34" charset="0"/>
              </a:rPr>
              <a:t>: “</a:t>
            </a:r>
            <a:r>
              <a:rPr lang="en-US" sz="1200" i="1" dirty="0">
                <a:ea typeface="Calibri" panose="020F0502020204030204" pitchFamily="34" charset="0"/>
              </a:rPr>
              <a:t>the acquisition of a set of goods or services set of goods or services considered as priorities, integrating environmental technical specifications and requirements in the pre-contractual stages, with effects for the subsequent phase of contractual execution</a:t>
            </a:r>
            <a:r>
              <a:rPr lang="en-US" sz="1200" dirty="0">
                <a:ea typeface="Calibri" panose="020F0502020204030204" pitchFamily="34" charset="0"/>
              </a:rPr>
              <a:t>”;</a:t>
            </a:r>
          </a:p>
          <a:p>
            <a:pPr lvl="1"/>
            <a:r>
              <a:rPr lang="en-US" sz="1200" b="1" dirty="0">
                <a:ea typeface="Calibri" panose="020F0502020204030204" pitchFamily="34" charset="0"/>
              </a:rPr>
              <a:t>LCC: </a:t>
            </a:r>
            <a:r>
              <a:rPr lang="en-US" sz="1200" dirty="0">
                <a:ea typeface="Calibri" panose="020F0502020204030204" pitchFamily="34" charset="0"/>
              </a:rPr>
              <a:t>“</a:t>
            </a:r>
            <a:r>
              <a:rPr lang="en-US" sz="1200" i="1" dirty="0">
                <a:ea typeface="Calibri" panose="020F0502020204030204" pitchFamily="34" charset="0"/>
              </a:rPr>
              <a:t>calculation technique that allows estimating the total cost associated with the useful life of the product, work or service, as well as the environmental externalities, in the long term, and includes the extraction and refining of raw materials, manufacturing and other phases of production, the use and maintenance phases, until disposal</a:t>
            </a:r>
            <a:r>
              <a:rPr lang="en-US" sz="1200" dirty="0">
                <a:ea typeface="Calibri" panose="020F0502020204030204" pitchFamily="34" charset="0"/>
              </a:rPr>
              <a:t>”.</a:t>
            </a:r>
          </a:p>
        </p:txBody>
      </p:sp>
      <p:sp>
        <p:nvSpPr>
          <p:cNvPr id="13" name="Marcador de Posição do Número do Diapositivo 12">
            <a:extLst>
              <a:ext uri="{FF2B5EF4-FFF2-40B4-BE49-F238E27FC236}">
                <a16:creationId xmlns:a16="http://schemas.microsoft.com/office/drawing/2014/main" id="{FBBC7429-57AF-528C-37BC-A1D5F08A9509}"/>
              </a:ext>
            </a:extLst>
          </p:cNvPr>
          <p:cNvSpPr>
            <a:spLocks noGrp="1"/>
          </p:cNvSpPr>
          <p:nvPr>
            <p:ph type="sldNum" sz="quarter" idx="12"/>
          </p:nvPr>
        </p:nvSpPr>
        <p:spPr/>
        <p:txBody>
          <a:bodyPr/>
          <a:lstStyle/>
          <a:p>
            <a:r>
              <a:rPr lang="en-US" dirty="0"/>
              <a:t>6</a:t>
            </a:r>
          </a:p>
        </p:txBody>
      </p:sp>
    </p:spTree>
    <p:extLst>
      <p:ext uri="{BB962C8B-B14F-4D97-AF65-F5344CB8AC3E}">
        <p14:creationId xmlns:p14="http://schemas.microsoft.com/office/powerpoint/2010/main" val="2052364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Green Public Procurement</a:t>
            </a:r>
          </a:p>
        </p:txBody>
      </p:sp>
      <p:sp>
        <p:nvSpPr>
          <p:cNvPr id="3" name="Content Placeholder 2"/>
          <p:cNvSpPr>
            <a:spLocks noGrp="1"/>
          </p:cNvSpPr>
          <p:nvPr>
            <p:ph idx="1"/>
          </p:nvPr>
        </p:nvSpPr>
        <p:spPr/>
        <p:txBody>
          <a:bodyPr>
            <a:normAutofit fontScale="85000" lnSpcReduction="20000"/>
          </a:bodyPr>
          <a:lstStyle/>
          <a:p>
            <a:r>
              <a:rPr lang="en-GB" sz="1600" b="1" dirty="0">
                <a:ea typeface="Calibri" panose="020F0502020204030204" pitchFamily="34" charset="0"/>
              </a:rPr>
              <a:t>Circularity: </a:t>
            </a:r>
            <a:r>
              <a:rPr lang="en-GB" sz="1600" b="0" i="1" dirty="0">
                <a:ea typeface="Calibri" panose="020F0502020204030204" pitchFamily="34" charset="0"/>
              </a:rPr>
              <a:t>“as a «product-as-a-service» </a:t>
            </a:r>
            <a:r>
              <a:rPr lang="en-US" sz="1600" b="0" i="1" dirty="0">
                <a:ea typeface="Calibri" panose="020F0502020204030204" pitchFamily="34" charset="0"/>
              </a:rPr>
              <a:t>or other models, where producers retain ownership of the product or responsibility for its performance throughout its life cycle, the digitization of product information, including solutions such as digital passports, tagging and watermarking, and by encouraging the use of rewarding products based on different sustainability performance, including by linking high levels of performance to incentives</a:t>
            </a:r>
            <a:r>
              <a:rPr lang="en-US" sz="1600" b="0" dirty="0">
                <a:ea typeface="Calibri" panose="020F0502020204030204" pitchFamily="34" charset="0"/>
              </a:rPr>
              <a:t>”.</a:t>
            </a:r>
          </a:p>
          <a:p>
            <a:r>
              <a:rPr lang="en-US" sz="1600" dirty="0">
                <a:ea typeface="Calibri" panose="020F0502020204030204" pitchFamily="34" charset="0"/>
              </a:rPr>
              <a:t>LCC</a:t>
            </a:r>
            <a:r>
              <a:rPr lang="en-US" sz="1600" b="0" dirty="0">
                <a:ea typeface="Calibri" panose="020F0502020204030204" pitchFamily="34" charset="0"/>
              </a:rPr>
              <a:t> calculation: reference to art. 75, no. 7 PPC, but adds some other costs (?): “</a:t>
            </a:r>
            <a:r>
              <a:rPr lang="en-US" sz="1600" b="0" i="1" dirty="0">
                <a:ea typeface="Calibri" panose="020F0502020204030204" pitchFamily="34" charset="0"/>
              </a:rPr>
              <a:t>a) The cost of acquisition and all costs directly or indirectly associated; b) Operating costs, including energy consumption; c) End-of-life costs, such as decommissioning or disposal costs; (d) the cost of externalities, such as the cost of emissions of greenhouse gases and other greenhouse gases with a detrimental effect on the climate and the environment</a:t>
            </a:r>
            <a:r>
              <a:rPr lang="en-US" sz="1600" b="0" dirty="0">
                <a:ea typeface="Calibri" panose="020F0502020204030204" pitchFamily="34" charset="0"/>
              </a:rPr>
              <a:t>”.</a:t>
            </a:r>
            <a:endParaRPr lang="en-GB" sz="1600" b="1" dirty="0">
              <a:ea typeface="Calibri" panose="020F0502020204030204" pitchFamily="34" charset="0"/>
            </a:endParaRPr>
          </a:p>
        </p:txBody>
      </p:sp>
      <p:sp>
        <p:nvSpPr>
          <p:cNvPr id="11" name="Marcador de Posição do Número do Diapositivo 10">
            <a:extLst>
              <a:ext uri="{FF2B5EF4-FFF2-40B4-BE49-F238E27FC236}">
                <a16:creationId xmlns:a16="http://schemas.microsoft.com/office/drawing/2014/main" id="{DFBAD141-BE6E-AC56-2BFC-7642E2C76161}"/>
              </a:ext>
            </a:extLst>
          </p:cNvPr>
          <p:cNvSpPr>
            <a:spLocks noGrp="1"/>
          </p:cNvSpPr>
          <p:nvPr>
            <p:ph type="sldNum" sz="quarter" idx="12"/>
          </p:nvPr>
        </p:nvSpPr>
        <p:spPr/>
        <p:txBody>
          <a:bodyPr/>
          <a:lstStyle/>
          <a:p>
            <a:r>
              <a:rPr lang="en-US" dirty="0"/>
              <a:t>8</a:t>
            </a:r>
          </a:p>
        </p:txBody>
      </p:sp>
    </p:spTree>
    <p:extLst>
      <p:ext uri="{BB962C8B-B14F-4D97-AF65-F5344CB8AC3E}">
        <p14:creationId xmlns:p14="http://schemas.microsoft.com/office/powerpoint/2010/main" val="3079718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Green Public Procurement</a:t>
            </a:r>
          </a:p>
        </p:txBody>
      </p:sp>
      <p:sp>
        <p:nvSpPr>
          <p:cNvPr id="3" name="Content Placeholder 2"/>
          <p:cNvSpPr>
            <a:spLocks noGrp="1"/>
          </p:cNvSpPr>
          <p:nvPr>
            <p:ph idx="1"/>
          </p:nvPr>
        </p:nvSpPr>
        <p:spPr/>
        <p:txBody>
          <a:bodyPr anchor="t">
            <a:normAutofit/>
          </a:bodyPr>
          <a:lstStyle/>
          <a:p>
            <a:r>
              <a:rPr lang="en-GB" sz="1600" b="1" dirty="0">
                <a:ea typeface="Calibri" panose="020F0502020204030204" pitchFamily="34" charset="0"/>
              </a:rPr>
              <a:t>Let’s compare…</a:t>
            </a:r>
          </a:p>
          <a:p>
            <a:endParaRPr lang="en-GB" sz="1600" b="1" dirty="0">
              <a:ea typeface="Calibri" panose="020F0502020204030204" pitchFamily="34" charset="0"/>
            </a:endParaRPr>
          </a:p>
          <a:p>
            <a:endParaRPr lang="en-GB" sz="1600" b="1" dirty="0">
              <a:ea typeface="Calibri" panose="020F0502020204030204" pitchFamily="34" charset="0"/>
            </a:endParaRPr>
          </a:p>
        </p:txBody>
      </p:sp>
      <p:graphicFrame>
        <p:nvGraphicFramePr>
          <p:cNvPr id="7" name="Tabela 7">
            <a:extLst>
              <a:ext uri="{FF2B5EF4-FFF2-40B4-BE49-F238E27FC236}">
                <a16:creationId xmlns:a16="http://schemas.microsoft.com/office/drawing/2014/main" id="{0D49F1C4-8957-8FAF-9266-9AD665152880}"/>
              </a:ext>
            </a:extLst>
          </p:cNvPr>
          <p:cNvGraphicFramePr>
            <a:graphicFrameLocks noGrp="1"/>
          </p:cNvGraphicFramePr>
          <p:nvPr>
            <p:extLst>
              <p:ext uri="{D42A27DB-BD31-4B8C-83A1-F6EECF244321}">
                <p14:modId xmlns:p14="http://schemas.microsoft.com/office/powerpoint/2010/main" val="2871715834"/>
              </p:ext>
            </p:extLst>
          </p:nvPr>
        </p:nvGraphicFramePr>
        <p:xfrm>
          <a:off x="524656" y="1729580"/>
          <a:ext cx="7563392" cy="2882509"/>
        </p:xfrm>
        <a:graphic>
          <a:graphicData uri="http://schemas.openxmlformats.org/drawingml/2006/table">
            <a:tbl>
              <a:tblPr firstRow="1" bandRow="1">
                <a:tableStyleId>{2D5ABB26-0587-4C30-8999-92F81FD0307C}</a:tableStyleId>
              </a:tblPr>
              <a:tblGrid>
                <a:gridCol w="3781696">
                  <a:extLst>
                    <a:ext uri="{9D8B030D-6E8A-4147-A177-3AD203B41FA5}">
                      <a16:colId xmlns:a16="http://schemas.microsoft.com/office/drawing/2014/main" val="4265286745"/>
                    </a:ext>
                  </a:extLst>
                </a:gridCol>
                <a:gridCol w="3781696">
                  <a:extLst>
                    <a:ext uri="{9D8B030D-6E8A-4147-A177-3AD203B41FA5}">
                      <a16:colId xmlns:a16="http://schemas.microsoft.com/office/drawing/2014/main" val="1491052503"/>
                    </a:ext>
                  </a:extLst>
                </a:gridCol>
              </a:tblGrid>
              <a:tr h="413629">
                <a:tc>
                  <a:txBody>
                    <a:bodyPr/>
                    <a:lstStyle/>
                    <a:p>
                      <a:pPr algn="ctr"/>
                      <a:r>
                        <a:rPr lang="en-US" sz="1400" b="0" dirty="0">
                          <a:ea typeface="Calibri" panose="020F0502020204030204" pitchFamily="34" charset="0"/>
                        </a:rPr>
                        <a:t>Art. 75, no. 7 PCC </a:t>
                      </a:r>
                      <a:endParaRPr lang="pt-PT" dirty="0"/>
                    </a:p>
                  </a:txBody>
                  <a:tcPr/>
                </a:tc>
                <a:tc>
                  <a:txBody>
                    <a:bodyPr/>
                    <a:lstStyle/>
                    <a:p>
                      <a:pPr algn="ctr"/>
                      <a:r>
                        <a:rPr lang="pt-PT" dirty="0"/>
                        <a:t>Art. 2, no. 4 </a:t>
                      </a:r>
                      <a:r>
                        <a:rPr lang="pt-PT" dirty="0" err="1"/>
                        <a:t>draft</a:t>
                      </a:r>
                      <a:endParaRPr lang="pt-PT" dirty="0"/>
                    </a:p>
                  </a:txBody>
                  <a:tcPr/>
                </a:tc>
                <a:extLst>
                  <a:ext uri="{0D108BD9-81ED-4DB2-BD59-A6C34878D82A}">
                    <a16:rowId xmlns:a16="http://schemas.microsoft.com/office/drawing/2014/main" val="3885696237"/>
                  </a:ext>
                </a:extLst>
              </a:tr>
              <a:tr h="2311791">
                <a:tc>
                  <a:txBody>
                    <a:bodyPr/>
                    <a:lstStyle/>
                    <a:p>
                      <a:pPr algn="just"/>
                      <a:r>
                        <a:rPr lang="en-US" sz="1200" dirty="0"/>
                        <a:t>(a) Costs related to procurement itself;</a:t>
                      </a:r>
                    </a:p>
                    <a:p>
                      <a:pPr algn="just"/>
                      <a:r>
                        <a:rPr lang="en-US" sz="1200" dirty="0"/>
                        <a:t>(b) User costs, such as energy consumption, consumption of consumables and other resources;</a:t>
                      </a:r>
                    </a:p>
                    <a:p>
                      <a:pPr algn="just"/>
                      <a:r>
                        <a:rPr lang="en-US" sz="1200" dirty="0"/>
                        <a:t>(c) Maintenance and technical assistance costs;</a:t>
                      </a:r>
                    </a:p>
                    <a:p>
                      <a:pPr algn="just"/>
                      <a:r>
                        <a:rPr lang="en-US" sz="1200" dirty="0"/>
                        <a:t>d) End-of-life costs, such as collection and recycling costs;</a:t>
                      </a:r>
                    </a:p>
                    <a:p>
                      <a:pPr algn="just"/>
                      <a:r>
                        <a:rPr lang="en-US" sz="1200" dirty="0"/>
                        <a:t>e) Costs imputed to environmental externalities linked to the good, service or work during its life cycle, as long as its monetary value can be determined and confirmed, which may include the costs of emissions of greenhouse gases and other pollutants, as well as those for mitigating climate change.</a:t>
                      </a:r>
                      <a:endParaRPr lang="pt-PT" sz="1200" dirty="0"/>
                    </a:p>
                  </a:txBody>
                  <a:tcPr/>
                </a:tc>
                <a:tc>
                  <a:txBody>
                    <a:bodyPr/>
                    <a:lstStyle/>
                    <a:p>
                      <a:pPr algn="just"/>
                      <a:r>
                        <a:rPr lang="en-US" sz="1200" dirty="0"/>
                        <a:t>a) The costs of acquisition and all costs directly or indirectly associated therewith; </a:t>
                      </a:r>
                    </a:p>
                    <a:p>
                      <a:pPr algn="just"/>
                      <a:r>
                        <a:rPr lang="en-US" sz="1200" dirty="0"/>
                        <a:t>b) Operating costs, including energy consumption; </a:t>
                      </a:r>
                    </a:p>
                    <a:p>
                      <a:pPr algn="just"/>
                      <a:r>
                        <a:rPr lang="en-US" sz="1200" dirty="0"/>
                        <a:t>c) End-of-life costs, such as decommissioning or disposal costs; </a:t>
                      </a:r>
                    </a:p>
                    <a:p>
                      <a:pPr algn="just"/>
                      <a:r>
                        <a:rPr lang="en-US" sz="1200" dirty="0"/>
                        <a:t>d) The costs of externalities, such as the emissions of greenhouse gases and other pollutants with a detrimental effect on the climate and the environment.</a:t>
                      </a:r>
                      <a:endParaRPr lang="pt-PT" sz="1200" dirty="0"/>
                    </a:p>
                  </a:txBody>
                  <a:tcPr/>
                </a:tc>
                <a:extLst>
                  <a:ext uri="{0D108BD9-81ED-4DB2-BD59-A6C34878D82A}">
                    <a16:rowId xmlns:a16="http://schemas.microsoft.com/office/drawing/2014/main" val="2571220046"/>
                  </a:ext>
                </a:extLst>
              </a:tr>
            </a:tbl>
          </a:graphicData>
        </a:graphic>
      </p:graphicFrame>
      <p:sp>
        <p:nvSpPr>
          <p:cNvPr id="12" name="Marcador de Posição do Número do Diapositivo 11">
            <a:extLst>
              <a:ext uri="{FF2B5EF4-FFF2-40B4-BE49-F238E27FC236}">
                <a16:creationId xmlns:a16="http://schemas.microsoft.com/office/drawing/2014/main" id="{1EA3753B-604D-7A37-E7EB-0A4908CAA8C2}"/>
              </a:ext>
            </a:extLst>
          </p:cNvPr>
          <p:cNvSpPr>
            <a:spLocks noGrp="1"/>
          </p:cNvSpPr>
          <p:nvPr>
            <p:ph type="sldNum" sz="quarter" idx="12"/>
          </p:nvPr>
        </p:nvSpPr>
        <p:spPr/>
        <p:txBody>
          <a:bodyPr/>
          <a:lstStyle/>
          <a:p>
            <a:r>
              <a:rPr lang="en-US" dirty="0"/>
              <a:t>9</a:t>
            </a:r>
          </a:p>
        </p:txBody>
      </p:sp>
    </p:spTree>
    <p:extLst>
      <p:ext uri="{BB962C8B-B14F-4D97-AF65-F5344CB8AC3E}">
        <p14:creationId xmlns:p14="http://schemas.microsoft.com/office/powerpoint/2010/main" val="1598953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AC9D9E-11C3-71D1-7CD5-5F8871A66134}"/>
              </a:ext>
            </a:extLst>
          </p:cNvPr>
          <p:cNvSpPr>
            <a:spLocks noGrp="1"/>
          </p:cNvSpPr>
          <p:nvPr>
            <p:ph type="title"/>
          </p:nvPr>
        </p:nvSpPr>
        <p:spPr/>
        <p:txBody>
          <a:bodyPr/>
          <a:lstStyle/>
          <a:p>
            <a:r>
              <a:rPr lang="en-US" dirty="0"/>
              <a:t>Green Public Procurement</a:t>
            </a:r>
            <a:endParaRPr lang="pt-PT" dirty="0"/>
          </a:p>
        </p:txBody>
      </p:sp>
      <p:sp>
        <p:nvSpPr>
          <p:cNvPr id="3" name="Marcador de Posição de Conteúdo 2">
            <a:extLst>
              <a:ext uri="{FF2B5EF4-FFF2-40B4-BE49-F238E27FC236}">
                <a16:creationId xmlns:a16="http://schemas.microsoft.com/office/drawing/2014/main" id="{0F730946-C5CB-624F-B0DB-68C95FCE11F2}"/>
              </a:ext>
            </a:extLst>
          </p:cNvPr>
          <p:cNvSpPr>
            <a:spLocks noGrp="1"/>
          </p:cNvSpPr>
          <p:nvPr>
            <p:ph idx="1"/>
          </p:nvPr>
        </p:nvSpPr>
        <p:spPr/>
        <p:txBody>
          <a:bodyPr/>
          <a:lstStyle/>
          <a:p>
            <a:r>
              <a:rPr lang="pt-PT" dirty="0"/>
              <a:t>Objetive scope: </a:t>
            </a:r>
            <a:r>
              <a:rPr lang="pt-PT" dirty="0" err="1"/>
              <a:t>public</a:t>
            </a:r>
            <a:r>
              <a:rPr lang="pt-PT" dirty="0"/>
              <a:t> </a:t>
            </a:r>
            <a:r>
              <a:rPr lang="pt-PT" dirty="0" err="1"/>
              <a:t>contracts</a:t>
            </a:r>
            <a:r>
              <a:rPr lang="pt-PT" dirty="0"/>
              <a:t> </a:t>
            </a:r>
            <a:r>
              <a:rPr lang="pt-PT" dirty="0" err="1"/>
              <a:t>of</a:t>
            </a:r>
            <a:r>
              <a:rPr lang="pt-PT" dirty="0"/>
              <a:t> </a:t>
            </a:r>
            <a:r>
              <a:rPr lang="pt-PT" dirty="0" err="1"/>
              <a:t>the</a:t>
            </a:r>
            <a:r>
              <a:rPr lang="pt-PT" dirty="0"/>
              <a:t> </a:t>
            </a:r>
            <a:r>
              <a:rPr lang="pt-PT" dirty="0" err="1"/>
              <a:t>Public</a:t>
            </a:r>
            <a:r>
              <a:rPr lang="pt-PT" dirty="0"/>
              <a:t> </a:t>
            </a:r>
            <a:r>
              <a:rPr lang="pt-PT" dirty="0" err="1"/>
              <a:t>Contract</a:t>
            </a:r>
            <a:r>
              <a:rPr lang="pt-PT" dirty="0"/>
              <a:t> </a:t>
            </a:r>
            <a:r>
              <a:rPr lang="pt-PT" dirty="0" err="1"/>
              <a:t>Code</a:t>
            </a:r>
            <a:r>
              <a:rPr lang="pt-PT" dirty="0"/>
              <a:t>;</a:t>
            </a:r>
          </a:p>
          <a:p>
            <a:r>
              <a:rPr lang="pt-PT" dirty="0" err="1"/>
              <a:t>Subjective</a:t>
            </a:r>
            <a:r>
              <a:rPr lang="pt-PT" dirty="0"/>
              <a:t> scope: </a:t>
            </a:r>
            <a:r>
              <a:rPr lang="pt-PT" dirty="0" err="1"/>
              <a:t>only</a:t>
            </a:r>
            <a:r>
              <a:rPr lang="pt-PT" dirty="0"/>
              <a:t> </a:t>
            </a:r>
            <a:r>
              <a:rPr lang="pt-PT" dirty="0" err="1"/>
              <a:t>contracting</a:t>
            </a:r>
            <a:r>
              <a:rPr lang="pt-PT" dirty="0"/>
              <a:t> </a:t>
            </a:r>
            <a:r>
              <a:rPr lang="pt-PT" dirty="0" err="1"/>
              <a:t>authorities</a:t>
            </a:r>
            <a:r>
              <a:rPr lang="pt-PT" dirty="0"/>
              <a:t> of </a:t>
            </a:r>
            <a:r>
              <a:rPr lang="pt-PT" dirty="0" err="1"/>
              <a:t>the</a:t>
            </a:r>
            <a:r>
              <a:rPr lang="pt-PT" dirty="0"/>
              <a:t> </a:t>
            </a:r>
            <a:r>
              <a:rPr lang="pt-PT" dirty="0" err="1"/>
              <a:t>Public</a:t>
            </a:r>
            <a:r>
              <a:rPr lang="pt-PT" dirty="0"/>
              <a:t> </a:t>
            </a:r>
            <a:r>
              <a:rPr lang="pt-PT" dirty="0" err="1"/>
              <a:t>Contracts</a:t>
            </a:r>
            <a:r>
              <a:rPr lang="pt-PT" dirty="0"/>
              <a:t> </a:t>
            </a:r>
            <a:r>
              <a:rPr lang="pt-PT" dirty="0" err="1"/>
              <a:t>Directive</a:t>
            </a:r>
            <a:r>
              <a:rPr lang="pt-PT" dirty="0"/>
              <a:t> (</a:t>
            </a:r>
            <a:r>
              <a:rPr lang="pt-PT" dirty="0" err="1"/>
              <a:t>not</a:t>
            </a:r>
            <a:r>
              <a:rPr lang="pt-PT" dirty="0"/>
              <a:t> </a:t>
            </a:r>
            <a:r>
              <a:rPr lang="en-US" b="1" i="0" dirty="0">
                <a:effectLst/>
                <a:latin typeface="Times New Roman" panose="02020603050405020304" pitchFamily="18" charset="0"/>
              </a:rPr>
              <a:t>entities operating in the water, energy, transport and postal services sectors</a:t>
            </a:r>
            <a:r>
              <a:rPr lang="en-US" b="1" i="0" dirty="0">
                <a:solidFill>
                  <a:srgbClr val="333333"/>
                </a:solidFill>
                <a:effectLst/>
                <a:latin typeface="Times New Roman" panose="02020603050405020304" pitchFamily="18" charset="0"/>
              </a:rPr>
              <a:t>)</a:t>
            </a:r>
            <a:endParaRPr lang="pt-PT" dirty="0"/>
          </a:p>
          <a:p>
            <a:r>
              <a:rPr lang="pt-PT" dirty="0" err="1"/>
              <a:t>Tools</a:t>
            </a:r>
            <a:r>
              <a:rPr lang="pt-PT" dirty="0"/>
              <a:t>: </a:t>
            </a:r>
            <a:r>
              <a:rPr lang="pt-PT" dirty="0" err="1"/>
              <a:t>factors</a:t>
            </a:r>
            <a:r>
              <a:rPr lang="pt-PT" dirty="0"/>
              <a:t> in </a:t>
            </a:r>
            <a:r>
              <a:rPr lang="pt-PT" dirty="0" err="1"/>
              <a:t>the</a:t>
            </a:r>
            <a:r>
              <a:rPr lang="pt-PT" dirty="0"/>
              <a:t> </a:t>
            </a:r>
            <a:r>
              <a:rPr lang="pt-PT" dirty="0" err="1"/>
              <a:t>award</a:t>
            </a:r>
            <a:r>
              <a:rPr lang="pt-PT" dirty="0"/>
              <a:t> </a:t>
            </a:r>
            <a:r>
              <a:rPr lang="pt-PT" dirty="0" err="1"/>
              <a:t>criteria</a:t>
            </a:r>
            <a:r>
              <a:rPr lang="pt-PT" dirty="0"/>
              <a:t> or </a:t>
            </a:r>
            <a:r>
              <a:rPr lang="pt-PT" dirty="0" err="1"/>
              <a:t>tecnhical</a:t>
            </a:r>
            <a:r>
              <a:rPr lang="pt-PT" dirty="0"/>
              <a:t> </a:t>
            </a:r>
            <a:r>
              <a:rPr lang="pt-PT" dirty="0" err="1"/>
              <a:t>specifications</a:t>
            </a:r>
            <a:r>
              <a:rPr lang="pt-PT" dirty="0"/>
              <a:t> or </a:t>
            </a:r>
            <a:r>
              <a:rPr lang="pt-PT" dirty="0" err="1"/>
              <a:t>both</a:t>
            </a:r>
            <a:r>
              <a:rPr lang="pt-PT" dirty="0"/>
              <a:t>;</a:t>
            </a:r>
          </a:p>
        </p:txBody>
      </p:sp>
      <p:sp>
        <p:nvSpPr>
          <p:cNvPr id="11" name="Marcador de Posição do Número do Diapositivo 10">
            <a:extLst>
              <a:ext uri="{FF2B5EF4-FFF2-40B4-BE49-F238E27FC236}">
                <a16:creationId xmlns:a16="http://schemas.microsoft.com/office/drawing/2014/main" id="{63E84D36-6951-F010-4BA6-5C4D314BEC09}"/>
              </a:ext>
            </a:extLst>
          </p:cNvPr>
          <p:cNvSpPr>
            <a:spLocks noGrp="1"/>
          </p:cNvSpPr>
          <p:nvPr>
            <p:ph type="sldNum" sz="quarter" idx="12"/>
          </p:nvPr>
        </p:nvSpPr>
        <p:spPr/>
        <p:txBody>
          <a:bodyPr/>
          <a:lstStyle/>
          <a:p>
            <a:r>
              <a:rPr lang="en-US" dirty="0"/>
              <a:t>11</a:t>
            </a:r>
          </a:p>
        </p:txBody>
      </p:sp>
    </p:spTree>
    <p:extLst>
      <p:ext uri="{BB962C8B-B14F-4D97-AF65-F5344CB8AC3E}">
        <p14:creationId xmlns:p14="http://schemas.microsoft.com/office/powerpoint/2010/main" val="25544490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tólica">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B6DB5CC3DC30E942B0B3857A80F60579" ma:contentTypeVersion="" ma:contentTypeDescription="Criar um novo documento." ma:contentTypeScope="" ma:versionID="9e579c728379c083d5e475d8f1228c12">
  <xsd:schema xmlns:xsd="http://www.w3.org/2001/XMLSchema" xmlns:xs="http://www.w3.org/2001/XMLSchema" xmlns:p="http://schemas.microsoft.com/office/2006/metadata/properties" xmlns:ns2="d463817d-0a4a-4910-8f96-dc2354313db3" targetNamespace="http://schemas.microsoft.com/office/2006/metadata/properties" ma:root="true" ma:fieldsID="429f5788de0d1480bf721c3ccac23f8e" ns2:_="">
    <xsd:import namespace="d463817d-0a4a-4910-8f96-dc2354313db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63817d-0a4a-4910-8f96-dc2354313db3" elementFormDefault="qualified">
    <xsd:import namespace="http://schemas.microsoft.com/office/2006/documentManagement/types"/>
    <xsd:import namespace="http://schemas.microsoft.com/office/infopath/2007/PartnerControls"/>
    <xsd:element name="SharedWithUsers" ma:index="8" nillable="true" ma:displayName="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AD3C2A-E3EA-4321-87A3-B4647AAD9E39}">
  <ds:schemaRefs>
    <ds:schemaRef ds:uri="http://schemas.microsoft.com/sharepoint/v3/contenttype/forms"/>
  </ds:schemaRefs>
</ds:datastoreItem>
</file>

<file path=customXml/itemProps2.xml><?xml version="1.0" encoding="utf-8"?>
<ds:datastoreItem xmlns:ds="http://schemas.openxmlformats.org/officeDocument/2006/customXml" ds:itemID="{CAA27ABB-BF2D-4D80-B9DA-060FDE4D9E56}">
  <ds:schemaRefs>
    <ds:schemaRef ds:uri="http://purl.org/dc/dcmitype/"/>
    <ds:schemaRef ds:uri="http://schemas.microsoft.com/office/infopath/2007/PartnerControls"/>
    <ds:schemaRef ds:uri="d463817d-0a4a-4910-8f96-dc2354313db3"/>
    <ds:schemaRef ds:uri="http://purl.org/dc/elements/1.1/"/>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C4E48592-0AA4-4B3C-B2FF-5B8DC813E8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63817d-0a4a-4910-8f96-dc2354313d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1268</TotalTime>
  <Words>2121</Words>
  <Application>Microsoft Office PowerPoint</Application>
  <PresentationFormat>Apresentação no Ecrã (16:9)</PresentationFormat>
  <Paragraphs>115</Paragraphs>
  <Slides>18</Slides>
  <Notes>5</Notes>
  <HiddenSlides>0</HiddenSlides>
  <MMClips>0</MMClips>
  <ScaleCrop>false</ScaleCrop>
  <HeadingPairs>
    <vt:vector size="6" baseType="variant">
      <vt:variant>
        <vt:lpstr>Tipos de letra usados</vt:lpstr>
      </vt:variant>
      <vt:variant>
        <vt:i4>5</vt:i4>
      </vt:variant>
      <vt:variant>
        <vt:lpstr>Tema</vt:lpstr>
      </vt:variant>
      <vt:variant>
        <vt:i4>1</vt:i4>
      </vt:variant>
      <vt:variant>
        <vt:lpstr>Títulos dos diapositivos</vt:lpstr>
      </vt:variant>
      <vt:variant>
        <vt:i4>18</vt:i4>
      </vt:variant>
    </vt:vector>
  </HeadingPairs>
  <TitlesOfParts>
    <vt:vector size="24" baseType="lpstr">
      <vt:lpstr>-apple-system</vt:lpstr>
      <vt:lpstr>Arial</vt:lpstr>
      <vt:lpstr>Calibri</vt:lpstr>
      <vt:lpstr>Times New Roman</vt:lpstr>
      <vt:lpstr>Wingdings 2</vt:lpstr>
      <vt:lpstr>Católica</vt:lpstr>
      <vt:lpstr>Green Public Procurement and new law regarding GPP and Circular Procurement</vt:lpstr>
      <vt:lpstr>Green Public Procurement</vt:lpstr>
      <vt:lpstr>Green Public Procurement</vt:lpstr>
      <vt:lpstr>Green Public Procurement</vt:lpstr>
      <vt:lpstr>Green Public Procurement</vt:lpstr>
      <vt:lpstr>Green Public Procurement</vt:lpstr>
      <vt:lpstr>Green Public Procurement</vt:lpstr>
      <vt:lpstr>Green Public Procurement</vt:lpstr>
      <vt:lpstr>Green Public Procurement</vt:lpstr>
      <vt:lpstr>Green Public Procurement</vt:lpstr>
      <vt:lpstr>Green Public Procurement</vt:lpstr>
      <vt:lpstr>Green Public Procurement</vt:lpstr>
      <vt:lpstr>Green Public Procurement</vt:lpstr>
      <vt:lpstr>Green Public Procurement</vt:lpstr>
      <vt:lpstr>Green Public Procurement</vt:lpstr>
      <vt:lpstr>Green Public Procurement</vt:lpstr>
      <vt:lpstr>Green Public Procurement</vt:lpstr>
      <vt:lpstr>Apresentação do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Católica Porto</dc:creator>
  <cp:keywords/>
  <dc:description/>
  <cp:lastModifiedBy>Raquel Carvalho</cp:lastModifiedBy>
  <cp:revision>88</cp:revision>
  <dcterms:created xsi:type="dcterms:W3CDTF">2016-04-08T09:18:55Z</dcterms:created>
  <dcterms:modified xsi:type="dcterms:W3CDTF">2022-06-11T16:24:51Z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0x010100B6DB5CC3DC30E942B0B3857A80F60579</vt:lpwstr>
  </property>
</Properties>
</file>