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8" r:id="rId1"/>
  </p:sldMasterIdLst>
  <p:notesMasterIdLst>
    <p:notesMasterId r:id="rId15"/>
  </p:notesMasterIdLst>
  <p:sldIdLst>
    <p:sldId id="256" r:id="rId2"/>
    <p:sldId id="261" r:id="rId3"/>
    <p:sldId id="297" r:id="rId4"/>
    <p:sldId id="265" r:id="rId5"/>
    <p:sldId id="296" r:id="rId6"/>
    <p:sldId id="298" r:id="rId7"/>
    <p:sldId id="300" r:id="rId8"/>
    <p:sldId id="299" r:id="rId9"/>
    <p:sldId id="263" r:id="rId10"/>
    <p:sldId id="294" r:id="rId11"/>
    <p:sldId id="301" r:id="rId12"/>
    <p:sldId id="302" r:id="rId13"/>
    <p:sldId id="281" r:id="rId14"/>
  </p:sldIdLst>
  <p:sldSz cx="9144000" cy="5143500" type="screen16x9"/>
  <p:notesSz cx="6858000" cy="9144000"/>
  <p:embeddedFontLst>
    <p:embeddedFont>
      <p:font typeface="Garamond" pitchFamily="18" charset="0"/>
      <p:regular r:id="rId16"/>
      <p:bold r:id="rId17"/>
      <p: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AB6C9422-0422-4587-8B05-344A3D137291}">
  <a:tblStyle styleId="{AB6C9422-0422-4587-8B05-344A3D13729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1" d="100"/>
          <a:sy n="81" d="100"/>
        </p:scale>
        <p:origin x="-836" y="-10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85345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748000" y="747750"/>
            <a:ext cx="3648000" cy="3648000"/>
          </a:xfrm>
          <a:prstGeom prst="ellipse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2747950" y="747775"/>
            <a:ext cx="3648000" cy="36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2525575" y="525325"/>
            <a:ext cx="4092900" cy="4092900"/>
          </a:xfrm>
          <a:prstGeom prst="diamond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3009350" y="2573875"/>
            <a:ext cx="3086700" cy="20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048000" y="529375"/>
            <a:ext cx="3048000" cy="20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5"/>
          <p:cNvSpPr/>
          <p:nvPr/>
        </p:nvSpPr>
        <p:spPr>
          <a:xfrm>
            <a:off x="2380350" y="0"/>
            <a:ext cx="6763800" cy="51435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2902950" y="1509475"/>
            <a:ext cx="5718600" cy="31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uli"/>
              <a:buChar char="➜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half">
  <p:cSld name="TITLE_AND_BOD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5128375" y="302375"/>
            <a:ext cx="34932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5128482" y="1509475"/>
            <a:ext cx="3493200" cy="31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uli"/>
              <a:buChar char="➜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7"/>
          <p:cNvSpPr/>
          <p:nvPr/>
        </p:nvSpPr>
        <p:spPr>
          <a:xfrm>
            <a:off x="2380350" y="0"/>
            <a:ext cx="6763800" cy="51435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2902950" y="1509475"/>
            <a:ext cx="2780700" cy="31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➜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●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●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5840729" y="1509475"/>
            <a:ext cx="2780700" cy="31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➜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●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●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902950" y="1509475"/>
            <a:ext cx="5718600" cy="31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uli"/>
              <a:buChar char="➜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uli"/>
              <a:buChar char="○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■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●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○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■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●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○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■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7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>
            <a:spLocks noGrp="1"/>
          </p:cNvSpPr>
          <p:nvPr>
            <p:ph type="title"/>
          </p:nvPr>
        </p:nvSpPr>
        <p:spPr>
          <a:xfrm>
            <a:off x="773722" y="747775"/>
            <a:ext cx="7932615" cy="36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Shaping The Future Through Sustainable Public Procurement:</a:t>
            </a:r>
            <a:b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Special and Differential Treatment </a:t>
            </a:r>
            <a:b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Jamaica</a:t>
            </a:r>
            <a:endParaRPr sz="2000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186" y="1"/>
            <a:ext cx="5165968" cy="5040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9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277" y="130174"/>
            <a:ext cx="6650891" cy="501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413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>
            <a:spLocks noGrp="1"/>
          </p:cNvSpPr>
          <p:nvPr>
            <p:ph type="body" idx="1"/>
          </p:nvPr>
        </p:nvSpPr>
        <p:spPr>
          <a:xfrm>
            <a:off x="2344615" y="949569"/>
            <a:ext cx="6564923" cy="39975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sz="2000" dirty="0" smtClean="0"/>
          </a:p>
        </p:txBody>
      </p:sp>
      <p:sp>
        <p:nvSpPr>
          <p:cNvPr id="157" name="Google Shape;157;p28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dirty="0" smtClean="0"/>
              <a:t>Experiences and results?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dirty="0"/>
          </a:p>
        </p:txBody>
      </p:sp>
      <p:sp>
        <p:nvSpPr>
          <p:cNvPr id="158" name="Google Shape;158;p28"/>
          <p:cNvSpPr txBox="1">
            <a:spLocks noGrp="1"/>
          </p:cNvSpPr>
          <p:nvPr>
            <p:ph type="sldNum" idx="12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215" y="1438030"/>
            <a:ext cx="3704493" cy="289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0126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48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48"/>
          <p:cNvSpPr txBox="1">
            <a:spLocks noGrp="1"/>
          </p:cNvSpPr>
          <p:nvPr>
            <p:ph type="ctrTitle" idx="4294967295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00B2FF"/>
                </a:solidFill>
              </a:rPr>
              <a:t>Thanks!</a:t>
            </a:r>
            <a:endParaRPr sz="9600">
              <a:solidFill>
                <a:srgbClr val="00B2FF"/>
              </a:solidFill>
            </a:endParaRPr>
          </a:p>
        </p:txBody>
      </p:sp>
      <p:sp>
        <p:nvSpPr>
          <p:cNvPr id="466" name="Google Shape;466;p48"/>
          <p:cNvSpPr txBox="1">
            <a:spLocks noGrp="1"/>
          </p:cNvSpPr>
          <p:nvPr>
            <p:ph type="subTitle" idx="1"/>
          </p:nvPr>
        </p:nvSpPr>
        <p:spPr>
          <a:xfrm>
            <a:off x="876825" y="2688925"/>
            <a:ext cx="4334100" cy="24447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Any questions?</a:t>
            </a:r>
            <a:endParaRPr sz="2400" b="1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You can find me at</a:t>
            </a:r>
            <a:r>
              <a:rPr lang="en" dirty="0" smtClean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:</a:t>
            </a:r>
            <a:endParaRPr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          a</a:t>
            </a:r>
            <a:r>
              <a:rPr lang="en" dirty="0" smtClean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ndrei.bennett@mof.gov.jm</a:t>
            </a:r>
            <a:endParaRPr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67" name="Google Shape;467;p48"/>
          <p:cNvSpPr txBox="1">
            <a:spLocks noGrp="1"/>
          </p:cNvSpPr>
          <p:nvPr>
            <p:ph type="sldNum" idx="12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6" name="Google Shape;546;p51"/>
          <p:cNvGrpSpPr/>
          <p:nvPr/>
        </p:nvGrpSpPr>
        <p:grpSpPr>
          <a:xfrm>
            <a:off x="1113114" y="3658454"/>
            <a:ext cx="263600" cy="255386"/>
            <a:chOff x="564675" y="1700625"/>
            <a:chExt cx="465200" cy="314200"/>
          </a:xfrm>
        </p:grpSpPr>
        <p:sp>
          <p:nvSpPr>
            <p:cNvPr id="7" name="Google Shape;547;p51"/>
            <p:cNvSpPr/>
            <p:nvPr/>
          </p:nvSpPr>
          <p:spPr>
            <a:xfrm>
              <a:off x="564675" y="1700625"/>
              <a:ext cx="465200" cy="29250"/>
            </a:xfrm>
            <a:custGeom>
              <a:avLst/>
              <a:gdLst/>
              <a:ahLst/>
              <a:cxnLst/>
              <a:rect l="l" t="t" r="r" b="b"/>
              <a:pathLst>
                <a:path w="18608" h="1170" fill="none" extrusionOk="0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48;p51"/>
            <p:cNvSpPr/>
            <p:nvPr/>
          </p:nvSpPr>
          <p:spPr>
            <a:xfrm>
              <a:off x="564675" y="1732300"/>
              <a:ext cx="465200" cy="272175"/>
            </a:xfrm>
            <a:custGeom>
              <a:avLst/>
              <a:gdLst/>
              <a:ahLst/>
              <a:cxnLst/>
              <a:rect l="l" t="t" r="r" b="b"/>
              <a:pathLst>
                <a:path w="18608" h="10887" fill="none" extrusionOk="0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49;p51"/>
            <p:cNvSpPr/>
            <p:nvPr/>
          </p:nvSpPr>
          <p:spPr>
            <a:xfrm>
              <a:off x="572600" y="2014200"/>
              <a:ext cx="449375" cy="625"/>
            </a:xfrm>
            <a:custGeom>
              <a:avLst/>
              <a:gdLst/>
              <a:ahLst/>
              <a:cxnLst/>
              <a:rect l="l" t="t" r="r" b="b"/>
              <a:pathLst>
                <a:path w="17975" h="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>
            <a:spLocks noGrp="1"/>
          </p:cNvSpPr>
          <p:nvPr>
            <p:ph type="body" idx="1"/>
          </p:nvPr>
        </p:nvSpPr>
        <p:spPr>
          <a:xfrm>
            <a:off x="2367329" y="1144742"/>
            <a:ext cx="6534394" cy="37633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dirty="0" smtClean="0"/>
              <a:t>This presentation </a:t>
            </a:r>
            <a:r>
              <a:rPr lang="en" dirty="0" smtClean="0"/>
              <a:t>will:</a:t>
            </a:r>
            <a:endParaRPr lang="en" dirty="0" smtClean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➜"/>
            </a:pPr>
            <a:r>
              <a:rPr lang="x-none" smtClean="0"/>
              <a:t>Briefly </a:t>
            </a:r>
            <a:r>
              <a:rPr lang="en-US" dirty="0" smtClean="0"/>
              <a:t>describe the Government of Jamaica’s pathway to the inclusion of SPP in the domestic legislation</a:t>
            </a:r>
            <a:endParaRPr lang="x-none" dirty="0" smtClean="0"/>
          </a:p>
          <a:p>
            <a:pPr marL="10160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x-none" smtClean="0"/>
              <a:t> </a:t>
            </a:r>
            <a:endParaRPr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➜"/>
            </a:pPr>
            <a:r>
              <a:rPr lang="en-US" dirty="0" smtClean="0"/>
              <a:t>Outline particular legal and procedural rules related to the Special and Differential Treatment regime</a:t>
            </a:r>
          </a:p>
          <a:p>
            <a:pPr marL="10160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dirty="0" smtClean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➜"/>
            </a:pPr>
            <a:r>
              <a:rPr lang="en-US" dirty="0" smtClean="0"/>
              <a:t>Share experiences/results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57" name="Google Shape;157;p28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Objectives</a:t>
            </a:r>
            <a:endParaRPr dirty="0"/>
          </a:p>
        </p:txBody>
      </p:sp>
      <p:sp>
        <p:nvSpPr>
          <p:cNvPr id="158" name="Google Shape;158;p28"/>
          <p:cNvSpPr txBox="1">
            <a:spLocks noGrp="1"/>
          </p:cNvSpPr>
          <p:nvPr>
            <p:ph type="sldNum" idx="12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2"/>
          <p:cNvSpPr txBox="1">
            <a:spLocks noGrp="1"/>
          </p:cNvSpPr>
          <p:nvPr>
            <p:ph type="title"/>
          </p:nvPr>
        </p:nvSpPr>
        <p:spPr>
          <a:xfrm>
            <a:off x="5128375" y="302374"/>
            <a:ext cx="3493200" cy="5182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/>
              <a:t>A brief timeline</a:t>
            </a:r>
            <a:endParaRPr sz="1600" dirty="0"/>
          </a:p>
        </p:txBody>
      </p:sp>
      <p:sp>
        <p:nvSpPr>
          <p:cNvPr id="198" name="Google Shape;198;p32"/>
          <p:cNvSpPr txBox="1">
            <a:spLocks noGrp="1"/>
          </p:cNvSpPr>
          <p:nvPr>
            <p:ph type="body" idx="1"/>
          </p:nvPr>
        </p:nvSpPr>
        <p:spPr>
          <a:xfrm>
            <a:off x="4783015" y="742462"/>
            <a:ext cx="4295355" cy="42750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 eaLnBrk="1" hangingPunct="1">
              <a:lnSpc>
                <a:spcPct val="80000"/>
              </a:lnSpc>
              <a:buNone/>
              <a:defRPr/>
            </a:pPr>
            <a:r>
              <a:rPr lang="en-US" altLang="en-US" sz="1400" b="1" dirty="0" smtClean="0">
                <a:latin typeface="Garamond" panose="02020404030301010803" pitchFamily="18" charset="0"/>
              </a:rPr>
              <a:t>2008- </a:t>
            </a:r>
            <a:r>
              <a:rPr lang="en-US" altLang="en-US" sz="1400" dirty="0" smtClean="0">
                <a:latin typeface="Garamond" panose="02020404030301010803" pitchFamily="18" charset="0"/>
              </a:rPr>
              <a:t>Ministry of Finance together with Ministry with responsibility for industry agreed on th</a:t>
            </a:r>
            <a:r>
              <a:rPr lang="en-US" altLang="en-US" sz="1400" dirty="0" smtClean="0">
                <a:latin typeface="Garamond" panose="02020404030301010803" pitchFamily="18" charset="0"/>
              </a:rPr>
              <a:t>e need for greater inclusion of MSMEs in government procurement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en-US" altLang="en-US" sz="1400" b="1" dirty="0">
              <a:latin typeface="Garamond" panose="02020404030301010803" pitchFamily="18" charset="0"/>
            </a:endParaRP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en-US" altLang="en-US" sz="1400" b="1" dirty="0" smtClean="0">
                <a:latin typeface="Garamond" panose="02020404030301010803" pitchFamily="18" charset="0"/>
              </a:rPr>
              <a:t>2010- </a:t>
            </a:r>
            <a:r>
              <a:rPr lang="en-US" altLang="en-US" sz="1400" dirty="0" smtClean="0">
                <a:latin typeface="Garamond" panose="02020404030301010803" pitchFamily="18" charset="0"/>
              </a:rPr>
              <a:t>Ministry of Finance through INGP and IDB obtained funding to commission study of factors affecting MSME participation in government procurement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en-US" altLang="en-US" sz="1400" b="1" dirty="0">
              <a:latin typeface="Garamond" panose="02020404030301010803" pitchFamily="18" charset="0"/>
            </a:endParaRP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en-US" altLang="en-US" sz="1400" b="1" dirty="0" smtClean="0">
                <a:latin typeface="Garamond" panose="02020404030301010803" pitchFamily="18" charset="0"/>
              </a:rPr>
              <a:t>2010- </a:t>
            </a:r>
            <a:r>
              <a:rPr lang="en-US" altLang="en-US" sz="1400" dirty="0" smtClean="0">
                <a:latin typeface="Garamond" panose="02020404030301010803" pitchFamily="18" charset="0"/>
              </a:rPr>
              <a:t>Stakeholder workshop involving MSME groups, manufacturers and chambers of commerce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en-US" altLang="en-US" sz="1400" b="1" dirty="0">
              <a:latin typeface="Garamond" panose="02020404030301010803" pitchFamily="18" charset="0"/>
            </a:endParaRP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en-US" altLang="en-US" sz="1400" b="1" dirty="0" smtClean="0">
                <a:latin typeface="Garamond" panose="02020404030301010803" pitchFamily="18" charset="0"/>
              </a:rPr>
              <a:t>2015- </a:t>
            </a:r>
            <a:r>
              <a:rPr lang="en-US" altLang="en-US" sz="1400" dirty="0" smtClean="0">
                <a:latin typeface="Garamond" panose="02020404030301010803" pitchFamily="18" charset="0"/>
              </a:rPr>
              <a:t>Passage of The Public Procurement Act 2015 to include relevant supporting objectives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en-US" altLang="en-US" sz="1400" dirty="0">
              <a:latin typeface="Garamond" panose="02020404030301010803" pitchFamily="18" charset="0"/>
            </a:endParaRP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en-US" altLang="en-US" sz="1400" b="1" dirty="0" smtClean="0">
                <a:latin typeface="Garamond" panose="02020404030301010803" pitchFamily="18" charset="0"/>
              </a:rPr>
              <a:t>2017- </a:t>
            </a:r>
            <a:r>
              <a:rPr lang="en-US" altLang="en-US" sz="1400" dirty="0" smtClean="0">
                <a:latin typeface="Garamond" panose="02020404030301010803" pitchFamily="18" charset="0"/>
              </a:rPr>
              <a:t>Approval of “Offsets Public Procurement Policy Framework”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en-US" altLang="en-US" sz="1400" dirty="0" smtClean="0">
                <a:latin typeface="Garamond" panose="02020404030301010803" pitchFamily="18" charset="0"/>
              </a:rPr>
              <a:t>i. To serve as a sustainable form of social safety for marginalized and disadvantaged groups who cannot produce to compete with large local and global efficient producers;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en-US" altLang="en-US" sz="1400" dirty="0" smtClean="0">
              <a:latin typeface="Garamond" panose="02020404030301010803" pitchFamily="18" charset="0"/>
            </a:endParaRP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en-US" altLang="en-US" sz="1400" dirty="0" smtClean="0">
                <a:latin typeface="Garamond" panose="02020404030301010803" pitchFamily="18" charset="0"/>
              </a:rPr>
              <a:t>ii. To create local employment  to counter the challenge of jobless growth and growth without equity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en-US" altLang="en-US" sz="1400" b="1" dirty="0">
              <a:latin typeface="Garamond" panose="02020404030301010803" pitchFamily="18" charset="0"/>
            </a:endParaRP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en-US" altLang="en-US" sz="1400" b="1" dirty="0" smtClean="0">
                <a:latin typeface="Garamond" panose="02020404030301010803" pitchFamily="18" charset="0"/>
              </a:rPr>
              <a:t> </a:t>
            </a:r>
            <a:endParaRPr lang="en-US" altLang="en-US" sz="1400" b="1" dirty="0">
              <a:latin typeface="Garamond" panose="02020404030301010803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None/>
              <a:defRPr/>
            </a:pPr>
            <a:r>
              <a:rPr lang="en-US" altLang="en-US" sz="2000" dirty="0" smtClean="0">
                <a:latin typeface="Garamond" panose="02020404030301010803" pitchFamily="18" charset="0"/>
              </a:rPr>
              <a:t> </a:t>
            </a:r>
            <a:endParaRPr lang="en-US" altLang="en-US" sz="2000" dirty="0">
              <a:latin typeface="Garamond" panose="02020404030301010803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None/>
              <a:defRPr/>
            </a:pPr>
            <a:r>
              <a:rPr lang="en-US" altLang="en-US" sz="2000" b="1" dirty="0" smtClean="0">
                <a:latin typeface="Garamond" panose="02020404030301010803" pitchFamily="18" charset="0"/>
              </a:rPr>
              <a:t> </a:t>
            </a:r>
            <a:endParaRPr lang="en-US" altLang="en-US" sz="2000" dirty="0">
              <a:latin typeface="Garamond" panose="02020404030301010803" pitchFamily="18" charset="0"/>
            </a:endParaRPr>
          </a:p>
        </p:txBody>
      </p:sp>
      <p:sp>
        <p:nvSpPr>
          <p:cNvPr id="199" name="Google Shape;199;p32"/>
          <p:cNvSpPr txBox="1">
            <a:spLocks noGrp="1"/>
          </p:cNvSpPr>
          <p:nvPr>
            <p:ph type="sldNum" idx="12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3623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2"/>
          <p:cNvSpPr txBox="1">
            <a:spLocks noGrp="1"/>
          </p:cNvSpPr>
          <p:nvPr>
            <p:ph type="title"/>
          </p:nvPr>
        </p:nvSpPr>
        <p:spPr>
          <a:xfrm>
            <a:off x="5128375" y="302374"/>
            <a:ext cx="3493200" cy="5182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/>
              <a:t>A brief timeline</a:t>
            </a:r>
            <a:endParaRPr sz="1600" dirty="0"/>
          </a:p>
        </p:txBody>
      </p:sp>
      <p:sp>
        <p:nvSpPr>
          <p:cNvPr id="198" name="Google Shape;198;p32"/>
          <p:cNvSpPr txBox="1">
            <a:spLocks noGrp="1"/>
          </p:cNvSpPr>
          <p:nvPr>
            <p:ph type="body" idx="1"/>
          </p:nvPr>
        </p:nvSpPr>
        <p:spPr>
          <a:xfrm>
            <a:off x="4783015" y="742462"/>
            <a:ext cx="4295355" cy="42750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lnSpc>
                <a:spcPct val="80000"/>
              </a:lnSpc>
              <a:buNone/>
              <a:defRPr/>
            </a:pPr>
            <a:endParaRPr lang="en-US" altLang="en-US" sz="1400" b="1" dirty="0">
              <a:latin typeface="Garamond" panose="02020404030301010803" pitchFamily="18" charset="0"/>
            </a:endParaRP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en-US" altLang="en-US" sz="1800" b="1" dirty="0" smtClean="0">
                <a:latin typeface="Garamond" panose="02020404030301010803" pitchFamily="18" charset="0"/>
              </a:rPr>
              <a:t>2018- </a:t>
            </a:r>
            <a:r>
              <a:rPr lang="en-US" altLang="en-US" sz="1800" dirty="0" smtClean="0">
                <a:latin typeface="Garamond" panose="02020404030301010803" pitchFamily="18" charset="0"/>
              </a:rPr>
              <a:t>Promulgation of The Public Procurement Regulations to include “Special and Differential Treatment Measures”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en-US" altLang="en-US" sz="1800" b="1" dirty="0">
              <a:latin typeface="Garamond" panose="02020404030301010803" pitchFamily="18" charset="0"/>
            </a:endParaRP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en-US" altLang="en-US" sz="1800" b="1" dirty="0" smtClean="0">
                <a:latin typeface="Garamond" panose="02020404030301010803" pitchFamily="18" charset="0"/>
              </a:rPr>
              <a:t>2019- </a:t>
            </a:r>
            <a:r>
              <a:rPr lang="en-US" altLang="en-US" sz="1800" dirty="0" smtClean="0">
                <a:latin typeface="Garamond" panose="02020404030301010803" pitchFamily="18" charset="0"/>
              </a:rPr>
              <a:t>Preparation of draft policy to support operationalization and passage of Special and Differential Treatment Orders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en-US" altLang="en-US" sz="1800" b="1" dirty="0">
              <a:latin typeface="Garamond" panose="02020404030301010803" pitchFamily="18" charset="0"/>
            </a:endParaRP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en-US" altLang="en-US" sz="1800" b="1" dirty="0" smtClean="0">
                <a:latin typeface="Garamond" panose="02020404030301010803" pitchFamily="18" charset="0"/>
              </a:rPr>
              <a:t>2020- </a:t>
            </a:r>
            <a:r>
              <a:rPr lang="en-US" altLang="en-US" sz="1800" dirty="0" smtClean="0">
                <a:latin typeface="Garamond" panose="02020404030301010803" pitchFamily="18" charset="0"/>
              </a:rPr>
              <a:t>Commencement of pilot</a:t>
            </a:r>
            <a:endParaRPr lang="en-US" altLang="en-US" sz="1800" b="1" dirty="0">
              <a:latin typeface="Garamond" panose="02020404030301010803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None/>
              <a:defRPr/>
            </a:pPr>
            <a:r>
              <a:rPr lang="en-US" altLang="en-US" sz="2800" dirty="0" smtClean="0">
                <a:latin typeface="Garamond" panose="02020404030301010803" pitchFamily="18" charset="0"/>
              </a:rPr>
              <a:t> </a:t>
            </a:r>
            <a:endParaRPr lang="en-US" altLang="en-US" sz="2800" dirty="0">
              <a:latin typeface="Garamond" panose="02020404030301010803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None/>
              <a:defRPr/>
            </a:pPr>
            <a:r>
              <a:rPr lang="en-US" altLang="en-US" sz="2000" b="1" dirty="0" smtClean="0">
                <a:latin typeface="Garamond" panose="02020404030301010803" pitchFamily="18" charset="0"/>
              </a:rPr>
              <a:t> </a:t>
            </a:r>
            <a:endParaRPr lang="en-US" altLang="en-US" sz="2000" dirty="0">
              <a:latin typeface="Garamond" panose="02020404030301010803" pitchFamily="18" charset="0"/>
            </a:endParaRPr>
          </a:p>
        </p:txBody>
      </p:sp>
      <p:sp>
        <p:nvSpPr>
          <p:cNvPr id="199" name="Google Shape;199;p32"/>
          <p:cNvSpPr txBox="1">
            <a:spLocks noGrp="1"/>
          </p:cNvSpPr>
          <p:nvPr>
            <p:ph type="sldNum" idx="12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>
            <a:spLocks noGrp="1"/>
          </p:cNvSpPr>
          <p:nvPr>
            <p:ph type="body" idx="1"/>
          </p:nvPr>
        </p:nvSpPr>
        <p:spPr>
          <a:xfrm>
            <a:off x="2344615" y="949569"/>
            <a:ext cx="6564923" cy="39975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dirty="0" smtClean="0"/>
              <a:t>S(5) The Public Procurement Act 2015 (as amended)</a:t>
            </a:r>
          </a:p>
          <a:p>
            <a:pPr marL="10160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800" i="1" dirty="0" smtClean="0"/>
              <a:t>The objects of this Act are to-</a:t>
            </a:r>
          </a:p>
          <a:p>
            <a:pPr marL="10160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800" i="1" dirty="0" smtClean="0"/>
              <a:t>	(i) encourage participation in public procurement</a:t>
            </a:r>
          </a:p>
          <a:p>
            <a:pPr marL="10160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sz="1800" i="1" dirty="0" smtClean="0"/>
          </a:p>
          <a:p>
            <a:pPr marL="10160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1800" i="1" dirty="0" smtClean="0"/>
              <a:t>	(ii) encourage growth by </a:t>
            </a:r>
            <a:r>
              <a:rPr lang="en-US" sz="1800" b="1" i="1" dirty="0" smtClean="0"/>
              <a:t>enabling</a:t>
            </a:r>
            <a:r>
              <a:rPr lang="en-US" sz="1800" i="1" dirty="0" smtClean="0"/>
              <a:t> the participation of 	small, micro and medium sized enterprises in public 	procurement </a:t>
            </a:r>
            <a:endParaRPr lang="x-none" sz="1800" i="1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57" name="Google Shape;157;p28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The legislation</a:t>
            </a:r>
            <a:endParaRPr dirty="0"/>
          </a:p>
        </p:txBody>
      </p:sp>
      <p:sp>
        <p:nvSpPr>
          <p:cNvPr id="158" name="Google Shape;158;p28"/>
          <p:cNvSpPr txBox="1">
            <a:spLocks noGrp="1"/>
          </p:cNvSpPr>
          <p:nvPr>
            <p:ph type="sldNum" idx="12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9612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>
            <a:spLocks noGrp="1"/>
          </p:cNvSpPr>
          <p:nvPr>
            <p:ph type="body" idx="1"/>
          </p:nvPr>
        </p:nvSpPr>
        <p:spPr>
          <a:xfrm>
            <a:off x="2344615" y="949569"/>
            <a:ext cx="6564923" cy="39975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 dirty="0" smtClean="0"/>
              <a:t>Two orders pursuant to Regulation 44 and Regulation 46</a:t>
            </a:r>
          </a:p>
          <a:p>
            <a:pPr marL="10160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sz="2000"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2000"/>
              <a:buFontTx/>
              <a:buChar char="-"/>
            </a:pPr>
            <a:r>
              <a:rPr lang="en-US" sz="2000" dirty="0" smtClean="0"/>
              <a:t>The Public Procurement (Domestic Margin of Preference) Order 2019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2000"/>
              <a:buFontTx/>
              <a:buChar char="-"/>
            </a:pPr>
            <a:r>
              <a:rPr lang="en-US" sz="2000" dirty="0" smtClean="0"/>
              <a:t>The Public Procurement (Set Asides) Order 2019</a:t>
            </a:r>
            <a:endParaRPr lang="en-US" dirty="0" smtClean="0"/>
          </a:p>
        </p:txBody>
      </p:sp>
      <p:sp>
        <p:nvSpPr>
          <p:cNvPr id="157" name="Google Shape;157;p28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The legislation</a:t>
            </a:r>
            <a:endParaRPr dirty="0"/>
          </a:p>
        </p:txBody>
      </p:sp>
      <p:sp>
        <p:nvSpPr>
          <p:cNvPr id="158" name="Google Shape;158;p28"/>
          <p:cNvSpPr txBox="1">
            <a:spLocks noGrp="1"/>
          </p:cNvSpPr>
          <p:nvPr>
            <p:ph type="sldNum" idx="12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1313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>
            <a:spLocks noGrp="1"/>
          </p:cNvSpPr>
          <p:nvPr>
            <p:ph type="body" idx="1"/>
          </p:nvPr>
        </p:nvSpPr>
        <p:spPr>
          <a:xfrm>
            <a:off x="2344615" y="949569"/>
            <a:ext cx="6564923" cy="39975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dirty="0" smtClean="0"/>
              <a:t>Regulation 41 of The Public Procurement Regulations 2018</a:t>
            </a:r>
          </a:p>
          <a:p>
            <a:pPr marL="101600" indent="0">
              <a:buNone/>
            </a:pP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i="1" dirty="0" smtClean="0"/>
              <a:t>With the purpose of improving the distribution of wealth and income within Jamaica, and to reduce costs of public </a:t>
            </a:r>
            <a:r>
              <a:rPr lang="en-US" sz="1800" i="1" dirty="0" err="1" smtClean="0"/>
              <a:t>prcoruement</a:t>
            </a:r>
            <a:r>
              <a:rPr lang="en-US" sz="1800" i="1" dirty="0" smtClean="0"/>
              <a:t>, including the national developmental costs, special and differential treatment measures may be applied to a procurement proceeding to-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lphaLcParenBoth"/>
            </a:pPr>
            <a:r>
              <a:rPr lang="en-US" sz="1800" i="1" dirty="0" smtClean="0"/>
              <a:t>Encourage the participation of Jamaican suppliers in public procurement opportunities;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lphaLcParenBoth"/>
            </a:pPr>
            <a:r>
              <a:rPr lang="en-US" sz="1800" i="1" dirty="0" smtClean="0"/>
              <a:t>Increase the </a:t>
            </a:r>
            <a:r>
              <a:rPr lang="en-US" sz="1800" i="1" dirty="0" err="1" smtClean="0"/>
              <a:t>cpaacity</a:t>
            </a:r>
            <a:r>
              <a:rPr lang="en-US" sz="1800" i="1" dirty="0" smtClean="0"/>
              <a:t> of Jamaican suppliers to compete for procurement contracts; and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lphaLcParenBoth"/>
            </a:pPr>
            <a:r>
              <a:rPr lang="en-US" sz="1800" i="1" dirty="0" smtClean="0"/>
              <a:t>Develop Jamaican industries</a:t>
            </a:r>
            <a:endParaRPr sz="2000" dirty="0"/>
          </a:p>
        </p:txBody>
      </p:sp>
      <p:sp>
        <p:nvSpPr>
          <p:cNvPr id="157" name="Google Shape;157;p28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The legislation</a:t>
            </a:r>
            <a:endParaRPr dirty="0"/>
          </a:p>
        </p:txBody>
      </p:sp>
      <p:sp>
        <p:nvSpPr>
          <p:cNvPr id="158" name="Google Shape;158;p28"/>
          <p:cNvSpPr txBox="1">
            <a:spLocks noGrp="1"/>
          </p:cNvSpPr>
          <p:nvPr>
            <p:ph type="sldNum" idx="12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941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>
            <a:spLocks noGrp="1"/>
          </p:cNvSpPr>
          <p:nvPr>
            <p:ph type="body" idx="1"/>
          </p:nvPr>
        </p:nvSpPr>
        <p:spPr>
          <a:xfrm>
            <a:off x="2344615" y="949569"/>
            <a:ext cx="6564923" cy="39975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SzPts val="2000"/>
              <a:buFontTx/>
              <a:buChar char="-"/>
            </a:pPr>
            <a:r>
              <a:rPr lang="en-US" sz="2000" dirty="0" smtClean="0"/>
              <a:t>Applicable in International Competitive Bidding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2000"/>
              <a:buFontTx/>
              <a:buChar char="-"/>
            </a:pPr>
            <a:r>
              <a:rPr lang="en-US" sz="2000" dirty="0" smtClean="0"/>
              <a:t>Allows 20 per cent margin on bid price of international bidder for the purpose of comparison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2000"/>
              <a:buFontTx/>
              <a:buChar char="-"/>
            </a:pPr>
            <a:r>
              <a:rPr lang="en-US" sz="2000" dirty="0" smtClean="0"/>
              <a:t>If Jamaican bidder’s price falls within the 20 per cent margin, then contract is awarded to Jamaican bidder PROVIDED THAT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2000"/>
              <a:buFontTx/>
              <a:buChar char="-"/>
            </a:pPr>
            <a:r>
              <a:rPr lang="en-US" sz="2000" dirty="0" smtClean="0"/>
              <a:t>Jamaican bidder includes at least thirty-five (35) per cent domestic content</a:t>
            </a:r>
          </a:p>
          <a:p>
            <a:pPr marL="10160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sz="2000" dirty="0"/>
          </a:p>
        </p:txBody>
      </p:sp>
      <p:sp>
        <p:nvSpPr>
          <p:cNvPr id="157" name="Google Shape;157;p28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smtClean="0"/>
              <a:t>Regulation </a:t>
            </a:r>
            <a:r>
              <a:rPr lang="en-US" dirty="0"/>
              <a:t>43- Domestic Margin of </a:t>
            </a:r>
            <a:r>
              <a:rPr lang="en-US" dirty="0" smtClean="0"/>
              <a:t>Preference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dirty="0"/>
          </a:p>
        </p:txBody>
      </p:sp>
      <p:sp>
        <p:nvSpPr>
          <p:cNvPr id="158" name="Google Shape;158;p28"/>
          <p:cNvSpPr txBox="1">
            <a:spLocks noGrp="1"/>
          </p:cNvSpPr>
          <p:nvPr>
            <p:ph type="sldNum" idx="12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568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>
            <a:spLocks noGrp="1"/>
          </p:cNvSpPr>
          <p:nvPr>
            <p:ph type="body" idx="2"/>
          </p:nvPr>
        </p:nvSpPr>
        <p:spPr>
          <a:xfrm>
            <a:off x="5840728" y="1267197"/>
            <a:ext cx="3237641" cy="34220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/>
              <a:t>Industry Set Asides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 </a:t>
            </a:r>
          </a:p>
          <a:p>
            <a:pPr marL="285750" indent="-285750"/>
            <a:r>
              <a:rPr lang="en" dirty="0" smtClean="0"/>
              <a:t>100 per cent of government budget for spend in certain industries is set aside for Jamaican suppliers</a:t>
            </a:r>
          </a:p>
          <a:p>
            <a:pPr marL="285750" indent="-285750"/>
            <a:r>
              <a:rPr lang="en" dirty="0" smtClean="0"/>
              <a:t>Jamaican only competitions</a:t>
            </a:r>
          </a:p>
          <a:p>
            <a:pPr marL="285750" indent="-285750"/>
            <a:r>
              <a:rPr lang="en" dirty="0" smtClean="0"/>
              <a:t>Contract awards according to normal procurement methods </a:t>
            </a:r>
            <a:endParaRPr dirty="0"/>
          </a:p>
        </p:txBody>
      </p:sp>
      <p:sp>
        <p:nvSpPr>
          <p:cNvPr id="181" name="Google Shape;181;p30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Regulation 46- Set Asides</a:t>
            </a:r>
            <a:endParaRPr dirty="0"/>
          </a:p>
        </p:txBody>
      </p:sp>
      <p:sp>
        <p:nvSpPr>
          <p:cNvPr id="182" name="Google Shape;182;p30"/>
          <p:cNvSpPr txBox="1">
            <a:spLocks noGrp="1"/>
          </p:cNvSpPr>
          <p:nvPr>
            <p:ph type="body" idx="1"/>
          </p:nvPr>
        </p:nvSpPr>
        <p:spPr>
          <a:xfrm>
            <a:off x="2539782" y="1157783"/>
            <a:ext cx="3143868" cy="31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smtClean="0"/>
              <a:t>MSME Set Asides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x-none" dirty="0" smtClean="0"/>
          </a:p>
          <a:p>
            <a:pPr marL="285750" indent="-285750">
              <a:buClr>
                <a:schemeClr val="dk1"/>
              </a:buClr>
              <a:buSzPts val="1100"/>
            </a:pPr>
            <a:r>
              <a:rPr lang="en-US" dirty="0" smtClean="0"/>
              <a:t>20 per cent of total </a:t>
            </a:r>
            <a:r>
              <a:rPr lang="en-US" dirty="0"/>
              <a:t>g</a:t>
            </a:r>
            <a:r>
              <a:rPr lang="en-US" dirty="0" smtClean="0"/>
              <a:t>overnment budget is set aside for MSMEs as defined</a:t>
            </a:r>
          </a:p>
          <a:p>
            <a:pPr marL="285750" indent="-285750">
              <a:buClr>
                <a:schemeClr val="dk1"/>
              </a:buClr>
              <a:buSzPts val="1100"/>
            </a:pPr>
            <a:r>
              <a:rPr lang="en-US" dirty="0" smtClean="0"/>
              <a:t>MSME only competitions using “rule of two”</a:t>
            </a:r>
          </a:p>
          <a:p>
            <a:pPr marL="285750" indent="-285750">
              <a:buClr>
                <a:schemeClr val="dk1"/>
              </a:buClr>
              <a:buSzPts val="1100"/>
            </a:pPr>
            <a:r>
              <a:rPr lang="en-US" dirty="0" smtClean="0"/>
              <a:t>Contract awards according to normal procurement methods</a:t>
            </a:r>
            <a:endParaRPr lang="en-US" dirty="0" smtClean="0"/>
          </a:p>
          <a:p>
            <a:pPr marL="285750" indent="-285750">
              <a:buClr>
                <a:schemeClr val="dk1"/>
              </a:buClr>
              <a:buSzPts val="1100"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3" name="Google Shape;183;p30"/>
          <p:cNvSpPr txBox="1">
            <a:spLocks noGrp="1"/>
          </p:cNvSpPr>
          <p:nvPr>
            <p:ph type="sldNum" idx="12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nquo template">
  <a:themeElements>
    <a:clrScheme name="Custom 347">
      <a:dk1>
        <a:srgbClr val="000000"/>
      </a:dk1>
      <a:lt1>
        <a:srgbClr val="FFFFFF"/>
      </a:lt1>
      <a:dk2>
        <a:srgbClr val="595959"/>
      </a:dk2>
      <a:lt2>
        <a:srgbClr val="D8D8D8"/>
      </a:lt2>
      <a:accent1>
        <a:srgbClr val="00B2FF"/>
      </a:accent1>
      <a:accent2>
        <a:srgbClr val="99B6E9"/>
      </a:accent2>
      <a:accent3>
        <a:srgbClr val="3C78D8"/>
      </a:accent3>
      <a:accent4>
        <a:srgbClr val="1C4587"/>
      </a:accent4>
      <a:accent5>
        <a:srgbClr val="8B81D2"/>
      </a:accent5>
      <a:accent6>
        <a:srgbClr val="231F20"/>
      </a:accent6>
      <a:hlink>
        <a:srgbClr val="00B2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504</Words>
  <Application>Microsoft Office PowerPoint</Application>
  <PresentationFormat>On-screen Show (16:9)</PresentationFormat>
  <Paragraphs>84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Garamond</vt:lpstr>
      <vt:lpstr>Muli</vt:lpstr>
      <vt:lpstr>Banquo template</vt:lpstr>
      <vt:lpstr>Shaping The Future Through Sustainable Public Procurement: Special and Differential Treatment  Jamaica</vt:lpstr>
      <vt:lpstr>Objectives</vt:lpstr>
      <vt:lpstr>A brief timeline</vt:lpstr>
      <vt:lpstr>A brief timeline</vt:lpstr>
      <vt:lpstr>The legislation</vt:lpstr>
      <vt:lpstr>The legislation</vt:lpstr>
      <vt:lpstr>The legislation</vt:lpstr>
      <vt:lpstr>Regulation 43- Domestic Margin of Preference  </vt:lpstr>
      <vt:lpstr>Regulation 46- Set Asides</vt:lpstr>
      <vt:lpstr>PowerPoint Presentation</vt:lpstr>
      <vt:lpstr>PowerPoint Presentation</vt:lpstr>
      <vt:lpstr>Experiences and results?  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Earning Government Contracts-       A primer for MSMEs</dc:title>
  <dc:creator>Andrei Bennett</dc:creator>
  <cp:lastModifiedBy>Andrei Bennett</cp:lastModifiedBy>
  <cp:revision>53</cp:revision>
  <dcterms:modified xsi:type="dcterms:W3CDTF">2021-02-11T22:30:49Z</dcterms:modified>
</cp:coreProperties>
</file>