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72" r:id="rId6"/>
    <p:sldId id="269" r:id="rId7"/>
    <p:sldId id="270" r:id="rId8"/>
    <p:sldId id="271" r:id="rId9"/>
    <p:sldId id="273" r:id="rId10"/>
    <p:sldId id="274" r:id="rId11"/>
    <p:sldId id="268" r:id="rId12"/>
    <p:sldId id="27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5D81-573E-4E67-9D31-4A02CD6DD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DF370-A868-4233-9901-6481F0E5E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F6E5-C577-4233-87EB-C8B17C84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F238-DE84-4439-9524-21C98A16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F3588-F25F-44DB-9EBB-E623A660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47546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7376-2A76-439F-BBCC-A28317C9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865F2-E2B0-4F1D-87BA-3A4662E3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AA9D9-88DA-41DA-B907-97F25646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2990E-B218-45D8-8805-345E2E28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C16FF-74C2-4D7B-BFD2-E7C8CCE9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0745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5577D-3233-4640-B128-8C58BC7B46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A165E-124C-433F-8693-C1DA503E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5E3C-4180-4E6E-9F6D-76A7A7C18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E1F3-CF39-4FD9-910F-3E57393C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8D11E-B169-4DF4-BA3C-7BB64300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10810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8606B-91A3-44CC-9304-8764D1CE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495FA-23BF-42A2-885D-68AE6615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1061-267C-425A-B0C7-DA4FB036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421DC-45C2-408E-A1BC-41EE66A3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9B57B-62C7-47F6-857E-1C7C9B8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88453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5E84-090D-404F-A383-FE3226611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13077-F37C-4638-814D-9EAA1A3DD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3D055-CA23-4239-A407-2858D28C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789E8-2D54-4EF2-8657-4D7443FD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989C6-45DF-49D5-9FBD-8C652705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8182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7427-ACC8-485C-9C96-5FA5F0F4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037C-708B-4F5A-BB07-9515BEA5F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D2DC-18A9-4DA3-BC86-84C5A6901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D13A2-03EA-41C4-AA8D-E663DA6E7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37AD5-7A78-4B1F-A8F6-DFCE31DE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6DD5D-B4EC-420E-8925-8C1EB35B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86934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D10-445E-41C2-88F1-E40D26F7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DFE26-FC30-49A4-B605-4D0F4A26F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C5212-FF49-4ECF-BA4D-41BD0DD45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450C9-ED2D-4E05-AE76-1537640CC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A0463-E753-4F86-B784-4C375D735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AA8C6-E1D0-44EA-B14F-12439AC6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3EAA5-D40C-4848-8725-DD1E607B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1C755-1492-462F-91A4-F4208A7F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04479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D307-891A-4DBF-A7D5-26D1E8EC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62751-D9B6-4D31-8A04-6D7F5CAF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B32EA-1C4E-4053-B400-6F4DF8F7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F020C-B28A-4161-8014-38B6188E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63910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426DC-31F9-4135-8C4C-A2673D1D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B55D7-64E9-44AC-9C10-1F5A2376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C9581-0A3A-41DC-A82F-C5E4DD8C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7356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34ADA-20FD-47C6-978D-3EFA6C7B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BE14B-003A-4E27-AE80-27BAE179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30E2D-6DCB-473E-AF7E-F36C42A7F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6B1B0-8F8E-40FD-943A-7FB309D6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420DD-BA59-4170-9FBF-E0871CBC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1C4A3-6520-4A37-924A-DF036CF4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204189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B330-2E06-4989-BDCF-39C52B07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DDFEC-A337-4BDF-A024-56722C49D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A026B-2E35-49A7-A7A0-15AD9FB9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92526-BFA6-4D68-8515-0EC8FF4C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EE660-4549-4F23-A810-F2F1D44F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6A15C-4AFF-42C1-8BC1-0B9FAA48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27150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287985-A3E7-461D-9D2E-3D973E05A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CA29C-CC10-4F6D-9459-8CC812C4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E85A3-F4D9-4EB8-9EFD-058E3FAD1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D3D2-77E4-4D91-B409-DEFF0FC3476A}" type="datetimeFigureOut">
              <a:rPr lang="en-BZ" smtClean="0"/>
              <a:t>09/02/2021</a:t>
            </a:fld>
            <a:endParaRPr lang="en-B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7C3F-C963-4444-819F-3653270FD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648E2-F4BA-4251-BB85-3D1BAF21B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4DD2-FAD7-4D3D-BA78-7E7002E58715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36497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rtemio.Osorio@mof.gov.b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539F-1AD4-4506-86AA-B52849C6A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Development in Sustainable Public Procurement in Belize </a:t>
            </a:r>
            <a:endParaRPr lang="en-B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C1AB1-E5DA-4C9D-982E-A58C24463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OAS Presentation </a:t>
            </a:r>
          </a:p>
          <a:p>
            <a:r>
              <a:rPr lang="en-US" dirty="0"/>
              <a:t>February 12, 2021</a:t>
            </a:r>
          </a:p>
          <a:p>
            <a:endParaRPr lang="en-US" dirty="0"/>
          </a:p>
          <a:p>
            <a:r>
              <a:rPr lang="en-US" dirty="0"/>
              <a:t>By Artemio Osorio</a:t>
            </a:r>
          </a:p>
          <a:p>
            <a:r>
              <a:rPr lang="en-US" dirty="0"/>
              <a:t>Director - Procurement Unit, Ministry of Finance 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31464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A0BB-4BB1-40BC-85BC-7A74B4795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Projects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12864-26E1-4524-8CDD-FD20CA936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Climate Vulnerability Resilience Project for flood control</a:t>
            </a:r>
          </a:p>
          <a:p>
            <a:r>
              <a:rPr lang="en-US" dirty="0"/>
              <a:t>Response to emergencies by utilities, overflow of dam</a:t>
            </a:r>
          </a:p>
          <a:p>
            <a:r>
              <a:rPr lang="en-US" dirty="0"/>
              <a:t>Resilient Rural Belize </a:t>
            </a:r>
          </a:p>
          <a:p>
            <a:r>
              <a:rPr lang="en-US" dirty="0"/>
              <a:t>Solid Waste Management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97813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BD0D-E831-4970-82F3-C088799F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9341-321B-45E6-95EF-C3BEF8D4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supplier market has adapted well to changes in sustainable public procurement </a:t>
            </a:r>
          </a:p>
          <a:p>
            <a:r>
              <a:rPr lang="en-US" dirty="0"/>
              <a:t> Supply of Diesel vehicles, warranty, service and spare parts</a:t>
            </a:r>
          </a:p>
          <a:p>
            <a:r>
              <a:rPr lang="en-US" dirty="0"/>
              <a:t>Supply of energy efficient electronics (mostly imported) and appliances, led lights, inverter ACs, duplex printers</a:t>
            </a:r>
          </a:p>
          <a:p>
            <a:r>
              <a:rPr lang="en-US" dirty="0"/>
              <a:t>Soft Drink supplier continue offering returnable glass bottles (biggest market), buy back of empty plastic container bottles, </a:t>
            </a:r>
          </a:p>
          <a:p>
            <a:r>
              <a:rPr lang="en-US" dirty="0"/>
              <a:t>Growing Supply of bio-degradable plates, cups, drinking straws, supply of cloth shopping bags</a:t>
            </a:r>
          </a:p>
          <a:p>
            <a:r>
              <a:rPr lang="en-US" dirty="0"/>
              <a:t>Public sector is the biggest procurer  – allows private investment in modern, more efficient products that spill to other sectors. </a:t>
            </a:r>
          </a:p>
        </p:txBody>
      </p:sp>
    </p:spTree>
    <p:extLst>
      <p:ext uri="{BB962C8B-B14F-4D97-AF65-F5344CB8AC3E}">
        <p14:creationId xmlns:p14="http://schemas.microsoft.com/office/powerpoint/2010/main" val="31038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F15D4-A1C1-4F56-BB17-9A098643F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and challenges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E1709-C3C5-4D9C-8FE4-8F2E09152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884"/>
            <a:ext cx="10515600" cy="4805995"/>
          </a:xfrm>
        </p:spPr>
        <p:txBody>
          <a:bodyPr>
            <a:normAutofit/>
          </a:bodyPr>
          <a:lstStyle/>
          <a:p>
            <a:r>
              <a:rPr lang="en-US" dirty="0"/>
              <a:t>The ball is rolling and benefits can be seen.  </a:t>
            </a:r>
          </a:p>
          <a:p>
            <a:r>
              <a:rPr lang="en-US" dirty="0"/>
              <a:t>Future strategies need to continue the trend set by the first Growth and Sustainable Strategy</a:t>
            </a:r>
          </a:p>
          <a:p>
            <a:r>
              <a:rPr lang="en-US" dirty="0"/>
              <a:t>Challenges include: recognizing the inter-relationship of the success factors and joining forces to achieve better results, fill gaps not covered by first strategy</a:t>
            </a:r>
          </a:p>
          <a:p>
            <a:r>
              <a:rPr lang="en-US" dirty="0"/>
              <a:t>Almost all of projects begun are financed by loans, limit to borrowing</a:t>
            </a:r>
          </a:p>
          <a:p>
            <a:r>
              <a:rPr lang="en-US" dirty="0"/>
              <a:t>The COVID pandemic has caused loss of jobs especially in the tourism sector, increase government debt now at 130% of GDP</a:t>
            </a:r>
          </a:p>
          <a:p>
            <a:r>
              <a:rPr lang="en-US" dirty="0"/>
              <a:t>Action must be undertaken to prevent a slide to previous situation.</a:t>
            </a:r>
          </a:p>
          <a:p>
            <a:endParaRPr lang="en-US" dirty="0"/>
          </a:p>
          <a:p>
            <a:pPr marL="0" indent="0">
              <a:buNone/>
            </a:pP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558943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4233-4498-45B0-8EDC-1416461F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461039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</a:t>
            </a:r>
            <a:br>
              <a:rPr lang="en-US" dirty="0"/>
            </a:br>
            <a:endParaRPr lang="en-B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5E959-744B-4E17-BF36-3555CFD8A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Artemio Osorio</a:t>
            </a:r>
          </a:p>
          <a:p>
            <a:r>
              <a:rPr lang="en-US" dirty="0"/>
              <a:t>Telephone: 501-828-4123</a:t>
            </a:r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Artemio.Osorio@mof.gov.bz</a:t>
            </a:r>
            <a:endParaRPr lang="en-US" dirty="0"/>
          </a:p>
          <a:p>
            <a:r>
              <a:rPr lang="en-US" dirty="0"/>
              <a:t>Ministry of Finance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27784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5BFA-DEC1-4A3B-A356-EEFB0CCB8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150"/>
            <a:ext cx="9144000" cy="1108219"/>
          </a:xfrm>
        </p:spPr>
        <p:txBody>
          <a:bodyPr>
            <a:normAutofit/>
          </a:bodyPr>
          <a:lstStyle/>
          <a:p>
            <a:r>
              <a:rPr lang="en-US" sz="5400" dirty="0"/>
              <a:t>Quick Facts about Belize</a:t>
            </a:r>
            <a:endParaRPr lang="en-BZ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8DFEF-B1CA-439B-88D2-F1551C415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22" y="1520369"/>
            <a:ext cx="9144000" cy="4756144"/>
          </a:xfrm>
        </p:spPr>
        <p:txBody>
          <a:bodyPr/>
          <a:lstStyle/>
          <a:p>
            <a:pPr algn="just"/>
            <a:r>
              <a:rPr lang="en-US" dirty="0"/>
              <a:t>Area – 8,867 sq miles (23,000 sq km)</a:t>
            </a:r>
          </a:p>
          <a:p>
            <a:pPr algn="just"/>
            <a:r>
              <a:rPr lang="en-US" dirty="0"/>
              <a:t>Population – 380,000 inhabitants</a:t>
            </a:r>
          </a:p>
          <a:p>
            <a:pPr algn="just"/>
            <a:r>
              <a:rPr lang="en-US" dirty="0"/>
              <a:t>Distribution  – 6 districts, 9 towns, Rural 50%, Urban 50% (approx.)</a:t>
            </a:r>
          </a:p>
          <a:p>
            <a:pPr algn="just"/>
            <a:r>
              <a:rPr lang="en-US" dirty="0"/>
              <a:t>Biggest City  - Belize City – 80,000 inhabitants</a:t>
            </a:r>
          </a:p>
          <a:p>
            <a:pPr algn="just"/>
            <a:r>
              <a:rPr lang="en-US" dirty="0"/>
              <a:t>Average population per town – 20,000</a:t>
            </a:r>
          </a:p>
          <a:p>
            <a:pPr algn="just"/>
            <a:r>
              <a:rPr lang="en-US" dirty="0"/>
              <a:t>Villages – &gt;50</a:t>
            </a:r>
          </a:p>
          <a:p>
            <a:pPr algn="just"/>
            <a:r>
              <a:rPr lang="en-US" dirty="0"/>
              <a:t>Government – Parliamentary Democracy</a:t>
            </a:r>
          </a:p>
          <a:p>
            <a:pPr algn="just"/>
            <a:r>
              <a:rPr lang="en-US" dirty="0"/>
              <a:t>Independence form Great Britain – September 1981</a:t>
            </a:r>
          </a:p>
          <a:p>
            <a:pPr algn="just"/>
            <a:r>
              <a:rPr lang="en-US" dirty="0"/>
              <a:t>Exchange Rate: US $1.00 = BZ $2.00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26057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57B9-D879-4F9A-92BD-80CEBD4E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Government Procurement (GP) Legislation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23EE4-23C0-42F9-9559-1E641394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currently working on a new procurement law for Belize; a draft should by November 2021. </a:t>
            </a:r>
          </a:p>
          <a:p>
            <a:r>
              <a:rPr lang="en-US" dirty="0"/>
              <a:t>Sustainability issues will be included</a:t>
            </a:r>
          </a:p>
          <a:p>
            <a:r>
              <a:rPr lang="en-US" dirty="0"/>
              <a:t>Hence, any legislation pertaining or affecting Sustainable Public Procurement (SPP) would be other national legislation and be  monitored by specific public entities.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2315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9567-64EF-4D57-8F3F-C2759B8F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3" y="365125"/>
            <a:ext cx="10515600" cy="1325563"/>
          </a:xfrm>
        </p:spPr>
        <p:txBody>
          <a:bodyPr/>
          <a:lstStyle/>
          <a:p>
            <a:r>
              <a:rPr lang="en-US" dirty="0"/>
              <a:t>The Growth and Sustainable Development Strategy for Belize (2016- 2020)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C07A-4865-42FE-8CD8-41CCD9895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Growth and Sustainable Development Strategy  developed through a participatory and consultative process with Government agencies, the private sector (Chamber of Commerce and others) and civil society (NGO’s, Unions general public). </a:t>
            </a:r>
          </a:p>
          <a:p>
            <a:r>
              <a:rPr lang="en-US" dirty="0"/>
              <a:t>The GSDS includes 5 Critical Success Factors (CSFs) that are linked to the SDGs: 1.) Optimal Income and Investment, 2.) Enhance Social Cohesion and Resilience, 3.) Sustained and Improved Health of the Natural, Environmental, Historic and Cultural Assets 4.) Enhanced Citizen Security 5) Governance.</a:t>
            </a:r>
          </a:p>
          <a:p>
            <a:r>
              <a:rPr lang="en-US" dirty="0"/>
              <a:t>These critical success factors include different strategies include sustainable procurement policies. </a:t>
            </a:r>
          </a:p>
        </p:txBody>
      </p:sp>
    </p:spTree>
    <p:extLst>
      <p:ext uri="{BB962C8B-B14F-4D97-AF65-F5344CB8AC3E}">
        <p14:creationId xmlns:p14="http://schemas.microsoft.com/office/powerpoint/2010/main" val="210653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C561-664B-43F3-847B-4245F885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1. Optimal Income and Investment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FEA1-3D79-4ED4-8B2C-B04ED7DE5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Principal strategy deals with MSMEs – Classification, mostly micro and small business</a:t>
            </a:r>
          </a:p>
          <a:p>
            <a:r>
              <a:rPr lang="en-US" dirty="0"/>
              <a:t>Includes small farmers, food vendors (for army), caterers</a:t>
            </a:r>
          </a:p>
          <a:p>
            <a:r>
              <a:rPr lang="en-US" dirty="0"/>
              <a:t>In services includes security services, electrical and AC maintenance, taxis, contractors (small construction), janitorial services </a:t>
            </a:r>
          </a:p>
          <a:p>
            <a:r>
              <a:rPr lang="en-US" dirty="0"/>
              <a:t>Public procurement employs this sector but requires all to have an account at a bank or credit union to make payments, (through Smartstream)</a:t>
            </a:r>
          </a:p>
          <a:p>
            <a:r>
              <a:rPr lang="en-US" dirty="0"/>
              <a:t>Promote financial inclusion to enable credit to MSMEs and further investment.</a:t>
            </a:r>
          </a:p>
          <a:p>
            <a:r>
              <a:rPr lang="en-US" dirty="0"/>
              <a:t>Medium Enterprises already included in the financial system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311080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9FDF-78BC-4F9A-9A64-8E6FF14C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CSF 2: Enhance Social Cohesion and Resilience</a:t>
            </a:r>
            <a:endParaRPr lang="en-BZ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2DDF8-5189-4E7F-A35E-F1C02FBC0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Z" dirty="0"/>
              <a:t>This is composed of– gender policy (include women and youth in farming initiatives, </a:t>
            </a:r>
          </a:p>
          <a:p>
            <a:r>
              <a:rPr lang="en-BZ" dirty="0"/>
              <a:t>youth policy (sports), </a:t>
            </a:r>
          </a:p>
          <a:p>
            <a:r>
              <a:rPr lang="en-BZ" dirty="0"/>
              <a:t>labour issues (hazardous chemicals, Fairtrade incentives to reduce child labour) and </a:t>
            </a:r>
          </a:p>
          <a:p>
            <a:r>
              <a:rPr lang="en-BZ" dirty="0"/>
              <a:t>Social Security (card from birth, self payments, increased contributions) </a:t>
            </a:r>
          </a:p>
          <a:p>
            <a:r>
              <a:rPr lang="en-BZ" dirty="0"/>
              <a:t>It also includes access to health and the National Health Insurance Scheme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33852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7CD3-4C08-4F20-9CDE-132E70EAA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CSF 3. Sustained and Improved Health of the Natural, Environmental, Historic and Cultural Assets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61D78-A157-4120-876E-26AC40FC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Coastal Zone Management – Mangrove protection, fisheries protected areas, protection of coral reefs</a:t>
            </a:r>
          </a:p>
          <a:p>
            <a:r>
              <a:rPr lang="en-US" dirty="0"/>
              <a:t>National Protected areas System – holding areas in reserve to have carbon sequestration, sustainable logging, wildlife protection</a:t>
            </a:r>
          </a:p>
          <a:p>
            <a:r>
              <a:rPr lang="en-US" dirty="0"/>
              <a:t>Climate change issues – propensity to flood, loss of coastal areas </a:t>
            </a:r>
          </a:p>
          <a:p>
            <a:r>
              <a:rPr lang="en-US" dirty="0"/>
              <a:t>Promotion of tourism in visiting historic and cultural (archeological sites) </a:t>
            </a:r>
          </a:p>
          <a:p>
            <a:r>
              <a:rPr lang="en-US" dirty="0"/>
              <a:t>Reuse, Recycle policies</a:t>
            </a:r>
          </a:p>
          <a:p>
            <a:r>
              <a:rPr lang="en-US" dirty="0"/>
              <a:t>Garbage disposal, phasing out of one-use (grocery) plastic bags, drinking straws, foam plates, cups, returnable and deposit on bottles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00130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B3E7-AE12-4C48-B042-537F26F2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4 Enhanced Citizen Security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8A76C-B791-4720-B70E-8BCC5711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fight against crimes</a:t>
            </a:r>
          </a:p>
          <a:p>
            <a:r>
              <a:rPr lang="en-US" dirty="0"/>
              <a:t>Fight against gender domestic violence</a:t>
            </a:r>
          </a:p>
          <a:p>
            <a:r>
              <a:rPr lang="en-US" dirty="0"/>
              <a:t>Road Safety</a:t>
            </a:r>
          </a:p>
          <a:p>
            <a:r>
              <a:rPr lang="en-US" dirty="0"/>
              <a:t>This sector requires public purchase of vehicles for patrols (both urban and highways) </a:t>
            </a:r>
          </a:p>
          <a:p>
            <a:r>
              <a:rPr lang="en-US" dirty="0"/>
              <a:t>Vehicle purchases made on Whole Life Cost (not cheapest price), warranty, service and spare parts.</a:t>
            </a:r>
          </a:p>
          <a:p>
            <a:r>
              <a:rPr lang="en-US" dirty="0"/>
              <a:t>This vehicle policy also applies other sectors  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65718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EA06-57A0-4EA0-9803-D05C8331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CSF 5. Governance</a:t>
            </a:r>
            <a:endParaRPr lang="en-B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63D0-F90C-4485-8162-6FCC5C24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include:</a:t>
            </a:r>
          </a:p>
          <a:p>
            <a:r>
              <a:rPr lang="en-US" dirty="0"/>
              <a:t>Procurement law: in progress</a:t>
            </a:r>
          </a:p>
          <a:p>
            <a:r>
              <a:rPr lang="en-US" dirty="0"/>
              <a:t>Integrity Commission</a:t>
            </a:r>
          </a:p>
          <a:p>
            <a:r>
              <a:rPr lang="en-US" dirty="0"/>
              <a:t>Public Service Regulations</a:t>
            </a:r>
          </a:p>
          <a:p>
            <a:r>
              <a:rPr lang="en-US" dirty="0"/>
              <a:t>Auditor General </a:t>
            </a:r>
          </a:p>
          <a:p>
            <a:r>
              <a:rPr lang="en-US" dirty="0"/>
              <a:t>Contractor General</a:t>
            </a:r>
          </a:p>
          <a:p>
            <a:r>
              <a:rPr lang="en-US" dirty="0"/>
              <a:t>All are oversight agencies fighting corruption, implementing UN Charter against corruption and </a:t>
            </a:r>
            <a:r>
              <a:rPr lang="en-US" dirty="0" err="1"/>
              <a:t>Mesesic</a:t>
            </a:r>
            <a:r>
              <a:rPr lang="en-US" dirty="0"/>
              <a:t>.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107140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3828</TotalTime>
  <Words>887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Recent Development in Sustainable Public Procurement in Belize </vt:lpstr>
      <vt:lpstr>Quick Facts about Belize</vt:lpstr>
      <vt:lpstr> Government Procurement (GP) Legislation</vt:lpstr>
      <vt:lpstr>The Growth and Sustainable Development Strategy for Belize (2016- 2020)</vt:lpstr>
      <vt:lpstr>CSF 1. Optimal Income and Investment</vt:lpstr>
      <vt:lpstr>CSF 2: Enhance Social Cohesion and Resilience</vt:lpstr>
      <vt:lpstr>CSF 3. Sustained and Improved Health of the Natural, Environmental, Historic and Cultural Assets</vt:lpstr>
      <vt:lpstr>CSF 4 Enhanced Citizen Security</vt:lpstr>
      <vt:lpstr>CSF 5. Governance</vt:lpstr>
      <vt:lpstr>Related Projects</vt:lpstr>
      <vt:lpstr>Response</vt:lpstr>
      <vt:lpstr>Opportunities and challenges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 in Sustainable Public Procurement in Belize</dc:title>
  <dc:creator>Artemio Osorio</dc:creator>
  <cp:lastModifiedBy>Artemio Osorio</cp:lastModifiedBy>
  <cp:revision>53</cp:revision>
  <dcterms:created xsi:type="dcterms:W3CDTF">2021-02-02T15:34:56Z</dcterms:created>
  <dcterms:modified xsi:type="dcterms:W3CDTF">2021-02-10T01:44:39Z</dcterms:modified>
</cp:coreProperties>
</file>