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7"/>
  </p:notesMasterIdLst>
  <p:handoutMasterIdLst>
    <p:handoutMasterId r:id="rId18"/>
  </p:handoutMasterIdLst>
  <p:sldIdLst>
    <p:sldId id="256" r:id="rId6"/>
    <p:sldId id="676" r:id="rId7"/>
    <p:sldId id="695" r:id="rId8"/>
    <p:sldId id="640" r:id="rId9"/>
    <p:sldId id="703" r:id="rId10"/>
    <p:sldId id="712" r:id="rId11"/>
    <p:sldId id="714" r:id="rId12"/>
    <p:sldId id="715" r:id="rId13"/>
    <p:sldId id="716" r:id="rId14"/>
    <p:sldId id="626" r:id="rId15"/>
    <p:sldId id="711" r:id="rId16"/>
  </p:sldIdLst>
  <p:sldSz cx="9144000" cy="6858000" type="screen4x3"/>
  <p:notesSz cx="6797675" cy="992822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B7"/>
    <a:srgbClr val="9E22EA"/>
    <a:srgbClr val="00CC66"/>
    <a:srgbClr val="00CC00"/>
    <a:srgbClr val="B1EFB8"/>
    <a:srgbClr val="EF4144"/>
    <a:srgbClr val="F675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02" autoAdjust="0"/>
    <p:restoredTop sz="86911" autoAdjust="0"/>
  </p:normalViewPr>
  <p:slideViewPr>
    <p:cSldViewPr>
      <p:cViewPr>
        <p:scale>
          <a:sx n="70" d="100"/>
          <a:sy n="70" d="100"/>
        </p:scale>
        <p:origin x="-159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2E584F-1EE2-4780-BC0C-30CB6B8F391D}" type="doc">
      <dgm:prSet loTypeId="urn:microsoft.com/office/officeart/2005/8/layout/radial5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CL"/>
        </a:p>
      </dgm:t>
    </dgm:pt>
    <dgm:pt modelId="{5951A428-91F3-4FD8-8F99-EE8ED938E58A}" type="pres">
      <dgm:prSet presAssocID="{6D2E584F-1EE2-4780-BC0C-30CB6B8F391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L"/>
        </a:p>
      </dgm:t>
    </dgm:pt>
  </dgm:ptLst>
  <dgm:cxnLst>
    <dgm:cxn modelId="{CD06FECA-C4E1-4FBB-8F50-C1F0FA8D8864}" type="presOf" srcId="{6D2E584F-1EE2-4780-BC0C-30CB6B8F391D}" destId="{5951A428-91F3-4FD8-8F99-EE8ED938E58A}" srcOrd="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2E584F-1EE2-4780-BC0C-30CB6B8F391D}" type="doc">
      <dgm:prSet loTypeId="urn:microsoft.com/office/officeart/2005/8/layout/radial5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CL"/>
        </a:p>
      </dgm:t>
    </dgm:pt>
    <dgm:pt modelId="{7403BA01-E02D-4709-AE8C-53A6274C708D}">
      <dgm:prSet phldrT="[Texto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L" b="1" dirty="0" err="1" smtClean="0"/>
            <a:t>Chilecompra</a:t>
          </a:r>
          <a:endParaRPr lang="es-CL" b="1" dirty="0"/>
        </a:p>
      </dgm:t>
    </dgm:pt>
    <dgm:pt modelId="{D9AA35F4-FC5D-4EFA-87B3-2058FFE926EE}" type="parTrans" cxnId="{08BA75A5-64F1-49ED-9C69-7450D3FC6114}">
      <dgm:prSet/>
      <dgm:spPr/>
      <dgm:t>
        <a:bodyPr/>
        <a:lstStyle/>
        <a:p>
          <a:endParaRPr lang="es-CL"/>
        </a:p>
      </dgm:t>
    </dgm:pt>
    <dgm:pt modelId="{8A757E6A-DC88-4089-BC98-E117C152C40E}" type="sibTrans" cxnId="{08BA75A5-64F1-49ED-9C69-7450D3FC6114}">
      <dgm:prSet/>
      <dgm:spPr/>
      <dgm:t>
        <a:bodyPr/>
        <a:lstStyle/>
        <a:p>
          <a:endParaRPr lang="es-CL"/>
        </a:p>
      </dgm:t>
    </dgm:pt>
    <dgm:pt modelId="{70A98223-BEE0-4E04-A308-9A5178A2899E}">
      <dgm:prSet phldrT="[Texto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L" b="1" dirty="0" smtClean="0"/>
            <a:t>Empresas Proveedoras</a:t>
          </a:r>
          <a:endParaRPr lang="es-CL" b="1" dirty="0"/>
        </a:p>
      </dgm:t>
    </dgm:pt>
    <dgm:pt modelId="{F0CCA50B-75FF-4BA2-87A5-1C548D28AC69}" type="parTrans" cxnId="{3FF57F66-607F-4AD3-8B48-C6CAF13A9B6D}">
      <dgm:prSet/>
      <dgm:spPr/>
      <dgm:t>
        <a:bodyPr/>
        <a:lstStyle/>
        <a:p>
          <a:endParaRPr lang="es-CL"/>
        </a:p>
      </dgm:t>
    </dgm:pt>
    <dgm:pt modelId="{4779DCE2-CC45-4BC9-ADAD-0A4C653B45FD}" type="sibTrans" cxnId="{3FF57F66-607F-4AD3-8B48-C6CAF13A9B6D}">
      <dgm:prSet/>
      <dgm:spPr/>
      <dgm:t>
        <a:bodyPr/>
        <a:lstStyle/>
        <a:p>
          <a:endParaRPr lang="es-CL"/>
        </a:p>
      </dgm:t>
    </dgm:pt>
    <dgm:pt modelId="{812CBD8E-D433-4396-9DD3-541889ACFC78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L" b="1" dirty="0" smtClean="0"/>
            <a:t>Central  Nacional de Abastecimiento</a:t>
          </a:r>
          <a:endParaRPr lang="es-CL" b="1" dirty="0"/>
        </a:p>
      </dgm:t>
    </dgm:pt>
    <dgm:pt modelId="{F83D5726-C9AD-47FC-9A91-AFAA79ED4CA6}" type="parTrans" cxnId="{03B9BD59-499D-4BEF-8B27-8BBD64B0CA72}">
      <dgm:prSet/>
      <dgm:spPr/>
      <dgm:t>
        <a:bodyPr/>
        <a:lstStyle/>
        <a:p>
          <a:endParaRPr lang="es-CL"/>
        </a:p>
      </dgm:t>
    </dgm:pt>
    <dgm:pt modelId="{AE9EB4FE-9278-4C50-B680-B20D86DF5EDF}" type="sibTrans" cxnId="{03B9BD59-499D-4BEF-8B27-8BBD64B0CA72}">
      <dgm:prSet/>
      <dgm:spPr/>
      <dgm:t>
        <a:bodyPr/>
        <a:lstStyle/>
        <a:p>
          <a:endParaRPr lang="es-CL"/>
        </a:p>
      </dgm:t>
    </dgm:pt>
    <dgm:pt modelId="{CE982311-5A4F-431B-8897-71D3F4A66F61}">
      <dgm:prSet phldrT="[Texto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L" b="1" dirty="0" smtClean="0"/>
            <a:t>Hospitales </a:t>
          </a:r>
          <a:r>
            <a:rPr lang="es-CL" b="1" smtClean="0"/>
            <a:t>y Consultorios Públicos</a:t>
          </a:r>
          <a:endParaRPr lang="es-CL" b="1" dirty="0"/>
        </a:p>
      </dgm:t>
    </dgm:pt>
    <dgm:pt modelId="{BA3DF113-6C76-474D-991E-E73CE2D773C7}" type="parTrans" cxnId="{20281A1B-2E45-4F07-8183-9215B6995765}">
      <dgm:prSet/>
      <dgm:spPr/>
      <dgm:t>
        <a:bodyPr/>
        <a:lstStyle/>
        <a:p>
          <a:endParaRPr lang="es-CL"/>
        </a:p>
      </dgm:t>
    </dgm:pt>
    <dgm:pt modelId="{995925B8-2ED6-43CB-B8A6-354E70D4F47E}" type="sibTrans" cxnId="{20281A1B-2E45-4F07-8183-9215B6995765}">
      <dgm:prSet/>
      <dgm:spPr/>
      <dgm:t>
        <a:bodyPr/>
        <a:lstStyle/>
        <a:p>
          <a:endParaRPr lang="es-CL"/>
        </a:p>
      </dgm:t>
    </dgm:pt>
    <dgm:pt modelId="{5951A428-91F3-4FD8-8F99-EE8ED938E58A}" type="pres">
      <dgm:prSet presAssocID="{6D2E584F-1EE2-4780-BC0C-30CB6B8F391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6F0A58C1-6838-4BF6-B2BE-F67B6EF6D7F7}" type="pres">
      <dgm:prSet presAssocID="{7403BA01-E02D-4709-AE8C-53A6274C708D}" presName="centerShape" presStyleLbl="node0" presStyleIdx="0" presStyleCnt="1" custLinFactNeighborX="-13884" custLinFactNeighborY="25310"/>
      <dgm:spPr/>
      <dgm:t>
        <a:bodyPr/>
        <a:lstStyle/>
        <a:p>
          <a:endParaRPr lang="es-CL"/>
        </a:p>
      </dgm:t>
    </dgm:pt>
    <dgm:pt modelId="{4BE43DF1-DFE8-49B3-A131-36B17359E134}" type="pres">
      <dgm:prSet presAssocID="{F0CCA50B-75FF-4BA2-87A5-1C548D28AC69}" presName="parTrans" presStyleLbl="sibTrans2D1" presStyleIdx="0" presStyleCnt="3"/>
      <dgm:spPr/>
      <dgm:t>
        <a:bodyPr/>
        <a:lstStyle/>
        <a:p>
          <a:endParaRPr lang="es-CL"/>
        </a:p>
      </dgm:t>
    </dgm:pt>
    <dgm:pt modelId="{B70509BA-4F3E-4289-9DDE-7E01A258C29A}" type="pres">
      <dgm:prSet presAssocID="{F0CCA50B-75FF-4BA2-87A5-1C548D28AC69}" presName="connectorText" presStyleLbl="sibTrans2D1" presStyleIdx="0" presStyleCnt="3"/>
      <dgm:spPr/>
      <dgm:t>
        <a:bodyPr/>
        <a:lstStyle/>
        <a:p>
          <a:endParaRPr lang="es-CL"/>
        </a:p>
      </dgm:t>
    </dgm:pt>
    <dgm:pt modelId="{15BD694E-F254-4200-B91E-463AE2348C4C}" type="pres">
      <dgm:prSet presAssocID="{70A98223-BEE0-4E04-A308-9A5178A2899E}" presName="node" presStyleLbl="node1" presStyleIdx="0" presStyleCnt="3" custScaleX="128855" custRadScaleRad="110527" custRadScaleInc="8843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47DD211-7B78-4350-80D6-958C2C56EDA1}" type="pres">
      <dgm:prSet presAssocID="{F83D5726-C9AD-47FC-9A91-AFAA79ED4CA6}" presName="parTrans" presStyleLbl="sibTrans2D1" presStyleIdx="1" presStyleCnt="3" custScaleX="53932"/>
      <dgm:spPr/>
      <dgm:t>
        <a:bodyPr/>
        <a:lstStyle/>
        <a:p>
          <a:endParaRPr lang="es-CL"/>
        </a:p>
      </dgm:t>
    </dgm:pt>
    <dgm:pt modelId="{2A6A65EB-25DC-4C49-9655-01C1D44342D8}" type="pres">
      <dgm:prSet presAssocID="{F83D5726-C9AD-47FC-9A91-AFAA79ED4CA6}" presName="connectorText" presStyleLbl="sibTrans2D1" presStyleIdx="1" presStyleCnt="3"/>
      <dgm:spPr/>
      <dgm:t>
        <a:bodyPr/>
        <a:lstStyle/>
        <a:p>
          <a:endParaRPr lang="es-CL"/>
        </a:p>
      </dgm:t>
    </dgm:pt>
    <dgm:pt modelId="{FB124D73-DA9C-484D-982A-3BEA7D8F479B}" type="pres">
      <dgm:prSet presAssocID="{812CBD8E-D433-4396-9DD3-541889ACFC78}" presName="node" presStyleLbl="node1" presStyleIdx="1" presStyleCnt="3" custScaleX="115805" custRadScaleRad="99844" custRadScaleInc="-22828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50BD136-2FB5-43E5-BA16-779AEFA1FF0D}" type="pres">
      <dgm:prSet presAssocID="{BA3DF113-6C76-474D-991E-E73CE2D773C7}" presName="parTrans" presStyleLbl="sibTrans2D1" presStyleIdx="2" presStyleCnt="3" custScaleX="116413"/>
      <dgm:spPr/>
    </dgm:pt>
    <dgm:pt modelId="{20736DED-BF3F-41FC-99FC-2CDBA7745ACA}" type="pres">
      <dgm:prSet presAssocID="{BA3DF113-6C76-474D-991E-E73CE2D773C7}" presName="connectorText" presStyleLbl="sibTrans2D1" presStyleIdx="2" presStyleCnt="3"/>
      <dgm:spPr/>
    </dgm:pt>
    <dgm:pt modelId="{4052FFBD-0D18-49D2-9781-9579949BBEC2}" type="pres">
      <dgm:prSet presAssocID="{CE982311-5A4F-431B-8897-71D3F4A66F61}" presName="node" presStyleLbl="node1" presStyleIdx="2" presStyleCnt="3" custScaleX="115805" custRadScaleRad="155230" custRadScaleInc="8259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1D4B79B5-A64C-41EA-AD92-201A0BF4D006}" type="presOf" srcId="{812CBD8E-D433-4396-9DD3-541889ACFC78}" destId="{FB124D73-DA9C-484D-982A-3BEA7D8F479B}" srcOrd="0" destOrd="0" presId="urn:microsoft.com/office/officeart/2005/8/layout/radial5"/>
    <dgm:cxn modelId="{2DA4B28B-DF84-4146-BB5E-70F91D097BD7}" type="presOf" srcId="{70A98223-BEE0-4E04-A308-9A5178A2899E}" destId="{15BD694E-F254-4200-B91E-463AE2348C4C}" srcOrd="0" destOrd="0" presId="urn:microsoft.com/office/officeart/2005/8/layout/radial5"/>
    <dgm:cxn modelId="{C620AD42-4CFE-4ECE-BB80-BC7016797D28}" type="presOf" srcId="{F83D5726-C9AD-47FC-9A91-AFAA79ED4CA6}" destId="{747DD211-7B78-4350-80D6-958C2C56EDA1}" srcOrd="0" destOrd="0" presId="urn:microsoft.com/office/officeart/2005/8/layout/radial5"/>
    <dgm:cxn modelId="{03B9BD59-499D-4BEF-8B27-8BBD64B0CA72}" srcId="{7403BA01-E02D-4709-AE8C-53A6274C708D}" destId="{812CBD8E-D433-4396-9DD3-541889ACFC78}" srcOrd="1" destOrd="0" parTransId="{F83D5726-C9AD-47FC-9A91-AFAA79ED4CA6}" sibTransId="{AE9EB4FE-9278-4C50-B680-B20D86DF5EDF}"/>
    <dgm:cxn modelId="{13DFB353-7220-45F9-8466-DD351523BFB9}" type="presOf" srcId="{F83D5726-C9AD-47FC-9A91-AFAA79ED4CA6}" destId="{2A6A65EB-25DC-4C49-9655-01C1D44342D8}" srcOrd="1" destOrd="0" presId="urn:microsoft.com/office/officeart/2005/8/layout/radial5"/>
    <dgm:cxn modelId="{2A3DB0C2-CB87-4B46-BA2F-7F54EBCD75C4}" type="presOf" srcId="{BA3DF113-6C76-474D-991E-E73CE2D773C7}" destId="{D50BD136-2FB5-43E5-BA16-779AEFA1FF0D}" srcOrd="0" destOrd="0" presId="urn:microsoft.com/office/officeart/2005/8/layout/radial5"/>
    <dgm:cxn modelId="{08BA75A5-64F1-49ED-9C69-7450D3FC6114}" srcId="{6D2E584F-1EE2-4780-BC0C-30CB6B8F391D}" destId="{7403BA01-E02D-4709-AE8C-53A6274C708D}" srcOrd="0" destOrd="0" parTransId="{D9AA35F4-FC5D-4EFA-87B3-2058FFE926EE}" sibTransId="{8A757E6A-DC88-4089-BC98-E117C152C40E}"/>
    <dgm:cxn modelId="{67B9A3D0-101C-4351-9027-B6E7089D231D}" type="presOf" srcId="{F0CCA50B-75FF-4BA2-87A5-1C548D28AC69}" destId="{B70509BA-4F3E-4289-9DDE-7E01A258C29A}" srcOrd="1" destOrd="0" presId="urn:microsoft.com/office/officeart/2005/8/layout/radial5"/>
    <dgm:cxn modelId="{635E80B7-E1C2-4A56-8962-253647B81D59}" type="presOf" srcId="{F0CCA50B-75FF-4BA2-87A5-1C548D28AC69}" destId="{4BE43DF1-DFE8-49B3-A131-36B17359E134}" srcOrd="0" destOrd="0" presId="urn:microsoft.com/office/officeart/2005/8/layout/radial5"/>
    <dgm:cxn modelId="{479C5A3B-9B9A-4053-B754-96BB76FED75E}" type="presOf" srcId="{6D2E584F-1EE2-4780-BC0C-30CB6B8F391D}" destId="{5951A428-91F3-4FD8-8F99-EE8ED938E58A}" srcOrd="0" destOrd="0" presId="urn:microsoft.com/office/officeart/2005/8/layout/radial5"/>
    <dgm:cxn modelId="{2FBE48B5-350E-4068-BED9-4AE1B80EBA56}" type="presOf" srcId="{7403BA01-E02D-4709-AE8C-53A6274C708D}" destId="{6F0A58C1-6838-4BF6-B2BE-F67B6EF6D7F7}" srcOrd="0" destOrd="0" presId="urn:microsoft.com/office/officeart/2005/8/layout/radial5"/>
    <dgm:cxn modelId="{20281A1B-2E45-4F07-8183-9215B6995765}" srcId="{7403BA01-E02D-4709-AE8C-53A6274C708D}" destId="{CE982311-5A4F-431B-8897-71D3F4A66F61}" srcOrd="2" destOrd="0" parTransId="{BA3DF113-6C76-474D-991E-E73CE2D773C7}" sibTransId="{995925B8-2ED6-43CB-B8A6-354E70D4F47E}"/>
    <dgm:cxn modelId="{3FF57F66-607F-4AD3-8B48-C6CAF13A9B6D}" srcId="{7403BA01-E02D-4709-AE8C-53A6274C708D}" destId="{70A98223-BEE0-4E04-A308-9A5178A2899E}" srcOrd="0" destOrd="0" parTransId="{F0CCA50B-75FF-4BA2-87A5-1C548D28AC69}" sibTransId="{4779DCE2-CC45-4BC9-ADAD-0A4C653B45FD}"/>
    <dgm:cxn modelId="{88923CEC-86F9-47FE-9B70-1771219B4F5D}" type="presOf" srcId="{BA3DF113-6C76-474D-991E-E73CE2D773C7}" destId="{20736DED-BF3F-41FC-99FC-2CDBA7745ACA}" srcOrd="1" destOrd="0" presId="urn:microsoft.com/office/officeart/2005/8/layout/radial5"/>
    <dgm:cxn modelId="{AFB700E4-B906-400D-B31C-EB43F8945BFF}" type="presOf" srcId="{CE982311-5A4F-431B-8897-71D3F4A66F61}" destId="{4052FFBD-0D18-49D2-9781-9579949BBEC2}" srcOrd="0" destOrd="0" presId="urn:microsoft.com/office/officeart/2005/8/layout/radial5"/>
    <dgm:cxn modelId="{38982108-951C-49B9-A6C7-3EFC160A5E52}" type="presParOf" srcId="{5951A428-91F3-4FD8-8F99-EE8ED938E58A}" destId="{6F0A58C1-6838-4BF6-B2BE-F67B6EF6D7F7}" srcOrd="0" destOrd="0" presId="urn:microsoft.com/office/officeart/2005/8/layout/radial5"/>
    <dgm:cxn modelId="{C32EE60B-CAD7-45D4-9E3D-083D8AC4A56A}" type="presParOf" srcId="{5951A428-91F3-4FD8-8F99-EE8ED938E58A}" destId="{4BE43DF1-DFE8-49B3-A131-36B17359E134}" srcOrd="1" destOrd="0" presId="urn:microsoft.com/office/officeart/2005/8/layout/radial5"/>
    <dgm:cxn modelId="{097685B0-0A7E-4D69-BC01-615A61DD9F51}" type="presParOf" srcId="{4BE43DF1-DFE8-49B3-A131-36B17359E134}" destId="{B70509BA-4F3E-4289-9DDE-7E01A258C29A}" srcOrd="0" destOrd="0" presId="urn:microsoft.com/office/officeart/2005/8/layout/radial5"/>
    <dgm:cxn modelId="{5E03D63D-2963-422C-B4E4-8C7234B89F0F}" type="presParOf" srcId="{5951A428-91F3-4FD8-8F99-EE8ED938E58A}" destId="{15BD694E-F254-4200-B91E-463AE2348C4C}" srcOrd="2" destOrd="0" presId="urn:microsoft.com/office/officeart/2005/8/layout/radial5"/>
    <dgm:cxn modelId="{939894B0-A4D5-4B26-913A-97ABEAC02391}" type="presParOf" srcId="{5951A428-91F3-4FD8-8F99-EE8ED938E58A}" destId="{747DD211-7B78-4350-80D6-958C2C56EDA1}" srcOrd="3" destOrd="0" presId="urn:microsoft.com/office/officeart/2005/8/layout/radial5"/>
    <dgm:cxn modelId="{FF4E6932-C5F0-49AA-9883-1475B44AE8E9}" type="presParOf" srcId="{747DD211-7B78-4350-80D6-958C2C56EDA1}" destId="{2A6A65EB-25DC-4C49-9655-01C1D44342D8}" srcOrd="0" destOrd="0" presId="urn:microsoft.com/office/officeart/2005/8/layout/radial5"/>
    <dgm:cxn modelId="{014BB59B-D9B8-4D76-B3D2-2B2605A2A1D7}" type="presParOf" srcId="{5951A428-91F3-4FD8-8F99-EE8ED938E58A}" destId="{FB124D73-DA9C-484D-982A-3BEA7D8F479B}" srcOrd="4" destOrd="0" presId="urn:microsoft.com/office/officeart/2005/8/layout/radial5"/>
    <dgm:cxn modelId="{A58F1519-2C61-4875-99A6-F23BB1B67B27}" type="presParOf" srcId="{5951A428-91F3-4FD8-8F99-EE8ED938E58A}" destId="{D50BD136-2FB5-43E5-BA16-779AEFA1FF0D}" srcOrd="5" destOrd="0" presId="urn:microsoft.com/office/officeart/2005/8/layout/radial5"/>
    <dgm:cxn modelId="{FA0C5B72-18B8-44AF-840E-6C4AB165D37B}" type="presParOf" srcId="{D50BD136-2FB5-43E5-BA16-779AEFA1FF0D}" destId="{20736DED-BF3F-41FC-99FC-2CDBA7745ACA}" srcOrd="0" destOrd="0" presId="urn:microsoft.com/office/officeart/2005/8/layout/radial5"/>
    <dgm:cxn modelId="{C98F1058-F1EE-4FA4-8756-3FC1A547C745}" type="presParOf" srcId="{5951A428-91F3-4FD8-8F99-EE8ED938E58A}" destId="{4052FFBD-0D18-49D2-9781-9579949BBEC2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2E584F-1EE2-4780-BC0C-30CB6B8F391D}" type="doc">
      <dgm:prSet loTypeId="urn:microsoft.com/office/officeart/2005/8/layout/radial5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CL"/>
        </a:p>
      </dgm:t>
    </dgm:pt>
    <dgm:pt modelId="{5951A428-91F3-4FD8-8F99-EE8ED938E58A}" type="pres">
      <dgm:prSet presAssocID="{6D2E584F-1EE2-4780-BC0C-30CB6B8F391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L"/>
        </a:p>
      </dgm:t>
    </dgm:pt>
  </dgm:ptLst>
  <dgm:cxnLst>
    <dgm:cxn modelId="{9857C369-4504-4B77-B639-52EFF46F7185}" type="presOf" srcId="{6D2E584F-1EE2-4780-BC0C-30CB6B8F391D}" destId="{5951A428-91F3-4FD8-8F99-EE8ED938E58A}" srcOrd="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2E584F-1EE2-4780-BC0C-30CB6B8F391D}" type="doc">
      <dgm:prSet loTypeId="urn:microsoft.com/office/officeart/2005/8/layout/radial5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CL"/>
        </a:p>
      </dgm:t>
    </dgm:pt>
    <dgm:pt modelId="{5951A428-91F3-4FD8-8F99-EE8ED938E58A}" type="pres">
      <dgm:prSet presAssocID="{6D2E584F-1EE2-4780-BC0C-30CB6B8F391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L"/>
        </a:p>
      </dgm:t>
    </dgm:pt>
  </dgm:ptLst>
  <dgm:cxnLst>
    <dgm:cxn modelId="{2B375BAA-B9D1-4BB0-82EF-534F23F87519}" type="presOf" srcId="{6D2E584F-1EE2-4780-BC0C-30CB6B8F391D}" destId="{5951A428-91F3-4FD8-8F99-EE8ED938E58A}" srcOrd="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2E584F-1EE2-4780-BC0C-30CB6B8F391D}" type="doc">
      <dgm:prSet loTypeId="urn:microsoft.com/office/officeart/2005/8/layout/radial5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CL"/>
        </a:p>
      </dgm:t>
    </dgm:pt>
    <dgm:pt modelId="{5951A428-91F3-4FD8-8F99-EE8ED938E58A}" type="pres">
      <dgm:prSet presAssocID="{6D2E584F-1EE2-4780-BC0C-30CB6B8F391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L"/>
        </a:p>
      </dgm:t>
    </dgm:pt>
  </dgm:ptLst>
  <dgm:cxnLst>
    <dgm:cxn modelId="{74907521-793C-46DD-9B8A-BCA6F6E7EC87}" type="presOf" srcId="{6D2E584F-1EE2-4780-BC0C-30CB6B8F391D}" destId="{5951A428-91F3-4FD8-8F99-EE8ED938E58A}" srcOrd="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0A58C1-6838-4BF6-B2BE-F67B6EF6D7F7}">
      <dsp:nvSpPr>
        <dsp:cNvPr id="0" name=""/>
        <dsp:cNvSpPr/>
      </dsp:nvSpPr>
      <dsp:spPr>
        <a:xfrm>
          <a:off x="2325754" y="3059054"/>
          <a:ext cx="1260968" cy="1260968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b="1" kern="1200" dirty="0" err="1" smtClean="0"/>
            <a:t>Chilecompra</a:t>
          </a:r>
          <a:endParaRPr lang="es-CL" sz="1300" b="1" kern="1200" dirty="0"/>
        </a:p>
      </dsp:txBody>
      <dsp:txXfrm>
        <a:off x="2510418" y="3243718"/>
        <a:ext cx="891640" cy="891640"/>
      </dsp:txXfrm>
    </dsp:sp>
    <dsp:sp modelId="{4BE43DF1-DFE8-49B3-A131-36B17359E134}">
      <dsp:nvSpPr>
        <dsp:cNvPr id="0" name=""/>
        <dsp:cNvSpPr/>
      </dsp:nvSpPr>
      <dsp:spPr>
        <a:xfrm rot="18886311">
          <a:off x="3527663" y="2454841"/>
          <a:ext cx="881626" cy="42872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100" kern="1200"/>
        </a:p>
      </dsp:txBody>
      <dsp:txXfrm>
        <a:off x="3546680" y="2586241"/>
        <a:ext cx="753007" cy="257237"/>
      </dsp:txXfrm>
    </dsp:sp>
    <dsp:sp modelId="{15BD694E-F254-4200-B91E-463AE2348C4C}">
      <dsp:nvSpPr>
        <dsp:cNvPr id="0" name=""/>
        <dsp:cNvSpPr/>
      </dsp:nvSpPr>
      <dsp:spPr>
        <a:xfrm>
          <a:off x="4175820" y="648466"/>
          <a:ext cx="2031026" cy="1576210"/>
        </a:xfrm>
        <a:prstGeom prst="ellipse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b="1" kern="1200" dirty="0" smtClean="0"/>
            <a:t>Empresas Proveedoras</a:t>
          </a:r>
          <a:endParaRPr lang="es-CL" sz="1300" b="1" kern="1200" dirty="0"/>
        </a:p>
      </dsp:txBody>
      <dsp:txXfrm>
        <a:off x="4473257" y="879297"/>
        <a:ext cx="1436152" cy="1114548"/>
      </dsp:txXfrm>
    </dsp:sp>
    <dsp:sp modelId="{747DD211-7B78-4350-80D6-958C2C56EDA1}">
      <dsp:nvSpPr>
        <dsp:cNvPr id="0" name=""/>
        <dsp:cNvSpPr/>
      </dsp:nvSpPr>
      <dsp:spPr>
        <a:xfrm rot="16167551">
          <a:off x="2744650" y="2168575"/>
          <a:ext cx="398508" cy="42872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100" kern="1200"/>
        </a:p>
      </dsp:txBody>
      <dsp:txXfrm rot="10800000">
        <a:off x="2804990" y="2314094"/>
        <a:ext cx="278956" cy="257237"/>
      </dsp:txXfrm>
    </dsp:sp>
    <dsp:sp modelId="{FB124D73-DA9C-484D-982A-3BEA7D8F479B}">
      <dsp:nvSpPr>
        <dsp:cNvPr id="0" name=""/>
        <dsp:cNvSpPr/>
      </dsp:nvSpPr>
      <dsp:spPr>
        <a:xfrm>
          <a:off x="2017023" y="88790"/>
          <a:ext cx="1825330" cy="1576210"/>
        </a:xfrm>
        <a:prstGeom prst="ellips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b="1" kern="1200" dirty="0" smtClean="0"/>
            <a:t>Central  Nacional de Abastecimiento</a:t>
          </a:r>
          <a:endParaRPr lang="es-CL" sz="1300" b="1" kern="1200" dirty="0"/>
        </a:p>
      </dsp:txBody>
      <dsp:txXfrm>
        <a:off x="2284336" y="319621"/>
        <a:ext cx="1290704" cy="1114548"/>
      </dsp:txXfrm>
    </dsp:sp>
    <dsp:sp modelId="{D50BD136-2FB5-43E5-BA16-779AEFA1FF0D}">
      <dsp:nvSpPr>
        <dsp:cNvPr id="0" name=""/>
        <dsp:cNvSpPr/>
      </dsp:nvSpPr>
      <dsp:spPr>
        <a:xfrm rot="13441077">
          <a:off x="1605278" y="2576828"/>
          <a:ext cx="842558" cy="42872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100" kern="1200"/>
        </a:p>
      </dsp:txBody>
      <dsp:txXfrm rot="10800000">
        <a:off x="1715834" y="2707262"/>
        <a:ext cx="713939" cy="257237"/>
      </dsp:txXfrm>
    </dsp:sp>
    <dsp:sp modelId="{4052FFBD-0D18-49D2-9781-9579949BBEC2}">
      <dsp:nvSpPr>
        <dsp:cNvPr id="0" name=""/>
        <dsp:cNvSpPr/>
      </dsp:nvSpPr>
      <dsp:spPr>
        <a:xfrm>
          <a:off x="0" y="926740"/>
          <a:ext cx="1825330" cy="1576210"/>
        </a:xfrm>
        <a:prstGeom prst="ellipse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b="1" kern="1200" dirty="0" smtClean="0"/>
            <a:t>Hospitales </a:t>
          </a:r>
          <a:r>
            <a:rPr lang="es-CL" sz="1300" b="1" kern="1200" smtClean="0"/>
            <a:t>y Consultorios Públicos</a:t>
          </a:r>
          <a:endParaRPr lang="es-CL" sz="1300" b="1" kern="1200" dirty="0"/>
        </a:p>
      </dsp:txBody>
      <dsp:txXfrm>
        <a:off x="267313" y="1157571"/>
        <a:ext cx="1290704" cy="11145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035551-2C0B-4C46-A93F-E6A3DAFFFF50}" type="datetimeFigureOut">
              <a:rPr lang="es-CL" smtClean="0"/>
              <a:t>21-11-2012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990AB0-E1A6-431E-9830-7004D69B49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8761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5E19177-2289-4316-B4B2-4C88F005162E}" type="datetimeFigureOut">
              <a:rPr lang="es-CL" smtClean="0"/>
              <a:pPr/>
              <a:t>21-11-2012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9DCEF49-7344-442C-A53D-411DCFE11C5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722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CEF49-7344-442C-A53D-411DCFE11C51}" type="slidenum">
              <a:rPr lang="es-CL" smtClean="0"/>
              <a:pPr/>
              <a:t>1</a:t>
            </a:fld>
            <a:endParaRPr lang="es-C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baseline="0" dirty="0" smtClean="0"/>
          </a:p>
          <a:p>
            <a:endParaRPr lang="es-MX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CEF49-7344-442C-A53D-411DCFE11C51}" type="slidenum">
              <a:rPr lang="es-CL" smtClean="0"/>
              <a:pPr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2644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37E7CB-A049-4F0E-B011-58C3E080506A}" type="slidenum">
              <a:rPr lang="es-ES"/>
              <a:pPr>
                <a:defRPr/>
              </a:pPr>
              <a:t>3</a:t>
            </a:fld>
            <a:endParaRPr lang="es-E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CBE5-0E58-4987-BDA0-3A8F6778A64F}" type="datetimeFigureOut">
              <a:rPr lang="es-CL" smtClean="0"/>
              <a:pPr/>
              <a:t>21-11-2012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BFE-0D9C-459D-98E1-0714B053AF9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0675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CBE5-0E58-4987-BDA0-3A8F6778A64F}" type="datetimeFigureOut">
              <a:rPr lang="es-CL" smtClean="0"/>
              <a:pPr/>
              <a:t>21-11-2012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BFE-0D9C-459D-98E1-0714B053AF90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CuadroTexto"/>
          <p:cNvSpPr txBox="1"/>
          <p:nvPr userDrawn="1"/>
        </p:nvSpPr>
        <p:spPr>
          <a:xfrm>
            <a:off x="25563" y="6525344"/>
            <a:ext cx="45464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9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Gobierno de Chile | Ministerio de Hacienda | Dirección ChileCompra</a:t>
            </a:r>
            <a:endParaRPr lang="es-CL" sz="900" b="1" dirty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4 Marcador de contenid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3634"/>
            <a:ext cx="8995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31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CBE5-0E58-4987-BDA0-3A8F6778A64F}" type="datetimeFigureOut">
              <a:rPr lang="es-CL" smtClean="0"/>
              <a:pPr/>
              <a:t>21-11-2012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BFE-0D9C-459D-98E1-0714B053AF90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CuadroTexto"/>
          <p:cNvSpPr txBox="1"/>
          <p:nvPr userDrawn="1"/>
        </p:nvSpPr>
        <p:spPr>
          <a:xfrm>
            <a:off x="25563" y="6525344"/>
            <a:ext cx="45464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9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Gobierno de Chile | Ministerio de Hacienda | Dirección ChileCompra</a:t>
            </a:r>
            <a:endParaRPr lang="es-CL" sz="900" b="1" dirty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4 Marcador de contenid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3634"/>
            <a:ext cx="8995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789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CBE5-0E58-4987-BDA0-3A8F6778A64F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21-11-2012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BFE-0D9C-459D-98E1-0714B053AF90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257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CBE5-0E58-4987-BDA0-3A8F6778A64F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21-11-2012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BFE-0D9C-459D-98E1-0714B053AF90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25563" y="6525344"/>
            <a:ext cx="45464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900" b="1" dirty="0" smtClean="0">
                <a:solidFill>
                  <a:prstClr val="white">
                    <a:lumMod val="50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Gobierno de Chile | Ministerio de Hacienda | Dirección ChileCompra</a:t>
            </a:r>
            <a:endParaRPr lang="es-CL" sz="900" b="1" dirty="0">
              <a:solidFill>
                <a:prstClr val="white">
                  <a:lumMod val="50000"/>
                </a:prst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4 Marcador de contenid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3634"/>
            <a:ext cx="8995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51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CBE5-0E58-4987-BDA0-3A8F6778A64F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21-11-2012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BFE-0D9C-459D-98E1-0714B053AF90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CuadroTexto"/>
          <p:cNvSpPr txBox="1"/>
          <p:nvPr userDrawn="1"/>
        </p:nvSpPr>
        <p:spPr>
          <a:xfrm>
            <a:off x="25563" y="6525344"/>
            <a:ext cx="45464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900" b="1" dirty="0" smtClean="0">
                <a:solidFill>
                  <a:prstClr val="white">
                    <a:lumMod val="50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Gobierno de Chile | Ministerio de Hacienda | Dirección ChileCompra</a:t>
            </a:r>
            <a:endParaRPr lang="es-CL" sz="900" b="1" dirty="0">
              <a:solidFill>
                <a:prstClr val="white">
                  <a:lumMod val="50000"/>
                </a:prst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4 Marcador de contenid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3634"/>
            <a:ext cx="8995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143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CBE5-0E58-4987-BDA0-3A8F6778A64F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21-11-2012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BFE-0D9C-459D-98E1-0714B053AF90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CuadroTexto"/>
          <p:cNvSpPr txBox="1"/>
          <p:nvPr userDrawn="1"/>
        </p:nvSpPr>
        <p:spPr>
          <a:xfrm>
            <a:off x="25563" y="6525344"/>
            <a:ext cx="45464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900" b="1" dirty="0" smtClean="0">
                <a:solidFill>
                  <a:prstClr val="white">
                    <a:lumMod val="50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Gobierno de Chile | Ministerio de Hacienda | Dirección ChileCompra</a:t>
            </a:r>
            <a:endParaRPr lang="es-CL" sz="900" b="1" dirty="0">
              <a:solidFill>
                <a:prstClr val="white">
                  <a:lumMod val="50000"/>
                </a:prst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4 Marcador de contenid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3634"/>
            <a:ext cx="8995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416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CBE5-0E58-4987-BDA0-3A8F6778A64F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21-11-2012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BFE-0D9C-459D-98E1-0714B053AF90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4 Marcador de contenid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3634"/>
            <a:ext cx="8995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890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CBE5-0E58-4987-BDA0-3A8F6778A64F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21-11-2012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BFE-0D9C-459D-98E1-0714B053AF90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CuadroTexto"/>
          <p:cNvSpPr txBox="1"/>
          <p:nvPr userDrawn="1"/>
        </p:nvSpPr>
        <p:spPr>
          <a:xfrm>
            <a:off x="25563" y="6525344"/>
            <a:ext cx="45464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900" b="1" dirty="0" smtClean="0">
                <a:solidFill>
                  <a:prstClr val="white">
                    <a:lumMod val="50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Gobierno de Chile | Ministerio de Hacienda | Dirección ChileCompra</a:t>
            </a:r>
            <a:endParaRPr lang="es-CL" sz="900" b="1" dirty="0">
              <a:solidFill>
                <a:prstClr val="white">
                  <a:lumMod val="50000"/>
                </a:prst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4 Marcador de contenid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3634"/>
            <a:ext cx="8995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896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CBE5-0E58-4987-BDA0-3A8F6778A64F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21-11-2012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BFE-0D9C-459D-98E1-0714B053AF90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CuadroTexto"/>
          <p:cNvSpPr txBox="1"/>
          <p:nvPr userDrawn="1"/>
        </p:nvSpPr>
        <p:spPr>
          <a:xfrm>
            <a:off x="25563" y="6525344"/>
            <a:ext cx="45464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900" b="1" dirty="0" smtClean="0">
                <a:solidFill>
                  <a:prstClr val="white">
                    <a:lumMod val="50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Gobierno de Chile | Ministerio de Hacienda | Dirección ChileCompra</a:t>
            </a:r>
            <a:endParaRPr lang="es-CL" sz="900" b="1" dirty="0">
              <a:solidFill>
                <a:prstClr val="white">
                  <a:lumMod val="50000"/>
                </a:prst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4 Marcador de contenid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3634"/>
            <a:ext cx="8995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930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CBE5-0E58-4987-BDA0-3A8F6778A64F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21-11-2012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BFE-0D9C-459D-98E1-0714B053AF90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CuadroTexto"/>
          <p:cNvSpPr txBox="1"/>
          <p:nvPr userDrawn="1"/>
        </p:nvSpPr>
        <p:spPr>
          <a:xfrm>
            <a:off x="25563" y="6525344"/>
            <a:ext cx="45464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900" b="1" dirty="0" smtClean="0">
                <a:solidFill>
                  <a:prstClr val="white">
                    <a:lumMod val="50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Gobierno de Chile | Ministerio de Hacienda | Dirección ChileCompra</a:t>
            </a:r>
            <a:endParaRPr lang="es-CL" sz="900" b="1" dirty="0">
              <a:solidFill>
                <a:prstClr val="white">
                  <a:lumMod val="50000"/>
                </a:prst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4 Marcador de contenid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3634"/>
            <a:ext cx="8995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051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CBE5-0E58-4987-BDA0-3A8F6778A64F}" type="datetimeFigureOut">
              <a:rPr lang="es-CL" smtClean="0"/>
              <a:pPr/>
              <a:t>21-11-2012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BFE-0D9C-459D-98E1-0714B053AF90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CuadroTexto"/>
          <p:cNvSpPr txBox="1"/>
          <p:nvPr userDrawn="1"/>
        </p:nvSpPr>
        <p:spPr>
          <a:xfrm>
            <a:off x="25563" y="6525344"/>
            <a:ext cx="45464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9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Gobierno de Chile | Ministerio de Hacienda | Dirección ChileCompra</a:t>
            </a:r>
            <a:endParaRPr lang="es-CL" sz="900" b="1" dirty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4 Marcador de contenid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3634"/>
            <a:ext cx="8995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28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CBE5-0E58-4987-BDA0-3A8F6778A64F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21-11-2012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BFE-0D9C-459D-98E1-0714B053AF90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CuadroTexto"/>
          <p:cNvSpPr txBox="1"/>
          <p:nvPr userDrawn="1"/>
        </p:nvSpPr>
        <p:spPr>
          <a:xfrm>
            <a:off x="25563" y="6525344"/>
            <a:ext cx="45464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900" b="1" dirty="0" smtClean="0">
                <a:solidFill>
                  <a:prstClr val="white">
                    <a:lumMod val="50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Gobierno de Chile | Ministerio de Hacienda | Dirección ChileCompra</a:t>
            </a:r>
            <a:endParaRPr lang="es-CL" sz="900" b="1" dirty="0">
              <a:solidFill>
                <a:prstClr val="white">
                  <a:lumMod val="50000"/>
                </a:prst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4 Marcador de contenid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3634"/>
            <a:ext cx="8995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902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CBE5-0E58-4987-BDA0-3A8F6778A64F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21-11-2012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BFE-0D9C-459D-98E1-0714B053AF90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25563" y="6525344"/>
            <a:ext cx="45464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900" b="1" dirty="0" smtClean="0">
                <a:solidFill>
                  <a:prstClr val="white">
                    <a:lumMod val="50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Gobierno de Chile | Ministerio de Hacienda | Dirección ChileCompra</a:t>
            </a:r>
            <a:endParaRPr lang="es-CL" sz="900" b="1" dirty="0">
              <a:solidFill>
                <a:prstClr val="white">
                  <a:lumMod val="50000"/>
                </a:prst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4 Marcador de contenid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3634"/>
            <a:ext cx="8995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730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CBE5-0E58-4987-BDA0-3A8F6778A64F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21-11-2012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BFE-0D9C-459D-98E1-0714B053AF90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25563" y="6525344"/>
            <a:ext cx="45464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900" b="1" dirty="0" smtClean="0">
                <a:solidFill>
                  <a:prstClr val="white">
                    <a:lumMod val="50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Gobierno de Chile | Ministerio de Hacienda | Dirección ChileCompra</a:t>
            </a:r>
            <a:endParaRPr lang="es-CL" sz="900" b="1" dirty="0">
              <a:solidFill>
                <a:prstClr val="white">
                  <a:lumMod val="50000"/>
                </a:prst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4 Marcador de contenid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3634"/>
            <a:ext cx="8995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151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CBE5-0E58-4987-BDA0-3A8F6778A64F}" type="datetimeFigureOut">
              <a:rPr lang="es-CL" smtClean="0"/>
              <a:pPr/>
              <a:t>21-11-2012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BFE-0D9C-459D-98E1-0714B053AF90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6 CuadroTexto"/>
          <p:cNvSpPr txBox="1"/>
          <p:nvPr userDrawn="1"/>
        </p:nvSpPr>
        <p:spPr>
          <a:xfrm>
            <a:off x="25563" y="6525344"/>
            <a:ext cx="45464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9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Gobierno de Chile | Ministerio de Hacienda | Dirección ChileCompra</a:t>
            </a:r>
            <a:endParaRPr lang="es-CL" sz="900" b="1" dirty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4 Marcador de contenid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3634"/>
            <a:ext cx="8995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89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CBE5-0E58-4987-BDA0-3A8F6778A64F}" type="datetimeFigureOut">
              <a:rPr lang="es-CL" smtClean="0"/>
              <a:pPr/>
              <a:t>21-11-2012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BFE-0D9C-459D-98E1-0714B053AF90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25563" y="6525344"/>
            <a:ext cx="45464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9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Gobierno de Chile | Ministerio de Hacienda | Dirección ChileCompra</a:t>
            </a:r>
            <a:endParaRPr lang="es-CL" sz="900" b="1" dirty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4 Marcador de contenid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3634"/>
            <a:ext cx="8995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078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CBE5-0E58-4987-BDA0-3A8F6778A64F}" type="datetimeFigureOut">
              <a:rPr lang="es-CL" smtClean="0"/>
              <a:pPr/>
              <a:t>21-11-2012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BFE-0D9C-459D-98E1-0714B053AF90}" type="slidenum">
              <a:rPr lang="es-CL" smtClean="0"/>
              <a:pPr/>
              <a:t>‹Nº›</a:t>
            </a:fld>
            <a:endParaRPr lang="es-CL"/>
          </a:p>
        </p:txBody>
      </p:sp>
      <p:pic>
        <p:nvPicPr>
          <p:cNvPr id="11" name="4 Marcador de contenid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3634"/>
            <a:ext cx="8995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872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CBE5-0E58-4987-BDA0-3A8F6778A64F}" type="datetimeFigureOut">
              <a:rPr lang="es-CL" smtClean="0"/>
              <a:pPr/>
              <a:t>21-11-2012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BFE-0D9C-459D-98E1-0714B053AF90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6 CuadroTexto"/>
          <p:cNvSpPr txBox="1"/>
          <p:nvPr userDrawn="1"/>
        </p:nvSpPr>
        <p:spPr>
          <a:xfrm>
            <a:off x="25563" y="6525344"/>
            <a:ext cx="45464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9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Gobierno de Chile | Ministerio de Hacienda | Dirección ChileCompra</a:t>
            </a:r>
            <a:endParaRPr lang="es-CL" sz="900" b="1" dirty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4 Marcador de contenid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3634"/>
            <a:ext cx="8995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35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CBE5-0E58-4987-BDA0-3A8F6778A64F}" type="datetimeFigureOut">
              <a:rPr lang="es-CL" smtClean="0"/>
              <a:pPr/>
              <a:t>21-11-2012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BFE-0D9C-459D-98E1-0714B053AF90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6" name="5 CuadroTexto"/>
          <p:cNvSpPr txBox="1"/>
          <p:nvPr userDrawn="1"/>
        </p:nvSpPr>
        <p:spPr>
          <a:xfrm>
            <a:off x="25563" y="6525344"/>
            <a:ext cx="45464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9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Gobierno de Chile | Ministerio de Hacienda | Dirección ChileCompra</a:t>
            </a:r>
            <a:endParaRPr lang="es-CL" sz="900" b="1" dirty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4 Marcador de contenid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3634"/>
            <a:ext cx="8995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27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CBE5-0E58-4987-BDA0-3A8F6778A64F}" type="datetimeFigureOut">
              <a:rPr lang="es-CL" smtClean="0"/>
              <a:pPr/>
              <a:t>21-11-2012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BFE-0D9C-459D-98E1-0714B053AF90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25563" y="6525344"/>
            <a:ext cx="45464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9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Gobierno de Chile | Ministerio de Hacienda | Dirección ChileCompra</a:t>
            </a:r>
            <a:endParaRPr lang="es-CL" sz="900" b="1" dirty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4 Marcador de contenid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3634"/>
            <a:ext cx="8995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56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CBE5-0E58-4987-BDA0-3A8F6778A64F}" type="datetimeFigureOut">
              <a:rPr lang="es-CL" smtClean="0"/>
              <a:pPr/>
              <a:t>21-11-2012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BFE-0D9C-459D-98E1-0714B053AF90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25563" y="6525344"/>
            <a:ext cx="45464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9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Gobierno de Chile | Ministerio de Hacienda | Dirección ChileCompra</a:t>
            </a:r>
            <a:endParaRPr lang="es-CL" sz="900" b="1" dirty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4 Marcador de contenid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3634"/>
            <a:ext cx="8995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979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3CBE5-0E58-4987-BDA0-3A8F6778A64F}" type="datetimeFigureOut">
              <a:rPr lang="es-CL" smtClean="0"/>
              <a:pPr/>
              <a:t>21-11-2012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BABFE-0D9C-459D-98E1-0714B053AF9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930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3CBE5-0E58-4987-BDA0-3A8F6778A64F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21-11-2012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BABFE-0D9C-459D-98E1-0714B053AF90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65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diagramColors" Target="../diagrams/colors1.xml"/><Relationship Id="rId5" Type="http://schemas.openxmlformats.org/officeDocument/2006/relationships/image" Target="../media/image7.pn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6.png"/><Relationship Id="rId9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diagramColors" Target="../diagrams/colors2.xml"/><Relationship Id="rId5" Type="http://schemas.openxmlformats.org/officeDocument/2006/relationships/image" Target="../media/image7.png"/><Relationship Id="rId10" Type="http://schemas.openxmlformats.org/officeDocument/2006/relationships/diagramQuickStyle" Target="../diagrams/quickStyle2.xml"/><Relationship Id="rId4" Type="http://schemas.openxmlformats.org/officeDocument/2006/relationships/image" Target="../media/image6.png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diagramColors" Target="../diagrams/colors3.xml"/><Relationship Id="rId5" Type="http://schemas.openxmlformats.org/officeDocument/2006/relationships/image" Target="../media/image7.png"/><Relationship Id="rId10" Type="http://schemas.openxmlformats.org/officeDocument/2006/relationships/diagramQuickStyle" Target="../diagrams/quickStyle3.xml"/><Relationship Id="rId4" Type="http://schemas.openxmlformats.org/officeDocument/2006/relationships/image" Target="../media/image6.png"/><Relationship Id="rId9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diagramColors" Target="../diagrams/colors4.xml"/><Relationship Id="rId5" Type="http://schemas.openxmlformats.org/officeDocument/2006/relationships/image" Target="../media/image7.png"/><Relationship Id="rId10" Type="http://schemas.openxmlformats.org/officeDocument/2006/relationships/diagramQuickStyle" Target="../diagrams/quickStyle4.xml"/><Relationship Id="rId4" Type="http://schemas.openxmlformats.org/officeDocument/2006/relationships/image" Target="../media/image6.png"/><Relationship Id="rId9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diagramColors" Target="../diagrams/colors5.xml"/><Relationship Id="rId5" Type="http://schemas.openxmlformats.org/officeDocument/2006/relationships/image" Target="../media/image7.png"/><Relationship Id="rId10" Type="http://schemas.openxmlformats.org/officeDocument/2006/relationships/diagramQuickStyle" Target="../diagrams/quickStyle5.xml"/><Relationship Id="rId4" Type="http://schemas.openxmlformats.org/officeDocument/2006/relationships/image" Target="../media/image6.png"/><Relationship Id="rId9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556791"/>
            <a:ext cx="7992888" cy="1008113"/>
          </a:xfrm>
        </p:spPr>
        <p:txBody>
          <a:bodyPr>
            <a:noAutofit/>
          </a:bodyPr>
          <a:lstStyle/>
          <a:p>
            <a:pPr algn="l"/>
            <a:r>
              <a:rPr lang="es-CL" sz="3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Reunión Congreso de Guatemala</a:t>
            </a:r>
            <a:br>
              <a:rPr lang="es-CL" sz="3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CL" sz="3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compras </a:t>
            </a:r>
            <a:r>
              <a:rPr lang="es-CL" sz="3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públicas</a:t>
            </a:r>
            <a:endParaRPr lang="es-CL" sz="32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2564904"/>
            <a:ext cx="6912768" cy="550912"/>
          </a:xfrm>
        </p:spPr>
        <p:txBody>
          <a:bodyPr>
            <a:noAutofit/>
          </a:bodyPr>
          <a:lstStyle/>
          <a:p>
            <a:pPr algn="l"/>
            <a:r>
              <a:rPr lang="es-CL" sz="2000" dirty="0" smtClean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Roberto Pinedo, Director de ChileCompra</a:t>
            </a:r>
          </a:p>
          <a:p>
            <a:pPr algn="l"/>
            <a:r>
              <a:rPr lang="es-CL" sz="2000" dirty="0" smtClean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21 </a:t>
            </a:r>
            <a:r>
              <a:rPr lang="es-CL" sz="2000" dirty="0" smtClean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de noviembre de 2012 </a:t>
            </a:r>
            <a:endParaRPr lang="es-CL" sz="2000" dirty="0">
              <a:solidFill>
                <a:schemeClr val="bg1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41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2320280"/>
            <a:ext cx="5842992" cy="15407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CL" sz="10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Gracias.</a:t>
            </a:r>
            <a:endParaRPr lang="es-CL" sz="10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27384"/>
            <a:ext cx="9285707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108" y="2636912"/>
            <a:ext cx="6773333" cy="1168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611560" y="2104256"/>
            <a:ext cx="5842992" cy="15407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CL" sz="10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Gracias.</a:t>
            </a:r>
            <a:endParaRPr lang="es-CL" sz="10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705" y="5707335"/>
            <a:ext cx="231457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134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34 CuadroTexto"/>
          <p:cNvSpPr txBox="1">
            <a:spLocks noChangeArrowheads="1"/>
          </p:cNvSpPr>
          <p:nvPr/>
        </p:nvSpPr>
        <p:spPr bwMode="auto">
          <a:xfrm>
            <a:off x="1569770" y="1736725"/>
            <a:ext cx="1008185" cy="269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s-CL" sz="1000" b="1" dirty="0">
                <a:solidFill>
                  <a:srgbClr val="0070C0"/>
                </a:solidFill>
                <a:latin typeface="Trebuchet MS" pitchFamily="34" charset="0"/>
              </a:rPr>
              <a:t>Presupuesto</a:t>
            </a:r>
          </a:p>
        </p:txBody>
      </p:sp>
      <p:sp>
        <p:nvSpPr>
          <p:cNvPr id="9223" name="35 CuadroTexto"/>
          <p:cNvSpPr txBox="1">
            <a:spLocks noChangeArrowheads="1"/>
          </p:cNvSpPr>
          <p:nvPr/>
        </p:nvSpPr>
        <p:spPr bwMode="auto">
          <a:xfrm>
            <a:off x="251520" y="1647826"/>
            <a:ext cx="1025769" cy="431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s-CL" sz="1000" b="1" dirty="0">
                <a:solidFill>
                  <a:srgbClr val="0070C0"/>
                </a:solidFill>
                <a:latin typeface="Trebuchet MS" pitchFamily="34" charset="0"/>
              </a:rPr>
              <a:t>Planificación de compras</a:t>
            </a:r>
          </a:p>
        </p:txBody>
      </p:sp>
      <p:sp>
        <p:nvSpPr>
          <p:cNvPr id="9224" name="36 CuadroTexto"/>
          <p:cNvSpPr txBox="1">
            <a:spLocks noChangeArrowheads="1"/>
          </p:cNvSpPr>
          <p:nvPr/>
        </p:nvSpPr>
        <p:spPr bwMode="auto">
          <a:xfrm>
            <a:off x="8030422" y="1592264"/>
            <a:ext cx="896815" cy="416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s-CL" sz="1000" b="1">
                <a:solidFill>
                  <a:srgbClr val="0070C0"/>
                </a:solidFill>
                <a:latin typeface="Trebuchet MS" pitchFamily="34" charset="0"/>
              </a:rPr>
              <a:t>Recepción y Pago</a:t>
            </a:r>
          </a:p>
        </p:txBody>
      </p:sp>
      <p:cxnSp>
        <p:nvCxnSpPr>
          <p:cNvPr id="44" name="43 Conector recto"/>
          <p:cNvCxnSpPr/>
          <p:nvPr/>
        </p:nvCxnSpPr>
        <p:spPr>
          <a:xfrm>
            <a:off x="1413432" y="1581150"/>
            <a:ext cx="0" cy="35242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>
            <a:off x="2543198" y="1000126"/>
            <a:ext cx="0" cy="4321175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 flipH="1">
            <a:off x="184638" y="4875214"/>
            <a:ext cx="8869974" cy="142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 flipH="1">
            <a:off x="285864" y="2152650"/>
            <a:ext cx="8676543" cy="127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"/>
          <p:cNvCxnSpPr/>
          <p:nvPr/>
        </p:nvCxnSpPr>
        <p:spPr>
          <a:xfrm>
            <a:off x="7706159" y="1408114"/>
            <a:ext cx="0" cy="36972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3" name="45 CuadroTexto"/>
          <p:cNvSpPr txBox="1">
            <a:spLocks noChangeArrowheads="1"/>
          </p:cNvSpPr>
          <p:nvPr/>
        </p:nvSpPr>
        <p:spPr bwMode="auto">
          <a:xfrm>
            <a:off x="2627784" y="1700808"/>
            <a:ext cx="1151792" cy="416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s-CL" sz="1000" b="1" dirty="0" smtClean="0">
                <a:solidFill>
                  <a:srgbClr val="0070C0"/>
                </a:solidFill>
                <a:latin typeface="Trebuchet MS" pitchFamily="34" charset="0"/>
              </a:rPr>
              <a:t>Licitación</a:t>
            </a:r>
          </a:p>
          <a:p>
            <a:pPr algn="ctr" eaLnBrk="1"/>
            <a:r>
              <a:rPr lang="es-MX" sz="1000" b="1" dirty="0">
                <a:solidFill>
                  <a:srgbClr val="0070C0"/>
                </a:solidFill>
                <a:latin typeface="Trebuchet MS" pitchFamily="34" charset="0"/>
              </a:rPr>
              <a:t>o</a:t>
            </a:r>
            <a:r>
              <a:rPr lang="es-MX" sz="1000" b="1" dirty="0" smtClean="0">
                <a:solidFill>
                  <a:srgbClr val="0070C0"/>
                </a:solidFill>
                <a:latin typeface="Trebuchet MS" pitchFamily="34" charset="0"/>
              </a:rPr>
              <a:t> excepciones</a:t>
            </a:r>
            <a:endParaRPr lang="es-CL" sz="1000" b="1" dirty="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9244" name="46 CuadroTexto"/>
          <p:cNvSpPr txBox="1">
            <a:spLocks noChangeArrowheads="1"/>
          </p:cNvSpPr>
          <p:nvPr/>
        </p:nvSpPr>
        <p:spPr bwMode="auto">
          <a:xfrm>
            <a:off x="5223363" y="1666875"/>
            <a:ext cx="1151792" cy="416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s-CL" sz="1000" b="1" dirty="0">
                <a:solidFill>
                  <a:srgbClr val="0070C0"/>
                </a:solidFill>
                <a:latin typeface="Trebuchet MS" pitchFamily="34" charset="0"/>
              </a:rPr>
              <a:t>Gran compra en CM</a:t>
            </a:r>
          </a:p>
        </p:txBody>
      </p:sp>
      <p:sp>
        <p:nvSpPr>
          <p:cNvPr id="9245" name="47 CuadroTexto"/>
          <p:cNvSpPr txBox="1">
            <a:spLocks noChangeArrowheads="1"/>
          </p:cNvSpPr>
          <p:nvPr/>
        </p:nvSpPr>
        <p:spPr bwMode="auto">
          <a:xfrm>
            <a:off x="6433359" y="1674813"/>
            <a:ext cx="1151792" cy="262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s-CL" sz="1000" b="1" dirty="0">
                <a:solidFill>
                  <a:srgbClr val="0070C0"/>
                </a:solidFill>
                <a:latin typeface="Trebuchet MS" pitchFamily="34" charset="0"/>
              </a:rPr>
              <a:t>Contrato</a:t>
            </a:r>
          </a:p>
        </p:txBody>
      </p:sp>
      <p:cxnSp>
        <p:nvCxnSpPr>
          <p:cNvPr id="50" name="49 Conector recto"/>
          <p:cNvCxnSpPr/>
          <p:nvPr/>
        </p:nvCxnSpPr>
        <p:spPr>
          <a:xfrm>
            <a:off x="5135692" y="1581150"/>
            <a:ext cx="0" cy="35242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8" name="52 CuadroTexto"/>
          <p:cNvSpPr txBox="1">
            <a:spLocks noChangeArrowheads="1"/>
          </p:cNvSpPr>
          <p:nvPr/>
        </p:nvSpPr>
        <p:spPr bwMode="auto">
          <a:xfrm>
            <a:off x="2599891" y="2368550"/>
            <a:ext cx="1151792" cy="262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s-CL" sz="1000" b="1">
                <a:solidFill>
                  <a:srgbClr val="0070C0"/>
                </a:solidFill>
                <a:latin typeface="Trebuchet MS" pitchFamily="34" charset="0"/>
              </a:rPr>
              <a:t>RFI</a:t>
            </a:r>
          </a:p>
        </p:txBody>
      </p:sp>
      <p:sp>
        <p:nvSpPr>
          <p:cNvPr id="9249" name="54 CuadroTexto"/>
          <p:cNvSpPr txBox="1">
            <a:spLocks noChangeArrowheads="1"/>
          </p:cNvSpPr>
          <p:nvPr/>
        </p:nvSpPr>
        <p:spPr bwMode="auto">
          <a:xfrm>
            <a:off x="2632541" y="2728914"/>
            <a:ext cx="1151792" cy="416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s-CL" sz="1000" b="1">
                <a:solidFill>
                  <a:srgbClr val="0070C0"/>
                </a:solidFill>
                <a:latin typeface="Trebuchet MS" pitchFamily="34" charset="0"/>
              </a:rPr>
              <a:t>Construcción de bases</a:t>
            </a:r>
          </a:p>
        </p:txBody>
      </p:sp>
      <p:cxnSp>
        <p:nvCxnSpPr>
          <p:cNvPr id="64" name="63 Conector recto"/>
          <p:cNvCxnSpPr/>
          <p:nvPr/>
        </p:nvCxnSpPr>
        <p:spPr>
          <a:xfrm>
            <a:off x="6443090" y="1000125"/>
            <a:ext cx="21980" cy="44450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3" name="70 CuadroTexto"/>
          <p:cNvSpPr txBox="1">
            <a:spLocks noChangeArrowheads="1"/>
          </p:cNvSpPr>
          <p:nvPr/>
        </p:nvSpPr>
        <p:spPr bwMode="auto">
          <a:xfrm>
            <a:off x="3960454" y="1720851"/>
            <a:ext cx="1151792" cy="269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eaLnBrk="1"/>
            <a:r>
              <a:rPr lang="es-CL" sz="1000" b="1">
                <a:solidFill>
                  <a:srgbClr val="0070C0"/>
                </a:solidFill>
                <a:latin typeface="Trebuchet MS" pitchFamily="34" charset="0"/>
              </a:rPr>
              <a:t>Compra en CM</a:t>
            </a:r>
          </a:p>
        </p:txBody>
      </p:sp>
      <p:cxnSp>
        <p:nvCxnSpPr>
          <p:cNvPr id="72" name="71 Conector recto"/>
          <p:cNvCxnSpPr/>
          <p:nvPr/>
        </p:nvCxnSpPr>
        <p:spPr>
          <a:xfrm>
            <a:off x="3872782" y="1652588"/>
            <a:ext cx="0" cy="345281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5" name="72 CuadroTexto"/>
          <p:cNvSpPr txBox="1">
            <a:spLocks noChangeArrowheads="1"/>
          </p:cNvSpPr>
          <p:nvPr/>
        </p:nvSpPr>
        <p:spPr bwMode="auto">
          <a:xfrm>
            <a:off x="2667298" y="3232150"/>
            <a:ext cx="1151792" cy="416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s-CL" sz="1000" b="1">
                <a:solidFill>
                  <a:srgbClr val="0070C0"/>
                </a:solidFill>
                <a:latin typeface="Trebuchet MS" pitchFamily="34" charset="0"/>
              </a:rPr>
              <a:t>Preguntas y respuestas</a:t>
            </a:r>
          </a:p>
        </p:txBody>
      </p:sp>
      <p:sp>
        <p:nvSpPr>
          <p:cNvPr id="9256" name="73 CuadroTexto"/>
          <p:cNvSpPr txBox="1">
            <a:spLocks noChangeArrowheads="1"/>
          </p:cNvSpPr>
          <p:nvPr/>
        </p:nvSpPr>
        <p:spPr bwMode="auto">
          <a:xfrm>
            <a:off x="2632541" y="3752851"/>
            <a:ext cx="1151792" cy="416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s-CL" sz="1000" b="1">
                <a:solidFill>
                  <a:srgbClr val="0070C0"/>
                </a:solidFill>
                <a:latin typeface="Trebuchet MS" pitchFamily="34" charset="0"/>
              </a:rPr>
              <a:t>Evaluación de ofertas</a:t>
            </a:r>
          </a:p>
        </p:txBody>
      </p:sp>
      <p:sp>
        <p:nvSpPr>
          <p:cNvPr id="9257" name="74 CuadroTexto"/>
          <p:cNvSpPr txBox="1">
            <a:spLocks noChangeArrowheads="1"/>
          </p:cNvSpPr>
          <p:nvPr/>
        </p:nvSpPr>
        <p:spPr bwMode="auto">
          <a:xfrm>
            <a:off x="2609095" y="4256088"/>
            <a:ext cx="1153257" cy="416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s-CL" sz="1000" b="1">
                <a:solidFill>
                  <a:srgbClr val="0070C0"/>
                </a:solidFill>
                <a:latin typeface="Trebuchet MS" pitchFamily="34" charset="0"/>
              </a:rPr>
              <a:t>Adjudicación/</a:t>
            </a:r>
          </a:p>
          <a:p>
            <a:pPr algn="ctr" eaLnBrk="1"/>
            <a:r>
              <a:rPr lang="es-CL" sz="1000" b="1">
                <a:solidFill>
                  <a:srgbClr val="0070C0"/>
                </a:solidFill>
                <a:latin typeface="Trebuchet MS" pitchFamily="34" charset="0"/>
              </a:rPr>
              <a:t>Deserción</a:t>
            </a:r>
          </a:p>
        </p:txBody>
      </p:sp>
      <p:sp>
        <p:nvSpPr>
          <p:cNvPr id="9258" name="75 CuadroTexto"/>
          <p:cNvSpPr txBox="1">
            <a:spLocks noChangeArrowheads="1"/>
          </p:cNvSpPr>
          <p:nvPr/>
        </p:nvSpPr>
        <p:spPr bwMode="auto">
          <a:xfrm>
            <a:off x="6516216" y="2312989"/>
            <a:ext cx="1151792" cy="416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s-CL" sz="1000" b="1" dirty="0">
                <a:solidFill>
                  <a:srgbClr val="0070C0"/>
                </a:solidFill>
                <a:latin typeface="Trebuchet MS" pitchFamily="34" charset="0"/>
              </a:rPr>
              <a:t>Generar </a:t>
            </a:r>
          </a:p>
          <a:p>
            <a:pPr algn="ctr" eaLnBrk="1"/>
            <a:r>
              <a:rPr lang="es-CL" sz="1000" b="1" dirty="0">
                <a:solidFill>
                  <a:srgbClr val="0070C0"/>
                </a:solidFill>
                <a:latin typeface="Trebuchet MS" pitchFamily="34" charset="0"/>
              </a:rPr>
              <a:t>contrato</a:t>
            </a:r>
          </a:p>
        </p:txBody>
      </p:sp>
      <p:sp>
        <p:nvSpPr>
          <p:cNvPr id="9259" name="77 CuadroTexto"/>
          <p:cNvSpPr txBox="1">
            <a:spLocks noChangeArrowheads="1"/>
          </p:cNvSpPr>
          <p:nvPr/>
        </p:nvSpPr>
        <p:spPr bwMode="auto">
          <a:xfrm>
            <a:off x="6550973" y="2728914"/>
            <a:ext cx="1151792" cy="416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s-CL" sz="1000" b="1">
                <a:solidFill>
                  <a:srgbClr val="0070C0"/>
                </a:solidFill>
                <a:latin typeface="Trebuchet MS" pitchFamily="34" charset="0"/>
              </a:rPr>
              <a:t>Generar orden de compra</a:t>
            </a:r>
          </a:p>
        </p:txBody>
      </p:sp>
      <p:sp>
        <p:nvSpPr>
          <p:cNvPr id="9260" name="78 CuadroTexto"/>
          <p:cNvSpPr txBox="1">
            <a:spLocks noChangeArrowheads="1"/>
          </p:cNvSpPr>
          <p:nvPr/>
        </p:nvSpPr>
        <p:spPr bwMode="auto">
          <a:xfrm>
            <a:off x="7977668" y="2224088"/>
            <a:ext cx="902677" cy="5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s-CL" sz="1000" b="1">
                <a:solidFill>
                  <a:srgbClr val="0070C0"/>
                </a:solidFill>
                <a:latin typeface="Trebuchet MS" pitchFamily="34" charset="0"/>
              </a:rPr>
              <a:t>Recepción de bienes y servicios</a:t>
            </a:r>
          </a:p>
        </p:txBody>
      </p:sp>
      <p:sp>
        <p:nvSpPr>
          <p:cNvPr id="9261" name="79 CuadroTexto"/>
          <p:cNvSpPr txBox="1">
            <a:spLocks noChangeArrowheads="1"/>
          </p:cNvSpPr>
          <p:nvPr/>
        </p:nvSpPr>
        <p:spPr bwMode="auto">
          <a:xfrm>
            <a:off x="8015768" y="2873375"/>
            <a:ext cx="1009649" cy="262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s-CL" sz="1000" b="1">
                <a:solidFill>
                  <a:srgbClr val="0070C0"/>
                </a:solidFill>
                <a:latin typeface="Trebuchet MS" pitchFamily="34" charset="0"/>
              </a:rPr>
              <a:t>Facturación</a:t>
            </a:r>
          </a:p>
        </p:txBody>
      </p:sp>
      <p:sp>
        <p:nvSpPr>
          <p:cNvPr id="9262" name="82 CuadroTexto"/>
          <p:cNvSpPr txBox="1">
            <a:spLocks noChangeArrowheads="1"/>
          </p:cNvSpPr>
          <p:nvPr/>
        </p:nvSpPr>
        <p:spPr bwMode="auto">
          <a:xfrm>
            <a:off x="8083176" y="3305175"/>
            <a:ext cx="791308" cy="262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s-CL" sz="1000" b="1">
                <a:solidFill>
                  <a:srgbClr val="0070C0"/>
                </a:solidFill>
                <a:latin typeface="Trebuchet MS" pitchFamily="34" charset="0"/>
              </a:rPr>
              <a:t>Pago</a:t>
            </a:r>
          </a:p>
        </p:txBody>
      </p:sp>
      <p:sp>
        <p:nvSpPr>
          <p:cNvPr id="9263" name="83 CuadroTexto"/>
          <p:cNvSpPr txBox="1">
            <a:spLocks noChangeArrowheads="1"/>
          </p:cNvSpPr>
          <p:nvPr/>
        </p:nvSpPr>
        <p:spPr bwMode="auto">
          <a:xfrm>
            <a:off x="2618088" y="423863"/>
            <a:ext cx="382612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s-CL" sz="1800" b="1" dirty="0">
                <a:solidFill>
                  <a:srgbClr val="0070C0"/>
                </a:solidFill>
                <a:latin typeface="Trebuchet MS" pitchFamily="34" charset="0"/>
              </a:rPr>
              <a:t>Proceso de abastecimiento</a:t>
            </a:r>
          </a:p>
        </p:txBody>
      </p:sp>
      <p:sp>
        <p:nvSpPr>
          <p:cNvPr id="9264" name="84 CuadroTexto"/>
          <p:cNvSpPr txBox="1">
            <a:spLocks noChangeArrowheads="1"/>
          </p:cNvSpPr>
          <p:nvPr/>
        </p:nvSpPr>
        <p:spPr bwMode="auto">
          <a:xfrm>
            <a:off x="482867" y="1052736"/>
            <a:ext cx="2060331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eaLnBrk="1"/>
            <a:r>
              <a:rPr lang="es-CL" sz="1600" b="1" dirty="0">
                <a:solidFill>
                  <a:srgbClr val="0070C0"/>
                </a:solidFill>
                <a:latin typeface="Trebuchet MS" pitchFamily="34" charset="0"/>
              </a:rPr>
              <a:t>1. Planificación</a:t>
            </a:r>
          </a:p>
        </p:txBody>
      </p:sp>
      <p:sp>
        <p:nvSpPr>
          <p:cNvPr id="9265" name="88 CuadroTexto"/>
          <p:cNvSpPr txBox="1">
            <a:spLocks noChangeArrowheads="1"/>
          </p:cNvSpPr>
          <p:nvPr/>
        </p:nvSpPr>
        <p:spPr bwMode="auto">
          <a:xfrm>
            <a:off x="3810914" y="1052736"/>
            <a:ext cx="169719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eaLnBrk="1"/>
            <a:r>
              <a:rPr lang="es-CL" sz="1600" b="1" dirty="0">
                <a:solidFill>
                  <a:srgbClr val="0070C0"/>
                </a:solidFill>
                <a:latin typeface="Trebuchet MS" pitchFamily="34" charset="0"/>
              </a:rPr>
              <a:t>2. Selección</a:t>
            </a:r>
          </a:p>
        </p:txBody>
      </p:sp>
      <p:sp>
        <p:nvSpPr>
          <p:cNvPr id="9266" name="89 CuadroTexto"/>
          <p:cNvSpPr txBox="1">
            <a:spLocks noChangeArrowheads="1"/>
          </p:cNvSpPr>
          <p:nvPr/>
        </p:nvSpPr>
        <p:spPr bwMode="auto">
          <a:xfrm>
            <a:off x="6921126" y="1052736"/>
            <a:ext cx="1599466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eaLnBrk="1"/>
            <a:r>
              <a:rPr lang="es-CL" sz="1600" b="1" dirty="0">
                <a:solidFill>
                  <a:srgbClr val="0070C0"/>
                </a:solidFill>
                <a:latin typeface="Trebuchet MS" pitchFamily="34" charset="0"/>
              </a:rPr>
              <a:t>3. Ejecución</a:t>
            </a:r>
          </a:p>
        </p:txBody>
      </p:sp>
      <p:sp>
        <p:nvSpPr>
          <p:cNvPr id="9267" name="90 CuadroTexto"/>
          <p:cNvSpPr txBox="1">
            <a:spLocks noChangeArrowheads="1"/>
          </p:cNvSpPr>
          <p:nvPr/>
        </p:nvSpPr>
        <p:spPr bwMode="auto">
          <a:xfrm>
            <a:off x="1547664" y="2239964"/>
            <a:ext cx="1008185" cy="416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s-CL" sz="1000" b="1" dirty="0">
                <a:solidFill>
                  <a:srgbClr val="0070C0"/>
                </a:solidFill>
                <a:latin typeface="Trebuchet MS" pitchFamily="34" charset="0"/>
              </a:rPr>
              <a:t>Costeo de proyectos</a:t>
            </a:r>
          </a:p>
        </p:txBody>
      </p:sp>
      <p:sp>
        <p:nvSpPr>
          <p:cNvPr id="9268" name="91 CuadroTexto"/>
          <p:cNvSpPr txBox="1">
            <a:spLocks noChangeArrowheads="1"/>
          </p:cNvSpPr>
          <p:nvPr/>
        </p:nvSpPr>
        <p:spPr bwMode="auto">
          <a:xfrm>
            <a:off x="251520" y="2239964"/>
            <a:ext cx="1008185" cy="416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s-CL" sz="1000" b="1" dirty="0">
                <a:solidFill>
                  <a:srgbClr val="0070C0"/>
                </a:solidFill>
                <a:latin typeface="Trebuchet MS" pitchFamily="34" charset="0"/>
              </a:rPr>
              <a:t>Estimación de consumos</a:t>
            </a:r>
          </a:p>
        </p:txBody>
      </p:sp>
      <p:sp>
        <p:nvSpPr>
          <p:cNvPr id="9269" name="92 CuadroTexto"/>
          <p:cNvSpPr txBox="1">
            <a:spLocks noChangeArrowheads="1"/>
          </p:cNvSpPr>
          <p:nvPr/>
        </p:nvSpPr>
        <p:spPr bwMode="auto">
          <a:xfrm>
            <a:off x="323528" y="2728914"/>
            <a:ext cx="1008185" cy="416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s-CL" sz="1000" b="1" dirty="0">
                <a:solidFill>
                  <a:srgbClr val="0070C0"/>
                </a:solidFill>
                <a:latin typeface="Trebuchet MS" pitchFamily="34" charset="0"/>
              </a:rPr>
              <a:t>Definición de proyectos</a:t>
            </a:r>
          </a:p>
        </p:txBody>
      </p:sp>
      <p:sp>
        <p:nvSpPr>
          <p:cNvPr id="9270" name="93 CuadroTexto"/>
          <p:cNvSpPr txBox="1">
            <a:spLocks noChangeArrowheads="1"/>
          </p:cNvSpPr>
          <p:nvPr/>
        </p:nvSpPr>
        <p:spPr bwMode="auto">
          <a:xfrm>
            <a:off x="5218942" y="2744789"/>
            <a:ext cx="1153258" cy="416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s-CL" sz="1000" b="1">
                <a:solidFill>
                  <a:srgbClr val="0070C0"/>
                </a:solidFill>
                <a:latin typeface="Trebuchet MS" pitchFamily="34" charset="0"/>
              </a:rPr>
              <a:t>Construcción de TDR</a:t>
            </a:r>
          </a:p>
        </p:txBody>
      </p:sp>
      <p:sp>
        <p:nvSpPr>
          <p:cNvPr id="9271" name="94 CuadroTexto"/>
          <p:cNvSpPr txBox="1">
            <a:spLocks noChangeArrowheads="1"/>
          </p:cNvSpPr>
          <p:nvPr/>
        </p:nvSpPr>
        <p:spPr bwMode="auto">
          <a:xfrm>
            <a:off x="5218942" y="3232150"/>
            <a:ext cx="1153258" cy="416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s-CL" sz="1000" b="1">
                <a:solidFill>
                  <a:srgbClr val="0070C0"/>
                </a:solidFill>
                <a:latin typeface="Trebuchet MS" pitchFamily="34" charset="0"/>
              </a:rPr>
              <a:t>Preguntas y respuestas</a:t>
            </a:r>
          </a:p>
        </p:txBody>
      </p:sp>
      <p:sp>
        <p:nvSpPr>
          <p:cNvPr id="9272" name="95 CuadroTexto"/>
          <p:cNvSpPr txBox="1">
            <a:spLocks noChangeArrowheads="1"/>
          </p:cNvSpPr>
          <p:nvPr/>
        </p:nvSpPr>
        <p:spPr bwMode="auto">
          <a:xfrm>
            <a:off x="5218942" y="3736976"/>
            <a:ext cx="1153258" cy="416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s-CL" sz="1000" b="1">
                <a:solidFill>
                  <a:srgbClr val="0070C0"/>
                </a:solidFill>
                <a:latin typeface="Trebuchet MS" pitchFamily="34" charset="0"/>
              </a:rPr>
              <a:t>Evaluación de cotizaciones</a:t>
            </a:r>
          </a:p>
        </p:txBody>
      </p:sp>
      <p:sp>
        <p:nvSpPr>
          <p:cNvPr id="9273" name="96 CuadroTexto"/>
          <p:cNvSpPr txBox="1">
            <a:spLocks noChangeArrowheads="1"/>
          </p:cNvSpPr>
          <p:nvPr/>
        </p:nvSpPr>
        <p:spPr bwMode="auto">
          <a:xfrm>
            <a:off x="5218942" y="4256088"/>
            <a:ext cx="1153258" cy="5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s-CL" sz="1000" b="1">
                <a:solidFill>
                  <a:srgbClr val="0070C0"/>
                </a:solidFill>
                <a:latin typeface="Trebuchet MS" pitchFamily="34" charset="0"/>
              </a:rPr>
              <a:t>Selección de proveedor a contratar</a:t>
            </a:r>
          </a:p>
        </p:txBody>
      </p:sp>
      <p:sp>
        <p:nvSpPr>
          <p:cNvPr id="9274" name="97 CuadroTexto"/>
          <p:cNvSpPr txBox="1">
            <a:spLocks noChangeArrowheads="1"/>
          </p:cNvSpPr>
          <p:nvPr/>
        </p:nvSpPr>
        <p:spPr bwMode="auto">
          <a:xfrm>
            <a:off x="3945909" y="3665538"/>
            <a:ext cx="1151792" cy="5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s-CL" sz="1000" b="1">
                <a:solidFill>
                  <a:srgbClr val="0070C0"/>
                </a:solidFill>
                <a:latin typeface="Trebuchet MS" pitchFamily="34" charset="0"/>
              </a:rPr>
              <a:t>Evaluación productos/</a:t>
            </a:r>
          </a:p>
          <a:p>
            <a:pPr algn="ctr" eaLnBrk="1"/>
            <a:r>
              <a:rPr lang="es-CL" sz="1000" b="1">
                <a:solidFill>
                  <a:srgbClr val="0070C0"/>
                </a:solidFill>
                <a:latin typeface="Trebuchet MS" pitchFamily="34" charset="0"/>
              </a:rPr>
              <a:t>servicios</a:t>
            </a:r>
          </a:p>
        </p:txBody>
      </p:sp>
      <p:sp>
        <p:nvSpPr>
          <p:cNvPr id="9275" name="14 Rectángulo"/>
          <p:cNvSpPr>
            <a:spLocks noChangeArrowheads="1"/>
          </p:cNvSpPr>
          <p:nvPr/>
        </p:nvSpPr>
        <p:spPr bwMode="auto">
          <a:xfrm>
            <a:off x="1535013" y="1431926"/>
            <a:ext cx="6259482" cy="3673475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584200"/>
            <a:endParaRPr lang="es-CL" sz="360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107" name="106 Rectángulo"/>
          <p:cNvSpPr/>
          <p:nvPr/>
        </p:nvSpPr>
        <p:spPr bwMode="auto">
          <a:xfrm>
            <a:off x="285864" y="1431926"/>
            <a:ext cx="1026823" cy="3673475"/>
          </a:xfrm>
          <a:prstGeom prst="rect">
            <a:avLst/>
          </a:prstGeom>
          <a:noFill/>
          <a:ln w="57150">
            <a:solidFill>
              <a:schemeClr val="bg1">
                <a:lumMod val="75000"/>
              </a:schemeClr>
            </a:solidFill>
          </a:ln>
          <a:effectLst/>
        </p:spPr>
        <p:txBody>
          <a:bodyPr/>
          <a:lstStyle/>
          <a:p>
            <a:pPr defTabSz="584200"/>
            <a:endParaRPr lang="es-CL" sz="100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108" name="107 Rectángulo"/>
          <p:cNvSpPr/>
          <p:nvPr/>
        </p:nvSpPr>
        <p:spPr bwMode="auto">
          <a:xfrm>
            <a:off x="7927387" y="1433514"/>
            <a:ext cx="1098031" cy="3671887"/>
          </a:xfrm>
          <a:prstGeom prst="rect">
            <a:avLst/>
          </a:prstGeom>
          <a:noFill/>
          <a:ln w="57150">
            <a:solidFill>
              <a:schemeClr val="bg1">
                <a:lumMod val="75000"/>
              </a:schemeClr>
            </a:solidFill>
          </a:ln>
          <a:effectLst/>
        </p:spPr>
        <p:txBody>
          <a:bodyPr/>
          <a:lstStyle/>
          <a:p>
            <a:pPr defTabSz="584200">
              <a:defRPr/>
            </a:pPr>
            <a:endParaRPr lang="es-CL" sz="100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9278" name="108 Rectángulo"/>
          <p:cNvSpPr>
            <a:spLocks noChangeArrowheads="1"/>
          </p:cNvSpPr>
          <p:nvPr/>
        </p:nvSpPr>
        <p:spPr bwMode="auto">
          <a:xfrm>
            <a:off x="1177346" y="5373688"/>
            <a:ext cx="1079988" cy="450850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584200"/>
            <a:endParaRPr lang="es-CL" sz="360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110" name="109 Rectángulo"/>
          <p:cNvSpPr/>
          <p:nvPr/>
        </p:nvSpPr>
        <p:spPr bwMode="auto">
          <a:xfrm>
            <a:off x="1168554" y="5949950"/>
            <a:ext cx="1088780" cy="431800"/>
          </a:xfrm>
          <a:prstGeom prst="rect">
            <a:avLst/>
          </a:prstGeom>
          <a:noFill/>
          <a:ln w="57150">
            <a:solidFill>
              <a:schemeClr val="bg1">
                <a:lumMod val="75000"/>
              </a:schemeClr>
            </a:solidFill>
          </a:ln>
          <a:effectLst/>
        </p:spPr>
        <p:txBody>
          <a:bodyPr/>
          <a:lstStyle/>
          <a:p>
            <a:pPr defTabSz="584200"/>
            <a:endParaRPr lang="es-CL" sz="100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9280" name="110 CuadroTexto"/>
          <p:cNvSpPr txBox="1">
            <a:spLocks noChangeArrowheads="1"/>
          </p:cNvSpPr>
          <p:nvPr/>
        </p:nvSpPr>
        <p:spPr bwMode="auto">
          <a:xfrm>
            <a:off x="2285176" y="5392739"/>
            <a:ext cx="100818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l" eaLnBrk="1"/>
            <a:r>
              <a:rPr lang="es-MX" sz="1100" b="1">
                <a:solidFill>
                  <a:srgbClr val="0070C0"/>
                </a:solidFill>
                <a:latin typeface="Trebuchet MS" pitchFamily="34" charset="0"/>
              </a:rPr>
              <a:t>Dentro del sistema</a:t>
            </a:r>
            <a:endParaRPr lang="es-CL" sz="1100" b="1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9281" name="111 CuadroTexto"/>
          <p:cNvSpPr txBox="1">
            <a:spLocks noChangeArrowheads="1"/>
          </p:cNvSpPr>
          <p:nvPr/>
        </p:nvSpPr>
        <p:spPr bwMode="auto">
          <a:xfrm>
            <a:off x="2295434" y="5934076"/>
            <a:ext cx="181121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l" eaLnBrk="1"/>
            <a:r>
              <a:rPr lang="es-CL" sz="1100" b="1">
                <a:solidFill>
                  <a:srgbClr val="0070C0"/>
                </a:solidFill>
                <a:latin typeface="Trebuchet MS" pitchFamily="34" charset="0"/>
              </a:rPr>
              <a:t>Parcialmente dentro del sistema</a:t>
            </a:r>
          </a:p>
        </p:txBody>
      </p:sp>
      <p:sp>
        <p:nvSpPr>
          <p:cNvPr id="9282" name="112 CuadroTexto"/>
          <p:cNvSpPr txBox="1">
            <a:spLocks noChangeArrowheads="1"/>
          </p:cNvSpPr>
          <p:nvPr/>
        </p:nvSpPr>
        <p:spPr bwMode="auto">
          <a:xfrm>
            <a:off x="1179635" y="9525"/>
            <a:ext cx="1534257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l" eaLnBrk="1"/>
            <a:r>
              <a:rPr lang="es-MX" sz="1400" b="1">
                <a:solidFill>
                  <a:srgbClr val="0070C0"/>
                </a:solidFill>
                <a:latin typeface="Trebuchet MS" pitchFamily="34" charset="0"/>
              </a:rPr>
              <a:t>Dónde esperamos mitigar riesgo</a:t>
            </a:r>
            <a:endParaRPr lang="es-CL" sz="1400" b="1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9283" name="114 Rectángulo"/>
          <p:cNvSpPr>
            <a:spLocks noChangeArrowheads="1"/>
          </p:cNvSpPr>
          <p:nvPr/>
        </p:nvSpPr>
        <p:spPr bwMode="auto">
          <a:xfrm>
            <a:off x="118697" y="168275"/>
            <a:ext cx="1079988" cy="452438"/>
          </a:xfrm>
          <a:prstGeom prst="rect">
            <a:avLst/>
          </a:prstGeom>
          <a:solidFill>
            <a:srgbClr val="FF0000">
              <a:alpha val="2470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584200"/>
            <a:endParaRPr lang="es-CL" sz="360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9284" name="115 Rectángulo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689278" y="2688530"/>
            <a:ext cx="1079989" cy="452438"/>
          </a:xfrm>
          <a:prstGeom prst="rect">
            <a:avLst/>
          </a:prstGeom>
          <a:solidFill>
            <a:srgbClr val="FF0000">
              <a:alpha val="2470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584200"/>
            <a:endParaRPr lang="es-CL" sz="100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9286" name="117 Rectángulo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575564" y="2276872"/>
            <a:ext cx="1085323" cy="452438"/>
          </a:xfrm>
          <a:prstGeom prst="rect">
            <a:avLst/>
          </a:prstGeom>
          <a:solidFill>
            <a:srgbClr val="FF0000">
              <a:alpha val="2470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584200"/>
            <a:endParaRPr lang="es-CL" sz="100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9287" name="118 Rectángulo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689278" y="4272707"/>
            <a:ext cx="1079989" cy="452437"/>
          </a:xfrm>
          <a:prstGeom prst="rect">
            <a:avLst/>
          </a:prstGeom>
          <a:solidFill>
            <a:srgbClr val="FF0000">
              <a:alpha val="2470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584200"/>
            <a:endParaRPr lang="es-CL" sz="100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9288" name="119 Rectángulo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680486" y="3696643"/>
            <a:ext cx="1079989" cy="452437"/>
          </a:xfrm>
          <a:prstGeom prst="rect">
            <a:avLst/>
          </a:prstGeom>
          <a:solidFill>
            <a:srgbClr val="FF0000">
              <a:alpha val="2470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584200"/>
            <a:endParaRPr lang="es-CL" sz="100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9289" name="120 CuadroTexto"/>
          <p:cNvSpPr txBox="1">
            <a:spLocks noChangeArrowheads="1"/>
          </p:cNvSpPr>
          <p:nvPr/>
        </p:nvSpPr>
        <p:spPr bwMode="auto">
          <a:xfrm>
            <a:off x="3923928" y="2393950"/>
            <a:ext cx="1151792" cy="262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s-CL" sz="1000" b="1">
                <a:solidFill>
                  <a:srgbClr val="0070C0"/>
                </a:solidFill>
                <a:latin typeface="Trebuchet MS" pitchFamily="34" charset="0"/>
              </a:rPr>
              <a:t>Elaboración CM</a:t>
            </a:r>
          </a:p>
        </p:txBody>
      </p:sp>
      <p:sp>
        <p:nvSpPr>
          <p:cNvPr id="9290" name="122 CuadroTexto"/>
          <p:cNvSpPr txBox="1">
            <a:spLocks noChangeArrowheads="1"/>
          </p:cNvSpPr>
          <p:nvPr/>
        </p:nvSpPr>
        <p:spPr bwMode="auto">
          <a:xfrm>
            <a:off x="5196961" y="2393950"/>
            <a:ext cx="1151792" cy="262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60" tIns="53630" rIns="107260" bIns="53630">
            <a:spAutoFit/>
          </a:bodyPr>
          <a:lstStyle>
            <a:lvl1pPr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302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s-CL" sz="1000" b="1">
                <a:solidFill>
                  <a:srgbClr val="0070C0"/>
                </a:solidFill>
                <a:latin typeface="Trebuchet MS" pitchFamily="34" charset="0"/>
              </a:rPr>
              <a:t>Elaboración CM</a:t>
            </a:r>
          </a:p>
        </p:txBody>
      </p:sp>
      <p:sp>
        <p:nvSpPr>
          <p:cNvPr id="9291" name="123 Rectángulo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017192" y="1608410"/>
            <a:ext cx="1079988" cy="452438"/>
          </a:xfrm>
          <a:prstGeom prst="rect">
            <a:avLst/>
          </a:prstGeom>
          <a:solidFill>
            <a:srgbClr val="FF0000">
              <a:alpha val="2470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584200"/>
            <a:endParaRPr lang="es-CL" sz="100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9292" name="124 Rectángulo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280101" y="1608410"/>
            <a:ext cx="1058008" cy="452438"/>
          </a:xfrm>
          <a:prstGeom prst="rect">
            <a:avLst/>
          </a:prstGeom>
          <a:solidFill>
            <a:srgbClr val="FF0000">
              <a:alpha val="2470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584200"/>
            <a:endParaRPr lang="es-CL" sz="1000" dirty="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9293" name="Rectangle 1"/>
          <p:cNvSpPr>
            <a:spLocks/>
          </p:cNvSpPr>
          <p:nvPr/>
        </p:nvSpPr>
        <p:spPr bwMode="auto">
          <a:xfrm>
            <a:off x="24912" y="6524626"/>
            <a:ext cx="45470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111" tIns="53206" rIns="93111" bIns="53206"/>
          <a:lstStyle/>
          <a:p>
            <a:pPr algn="l" defTabSz="957263"/>
            <a:r>
              <a:rPr lang="es-CL" sz="800" b="1">
                <a:solidFill>
                  <a:srgbClr val="80808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Gobierno de Chile | Ministerio de Hacienda | Dirección ChileCompra</a:t>
            </a:r>
            <a:endParaRPr lang="es-CL"/>
          </a:p>
        </p:txBody>
      </p:sp>
      <p:pic>
        <p:nvPicPr>
          <p:cNvPr id="9294" name="Picture 2" descr="imag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254" y="3175"/>
            <a:ext cx="89828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937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844824"/>
            <a:ext cx="7920880" cy="381642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s-MX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Contexto Compras y Contrataciones Públicas en Chile</a:t>
            </a:r>
            <a:endParaRPr lang="es-CL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s-C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Modelo Contratación Obras Publicas</a:t>
            </a:r>
            <a:endParaRPr lang="es-CL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s-MX" sz="31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Compras en Salud, Medicamentos</a:t>
            </a:r>
          </a:p>
          <a:p>
            <a:pPr>
              <a:lnSpc>
                <a:spcPct val="150000"/>
              </a:lnSpc>
            </a:pPr>
            <a:r>
              <a:rPr lang="es-MX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Modelo de Garantías en las Contrataciones</a:t>
            </a:r>
            <a:endParaRPr lang="es-CL" sz="31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s-CL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Modalidades nuevas de contratación</a:t>
            </a:r>
          </a:p>
          <a:p>
            <a:pPr>
              <a:lnSpc>
                <a:spcPct val="150000"/>
              </a:lnSpc>
            </a:pPr>
            <a:r>
              <a:rPr lang="es-MX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Factores Claves para implementar reforma</a:t>
            </a:r>
            <a:endParaRPr lang="es-CL" sz="31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491880" y="647110"/>
            <a:ext cx="2808312" cy="523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 sz="2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>
              <a:buNone/>
            </a:pPr>
            <a:r>
              <a:rPr lang="es-MX" sz="3600" dirty="0"/>
              <a:t>AGENDA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101940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6"/>
          <p:cNvSpPr>
            <a:spLocks noGrp="1" noChangeArrowheads="1"/>
          </p:cNvSpPr>
          <p:nvPr>
            <p:ph type="title"/>
          </p:nvPr>
        </p:nvSpPr>
        <p:spPr>
          <a:xfrm rot="16200000">
            <a:off x="-2253555" y="3124200"/>
            <a:ext cx="5619749" cy="609600"/>
          </a:xfrm>
        </p:spPr>
        <p:txBody>
          <a:bodyPr>
            <a:noAutofit/>
          </a:bodyPr>
          <a:lstStyle/>
          <a:p>
            <a:pPr eaLnBrk="1" hangingPunct="1"/>
            <a:r>
              <a:rPr lang="es-MX" sz="2400" dirty="0" smtClean="0">
                <a:solidFill>
                  <a:srgbClr val="006CB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www.mercadopublico.cl</a:t>
            </a:r>
            <a:endParaRPr lang="es-ES" sz="2400" dirty="0" smtClean="0">
              <a:solidFill>
                <a:srgbClr val="006CB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5" name="4 Marcador de contenid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4408" y="0"/>
            <a:ext cx="899592" cy="6858000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6880795" y="1028733"/>
            <a:ext cx="1813409" cy="369332"/>
          </a:xfrm>
          <a:prstGeom prst="rect">
            <a:avLst/>
          </a:prstGeom>
          <a:solidFill>
            <a:srgbClr val="006CB7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USD 8.000 MM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880795" y="1604797"/>
            <a:ext cx="1813408" cy="369332"/>
          </a:xfrm>
          <a:prstGeom prst="rect">
            <a:avLst/>
          </a:prstGeom>
          <a:solidFill>
            <a:srgbClr val="006CB7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2.000.000 OC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48960" y="2180861"/>
            <a:ext cx="1869079" cy="369332"/>
          </a:xfrm>
          <a:prstGeom prst="rect">
            <a:avLst/>
          </a:prstGeom>
          <a:solidFill>
            <a:srgbClr val="006CB7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350.000 LC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848960" y="2756925"/>
            <a:ext cx="1869078" cy="369332"/>
          </a:xfrm>
          <a:prstGeom prst="rect">
            <a:avLst/>
          </a:prstGeom>
          <a:solidFill>
            <a:srgbClr val="006CB7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845 agencias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848960" y="4293097"/>
            <a:ext cx="1869079" cy="646331"/>
          </a:xfrm>
          <a:prstGeom prst="rect">
            <a:avLst/>
          </a:prstGeom>
          <a:solidFill>
            <a:srgbClr val="006CB7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13.000 compradores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900090" y="5204917"/>
            <a:ext cx="1817948" cy="783193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2000" dirty="0" smtClean="0">
                <a:solidFill>
                  <a:schemeClr val="bg1"/>
                </a:solidFill>
              </a:rPr>
              <a:t>Ahorros por USD 280 MM</a:t>
            </a:r>
            <a:endParaRPr lang="es-CL" sz="20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50" y="1042426"/>
            <a:ext cx="6679376" cy="5206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6880794" y="3332991"/>
            <a:ext cx="1837244" cy="646331"/>
          </a:xfrm>
          <a:prstGeom prst="rect">
            <a:avLst/>
          </a:prstGeom>
          <a:solidFill>
            <a:srgbClr val="006CB7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102.000 proveedores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763688" y="647110"/>
            <a:ext cx="4536504" cy="523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 sz="2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>
              <a:buNone/>
            </a:pPr>
            <a:r>
              <a:rPr lang="es-MX" sz="3600" dirty="0" smtClean="0"/>
              <a:t>Contexto </a:t>
            </a:r>
            <a:r>
              <a:rPr lang="es-MX" sz="3600" dirty="0" err="1" smtClean="0"/>
              <a:t>Chilecompra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385030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9" grpId="0" animBg="1"/>
      <p:bldP spid="10" grpId="0" animBg="1"/>
      <p:bldP spid="3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496839"/>
            <a:ext cx="8085138" cy="531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3 CuadroTexto"/>
          <p:cNvSpPr txBox="1">
            <a:spLocks noChangeArrowheads="1"/>
          </p:cNvSpPr>
          <p:nvPr/>
        </p:nvSpPr>
        <p:spPr bwMode="auto">
          <a:xfrm>
            <a:off x="1670050" y="1484784"/>
            <a:ext cx="7150422" cy="169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>
            <a:spAutoFit/>
          </a:bodyPr>
          <a:lstStyle>
            <a:lvl1pPr eaLnBrk="0" hangingPunct="0">
              <a:defRPr sz="1500">
                <a:solidFill>
                  <a:srgbClr val="000000"/>
                </a:solidFill>
                <a:latin typeface="Gill Sans" charset="0"/>
                <a:ea typeface="ヒラギノ角ゴ ProN W3"/>
                <a:cs typeface="ヒラギノ角ゴ ProN W3"/>
                <a:sym typeface="Gill Sans" charset="0"/>
              </a:defRPr>
            </a:lvl1pPr>
            <a:lvl2pPr marL="742950" indent="-285750" eaLnBrk="0" hangingPunct="0">
              <a:defRPr sz="1500">
                <a:solidFill>
                  <a:srgbClr val="000000"/>
                </a:solidFill>
                <a:latin typeface="Gill Sans" charset="0"/>
                <a:ea typeface="ヒラギノ角ゴ ProN W3"/>
                <a:cs typeface="ヒラギノ角ゴ ProN W3"/>
                <a:sym typeface="Gill Sans" charset="0"/>
              </a:defRPr>
            </a:lvl2pPr>
            <a:lvl3pPr marL="1143000" indent="-228600" eaLnBrk="0" hangingPunct="0">
              <a:defRPr sz="1500">
                <a:solidFill>
                  <a:srgbClr val="000000"/>
                </a:solidFill>
                <a:latin typeface="Gill Sans" charset="0"/>
                <a:ea typeface="ヒラギノ角ゴ ProN W3"/>
                <a:cs typeface="ヒラギノ角ゴ ProN W3"/>
                <a:sym typeface="Gill Sans" charset="0"/>
              </a:defRPr>
            </a:lvl3pPr>
            <a:lvl4pPr marL="1600200" indent="-228600" eaLnBrk="0" hangingPunct="0">
              <a:defRPr sz="1500">
                <a:solidFill>
                  <a:srgbClr val="000000"/>
                </a:solidFill>
                <a:latin typeface="Gill Sans" charset="0"/>
                <a:ea typeface="ヒラギノ角ゴ ProN W3"/>
                <a:cs typeface="ヒラギノ角ゴ ProN W3"/>
                <a:sym typeface="Gill Sans" charset="0"/>
              </a:defRPr>
            </a:lvl4pPr>
            <a:lvl5pPr marL="2057400" indent="-228600" eaLnBrk="0" hangingPunct="0">
              <a:defRPr sz="1500">
                <a:solidFill>
                  <a:srgbClr val="000000"/>
                </a:solidFill>
                <a:latin typeface="Gill Sans" charset="0"/>
                <a:ea typeface="ヒラギノ角ゴ ProN W3"/>
                <a:cs typeface="ヒラギノ角ゴ ProN W3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Gill Sans" charset="0"/>
                <a:ea typeface="ヒラギノ角ゴ ProN W3"/>
                <a:cs typeface="ヒラギノ角ゴ ProN W3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Gill Sans" charset="0"/>
                <a:ea typeface="ヒラギノ角ゴ ProN W3"/>
                <a:cs typeface="ヒラギノ角ゴ ProN W3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Gill Sans" charset="0"/>
                <a:ea typeface="ヒラギノ角ゴ ProN W3"/>
                <a:cs typeface="ヒラギノ角ゴ ProN W3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Gill Sans" charset="0"/>
                <a:ea typeface="ヒラギノ角ゴ ProN W3"/>
                <a:cs typeface="ヒラギノ角ゴ ProN W3"/>
                <a:sym typeface="Gill Sans" charset="0"/>
              </a:defRPr>
            </a:lvl9pPr>
          </a:lstStyle>
          <a:p>
            <a:pPr eaLnBrk="1" hangingPunct="1"/>
            <a:r>
              <a:rPr lang="es-CL" sz="2400" b="1" dirty="0">
                <a:solidFill>
                  <a:srgbClr val="0070C0"/>
                </a:solidFill>
              </a:rPr>
              <a:t>USD </a:t>
            </a:r>
            <a:r>
              <a:rPr lang="es-CL" sz="2400" b="1" dirty="0" smtClean="0">
                <a:solidFill>
                  <a:srgbClr val="0070C0"/>
                </a:solidFill>
              </a:rPr>
              <a:t>3.200 </a:t>
            </a:r>
            <a:r>
              <a:rPr lang="es-CL" sz="1800" b="1" dirty="0" smtClean="0">
                <a:solidFill>
                  <a:srgbClr val="0070C0"/>
                </a:solidFill>
                <a:latin typeface="+mj-lt"/>
              </a:rPr>
              <a:t>millones</a:t>
            </a:r>
            <a:r>
              <a:rPr lang="es-CL" sz="18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s-CL" sz="1800" dirty="0">
                <a:solidFill>
                  <a:srgbClr val="0070C0"/>
                </a:solidFill>
                <a:latin typeface="+mj-lt"/>
              </a:rPr>
              <a:t>adjudicados</a:t>
            </a:r>
          </a:p>
          <a:p>
            <a:pPr eaLnBrk="1" hangingPunct="1"/>
            <a:r>
              <a:rPr lang="es-CL" sz="2800" dirty="0">
                <a:solidFill>
                  <a:srgbClr val="0070C0"/>
                </a:solidFill>
                <a:latin typeface="+mj-lt"/>
              </a:rPr>
              <a:t>a</a:t>
            </a:r>
            <a:r>
              <a:rPr lang="es-CL" sz="2800" b="1" dirty="0">
                <a:solidFill>
                  <a:srgbClr val="0070C0"/>
                </a:solidFill>
                <a:latin typeface="+mj-lt"/>
              </a:rPr>
              <a:t> MIPES </a:t>
            </a:r>
            <a:r>
              <a:rPr lang="es-CL" sz="2800" dirty="0">
                <a:solidFill>
                  <a:srgbClr val="0070C0"/>
                </a:solidFill>
                <a:latin typeface="+mj-lt"/>
              </a:rPr>
              <a:t>(40% del total</a:t>
            </a:r>
            <a:r>
              <a:rPr lang="es-CL" sz="2800" dirty="0" smtClean="0">
                <a:solidFill>
                  <a:srgbClr val="0070C0"/>
                </a:solidFill>
                <a:latin typeface="+mj-lt"/>
              </a:rPr>
              <a:t>) </a:t>
            </a:r>
            <a:r>
              <a:rPr lang="es-CL" sz="2400" dirty="0">
                <a:solidFill>
                  <a:srgbClr val="EF4144"/>
                </a:solidFill>
              </a:rPr>
              <a:t>Más del doble que en la Economía Nacional</a:t>
            </a:r>
            <a:endParaRPr lang="es-CL" sz="3200" dirty="0"/>
          </a:p>
          <a:p>
            <a:pPr eaLnBrk="1" hangingPunct="1"/>
            <a:endParaRPr lang="es-CL" sz="2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065713" y="5766365"/>
            <a:ext cx="3384550" cy="830987"/>
          </a:xfrm>
          <a:prstGeom prst="rect">
            <a:avLst/>
          </a:prstGeom>
          <a:noFill/>
        </p:spPr>
        <p:txBody>
          <a:bodyPr lIns="91430" tIns="45715" rIns="91430" bIns="45715">
            <a:spAutoFit/>
          </a:bodyPr>
          <a:lstStyle/>
          <a:p>
            <a:pPr>
              <a:defRPr/>
            </a:pPr>
            <a:r>
              <a:rPr lang="es-C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Sólo el 0,08% de los procesos recibe algún reclamos por parte de los proveedores que participan.</a:t>
            </a:r>
          </a:p>
        </p:txBody>
      </p:sp>
      <p:pic>
        <p:nvPicPr>
          <p:cNvPr id="15366" name="4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0"/>
            <a:ext cx="9001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25400" y="6526213"/>
            <a:ext cx="5053013" cy="257175"/>
          </a:xfrm>
          <a:prstGeom prst="rect">
            <a:avLst/>
          </a:prstGeom>
          <a:noFill/>
        </p:spPr>
        <p:txBody>
          <a:bodyPr wrap="none" lIns="102401" tIns="51201" rIns="102401" bIns="51201">
            <a:spAutoFit/>
          </a:bodyPr>
          <a:lstStyle/>
          <a:p>
            <a:pPr>
              <a:defRPr/>
            </a:pPr>
            <a:r>
              <a:rPr lang="es-CL" sz="10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Gill Sans"/>
              </a:rPr>
              <a:t>Gobierno de Chile | Ministerio de Hacienda | Dirección ChileCompra</a:t>
            </a:r>
          </a:p>
        </p:txBody>
      </p:sp>
      <p:sp>
        <p:nvSpPr>
          <p:cNvPr id="15368" name="8 CuadroTexto"/>
          <p:cNvSpPr txBox="1">
            <a:spLocks noChangeArrowheads="1"/>
          </p:cNvSpPr>
          <p:nvPr/>
        </p:nvSpPr>
        <p:spPr bwMode="auto">
          <a:xfrm>
            <a:off x="282575" y="253107"/>
            <a:ext cx="8167688" cy="1015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>
            <a:spAutoFit/>
          </a:bodyPr>
          <a:lstStyle>
            <a:lvl1pPr eaLnBrk="0" hangingPunct="0">
              <a:defRPr sz="1500">
                <a:solidFill>
                  <a:srgbClr val="000000"/>
                </a:solidFill>
                <a:latin typeface="Gill Sans" charset="0"/>
                <a:ea typeface="ヒラギノ角ゴ ProN W3"/>
                <a:cs typeface="ヒラギノ角ゴ ProN W3"/>
                <a:sym typeface="Gill Sans" charset="0"/>
              </a:defRPr>
            </a:lvl1pPr>
            <a:lvl2pPr marL="742950" indent="-285750" eaLnBrk="0" hangingPunct="0">
              <a:defRPr sz="1500">
                <a:solidFill>
                  <a:srgbClr val="000000"/>
                </a:solidFill>
                <a:latin typeface="Gill Sans" charset="0"/>
                <a:ea typeface="ヒラギノ角ゴ ProN W3"/>
                <a:cs typeface="ヒラギノ角ゴ ProN W3"/>
                <a:sym typeface="Gill Sans" charset="0"/>
              </a:defRPr>
            </a:lvl2pPr>
            <a:lvl3pPr marL="1143000" indent="-228600" eaLnBrk="0" hangingPunct="0">
              <a:defRPr sz="1500">
                <a:solidFill>
                  <a:srgbClr val="000000"/>
                </a:solidFill>
                <a:latin typeface="Gill Sans" charset="0"/>
                <a:ea typeface="ヒラギノ角ゴ ProN W3"/>
                <a:cs typeface="ヒラギノ角ゴ ProN W3"/>
                <a:sym typeface="Gill Sans" charset="0"/>
              </a:defRPr>
            </a:lvl3pPr>
            <a:lvl4pPr marL="1600200" indent="-228600" eaLnBrk="0" hangingPunct="0">
              <a:defRPr sz="1500">
                <a:solidFill>
                  <a:srgbClr val="000000"/>
                </a:solidFill>
                <a:latin typeface="Gill Sans" charset="0"/>
                <a:ea typeface="ヒラギノ角ゴ ProN W3"/>
                <a:cs typeface="ヒラギノ角ゴ ProN W3"/>
                <a:sym typeface="Gill Sans" charset="0"/>
              </a:defRPr>
            </a:lvl4pPr>
            <a:lvl5pPr marL="2057400" indent="-228600" eaLnBrk="0" hangingPunct="0">
              <a:defRPr sz="1500">
                <a:solidFill>
                  <a:srgbClr val="000000"/>
                </a:solidFill>
                <a:latin typeface="Gill Sans" charset="0"/>
                <a:ea typeface="ヒラギノ角ゴ ProN W3"/>
                <a:cs typeface="ヒラギノ角ゴ ProN W3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Gill Sans" charset="0"/>
                <a:ea typeface="ヒラギノ角ゴ ProN W3"/>
                <a:cs typeface="ヒラギノ角ゴ ProN W3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Gill Sans" charset="0"/>
                <a:ea typeface="ヒラギノ角ゴ ProN W3"/>
                <a:cs typeface="ヒラギノ角ゴ ProN W3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Gill Sans" charset="0"/>
                <a:ea typeface="ヒラギノ角ゴ ProN W3"/>
                <a:cs typeface="ヒラギノ角ゴ ProN W3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Gill Sans" charset="0"/>
                <a:ea typeface="ヒラギノ角ゴ ProN W3"/>
                <a:cs typeface="ヒラギノ角ゴ ProN W3"/>
                <a:sym typeface="Gill Sans" charset="0"/>
              </a:defRPr>
            </a:lvl9pPr>
          </a:lstStyle>
          <a:p>
            <a:pPr eaLnBrk="1" hangingPunct="1"/>
            <a:r>
              <a:rPr lang="es-CL" sz="2800" dirty="0">
                <a:solidFill>
                  <a:srgbClr val="0070C0"/>
                </a:solidFill>
                <a:latin typeface="+mj-lt"/>
              </a:rPr>
              <a:t>En 2011 se adjudicaron </a:t>
            </a:r>
            <a:r>
              <a:rPr lang="es-CL" sz="2800" b="1" dirty="0">
                <a:solidFill>
                  <a:srgbClr val="0070C0"/>
                </a:solidFill>
                <a:latin typeface="+mj-lt"/>
              </a:rPr>
              <a:t>USD 8.000 millones </a:t>
            </a:r>
          </a:p>
          <a:p>
            <a:pPr eaLnBrk="1" hangingPunct="1"/>
            <a:r>
              <a:rPr lang="es-CL" sz="2800" dirty="0">
                <a:solidFill>
                  <a:srgbClr val="0070C0"/>
                </a:solidFill>
                <a:latin typeface="+mj-lt"/>
              </a:rPr>
              <a:t>y se emitieron </a:t>
            </a:r>
            <a:r>
              <a:rPr lang="es-CL" sz="3200" b="1" dirty="0">
                <a:solidFill>
                  <a:srgbClr val="0070C0"/>
                </a:solidFill>
                <a:latin typeface="+mj-lt"/>
              </a:rPr>
              <a:t>2.000.000 de órdenes de compra</a:t>
            </a:r>
            <a:r>
              <a:rPr lang="es-CL" sz="3200" dirty="0">
                <a:solidFill>
                  <a:srgbClr val="0070C0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497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4 Marcador de contenid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063" y="7939"/>
            <a:ext cx="9001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Título"/>
          <p:cNvSpPr txBox="1">
            <a:spLocks/>
          </p:cNvSpPr>
          <p:nvPr/>
        </p:nvSpPr>
        <p:spPr>
          <a:xfrm>
            <a:off x="367411" y="835026"/>
            <a:ext cx="8329708" cy="100492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s-CL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Modelo Obras Públicas</a:t>
            </a:r>
            <a:endParaRPr lang="es-ES" sz="36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2" name="Group 5"/>
          <p:cNvGrpSpPr>
            <a:grpSpLocks/>
          </p:cNvGrpSpPr>
          <p:nvPr/>
        </p:nvGrpSpPr>
        <p:grpSpPr bwMode="auto">
          <a:xfrm>
            <a:off x="0" y="-23813"/>
            <a:ext cx="8915400" cy="858839"/>
            <a:chOff x="48" y="0"/>
            <a:chExt cx="5616" cy="541"/>
          </a:xfrm>
        </p:grpSpPr>
        <p:grpSp>
          <p:nvGrpSpPr>
            <p:cNvPr id="23" name="Group 6"/>
            <p:cNvGrpSpPr>
              <a:grpSpLocks/>
            </p:cNvGrpSpPr>
            <p:nvPr/>
          </p:nvGrpSpPr>
          <p:grpSpPr bwMode="auto">
            <a:xfrm>
              <a:off x="48" y="0"/>
              <a:ext cx="1488" cy="541"/>
              <a:chOff x="240" y="144"/>
              <a:chExt cx="1488" cy="541"/>
            </a:xfrm>
          </p:grpSpPr>
          <p:pic>
            <p:nvPicPr>
              <p:cNvPr id="25" name="Picture 7" descr="Logo-RICG-Español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" y="144"/>
                <a:ext cx="1488" cy="4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6" name="Group 8"/>
              <p:cNvGrpSpPr>
                <a:grpSpLocks/>
              </p:cNvGrpSpPr>
              <p:nvPr/>
            </p:nvGrpSpPr>
            <p:grpSpPr bwMode="auto">
              <a:xfrm>
                <a:off x="288" y="528"/>
                <a:ext cx="1392" cy="157"/>
                <a:chOff x="720" y="960"/>
                <a:chExt cx="2064" cy="205"/>
              </a:xfrm>
            </p:grpSpPr>
            <p:pic>
              <p:nvPicPr>
                <p:cNvPr id="27" name="Picture 9" descr="IDRC-CRDI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16" y="983"/>
                  <a:ext cx="768" cy="1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8" name="Picture 10" descr="OAS_Seal_ESP_Principal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20" y="960"/>
                  <a:ext cx="672" cy="2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9" name="Picture 11" descr="BID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36" y="983"/>
                  <a:ext cx="384" cy="1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pic>
          <p:nvPicPr>
            <p:cNvPr id="24" name="Imagen_x0020_8" descr="CORREO-E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96"/>
              <a:ext cx="1104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9" name="38 Diagrama"/>
          <p:cNvGraphicFramePr/>
          <p:nvPr>
            <p:extLst>
              <p:ext uri="{D42A27DB-BD31-4B8C-83A1-F6EECF244321}">
                <p14:modId xmlns:p14="http://schemas.microsoft.com/office/powerpoint/2010/main" val="549684003"/>
              </p:ext>
            </p:extLst>
          </p:nvPr>
        </p:nvGraphicFramePr>
        <p:xfrm>
          <a:off x="949842" y="1447800"/>
          <a:ext cx="8547989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7" name="2 Marcador de contenido"/>
          <p:cNvSpPr txBox="1">
            <a:spLocks/>
          </p:cNvSpPr>
          <p:nvPr/>
        </p:nvSpPr>
        <p:spPr>
          <a:xfrm>
            <a:off x="179512" y="1844824"/>
            <a:ext cx="7920880" cy="3816424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s-MX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Están excluidas de la ley de compras y contratación pública</a:t>
            </a:r>
          </a:p>
          <a:p>
            <a:pPr>
              <a:lnSpc>
                <a:spcPct val="150000"/>
              </a:lnSpc>
            </a:pPr>
            <a:r>
              <a:rPr lang="es-MX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Implementan su propio proceso de contratación</a:t>
            </a:r>
          </a:p>
          <a:p>
            <a:pPr>
              <a:lnSpc>
                <a:spcPct val="150000"/>
              </a:lnSpc>
            </a:pPr>
            <a:r>
              <a:rPr lang="es-MX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 forma voluntaria podrían incorporarse a </a:t>
            </a:r>
            <a:r>
              <a:rPr lang="es-MX" sz="31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Chilecompra</a:t>
            </a:r>
            <a:endParaRPr lang="es-CL" sz="31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2301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9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4 Marcador de contenid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063" y="7939"/>
            <a:ext cx="9001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Título"/>
          <p:cNvSpPr txBox="1">
            <a:spLocks/>
          </p:cNvSpPr>
          <p:nvPr/>
        </p:nvSpPr>
        <p:spPr>
          <a:xfrm>
            <a:off x="367411" y="835026"/>
            <a:ext cx="8329708" cy="100492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s-CL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Modelo Salud, Medicamentos</a:t>
            </a:r>
            <a:endParaRPr lang="es-ES" sz="36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2" name="Group 5"/>
          <p:cNvGrpSpPr>
            <a:grpSpLocks/>
          </p:cNvGrpSpPr>
          <p:nvPr/>
        </p:nvGrpSpPr>
        <p:grpSpPr bwMode="auto">
          <a:xfrm>
            <a:off x="0" y="-23813"/>
            <a:ext cx="8915400" cy="858839"/>
            <a:chOff x="48" y="0"/>
            <a:chExt cx="5616" cy="541"/>
          </a:xfrm>
        </p:grpSpPr>
        <p:grpSp>
          <p:nvGrpSpPr>
            <p:cNvPr id="23" name="Group 6"/>
            <p:cNvGrpSpPr>
              <a:grpSpLocks/>
            </p:cNvGrpSpPr>
            <p:nvPr/>
          </p:nvGrpSpPr>
          <p:grpSpPr bwMode="auto">
            <a:xfrm>
              <a:off x="48" y="0"/>
              <a:ext cx="1488" cy="541"/>
              <a:chOff x="240" y="144"/>
              <a:chExt cx="1488" cy="541"/>
            </a:xfrm>
          </p:grpSpPr>
          <p:pic>
            <p:nvPicPr>
              <p:cNvPr id="25" name="Picture 7" descr="Logo-RICG-Español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" y="144"/>
                <a:ext cx="1488" cy="4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6" name="Group 8"/>
              <p:cNvGrpSpPr>
                <a:grpSpLocks/>
              </p:cNvGrpSpPr>
              <p:nvPr/>
            </p:nvGrpSpPr>
            <p:grpSpPr bwMode="auto">
              <a:xfrm>
                <a:off x="288" y="528"/>
                <a:ext cx="1392" cy="157"/>
                <a:chOff x="720" y="960"/>
                <a:chExt cx="2064" cy="205"/>
              </a:xfrm>
            </p:grpSpPr>
            <p:pic>
              <p:nvPicPr>
                <p:cNvPr id="27" name="Picture 9" descr="IDRC-CRDI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16" y="983"/>
                  <a:ext cx="768" cy="1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8" name="Picture 10" descr="OAS_Seal_ESP_Principal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20" y="960"/>
                  <a:ext cx="672" cy="2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9" name="Picture 11" descr="BID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36" y="983"/>
                  <a:ext cx="384" cy="1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pic>
          <p:nvPicPr>
            <p:cNvPr id="24" name="Imagen_x0020_8" descr="CORREO-E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96"/>
              <a:ext cx="1104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9" name="38 Diagrama"/>
          <p:cNvGraphicFramePr/>
          <p:nvPr>
            <p:extLst>
              <p:ext uri="{D42A27DB-BD31-4B8C-83A1-F6EECF244321}">
                <p14:modId xmlns:p14="http://schemas.microsoft.com/office/powerpoint/2010/main" val="3155225523"/>
              </p:ext>
            </p:extLst>
          </p:nvPr>
        </p:nvGraphicFramePr>
        <p:xfrm>
          <a:off x="38753" y="1337487"/>
          <a:ext cx="6981519" cy="4467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1 Flecha izquierda y derecha"/>
          <p:cNvSpPr/>
          <p:nvPr/>
        </p:nvSpPr>
        <p:spPr>
          <a:xfrm rot="703688">
            <a:off x="3992666" y="2085581"/>
            <a:ext cx="385326" cy="244753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14 Flecha izquierda y derecha"/>
          <p:cNvSpPr/>
          <p:nvPr/>
        </p:nvSpPr>
        <p:spPr>
          <a:xfrm rot="19113220">
            <a:off x="1682211" y="2184292"/>
            <a:ext cx="385326" cy="244753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15 Flecha izquierda y derecha"/>
          <p:cNvSpPr/>
          <p:nvPr/>
        </p:nvSpPr>
        <p:spPr>
          <a:xfrm>
            <a:off x="2463609" y="3166207"/>
            <a:ext cx="940993" cy="244753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2 CuadroTexto"/>
          <p:cNvSpPr txBox="1"/>
          <p:nvPr/>
        </p:nvSpPr>
        <p:spPr>
          <a:xfrm>
            <a:off x="4185330" y="4333746"/>
            <a:ext cx="45117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/>
              <a:t>Existe un Convenio Marco con </a:t>
            </a:r>
            <a:r>
              <a:rPr lang="es-MX" b="1" dirty="0" smtClean="0"/>
              <a:t>400 medicamentos </a:t>
            </a:r>
            <a:r>
              <a:rPr lang="es-MX" dirty="0" smtClean="0"/>
              <a:t>y mas de 30 proveedores;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/>
              <a:t>Ampliando un nuevo CM con </a:t>
            </a:r>
            <a:r>
              <a:rPr lang="es-MX" b="1" dirty="0" smtClean="0"/>
              <a:t>100 medicamentos</a:t>
            </a:r>
            <a:r>
              <a:rPr lang="es-MX" dirty="0" smtClean="0"/>
              <a:t> adicionales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983347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4 Marcador de contenid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063" y="7939"/>
            <a:ext cx="9001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Título"/>
          <p:cNvSpPr txBox="1">
            <a:spLocks/>
          </p:cNvSpPr>
          <p:nvPr/>
        </p:nvSpPr>
        <p:spPr>
          <a:xfrm>
            <a:off x="367411" y="835026"/>
            <a:ext cx="8329708" cy="100492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s-CL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Modelo de Garantías y Pólizas</a:t>
            </a:r>
            <a:endParaRPr lang="es-ES" sz="36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2" name="Group 5"/>
          <p:cNvGrpSpPr>
            <a:grpSpLocks/>
          </p:cNvGrpSpPr>
          <p:nvPr/>
        </p:nvGrpSpPr>
        <p:grpSpPr bwMode="auto">
          <a:xfrm>
            <a:off x="0" y="-23813"/>
            <a:ext cx="8915400" cy="858839"/>
            <a:chOff x="48" y="0"/>
            <a:chExt cx="5616" cy="541"/>
          </a:xfrm>
        </p:grpSpPr>
        <p:grpSp>
          <p:nvGrpSpPr>
            <p:cNvPr id="23" name="Group 6"/>
            <p:cNvGrpSpPr>
              <a:grpSpLocks/>
            </p:cNvGrpSpPr>
            <p:nvPr/>
          </p:nvGrpSpPr>
          <p:grpSpPr bwMode="auto">
            <a:xfrm>
              <a:off x="48" y="0"/>
              <a:ext cx="1488" cy="541"/>
              <a:chOff x="240" y="144"/>
              <a:chExt cx="1488" cy="541"/>
            </a:xfrm>
          </p:grpSpPr>
          <p:pic>
            <p:nvPicPr>
              <p:cNvPr id="25" name="Picture 7" descr="Logo-RICG-Español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" y="144"/>
                <a:ext cx="1488" cy="4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6" name="Group 8"/>
              <p:cNvGrpSpPr>
                <a:grpSpLocks/>
              </p:cNvGrpSpPr>
              <p:nvPr/>
            </p:nvGrpSpPr>
            <p:grpSpPr bwMode="auto">
              <a:xfrm>
                <a:off x="288" y="528"/>
                <a:ext cx="1392" cy="157"/>
                <a:chOff x="720" y="960"/>
                <a:chExt cx="2064" cy="205"/>
              </a:xfrm>
            </p:grpSpPr>
            <p:pic>
              <p:nvPicPr>
                <p:cNvPr id="27" name="Picture 9" descr="IDRC-CRDI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16" y="983"/>
                  <a:ext cx="768" cy="1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8" name="Picture 10" descr="OAS_Seal_ESP_Principal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20" y="960"/>
                  <a:ext cx="672" cy="2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9" name="Picture 11" descr="BID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36" y="983"/>
                  <a:ext cx="384" cy="1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pic>
          <p:nvPicPr>
            <p:cNvPr id="24" name="Imagen_x0020_8" descr="CORREO-E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96"/>
              <a:ext cx="1104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9" name="38 Diagrama"/>
          <p:cNvGraphicFramePr/>
          <p:nvPr>
            <p:extLst>
              <p:ext uri="{D42A27DB-BD31-4B8C-83A1-F6EECF244321}">
                <p14:modId xmlns:p14="http://schemas.microsoft.com/office/powerpoint/2010/main" val="1704856488"/>
              </p:ext>
            </p:extLst>
          </p:nvPr>
        </p:nvGraphicFramePr>
        <p:xfrm>
          <a:off x="949842" y="1447800"/>
          <a:ext cx="8547989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7" name="2 Marcador de contenido"/>
          <p:cNvSpPr txBox="1">
            <a:spLocks/>
          </p:cNvSpPr>
          <p:nvPr/>
        </p:nvSpPr>
        <p:spPr>
          <a:xfrm>
            <a:off x="179512" y="1844824"/>
            <a:ext cx="7920880" cy="381642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s-MX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 pide Garantía de Seriedad de Oferta, </a:t>
            </a:r>
            <a:r>
              <a:rPr lang="es-MX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(del orden del 5% de la oferta);</a:t>
            </a:r>
          </a:p>
          <a:p>
            <a:pPr>
              <a:lnSpc>
                <a:spcPct val="150000"/>
              </a:lnSpc>
            </a:pPr>
            <a:r>
              <a:rPr lang="es-MX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 pide Garantía de </a:t>
            </a:r>
            <a:r>
              <a:rPr lang="es-MX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Cumplimiento de Contrato,</a:t>
            </a:r>
            <a:r>
              <a:rPr lang="es-MX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MX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(del orden del </a:t>
            </a:r>
            <a:r>
              <a:rPr lang="es-MX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10% del contrato);</a:t>
            </a:r>
          </a:p>
          <a:p>
            <a:pPr>
              <a:lnSpc>
                <a:spcPct val="150000"/>
              </a:lnSpc>
            </a:pPr>
            <a:r>
              <a:rPr lang="es-MX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 implementación Póliza de Seguro de fiel cumplimiento;</a:t>
            </a:r>
          </a:p>
          <a:p>
            <a:pPr>
              <a:lnSpc>
                <a:spcPct val="150000"/>
              </a:lnSpc>
            </a:pPr>
            <a:r>
              <a:rPr lang="es-MX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 Implementación, liberación de exigencias de garantías en la compra de Bienes.</a:t>
            </a:r>
            <a:endParaRPr lang="es-MX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s-CL" sz="31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5679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4 Marcador de contenid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063" y="7939"/>
            <a:ext cx="9001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Título"/>
          <p:cNvSpPr txBox="1">
            <a:spLocks/>
          </p:cNvSpPr>
          <p:nvPr/>
        </p:nvSpPr>
        <p:spPr>
          <a:xfrm>
            <a:off x="219376" y="839901"/>
            <a:ext cx="8776590" cy="100492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s-CL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Modelo de Compras por Catálogo y Convenio Marco (CM)</a:t>
            </a:r>
            <a:endParaRPr lang="es-ES" sz="28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2" name="Group 5"/>
          <p:cNvGrpSpPr>
            <a:grpSpLocks/>
          </p:cNvGrpSpPr>
          <p:nvPr/>
        </p:nvGrpSpPr>
        <p:grpSpPr bwMode="auto">
          <a:xfrm>
            <a:off x="0" y="-23813"/>
            <a:ext cx="8915400" cy="858839"/>
            <a:chOff x="48" y="0"/>
            <a:chExt cx="5616" cy="541"/>
          </a:xfrm>
        </p:grpSpPr>
        <p:grpSp>
          <p:nvGrpSpPr>
            <p:cNvPr id="23" name="Group 6"/>
            <p:cNvGrpSpPr>
              <a:grpSpLocks/>
            </p:cNvGrpSpPr>
            <p:nvPr/>
          </p:nvGrpSpPr>
          <p:grpSpPr bwMode="auto">
            <a:xfrm>
              <a:off x="48" y="0"/>
              <a:ext cx="1488" cy="541"/>
              <a:chOff x="240" y="144"/>
              <a:chExt cx="1488" cy="541"/>
            </a:xfrm>
          </p:grpSpPr>
          <p:pic>
            <p:nvPicPr>
              <p:cNvPr id="25" name="Picture 7" descr="Logo-RICG-Español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" y="144"/>
                <a:ext cx="1488" cy="4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6" name="Group 8"/>
              <p:cNvGrpSpPr>
                <a:grpSpLocks/>
              </p:cNvGrpSpPr>
              <p:nvPr/>
            </p:nvGrpSpPr>
            <p:grpSpPr bwMode="auto">
              <a:xfrm>
                <a:off x="288" y="528"/>
                <a:ext cx="1392" cy="157"/>
                <a:chOff x="720" y="960"/>
                <a:chExt cx="2064" cy="205"/>
              </a:xfrm>
            </p:grpSpPr>
            <p:pic>
              <p:nvPicPr>
                <p:cNvPr id="27" name="Picture 9" descr="IDRC-CRDI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16" y="983"/>
                  <a:ext cx="768" cy="1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8" name="Picture 10" descr="OAS_Seal_ESP_Principal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20" y="960"/>
                  <a:ext cx="672" cy="2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9" name="Picture 11" descr="BID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36" y="983"/>
                  <a:ext cx="384" cy="1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pic>
          <p:nvPicPr>
            <p:cNvPr id="24" name="Imagen_x0020_8" descr="CORREO-E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96"/>
              <a:ext cx="1104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9" name="38 Diagrama"/>
          <p:cNvGraphicFramePr/>
          <p:nvPr>
            <p:extLst>
              <p:ext uri="{D42A27DB-BD31-4B8C-83A1-F6EECF244321}">
                <p14:modId xmlns:p14="http://schemas.microsoft.com/office/powerpoint/2010/main" val="2690947787"/>
              </p:ext>
            </p:extLst>
          </p:nvPr>
        </p:nvGraphicFramePr>
        <p:xfrm>
          <a:off x="949842" y="1447800"/>
          <a:ext cx="8547989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7" name="2 Marcador de contenido"/>
          <p:cNvSpPr txBox="1">
            <a:spLocks/>
          </p:cNvSpPr>
          <p:nvPr/>
        </p:nvSpPr>
        <p:spPr>
          <a:xfrm>
            <a:off x="179512" y="1844824"/>
            <a:ext cx="7920880" cy="381642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s-MX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Disponemos de 42 Convenios para Bienes y Servicios.</a:t>
            </a:r>
          </a:p>
          <a:p>
            <a:pPr>
              <a:lnSpc>
                <a:spcPct val="150000"/>
              </a:lnSpc>
            </a:pPr>
            <a:r>
              <a:rPr lang="es-MX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Dirección </a:t>
            </a:r>
            <a:r>
              <a:rPr lang="es-MX" sz="3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Chilecompra</a:t>
            </a:r>
            <a:r>
              <a:rPr lang="es-MX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Licita los Convenios</a:t>
            </a:r>
          </a:p>
          <a:p>
            <a:pPr>
              <a:lnSpc>
                <a:spcPct val="150000"/>
              </a:lnSpc>
            </a:pPr>
            <a:r>
              <a:rPr lang="es-MX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Modalidad de compra Spot contra catálogo.</a:t>
            </a:r>
          </a:p>
          <a:p>
            <a:pPr>
              <a:lnSpc>
                <a:spcPct val="150000"/>
              </a:lnSpc>
            </a:pPr>
            <a:r>
              <a:rPr lang="es-MX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Modalidad Gran Compra de CM, para mas de MUS$ 50, para conseguir mayores descuentos.</a:t>
            </a:r>
          </a:p>
          <a:p>
            <a:pPr>
              <a:lnSpc>
                <a:spcPct val="150000"/>
              </a:lnSpc>
            </a:pPr>
            <a:r>
              <a:rPr lang="es-MX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 hemos utilizado modelo de Subastas, por motivos de no propiciar guerra de precios y bloqueo de PYMES.</a:t>
            </a:r>
            <a:endParaRPr lang="es-MX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s-CL" sz="31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3587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9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4 Marcador de contenid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063" y="7939"/>
            <a:ext cx="9001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Título"/>
          <p:cNvSpPr txBox="1">
            <a:spLocks/>
          </p:cNvSpPr>
          <p:nvPr/>
        </p:nvSpPr>
        <p:spPr>
          <a:xfrm>
            <a:off x="219376" y="839901"/>
            <a:ext cx="8776590" cy="100492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s-CL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Factores Clave para Implementar Reforma </a:t>
            </a:r>
            <a:endParaRPr lang="es-ES" sz="28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2" name="Group 5"/>
          <p:cNvGrpSpPr>
            <a:grpSpLocks/>
          </p:cNvGrpSpPr>
          <p:nvPr/>
        </p:nvGrpSpPr>
        <p:grpSpPr bwMode="auto">
          <a:xfrm>
            <a:off x="0" y="-23813"/>
            <a:ext cx="8915400" cy="858839"/>
            <a:chOff x="48" y="0"/>
            <a:chExt cx="5616" cy="541"/>
          </a:xfrm>
        </p:grpSpPr>
        <p:grpSp>
          <p:nvGrpSpPr>
            <p:cNvPr id="23" name="Group 6"/>
            <p:cNvGrpSpPr>
              <a:grpSpLocks/>
            </p:cNvGrpSpPr>
            <p:nvPr/>
          </p:nvGrpSpPr>
          <p:grpSpPr bwMode="auto">
            <a:xfrm>
              <a:off x="48" y="0"/>
              <a:ext cx="1488" cy="541"/>
              <a:chOff x="240" y="144"/>
              <a:chExt cx="1488" cy="541"/>
            </a:xfrm>
          </p:grpSpPr>
          <p:pic>
            <p:nvPicPr>
              <p:cNvPr id="25" name="Picture 7" descr="Logo-RICG-Español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" y="144"/>
                <a:ext cx="1488" cy="4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6" name="Group 8"/>
              <p:cNvGrpSpPr>
                <a:grpSpLocks/>
              </p:cNvGrpSpPr>
              <p:nvPr/>
            </p:nvGrpSpPr>
            <p:grpSpPr bwMode="auto">
              <a:xfrm>
                <a:off x="288" y="528"/>
                <a:ext cx="1392" cy="157"/>
                <a:chOff x="720" y="960"/>
                <a:chExt cx="2064" cy="205"/>
              </a:xfrm>
            </p:grpSpPr>
            <p:pic>
              <p:nvPicPr>
                <p:cNvPr id="27" name="Picture 9" descr="IDRC-CRDI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16" y="983"/>
                  <a:ext cx="768" cy="1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8" name="Picture 10" descr="OAS_Seal_ESP_Principal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20" y="960"/>
                  <a:ext cx="672" cy="2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9" name="Picture 11" descr="BID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36" y="983"/>
                  <a:ext cx="384" cy="1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pic>
          <p:nvPicPr>
            <p:cNvPr id="24" name="Imagen_x0020_8" descr="CORREO-E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96"/>
              <a:ext cx="1104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9" name="38 Diagrama"/>
          <p:cNvGraphicFramePr/>
          <p:nvPr>
            <p:extLst>
              <p:ext uri="{D42A27DB-BD31-4B8C-83A1-F6EECF244321}">
                <p14:modId xmlns:p14="http://schemas.microsoft.com/office/powerpoint/2010/main" val="2440148159"/>
              </p:ext>
            </p:extLst>
          </p:nvPr>
        </p:nvGraphicFramePr>
        <p:xfrm>
          <a:off x="949842" y="1447800"/>
          <a:ext cx="8547989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7" name="2 Marcador de contenido"/>
          <p:cNvSpPr txBox="1">
            <a:spLocks/>
          </p:cNvSpPr>
          <p:nvPr/>
        </p:nvSpPr>
        <p:spPr>
          <a:xfrm>
            <a:off x="179512" y="1844824"/>
            <a:ext cx="7920880" cy="3816424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s-MX" sz="3000" b="1" dirty="0" smtClean="0">
                <a:solidFill>
                  <a:srgbClr val="002060"/>
                </a:solidFill>
              </a:rPr>
              <a:t>Ley</a:t>
            </a:r>
            <a:r>
              <a:rPr lang="es-MX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MX" sz="3000" b="1" dirty="0" smtClean="0">
                <a:solidFill>
                  <a:srgbClr val="002060"/>
                </a:solidFill>
              </a:rPr>
              <a:t>amplia</a:t>
            </a:r>
            <a:r>
              <a:rPr lang="es-MX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 no Restrictiva</a:t>
            </a:r>
          </a:p>
          <a:p>
            <a:pPr>
              <a:lnSpc>
                <a:spcPct val="150000"/>
              </a:lnSpc>
            </a:pPr>
            <a:r>
              <a:rPr lang="es-MX" sz="3000" b="1" dirty="0" smtClean="0">
                <a:solidFill>
                  <a:srgbClr val="002060"/>
                </a:solidFill>
              </a:rPr>
              <a:t>Reglamento flexible </a:t>
            </a:r>
            <a:r>
              <a:rPr lang="es-MX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que Guía y Detalla los procedimientos</a:t>
            </a:r>
          </a:p>
          <a:p>
            <a:pPr>
              <a:lnSpc>
                <a:spcPct val="150000"/>
              </a:lnSpc>
            </a:pPr>
            <a:r>
              <a:rPr lang="es-MX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 de </a:t>
            </a:r>
            <a:r>
              <a:rPr lang="es-MX" sz="3000" b="1" dirty="0" smtClean="0">
                <a:solidFill>
                  <a:srgbClr val="002060"/>
                </a:solidFill>
              </a:rPr>
              <a:t>Adopción Gradual</a:t>
            </a:r>
          </a:p>
          <a:p>
            <a:pPr>
              <a:lnSpc>
                <a:spcPct val="150000"/>
              </a:lnSpc>
            </a:pPr>
            <a:r>
              <a:rPr lang="es-MX" sz="3000" b="1" dirty="0" smtClean="0">
                <a:solidFill>
                  <a:srgbClr val="002060"/>
                </a:solidFill>
              </a:rPr>
              <a:t>Funcionalidad</a:t>
            </a:r>
            <a:r>
              <a:rPr lang="es-MX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del Sistema de </a:t>
            </a:r>
            <a:r>
              <a:rPr lang="es-MX" sz="3000" b="1" dirty="0" smtClean="0">
                <a:solidFill>
                  <a:srgbClr val="002060"/>
                </a:solidFill>
              </a:rPr>
              <a:t>Menos a Mas</a:t>
            </a:r>
            <a:r>
              <a:rPr lang="es-MX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comenzando con una base solida.</a:t>
            </a:r>
          </a:p>
          <a:p>
            <a:pPr>
              <a:lnSpc>
                <a:spcPct val="150000"/>
              </a:lnSpc>
            </a:pPr>
            <a:r>
              <a:rPr lang="es-MX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 obligar a sectores e instituciones que atenten con el comienzo y despliegue del Sistema. Identificar a los </a:t>
            </a:r>
            <a:r>
              <a:rPr lang="es-MX" sz="3000" b="1" dirty="0" err="1" smtClean="0">
                <a:solidFill>
                  <a:srgbClr val="002060"/>
                </a:solidFill>
              </a:rPr>
              <a:t>Stakeholders</a:t>
            </a:r>
            <a:endParaRPr lang="es-MX" sz="30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s-MX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Gran campaña de despliegue y difusión del sistema </a:t>
            </a:r>
            <a:r>
              <a:rPr lang="es-MX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itchFamily="2" charset="2"/>
              </a:rPr>
              <a:t> Foco en </a:t>
            </a:r>
            <a:r>
              <a:rPr lang="es-MX" sz="3000" b="1" dirty="0" smtClean="0">
                <a:solidFill>
                  <a:srgbClr val="002060"/>
                </a:solidFill>
                <a:sym typeface="Wingdings" pitchFamily="2" charset="2"/>
              </a:rPr>
              <a:t>GESTIÓN DEL CAMBIO</a:t>
            </a:r>
            <a:r>
              <a:rPr lang="es-MX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itchFamily="2" charset="2"/>
              </a:rPr>
              <a:t>.</a:t>
            </a:r>
            <a:endParaRPr lang="es-MX" sz="3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4" name="Picture 7" descr="ley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594572" y="1484784"/>
            <a:ext cx="1102547" cy="153829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4722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9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33C106DFCF995448FA868B7DFB1B41C" ma:contentTypeVersion="0" ma:contentTypeDescription="Crear nuevo documento." ma:contentTypeScope="" ma:versionID="977d14ecac5dfcea6736936b15f84173">
  <xsd:schema xmlns:xsd="http://www.w3.org/2001/XMLSchema" xmlns:p="http://schemas.microsoft.com/office/2006/metadata/properties" targetNamespace="http://schemas.microsoft.com/office/2006/metadata/properties" ma:root="true" ma:fieldsID="b004d877ca112f136821ba8115f6472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A9D414-600C-4B34-A21A-7320AC9640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B0186ECE-B580-4995-AD45-C7F2A63CEEC3}">
  <ds:schemaRefs>
    <ds:schemaRef ds:uri="http://purl.org/dc/dcmitype/"/>
    <ds:schemaRef ds:uri="http://purl.org/dc/elements/1.1/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91AA35E-16FF-42DD-BC24-FBFFDDE01C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17952</TotalTime>
  <Words>514</Words>
  <Application>Microsoft Office PowerPoint</Application>
  <PresentationFormat>Presentación en pantalla (4:3)</PresentationFormat>
  <Paragraphs>98</Paragraphs>
  <Slides>11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Tema de Office</vt:lpstr>
      <vt:lpstr>1_Tema de Office</vt:lpstr>
      <vt:lpstr>Reunión Congreso de Guatemala compras públicas</vt:lpstr>
      <vt:lpstr>Presentación de PowerPoint</vt:lpstr>
      <vt:lpstr>www.mercadopublico.cl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20110419 Reunión PLAC Dirección</dc:title>
  <dc:creator>Sumiko Muray</dc:creator>
  <cp:lastModifiedBy>Roberto Pinedo</cp:lastModifiedBy>
  <cp:revision>725</cp:revision>
  <cp:lastPrinted>2012-11-14T17:33:04Z</cp:lastPrinted>
  <dcterms:created xsi:type="dcterms:W3CDTF">2011-01-27T19:46:48Z</dcterms:created>
  <dcterms:modified xsi:type="dcterms:W3CDTF">2012-11-21T14:38:53Z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0x010100E33C106DFCF995448FA868B7DFB1B41C</vt:lpwstr>
  </property>
  <property fmtid="{D5CDD505-2E9C-101B-9397-08002B2CF9AE}" pid="3" name="Area">
    <vt:lpwstr>Plantillas Corporativas</vt:lpwstr>
  </property>
  <property fmtid="{D5CDD505-2E9C-101B-9397-08002B2CF9AE}" pid="4" name="Reunión">
    <vt:lpwstr>Planificación y Control de Gestión</vt:lpwstr>
  </property>
  <property fmtid="{D5CDD505-2E9C-101B-9397-08002B2CF9AE}" pid="5" name="Fecha Reunión">
    <vt:lpwstr>2011-04-19T04:00:00+00:00</vt:lpwstr>
  </property>
</Properties>
</file>