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71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0" r:id="rId13"/>
    <p:sldId id="272" r:id="rId14"/>
    <p:sldId id="267" r:id="rId15"/>
    <p:sldId id="268" r:id="rId16"/>
    <p:sldId id="269" r:id="rId17"/>
    <p:sldId id="270" r:id="rId18"/>
    <p:sldId id="273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ocuments\Compras%20P&#250;blicas\Paragr&#224;fic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ocuments\Compras%20P&#250;blicas\Paragr&#224;fico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ocuments\Compras%20P&#250;blicas\Paragr&#224;fic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ocuments\Compras%20P&#250;blicas\Paragr&#224;fic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ocuments\Compras%20P&#250;blicas\Paragr&#224;fico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sa\Documents\Compras%20P&#250;blicas\Paragr&#224;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title>
      <c:tx>
        <c:rich>
          <a:bodyPr/>
          <a:lstStyle/>
          <a:p>
            <a:pPr algn="l">
              <a:defRPr/>
            </a:pPr>
            <a:r>
              <a:rPr lang="es-ES" sz="1400" dirty="0"/>
              <a:t>Satisfacción de </a:t>
            </a:r>
            <a:r>
              <a:rPr lang="es-ES" sz="1400" dirty="0" smtClean="0"/>
              <a:t>proveedores con</a:t>
            </a:r>
            <a:r>
              <a:rPr lang="es-ES" sz="1400" baseline="0" dirty="0" smtClean="0"/>
              <a:t> funcionamiento de mercado público </a:t>
            </a:r>
            <a:r>
              <a:rPr lang="es-ES" sz="1400" dirty="0" smtClean="0"/>
              <a:t> </a:t>
            </a:r>
            <a:endParaRPr lang="es-ES" sz="1400" dirty="0"/>
          </a:p>
        </c:rich>
      </c:tx>
      <c:layout>
        <c:manualLayout>
          <c:xMode val="edge"/>
          <c:yMode val="edge"/>
          <c:x val="7.8635188275783752E-2"/>
          <c:y val="2.672262004558416E-2"/>
        </c:manualLayout>
      </c:layout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[Paragràficos.xlsx]Hoja1!$K$3</c:f>
              <c:strCache>
                <c:ptCount val="1"/>
                <c:pt idx="0">
                  <c:v>Microempresa</c:v>
                </c:pt>
              </c:strCache>
            </c:strRef>
          </c:tx>
          <c:cat>
            <c:numRef>
              <c:f>[Paragràficos.xlsx]Hoja1!$L$2:$O$2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[Paragràficos.xlsx]Hoja1!$L$3:$O$3</c:f>
              <c:numCache>
                <c:formatCode>0.00%</c:formatCode>
                <c:ptCount val="4"/>
                <c:pt idx="0">
                  <c:v>0.65000000000000013</c:v>
                </c:pt>
                <c:pt idx="1">
                  <c:v>0.63000000000000012</c:v>
                </c:pt>
                <c:pt idx="2">
                  <c:v>0.81299999999999994</c:v>
                </c:pt>
                <c:pt idx="3">
                  <c:v>0.64000000000000012</c:v>
                </c:pt>
              </c:numCache>
            </c:numRef>
          </c:val>
        </c:ser>
        <c:ser>
          <c:idx val="1"/>
          <c:order val="1"/>
          <c:tx>
            <c:strRef>
              <c:f>[Paragràficos.xlsx]Hoja1!$K$4</c:f>
              <c:strCache>
                <c:ptCount val="1"/>
                <c:pt idx="0">
                  <c:v>Pequeña</c:v>
                </c:pt>
              </c:strCache>
            </c:strRef>
          </c:tx>
          <c:cat>
            <c:numRef>
              <c:f>[Paragràficos.xlsx]Hoja1!$L$2:$O$2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[Paragràficos.xlsx]Hoja1!$L$4:$O$4</c:f>
              <c:numCache>
                <c:formatCode>0.00%</c:formatCode>
                <c:ptCount val="4"/>
                <c:pt idx="0">
                  <c:v>0.71000000000000008</c:v>
                </c:pt>
                <c:pt idx="1">
                  <c:v>0.66000000000000014</c:v>
                </c:pt>
                <c:pt idx="2">
                  <c:v>0.78500000000000003</c:v>
                </c:pt>
                <c:pt idx="3">
                  <c:v>0.75000000000000011</c:v>
                </c:pt>
              </c:numCache>
            </c:numRef>
          </c:val>
        </c:ser>
        <c:ser>
          <c:idx val="2"/>
          <c:order val="2"/>
          <c:tx>
            <c:strRef>
              <c:f>[Paragràficos.xlsx]Hoja1!$K$5</c:f>
              <c:strCache>
                <c:ptCount val="1"/>
                <c:pt idx="0">
                  <c:v>Mediana</c:v>
                </c:pt>
              </c:strCache>
            </c:strRef>
          </c:tx>
          <c:cat>
            <c:numRef>
              <c:f>[Paragràficos.xlsx]Hoja1!$L$2:$O$2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[Paragràficos.xlsx]Hoja1!$L$5:$O$5</c:f>
              <c:numCache>
                <c:formatCode>0.00%</c:formatCode>
                <c:ptCount val="4"/>
                <c:pt idx="0">
                  <c:v>0.73000000000000009</c:v>
                </c:pt>
                <c:pt idx="1">
                  <c:v>0.73000000000000009</c:v>
                </c:pt>
                <c:pt idx="2">
                  <c:v>0.85000000000000009</c:v>
                </c:pt>
                <c:pt idx="3">
                  <c:v>0.72000000000000008</c:v>
                </c:pt>
              </c:numCache>
            </c:numRef>
          </c:val>
        </c:ser>
        <c:ser>
          <c:idx val="3"/>
          <c:order val="3"/>
          <c:tx>
            <c:strRef>
              <c:f>[Paragràficos.xlsx]Hoja1!$K$6</c:f>
              <c:strCache>
                <c:ptCount val="1"/>
                <c:pt idx="0">
                  <c:v>Grande</c:v>
                </c:pt>
              </c:strCache>
            </c:strRef>
          </c:tx>
          <c:cat>
            <c:numRef>
              <c:f>[Paragràficos.xlsx]Hoja1!$L$2:$O$2</c:f>
              <c:numCache>
                <c:formatCode>General</c:formatCode>
                <c:ptCount val="4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</c:numCache>
            </c:numRef>
          </c:cat>
          <c:val>
            <c:numRef>
              <c:f>[Paragràficos.xlsx]Hoja1!$L$6:$O$6</c:f>
              <c:numCache>
                <c:formatCode>0.00%</c:formatCode>
                <c:ptCount val="4"/>
                <c:pt idx="0">
                  <c:v>0.69000000000000006</c:v>
                </c:pt>
                <c:pt idx="1">
                  <c:v>0.67000000000000015</c:v>
                </c:pt>
                <c:pt idx="2">
                  <c:v>0.72000000000000008</c:v>
                </c:pt>
                <c:pt idx="3">
                  <c:v>0.72000000000000008</c:v>
                </c:pt>
              </c:numCache>
            </c:numRef>
          </c:val>
        </c:ser>
        <c:shape val="cylinder"/>
        <c:axId val="77730560"/>
        <c:axId val="77746944"/>
        <c:axId val="0"/>
      </c:bar3DChart>
      <c:catAx>
        <c:axId val="77730560"/>
        <c:scaling>
          <c:orientation val="minMax"/>
        </c:scaling>
        <c:axPos val="l"/>
        <c:numFmt formatCode="General" sourceLinked="1"/>
        <c:majorTickMark val="none"/>
        <c:tickLblPos val="nextTo"/>
        <c:crossAx val="77746944"/>
        <c:crosses val="autoZero"/>
        <c:auto val="1"/>
        <c:lblAlgn val="ctr"/>
        <c:lblOffset val="100"/>
      </c:catAx>
      <c:valAx>
        <c:axId val="77746944"/>
        <c:scaling>
          <c:orientation val="minMax"/>
        </c:scaling>
        <c:axPos val="b"/>
        <c:majorGridlines/>
        <c:numFmt formatCode="0.00%" sourceLinked="1"/>
        <c:majorTickMark val="none"/>
        <c:tickLblPos val="nextTo"/>
        <c:crossAx val="77730560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sz="1300" baseline="0"/>
              <a:t>Participación Ventas Totales y Mercado Público por tamaño de empresa año 2008 </a:t>
            </a:r>
          </a:p>
        </c:rich>
      </c:tx>
      <c:layout>
        <c:manualLayout>
          <c:xMode val="edge"/>
          <c:yMode val="edge"/>
          <c:x val="0.11036811023622055"/>
          <c:y val="3.703703703703709E-2"/>
        </c:manualLayout>
      </c:layout>
    </c:title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Hoja1!$O$26</c:f>
              <c:strCache>
                <c:ptCount val="1"/>
                <c:pt idx="0">
                  <c:v>Ventas totales </c:v>
                </c:pt>
              </c:strCache>
            </c:strRef>
          </c:tx>
          <c:dLbls>
            <c:txPr>
              <a:bodyPr/>
              <a:lstStyle/>
              <a:p>
                <a:pPr>
                  <a:defRPr sz="900" baseline="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Hoja1!$P$25:$S$25</c:f>
              <c:strCache>
                <c:ptCount val="4"/>
                <c:pt idx="0">
                  <c:v>Micro</c:v>
                </c:pt>
                <c:pt idx="1">
                  <c:v>Pequeña</c:v>
                </c:pt>
                <c:pt idx="2">
                  <c:v>Mediana </c:v>
                </c:pt>
                <c:pt idx="3">
                  <c:v>Grande</c:v>
                </c:pt>
              </c:strCache>
            </c:strRef>
          </c:cat>
          <c:val>
            <c:numRef>
              <c:f>Hoja1!$P$26:$S$26</c:f>
              <c:numCache>
                <c:formatCode>0.00</c:formatCode>
                <c:ptCount val="4"/>
                <c:pt idx="0" formatCode="General">
                  <c:v>1.8</c:v>
                </c:pt>
                <c:pt idx="1">
                  <c:v>5.95</c:v>
                </c:pt>
                <c:pt idx="2" formatCode="General">
                  <c:v>6.06</c:v>
                </c:pt>
                <c:pt idx="3" formatCode="General">
                  <c:v>86.19</c:v>
                </c:pt>
              </c:numCache>
            </c:numRef>
          </c:val>
        </c:ser>
        <c:ser>
          <c:idx val="1"/>
          <c:order val="1"/>
          <c:tx>
            <c:strRef>
              <c:f>Hoja1!$O$27</c:f>
              <c:strCache>
                <c:ptCount val="1"/>
                <c:pt idx="0">
                  <c:v>Mercado Pùblico</c:v>
                </c:pt>
              </c:strCache>
            </c:strRef>
          </c:tx>
          <c:dLbls>
            <c:txPr>
              <a:bodyPr/>
              <a:lstStyle/>
              <a:p>
                <a:pPr>
                  <a:defRPr sz="900" baseline="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Hoja1!$P$25:$S$25</c:f>
              <c:strCache>
                <c:ptCount val="4"/>
                <c:pt idx="0">
                  <c:v>Micro</c:v>
                </c:pt>
                <c:pt idx="1">
                  <c:v>Pequeña</c:v>
                </c:pt>
                <c:pt idx="2">
                  <c:v>Mediana </c:v>
                </c:pt>
                <c:pt idx="3">
                  <c:v>Grande</c:v>
                </c:pt>
              </c:strCache>
            </c:strRef>
          </c:cat>
          <c:val>
            <c:numRef>
              <c:f>Hoja1!$P$27:$S$27</c:f>
              <c:numCache>
                <c:formatCode>0.00</c:formatCode>
                <c:ptCount val="4"/>
                <c:pt idx="0" formatCode="General">
                  <c:v>18.84</c:v>
                </c:pt>
                <c:pt idx="1">
                  <c:v>20.759999999999987</c:v>
                </c:pt>
                <c:pt idx="2" formatCode="General">
                  <c:v>16.93</c:v>
                </c:pt>
                <c:pt idx="3" formatCode="General">
                  <c:v>43.46</c:v>
                </c:pt>
              </c:numCache>
            </c:numRef>
          </c:val>
        </c:ser>
        <c:gapWidth val="55"/>
        <c:gapDepth val="55"/>
        <c:shape val="cylinder"/>
        <c:axId val="32177152"/>
        <c:axId val="57815808"/>
        <c:axId val="0"/>
      </c:bar3DChart>
      <c:catAx>
        <c:axId val="32177152"/>
        <c:scaling>
          <c:orientation val="minMax"/>
        </c:scaling>
        <c:axPos val="b"/>
        <c:majorTickMark val="none"/>
        <c:tickLblPos val="nextTo"/>
        <c:crossAx val="57815808"/>
        <c:crosses val="autoZero"/>
        <c:auto val="1"/>
        <c:lblAlgn val="ctr"/>
        <c:lblOffset val="100"/>
      </c:catAx>
      <c:valAx>
        <c:axId val="57815808"/>
        <c:scaling>
          <c:orientation val="minMax"/>
        </c:scaling>
        <c:axPos val="l"/>
        <c:majorGridlines/>
        <c:numFmt formatCode="0%" sourceLinked="1"/>
        <c:majorTickMark val="none"/>
        <c:tickLblPos val="nextTo"/>
        <c:crossAx val="3217715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sz="1400"/>
              <a:t>Participación</a:t>
            </a:r>
            <a:r>
              <a:rPr lang="es-ES" sz="1400" baseline="0"/>
              <a:t> en monto por tamaño de empresa</a:t>
            </a:r>
            <a:endParaRPr lang="es-ES" sz="1400"/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Hoja1!$A$19</c:f>
              <c:strCache>
                <c:ptCount val="1"/>
              </c:strCache>
            </c:strRef>
          </c:tx>
          <c:cat>
            <c:strRef>
              <c:f>Hoja1!$B$18:$G$18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 (junio)</c:v>
                </c:pt>
              </c:strCache>
            </c:strRef>
          </c:cat>
          <c:val>
            <c:numRef>
              <c:f>Hoja1!$B$19:$G$19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tx>
            <c:strRef>
              <c:f>Hoja1!$A$20</c:f>
              <c:strCache>
                <c:ptCount val="1"/>
                <c:pt idx="0">
                  <c:v>Micro</c:v>
                </c:pt>
              </c:strCache>
            </c:strRef>
          </c:tx>
          <c:dLbls>
            <c:txPr>
              <a:bodyPr/>
              <a:lstStyle/>
              <a:p>
                <a:pPr>
                  <a:defRPr sz="700" baseline="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Hoja1!$B$18:$G$18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 (junio)</c:v>
                </c:pt>
              </c:strCache>
            </c:strRef>
          </c:cat>
          <c:val>
            <c:numRef>
              <c:f>Hoja1!$B$20:$G$20</c:f>
              <c:numCache>
                <c:formatCode>0.00%</c:formatCode>
                <c:ptCount val="6"/>
                <c:pt idx="0">
                  <c:v>0.12939999999999999</c:v>
                </c:pt>
                <c:pt idx="1">
                  <c:v>0.15640000000000048</c:v>
                </c:pt>
                <c:pt idx="2">
                  <c:v>0.15050000000000024</c:v>
                </c:pt>
                <c:pt idx="3">
                  <c:v>0.18800000000000036</c:v>
                </c:pt>
                <c:pt idx="4">
                  <c:v>0.18840000000000048</c:v>
                </c:pt>
                <c:pt idx="5">
                  <c:v>0.20780000000000001</c:v>
                </c:pt>
              </c:numCache>
            </c:numRef>
          </c:val>
        </c:ser>
        <c:ser>
          <c:idx val="2"/>
          <c:order val="2"/>
          <c:tx>
            <c:strRef>
              <c:f>Hoja1!$A$21</c:f>
              <c:strCache>
                <c:ptCount val="1"/>
                <c:pt idx="0">
                  <c:v>Pequeña</c:v>
                </c:pt>
              </c:strCache>
            </c:strRef>
          </c:tx>
          <c:cat>
            <c:strRef>
              <c:f>Hoja1!$B$18:$G$18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 (junio)</c:v>
                </c:pt>
              </c:strCache>
            </c:strRef>
          </c:cat>
          <c:val>
            <c:numRef>
              <c:f>Hoja1!$B$21:$G$21</c:f>
              <c:numCache>
                <c:formatCode>0.00%</c:formatCode>
                <c:ptCount val="6"/>
                <c:pt idx="0">
                  <c:v>0.2041</c:v>
                </c:pt>
                <c:pt idx="1">
                  <c:v>0.21250000000000024</c:v>
                </c:pt>
                <c:pt idx="2">
                  <c:v>0.20970000000000033</c:v>
                </c:pt>
                <c:pt idx="3">
                  <c:v>0.21270000000000036</c:v>
                </c:pt>
                <c:pt idx="4">
                  <c:v>0.20760000000000001</c:v>
                </c:pt>
                <c:pt idx="5">
                  <c:v>0.21260000000000001</c:v>
                </c:pt>
              </c:numCache>
            </c:numRef>
          </c:val>
        </c:ser>
        <c:ser>
          <c:idx val="3"/>
          <c:order val="3"/>
          <c:tx>
            <c:strRef>
              <c:f>Hoja1!$A$22</c:f>
              <c:strCache>
                <c:ptCount val="1"/>
                <c:pt idx="0">
                  <c:v>Mediana</c:v>
                </c:pt>
              </c:strCache>
            </c:strRef>
          </c:tx>
          <c:cat>
            <c:strRef>
              <c:f>Hoja1!$B$18:$G$18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 (junio)</c:v>
                </c:pt>
              </c:strCache>
            </c:strRef>
          </c:cat>
          <c:val>
            <c:numRef>
              <c:f>Hoja1!$B$22:$G$22</c:f>
              <c:numCache>
                <c:formatCode>0.00%</c:formatCode>
                <c:ptCount val="6"/>
                <c:pt idx="0">
                  <c:v>0.15450000000000033</c:v>
                </c:pt>
                <c:pt idx="1">
                  <c:v>0.1618</c:v>
                </c:pt>
                <c:pt idx="2">
                  <c:v>0.14230000000000001</c:v>
                </c:pt>
                <c:pt idx="3">
                  <c:v>0.15100000000000033</c:v>
                </c:pt>
                <c:pt idx="4">
                  <c:v>0.16930000000000001</c:v>
                </c:pt>
                <c:pt idx="5">
                  <c:v>0.1421</c:v>
                </c:pt>
              </c:numCache>
            </c:numRef>
          </c:val>
        </c:ser>
        <c:ser>
          <c:idx val="4"/>
          <c:order val="4"/>
          <c:tx>
            <c:strRef>
              <c:f>Hoja1!$A$23</c:f>
              <c:strCache>
                <c:ptCount val="1"/>
                <c:pt idx="0">
                  <c:v>Grande</c:v>
                </c:pt>
              </c:strCache>
            </c:strRef>
          </c:tx>
          <c:dLbls>
            <c:txPr>
              <a:bodyPr/>
              <a:lstStyle/>
              <a:p>
                <a:pPr>
                  <a:defRPr sz="700" baseline="0"/>
                </a:pPr>
                <a:endParaRPr lang="es-ES"/>
              </a:p>
            </c:txPr>
            <c:showVal val="1"/>
          </c:dLbls>
          <c:cat>
            <c:strRef>
              <c:f>Hoja1!$B$18:$G$18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 (junio)</c:v>
                </c:pt>
              </c:strCache>
            </c:strRef>
          </c:cat>
          <c:val>
            <c:numRef>
              <c:f>Hoja1!$B$23:$G$23</c:f>
              <c:numCache>
                <c:formatCode>0.00%</c:formatCode>
                <c:ptCount val="6"/>
                <c:pt idx="0">
                  <c:v>0.51190000000000002</c:v>
                </c:pt>
                <c:pt idx="1">
                  <c:v>0.46940000000000032</c:v>
                </c:pt>
                <c:pt idx="2">
                  <c:v>0.49760000000000032</c:v>
                </c:pt>
                <c:pt idx="3">
                  <c:v>0.44829999999999998</c:v>
                </c:pt>
                <c:pt idx="4">
                  <c:v>0.43460000000000032</c:v>
                </c:pt>
                <c:pt idx="5">
                  <c:v>0.43750000000000067</c:v>
                </c:pt>
              </c:numCache>
            </c:numRef>
          </c:val>
        </c:ser>
        <c:gapWidth val="55"/>
        <c:gapDepth val="55"/>
        <c:shape val="cylinder"/>
        <c:axId val="57848576"/>
        <c:axId val="57850112"/>
        <c:axId val="0"/>
      </c:bar3DChart>
      <c:catAx>
        <c:axId val="57848576"/>
        <c:scaling>
          <c:orientation val="minMax"/>
        </c:scaling>
        <c:axPos val="l"/>
        <c:majorTickMark val="none"/>
        <c:tickLblPos val="nextTo"/>
        <c:crossAx val="57850112"/>
        <c:crosses val="autoZero"/>
        <c:auto val="1"/>
        <c:lblAlgn val="ctr"/>
        <c:lblOffset val="100"/>
      </c:catAx>
      <c:valAx>
        <c:axId val="5785011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57848576"/>
        <c:crosses val="autoZero"/>
        <c:crossBetween val="between"/>
      </c:valAx>
    </c:plotArea>
    <c:legend>
      <c:legendPos val="r"/>
      <c:legendEntry>
        <c:idx val="0"/>
        <c:delete val="1"/>
      </c:legendEntry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sz="1400" baseline="0"/>
              <a:t>Ventas totales y Mercado Público en la Región Metropolitana año 2008 </a:t>
            </a:r>
          </a:p>
        </c:rich>
      </c:tx>
      <c:layout/>
    </c:title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Hoja1!$O$72</c:f>
              <c:strCache>
                <c:ptCount val="1"/>
                <c:pt idx="0">
                  <c:v>Mercado Pùblico </c:v>
                </c:pt>
              </c:strCache>
            </c:strRef>
          </c:tx>
          <c:dLbls>
            <c:txPr>
              <a:bodyPr/>
              <a:lstStyle/>
              <a:p>
                <a:pPr>
                  <a:defRPr sz="600" baseline="0">
                    <a:solidFill>
                      <a:schemeClr val="bg1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Hoja1!$P$71:$S$71</c:f>
              <c:strCache>
                <c:ptCount val="4"/>
                <c:pt idx="0">
                  <c:v>Microempresa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Hoja1!$P$72:$S$72</c:f>
              <c:numCache>
                <c:formatCode>General</c:formatCode>
                <c:ptCount val="4"/>
                <c:pt idx="0">
                  <c:v>5.89</c:v>
                </c:pt>
                <c:pt idx="1">
                  <c:v>9.6300000000000008</c:v>
                </c:pt>
                <c:pt idx="2">
                  <c:v>8.49</c:v>
                </c:pt>
                <c:pt idx="3">
                  <c:v>27.74</c:v>
                </c:pt>
              </c:numCache>
            </c:numRef>
          </c:val>
        </c:ser>
        <c:ser>
          <c:idx val="1"/>
          <c:order val="1"/>
          <c:tx>
            <c:strRef>
              <c:f>Hoja1!$O$73</c:f>
              <c:strCache>
                <c:ptCount val="1"/>
                <c:pt idx="0">
                  <c:v>Ventas Totales </c:v>
                </c:pt>
              </c:strCache>
            </c:strRef>
          </c:tx>
          <c:dLbls>
            <c:dLbl>
              <c:idx val="0"/>
              <c:layout>
                <c:manualLayout>
                  <c:x val="8.3333333333333343E-2"/>
                  <c:y val="-2.3148148148148147E-2"/>
                </c:manualLayout>
              </c:layout>
              <c:showVal val="1"/>
            </c:dLbl>
            <c:dLbl>
              <c:idx val="1"/>
              <c:layout>
                <c:manualLayout>
                  <c:x val="7.500000000000001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5.833333333333359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0.21388888888888891"/>
                  <c:y val="-9.2592592592592813E-3"/>
                </c:manualLayout>
              </c:layout>
              <c:showVal val="1"/>
            </c:dLbl>
            <c:txPr>
              <a:bodyPr/>
              <a:lstStyle/>
              <a:p>
                <a:pPr>
                  <a:defRPr sz="700" baseline="0">
                    <a:solidFill>
                      <a:sysClr val="windowText" lastClr="000000"/>
                    </a:solidFill>
                  </a:defRPr>
                </a:pPr>
                <a:endParaRPr lang="es-ES"/>
              </a:p>
            </c:txPr>
            <c:showVal val="1"/>
          </c:dLbls>
          <c:cat>
            <c:strRef>
              <c:f>Hoja1!$P$71:$S$71</c:f>
              <c:strCache>
                <c:ptCount val="4"/>
                <c:pt idx="0">
                  <c:v>Microempresa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Hoja1!$P$73:$S$73</c:f>
              <c:numCache>
                <c:formatCode>General</c:formatCode>
                <c:ptCount val="4"/>
                <c:pt idx="0">
                  <c:v>0.76000000000000145</c:v>
                </c:pt>
                <c:pt idx="1">
                  <c:v>3.05</c:v>
                </c:pt>
                <c:pt idx="2">
                  <c:v>3.65</c:v>
                </c:pt>
                <c:pt idx="3">
                  <c:v>69.2</c:v>
                </c:pt>
              </c:numCache>
            </c:numRef>
          </c:val>
        </c:ser>
        <c:gapWidth val="55"/>
        <c:gapDepth val="55"/>
        <c:shape val="cylinder"/>
        <c:axId val="58016128"/>
        <c:axId val="58017664"/>
        <c:axId val="0"/>
      </c:bar3DChart>
      <c:catAx>
        <c:axId val="58016128"/>
        <c:scaling>
          <c:orientation val="minMax"/>
        </c:scaling>
        <c:axPos val="l"/>
        <c:majorTickMark val="none"/>
        <c:tickLblPos val="nextTo"/>
        <c:crossAx val="58017664"/>
        <c:crosses val="autoZero"/>
        <c:auto val="1"/>
        <c:lblAlgn val="ctr"/>
        <c:lblOffset val="100"/>
      </c:catAx>
      <c:valAx>
        <c:axId val="5801766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5801612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sz="1400"/>
              <a:t>Porcentaje de Compras por Sector año 2011</a:t>
            </a: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Hoja1!$E$47</c:f>
              <c:strCache>
                <c:ptCount val="1"/>
                <c:pt idx="0">
                  <c:v>Microempresa</c:v>
                </c:pt>
              </c:strCache>
            </c:strRef>
          </c:tx>
          <c:cat>
            <c:strRef>
              <c:f>Hoja1!$D$48:$D$54</c:f>
              <c:strCache>
                <c:ptCount val="7"/>
                <c:pt idx="0">
                  <c:v>FFAA</c:v>
                </c:pt>
                <c:pt idx="1">
                  <c:v>Gob. Central, Universidades</c:v>
                </c:pt>
                <c:pt idx="2">
                  <c:v>Legislativo y judicial</c:v>
                </c:pt>
                <c:pt idx="3">
                  <c:v>Municipalidades</c:v>
                </c:pt>
                <c:pt idx="4">
                  <c:v>Obras Públicas</c:v>
                </c:pt>
                <c:pt idx="5">
                  <c:v>Otros</c:v>
                </c:pt>
                <c:pt idx="6">
                  <c:v>Salud</c:v>
                </c:pt>
              </c:strCache>
            </c:strRef>
          </c:cat>
          <c:val>
            <c:numRef>
              <c:f>Hoja1!$E$48:$E$54</c:f>
              <c:numCache>
                <c:formatCode>0.00%</c:formatCode>
                <c:ptCount val="7"/>
                <c:pt idx="0">
                  <c:v>1.4500000000000001E-2</c:v>
                </c:pt>
                <c:pt idx="1">
                  <c:v>4.9400000000000034E-2</c:v>
                </c:pt>
                <c:pt idx="2">
                  <c:v>1.0000000000000029E-4</c:v>
                </c:pt>
                <c:pt idx="3">
                  <c:v>7.3300000000000004E-2</c:v>
                </c:pt>
                <c:pt idx="4">
                  <c:v>1.1599999999999996E-2</c:v>
                </c:pt>
                <c:pt idx="5">
                  <c:v>0</c:v>
                </c:pt>
                <c:pt idx="6">
                  <c:v>3.960000000000001E-2</c:v>
                </c:pt>
              </c:numCache>
            </c:numRef>
          </c:val>
        </c:ser>
        <c:ser>
          <c:idx val="1"/>
          <c:order val="1"/>
          <c:tx>
            <c:strRef>
              <c:f>Hoja1!$F$47</c:f>
              <c:strCache>
                <c:ptCount val="1"/>
                <c:pt idx="0">
                  <c:v>Pequeña</c:v>
                </c:pt>
              </c:strCache>
            </c:strRef>
          </c:tx>
          <c:cat>
            <c:strRef>
              <c:f>Hoja1!$D$48:$D$54</c:f>
              <c:strCache>
                <c:ptCount val="7"/>
                <c:pt idx="0">
                  <c:v>FFAA</c:v>
                </c:pt>
                <c:pt idx="1">
                  <c:v>Gob. Central, Universidades</c:v>
                </c:pt>
                <c:pt idx="2">
                  <c:v>Legislativo y judicial</c:v>
                </c:pt>
                <c:pt idx="3">
                  <c:v>Municipalidades</c:v>
                </c:pt>
                <c:pt idx="4">
                  <c:v>Obras Públicas</c:v>
                </c:pt>
                <c:pt idx="5">
                  <c:v>Otros</c:v>
                </c:pt>
                <c:pt idx="6">
                  <c:v>Salud</c:v>
                </c:pt>
              </c:strCache>
            </c:strRef>
          </c:cat>
          <c:val>
            <c:numRef>
              <c:f>Hoja1!$F$48:$F$54</c:f>
              <c:numCache>
                <c:formatCode>0.00%</c:formatCode>
                <c:ptCount val="7"/>
                <c:pt idx="0">
                  <c:v>1.6000000000000021E-2</c:v>
                </c:pt>
                <c:pt idx="1">
                  <c:v>5.3300000000000014E-2</c:v>
                </c:pt>
                <c:pt idx="2">
                  <c:v>2.0000000000000052E-4</c:v>
                </c:pt>
                <c:pt idx="3">
                  <c:v>6.6500000000000004E-2</c:v>
                </c:pt>
                <c:pt idx="4">
                  <c:v>1.77E-2</c:v>
                </c:pt>
                <c:pt idx="5">
                  <c:v>0</c:v>
                </c:pt>
                <c:pt idx="6">
                  <c:v>5.3900000000000003E-2</c:v>
                </c:pt>
              </c:numCache>
            </c:numRef>
          </c:val>
        </c:ser>
        <c:ser>
          <c:idx val="2"/>
          <c:order val="2"/>
          <c:tx>
            <c:strRef>
              <c:f>Hoja1!$G$47</c:f>
              <c:strCache>
                <c:ptCount val="1"/>
                <c:pt idx="0">
                  <c:v>Mediana</c:v>
                </c:pt>
              </c:strCache>
            </c:strRef>
          </c:tx>
          <c:cat>
            <c:strRef>
              <c:f>Hoja1!$D$48:$D$54</c:f>
              <c:strCache>
                <c:ptCount val="7"/>
                <c:pt idx="0">
                  <c:v>FFAA</c:v>
                </c:pt>
                <c:pt idx="1">
                  <c:v>Gob. Central, Universidades</c:v>
                </c:pt>
                <c:pt idx="2">
                  <c:v>Legislativo y judicial</c:v>
                </c:pt>
                <c:pt idx="3">
                  <c:v>Municipalidades</c:v>
                </c:pt>
                <c:pt idx="4">
                  <c:v>Obras Públicas</c:v>
                </c:pt>
                <c:pt idx="5">
                  <c:v>Otros</c:v>
                </c:pt>
                <c:pt idx="6">
                  <c:v>Salud</c:v>
                </c:pt>
              </c:strCache>
            </c:strRef>
          </c:cat>
          <c:val>
            <c:numRef>
              <c:f>Hoja1!$G$48:$G$54</c:f>
              <c:numCache>
                <c:formatCode>0.00%</c:formatCode>
                <c:ptCount val="7"/>
                <c:pt idx="0">
                  <c:v>1.1800000000000038E-2</c:v>
                </c:pt>
                <c:pt idx="1">
                  <c:v>4.0700000000000014E-2</c:v>
                </c:pt>
                <c:pt idx="2">
                  <c:v>5.0000000000000034E-4</c:v>
                </c:pt>
                <c:pt idx="3">
                  <c:v>4.3299999999999998E-2</c:v>
                </c:pt>
                <c:pt idx="4">
                  <c:v>1.3200000000000029E-2</c:v>
                </c:pt>
                <c:pt idx="5">
                  <c:v>0</c:v>
                </c:pt>
                <c:pt idx="6">
                  <c:v>5.9900000000000106E-2</c:v>
                </c:pt>
              </c:numCache>
            </c:numRef>
          </c:val>
        </c:ser>
        <c:ser>
          <c:idx val="3"/>
          <c:order val="3"/>
          <c:tx>
            <c:strRef>
              <c:f>Hoja1!$H$47</c:f>
              <c:strCache>
                <c:ptCount val="1"/>
                <c:pt idx="0">
                  <c:v>Grande</c:v>
                </c:pt>
              </c:strCache>
            </c:strRef>
          </c:tx>
          <c:cat>
            <c:strRef>
              <c:f>Hoja1!$D$48:$D$54</c:f>
              <c:strCache>
                <c:ptCount val="7"/>
                <c:pt idx="0">
                  <c:v>FFAA</c:v>
                </c:pt>
                <c:pt idx="1">
                  <c:v>Gob. Central, Universidades</c:v>
                </c:pt>
                <c:pt idx="2">
                  <c:v>Legislativo y judicial</c:v>
                </c:pt>
                <c:pt idx="3">
                  <c:v>Municipalidades</c:v>
                </c:pt>
                <c:pt idx="4">
                  <c:v>Obras Públicas</c:v>
                </c:pt>
                <c:pt idx="5">
                  <c:v>Otros</c:v>
                </c:pt>
                <c:pt idx="6">
                  <c:v>Salud</c:v>
                </c:pt>
              </c:strCache>
            </c:strRef>
          </c:cat>
          <c:val>
            <c:numRef>
              <c:f>Hoja1!$H$48:$H$54</c:f>
              <c:numCache>
                <c:formatCode>0.00%</c:formatCode>
                <c:ptCount val="7"/>
                <c:pt idx="0">
                  <c:v>4.4600000000000022E-2</c:v>
                </c:pt>
                <c:pt idx="1">
                  <c:v>0.11820000000000012</c:v>
                </c:pt>
                <c:pt idx="2">
                  <c:v>7.0000000000000173E-4</c:v>
                </c:pt>
                <c:pt idx="3">
                  <c:v>7.690000000000001E-2</c:v>
                </c:pt>
                <c:pt idx="4">
                  <c:v>3.8300000000000001E-2</c:v>
                </c:pt>
                <c:pt idx="5">
                  <c:v>1.0000000000000029E-4</c:v>
                </c:pt>
                <c:pt idx="6">
                  <c:v>0.15570000000000042</c:v>
                </c:pt>
              </c:numCache>
            </c:numRef>
          </c:val>
        </c:ser>
        <c:gapWidth val="55"/>
        <c:gapDepth val="55"/>
        <c:shape val="cylinder"/>
        <c:axId val="58064256"/>
        <c:axId val="58135680"/>
        <c:axId val="0"/>
      </c:bar3DChart>
      <c:catAx>
        <c:axId val="58064256"/>
        <c:scaling>
          <c:orientation val="minMax"/>
        </c:scaling>
        <c:axPos val="b"/>
        <c:majorTickMark val="none"/>
        <c:tickLblPos val="nextTo"/>
        <c:crossAx val="58135680"/>
        <c:crosses val="autoZero"/>
        <c:auto val="1"/>
        <c:lblAlgn val="ctr"/>
        <c:lblOffset val="100"/>
      </c:catAx>
      <c:valAx>
        <c:axId val="58135680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58064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sz="1400"/>
              <a:t>Porcentaje de Compras por Modalidad año 2011 </a:t>
            </a:r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Hoja1!$C$32</c:f>
              <c:strCache>
                <c:ptCount val="1"/>
                <c:pt idx="0">
                  <c:v>Licitación pública</c:v>
                </c:pt>
              </c:strCache>
            </c:strRef>
          </c:tx>
          <c:cat>
            <c:strRef>
              <c:f>Hoja1!$D$31:$G$31</c:f>
              <c:strCache>
                <c:ptCount val="4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Hoja1!$D$32:$G$32</c:f>
              <c:numCache>
                <c:formatCode>General</c:formatCode>
                <c:ptCount val="4"/>
                <c:pt idx="0">
                  <c:v>13.38</c:v>
                </c:pt>
                <c:pt idx="1">
                  <c:v>13.51</c:v>
                </c:pt>
                <c:pt idx="2">
                  <c:v>10.81</c:v>
                </c:pt>
                <c:pt idx="3">
                  <c:v>23.32</c:v>
                </c:pt>
              </c:numCache>
            </c:numRef>
          </c:val>
        </c:ser>
        <c:ser>
          <c:idx val="1"/>
          <c:order val="1"/>
          <c:tx>
            <c:strRef>
              <c:f>Hoja1!$C$33</c:f>
              <c:strCache>
                <c:ptCount val="1"/>
                <c:pt idx="0">
                  <c:v>Convenio marco</c:v>
                </c:pt>
              </c:strCache>
            </c:strRef>
          </c:tx>
          <c:cat>
            <c:strRef>
              <c:f>Hoja1!$D$31:$G$31</c:f>
              <c:strCache>
                <c:ptCount val="4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Hoja1!$D$33:$G$33</c:f>
              <c:numCache>
                <c:formatCode>General</c:formatCode>
                <c:ptCount val="4"/>
                <c:pt idx="0">
                  <c:v>1.59</c:v>
                </c:pt>
                <c:pt idx="1">
                  <c:v>3.53</c:v>
                </c:pt>
                <c:pt idx="2">
                  <c:v>3.54</c:v>
                </c:pt>
                <c:pt idx="3">
                  <c:v>11.23</c:v>
                </c:pt>
              </c:numCache>
            </c:numRef>
          </c:val>
        </c:ser>
        <c:ser>
          <c:idx val="2"/>
          <c:order val="2"/>
          <c:tx>
            <c:strRef>
              <c:f>Hoja1!$C$34</c:f>
              <c:strCache>
                <c:ptCount val="1"/>
                <c:pt idx="0">
                  <c:v>Licitación privada </c:v>
                </c:pt>
              </c:strCache>
            </c:strRef>
          </c:tx>
          <c:cat>
            <c:strRef>
              <c:f>Hoja1!$D$31:$G$31</c:f>
              <c:strCache>
                <c:ptCount val="4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Hoja1!$D$34:$G$34</c:f>
              <c:numCache>
                <c:formatCode>General</c:formatCode>
                <c:ptCount val="4"/>
                <c:pt idx="0">
                  <c:v>0.15000000000000024</c:v>
                </c:pt>
                <c:pt idx="1">
                  <c:v>0.2</c:v>
                </c:pt>
                <c:pt idx="2">
                  <c:v>0.15000000000000024</c:v>
                </c:pt>
                <c:pt idx="3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Hoja1!$C$35</c:f>
              <c:strCache>
                <c:ptCount val="1"/>
                <c:pt idx="0">
                  <c:v>Trato directo</c:v>
                </c:pt>
              </c:strCache>
            </c:strRef>
          </c:tx>
          <c:cat>
            <c:strRef>
              <c:f>Hoja1!$D$31:$G$31</c:f>
              <c:strCache>
                <c:ptCount val="4"/>
                <c:pt idx="0">
                  <c:v>Micro</c:v>
                </c:pt>
                <c:pt idx="1">
                  <c:v>Pequeña</c:v>
                </c:pt>
                <c:pt idx="2">
                  <c:v>Mediana</c:v>
                </c:pt>
                <c:pt idx="3">
                  <c:v>Grande</c:v>
                </c:pt>
              </c:strCache>
            </c:strRef>
          </c:cat>
          <c:val>
            <c:numRef>
              <c:f>Hoja1!$D$35:$G$35</c:f>
              <c:numCache>
                <c:formatCode>General</c:formatCode>
                <c:ptCount val="4"/>
                <c:pt idx="0">
                  <c:v>3.72</c:v>
                </c:pt>
                <c:pt idx="1">
                  <c:v>3.52</c:v>
                </c:pt>
                <c:pt idx="2">
                  <c:v>2.4299999999999997</c:v>
                </c:pt>
                <c:pt idx="3">
                  <c:v>8.8000000000000007</c:v>
                </c:pt>
              </c:numCache>
            </c:numRef>
          </c:val>
        </c:ser>
        <c:shape val="cylinder"/>
        <c:axId val="58158464"/>
        <c:axId val="58184832"/>
        <c:axId val="0"/>
      </c:bar3DChart>
      <c:catAx>
        <c:axId val="58158464"/>
        <c:scaling>
          <c:orientation val="minMax"/>
        </c:scaling>
        <c:axPos val="l"/>
        <c:majorTickMark val="none"/>
        <c:tickLblPos val="nextTo"/>
        <c:crossAx val="58184832"/>
        <c:crosses val="autoZero"/>
        <c:auto val="1"/>
        <c:lblAlgn val="ctr"/>
        <c:lblOffset val="100"/>
      </c:catAx>
      <c:valAx>
        <c:axId val="58184832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5815846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D4CAE-30A0-471D-9881-3CDB862305C2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25F1C-03FC-4898-8C2B-B20B2851E2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AAD52-06AF-4569-9905-0824DF0A621A}" type="datetimeFigureOut">
              <a:rPr lang="es-ES" smtClean="0"/>
              <a:pPr/>
              <a:t>05/09/2012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7517C-CFBB-4625-9ECB-9C8A9B1ACC0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&#241;amercado.cl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eproveedores.cl/" TargetMode="External"/><Relationship Id="rId2" Type="http://schemas.openxmlformats.org/officeDocument/2006/relationships/hyperlink" Target="http://www.mercadopublico.cl/" TargetMode="Externa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hyperlink" Target="http://www.comprassustentables.cl/" TargetMode="External"/><Relationship Id="rId4" Type="http://schemas.openxmlformats.org/officeDocument/2006/relationships/hyperlink" Target="http://www.analiza.cl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ecompra.cl/index.php?option=com_phocadownload&amp;view=category&amp;id=20&amp;Itemid=568&amp;lang=es" TargetMode="External"/><Relationship Id="rId2" Type="http://schemas.openxmlformats.org/officeDocument/2006/relationships/hyperlink" Target="http://tribunaldecontratacionpublica.cl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lecompra.cl/index.php?option=com_phocadownload&amp;view=category&amp;id=12&amp;Itemid=547" TargetMode="External"/><Relationship Id="rId2" Type="http://schemas.openxmlformats.org/officeDocument/2006/relationships/hyperlink" Target="http://formacion.chilecompra.cl/Default.aspx?option=com_cursos&amp;view=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ribamipyme.cl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aval.c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“Compras Públicas y MIPYMES en Chile”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ICT4GP – 2012</a:t>
            </a:r>
          </a:p>
          <a:p>
            <a:endParaRPr lang="es-ES" dirty="0" smtClean="0"/>
          </a:p>
          <a:p>
            <a:pPr algn="r"/>
            <a:r>
              <a:rPr lang="es-ES" sz="2400" dirty="0" smtClean="0"/>
              <a:t>Irma Gutiérrez</a:t>
            </a:r>
            <a:endParaRPr lang="es-ES" sz="2400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1146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4664"/>
            <a:ext cx="2276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upload.wikimedia.org/wikipedia/commons/8/89/Flagge.jpg?uselang=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32656"/>
            <a:ext cx="2160240" cy="5760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Políticas Públicas de facilitación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28945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000" b="1" dirty="0" smtClean="0"/>
              <a:t>Introducción de TICs:</a:t>
            </a:r>
          </a:p>
          <a:p>
            <a:pPr>
              <a:buNone/>
            </a:pPr>
            <a:endParaRPr lang="es-ES" sz="2000" b="1" dirty="0" smtClean="0"/>
          </a:p>
          <a:p>
            <a:pPr algn="just"/>
            <a:r>
              <a:rPr lang="es-ES" sz="2000" dirty="0" smtClean="0"/>
              <a:t>En 2009, se consignaba que la penetración en Chile era alta en las empresas: Telefonía fija 96%; Computador personal 74% Uso de Internet 66%; Banda ancha 60% y telefonía móvil 43% (CEPAL; 2009).</a:t>
            </a:r>
          </a:p>
          <a:p>
            <a:pPr>
              <a:buNone/>
            </a:pPr>
            <a:endParaRPr lang="es-ES" sz="2000" dirty="0" smtClean="0"/>
          </a:p>
          <a:p>
            <a:pPr algn="just"/>
            <a:r>
              <a:rPr lang="es-ES" sz="2000" dirty="0" smtClean="0"/>
              <a:t>CHILECOMPRA no posee datos del perfil de sus proveedores en estos ámbitos, pero se encuentra realizando un estudio que estará disponible a fines del año 2012. </a:t>
            </a:r>
          </a:p>
          <a:p>
            <a:pPr>
              <a:buNone/>
            </a:pPr>
            <a:endParaRPr lang="es-ES" sz="2000" dirty="0" smtClean="0"/>
          </a:p>
          <a:p>
            <a:pPr algn="just"/>
            <a:r>
              <a:rPr lang="es-ES" sz="2000" dirty="0" smtClean="0"/>
              <a:t>SERCOTEC: Además de INFOCENTROS, maneja un Programa gratuito  de Emprendimiento Digital para micros y pequeños empresarios para que “</a:t>
            </a:r>
            <a:r>
              <a:rPr lang="es-ES" sz="2000" i="1" dirty="0" smtClean="0"/>
              <a:t>…hacer ventas y compras por Internet”. (2011 atendió</a:t>
            </a:r>
            <a:r>
              <a:rPr lang="es-ES" sz="2000" dirty="0" smtClean="0"/>
              <a:t>1.339 empresarios Para el año 2012 se espera capacitar aproximadamente 8.000 empresas).</a:t>
            </a:r>
          </a:p>
          <a:p>
            <a:endParaRPr lang="es-ES" sz="2000" dirty="0" smtClean="0"/>
          </a:p>
          <a:p>
            <a:pPr algn="just">
              <a:buNone/>
            </a:pPr>
            <a:r>
              <a:rPr lang="es-ES" sz="2000" dirty="0" smtClean="0"/>
              <a:t>	Mayoría de las opiniones dicen que la brecha digital ha disminuido y que CHILECOMPRA Y  los portales públicos han contribuido, especialmente el Servicio de Impuestos Internos (SII), con declaraciones y facturas electrónicas.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Políticas Públicas de facilitación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200" b="1" dirty="0" smtClean="0"/>
              <a:t>Especificidades de la operación regional y local:</a:t>
            </a:r>
          </a:p>
          <a:p>
            <a:pPr>
              <a:buNone/>
            </a:pPr>
            <a:endParaRPr lang="es-ES" sz="1600" b="1" dirty="0" smtClean="0"/>
          </a:p>
          <a:p>
            <a:pPr>
              <a:buNone/>
            </a:pPr>
            <a:r>
              <a:rPr lang="es-ES" sz="1600" dirty="0" smtClean="0"/>
              <a:t>	CHILECOMPRA no posee una política especial de fomento para el acceso de proveedores a nivel regional y/o municipal.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ES" sz="1600" dirty="0" smtClean="0"/>
              <a:t>	CHILECOMPRA estima que el peso de las compras regionales se reparte   igual que las ventas totales en la economía.  (En total de ventas la RM  era 77% </a:t>
            </a:r>
            <a:r>
              <a:rPr lang="es-CL" sz="1600" dirty="0" smtClean="0"/>
              <a:t>y según datos de CHILECOMPRA la RM representa un 51,8%).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CL" sz="1600" dirty="0" smtClean="0"/>
              <a:t>	Las compras municipales, son las más criticadas por atraso en los pagos y donde también se ponen mayores sospechas de adjudicaciones poco claras. </a:t>
            </a:r>
          </a:p>
          <a:p>
            <a:pPr>
              <a:buNone/>
            </a:pPr>
            <a:endParaRPr lang="es-CL" sz="1600" dirty="0" smtClean="0"/>
          </a:p>
          <a:p>
            <a:pPr>
              <a:buNone/>
            </a:pPr>
            <a:r>
              <a:rPr lang="es-CL" sz="1600" dirty="0" smtClean="0"/>
              <a:t>	Se aprecia una suerte de incompatibilidad en discriminar a favor de la PYME con garantía de acceso para todos.</a:t>
            </a:r>
          </a:p>
          <a:p>
            <a:pPr>
              <a:buNone/>
            </a:pPr>
            <a:endParaRPr lang="es-ES" sz="1600" dirty="0" smtClean="0"/>
          </a:p>
          <a:p>
            <a:pPr>
              <a:buNone/>
            </a:pPr>
            <a:r>
              <a:rPr lang="es-CL" sz="1600" dirty="0" smtClean="0"/>
              <a:t> 	Un caso especial  destacable es el CENTRO DE EMPRENDIMIENTO LOCAL Muhammad </a:t>
            </a:r>
            <a:r>
              <a:rPr lang="es-CL" sz="1600" dirty="0" err="1" smtClean="0"/>
              <a:t>Yunus</a:t>
            </a:r>
            <a:r>
              <a:rPr lang="es-CL" sz="1600" dirty="0" smtClean="0"/>
              <a:t> (Peñalolén), que atiende aprox. 1000 empresas año integrando  múltiples servicios como catálogo electrónico de empresas</a:t>
            </a:r>
          </a:p>
          <a:p>
            <a:pPr>
              <a:buNone/>
            </a:pPr>
            <a:r>
              <a:rPr lang="es-CL" sz="1600" dirty="0" smtClean="0"/>
              <a:t>	 </a:t>
            </a:r>
            <a:r>
              <a:rPr lang="es-CL" sz="1600" u="sng" dirty="0" smtClean="0">
                <a:hlinkClick r:id="rId2"/>
              </a:rPr>
              <a:t>www.peñamercado.cl</a:t>
            </a:r>
            <a:endParaRPr lang="es-CL" sz="1600" u="sng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endParaRPr 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Resultados y Perspectivas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Evaluación cuantitativa: </a:t>
            </a:r>
            <a:r>
              <a:rPr lang="es-ES" sz="1600" dirty="0" smtClean="0"/>
              <a:t>En número inscritos de 7% a 50% de empresas totales país.</a:t>
            </a:r>
          </a:p>
          <a:p>
            <a:pPr>
              <a:buNone/>
            </a:pPr>
            <a:endParaRPr lang="es-ES" sz="2000" b="1" dirty="0"/>
          </a:p>
        </p:txBody>
      </p:sp>
      <p:graphicFrame>
        <p:nvGraphicFramePr>
          <p:cNvPr id="4" name="3 Gráfico"/>
          <p:cNvGraphicFramePr/>
          <p:nvPr/>
        </p:nvGraphicFramePr>
        <p:xfrm>
          <a:off x="467544" y="1340767"/>
          <a:ext cx="8136904" cy="1872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4 Gráfico"/>
          <p:cNvGraphicFramePr/>
          <p:nvPr/>
        </p:nvGraphicFramePr>
        <p:xfrm>
          <a:off x="899592" y="3068960"/>
          <a:ext cx="784887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5 Gráfico"/>
          <p:cNvGraphicFramePr/>
          <p:nvPr/>
        </p:nvGraphicFramePr>
        <p:xfrm>
          <a:off x="1331640" y="4653136"/>
          <a:ext cx="7488832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Resultados y Perspectivas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Evaluación cuantitativa:</a:t>
            </a:r>
            <a:endParaRPr lang="es-ES" sz="1600" b="1" dirty="0" smtClean="0"/>
          </a:p>
          <a:p>
            <a:pPr>
              <a:buNone/>
            </a:pPr>
            <a:endParaRPr lang="es-ES" sz="2000" b="1" dirty="0"/>
          </a:p>
        </p:txBody>
      </p:sp>
      <p:graphicFrame>
        <p:nvGraphicFramePr>
          <p:cNvPr id="6" name="5 Gráfico"/>
          <p:cNvGraphicFramePr/>
          <p:nvPr/>
        </p:nvGraphicFramePr>
        <p:xfrm>
          <a:off x="755576" y="1556792"/>
          <a:ext cx="7776864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6 Gráfico"/>
          <p:cNvGraphicFramePr/>
          <p:nvPr/>
        </p:nvGraphicFramePr>
        <p:xfrm>
          <a:off x="971600" y="3717032"/>
          <a:ext cx="7416824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3200" dirty="0" smtClean="0"/>
              <a:t>Resultados y Perspectivas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Evaluación cualitativa:</a:t>
            </a:r>
          </a:p>
          <a:p>
            <a:pPr>
              <a:buNone/>
            </a:pPr>
            <a:r>
              <a:rPr lang="es-ES" sz="2000" b="1" dirty="0" smtClean="0"/>
              <a:t> </a:t>
            </a:r>
            <a:endParaRPr lang="es-ES" sz="2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9512" y="1412776"/>
          <a:ext cx="8640961" cy="4604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3763761"/>
                <a:gridCol w="3869087"/>
              </a:tblGrid>
              <a:tr h="375816">
                <a:tc>
                  <a:txBody>
                    <a:bodyPr/>
                    <a:lstStyle/>
                    <a:p>
                      <a:r>
                        <a:rPr lang="es-ES" dirty="0" smtClean="0"/>
                        <a:t>Actores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Destaca positivo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Críticas</a:t>
                      </a:r>
                      <a:endParaRPr lang="es-ES" dirty="0"/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MIPYME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Sistema bueno, exitoso, participación 3 a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1600" dirty="0" smtClean="0"/>
                        <a:t>    4 veces respecto</a:t>
                      </a:r>
                      <a:r>
                        <a:rPr lang="es-ES" sz="1600" baseline="0" dirty="0" smtClean="0"/>
                        <a:t> al </a:t>
                      </a:r>
                      <a:r>
                        <a:rPr lang="es-ES" sz="1600" dirty="0" smtClean="0"/>
                        <a:t>mercado total.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Transparencia</a:t>
                      </a:r>
                      <a:r>
                        <a:rPr lang="es-ES" sz="1600" baseline="0" dirty="0" smtClean="0"/>
                        <a:t> y confianza en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1600" baseline="0" dirty="0" smtClean="0"/>
                        <a:t>     administración pública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 Información disponible para competir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 Sostiene ventas MIPYME en crisis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Plazos de pago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 Trámites engorrosos hacen complejo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1600" dirty="0" smtClean="0"/>
                        <a:t>     licitar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 Menor confianza en Municipios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s-ES" sz="1600" dirty="0"/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Otros SS. Públicos y </a:t>
                      </a:r>
                      <a:r>
                        <a:rPr lang="es-ES" sz="1600" b="1" dirty="0" err="1" smtClean="0"/>
                        <a:t>Colabor</a:t>
                      </a:r>
                      <a:r>
                        <a:rPr lang="es-ES" sz="1600" b="1" dirty="0" smtClean="0"/>
                        <a:t>.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Institución seria y transparente en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1600" dirty="0" smtClean="0"/>
                        <a:t>   Modernización del Estado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Prácticas no autorreferentes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MIPYMES han crecido en  participación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s-ES" sz="1600" dirty="0" smtClean="0"/>
                        <a:t>  Se precisan reformas para eliminar barreras,  fomentar el acceso e incorporar MIPYME</a:t>
                      </a:r>
                    </a:p>
                    <a:p>
                      <a:endParaRPr lang="es-ES" sz="1600" dirty="0"/>
                    </a:p>
                  </a:txBody>
                  <a:tcPr/>
                </a:tc>
              </a:tr>
              <a:tr h="1120068">
                <a:tc>
                  <a:txBody>
                    <a:bodyPr/>
                    <a:lstStyle/>
                    <a:p>
                      <a:r>
                        <a:rPr lang="es-ES" sz="1600" b="1" dirty="0" smtClean="0"/>
                        <a:t>CHILE</a:t>
                      </a:r>
                    </a:p>
                    <a:p>
                      <a:r>
                        <a:rPr lang="es-ES" sz="1600" b="1" dirty="0" smtClean="0"/>
                        <a:t>COMPRA</a:t>
                      </a:r>
                      <a:endParaRPr lang="es-E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Resultados positivos para MIPYME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Reconocimiento interno y externo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Mesa de trabajo con gremios</a:t>
                      </a:r>
                      <a:endParaRPr lang="es-E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Resultados y Perspectivas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Lecciones aprendidas:</a:t>
            </a:r>
            <a:endParaRPr lang="es-ES" sz="2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83568" y="1844824"/>
          <a:ext cx="8136904" cy="3937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12301"/>
                <a:gridCol w="542460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Actores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Lecciones  </a:t>
                      </a:r>
                      <a:r>
                        <a:rPr lang="es-ES" baseline="0" dirty="0" smtClean="0"/>
                        <a:t> detectadas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MIPYME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 Valoración de la capacitación para el acceso a compras públicas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 Insisti</a:t>
                      </a:r>
                      <a:r>
                        <a:rPr lang="es-ES" dirty="0" smtClean="0"/>
                        <a:t>r en pago oportuno para custodiar el funcionamiento de sistema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/>
                        <a:t>Otros SS. Públicos y Colaboradores</a:t>
                      </a:r>
                    </a:p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  Destinar</a:t>
                      </a:r>
                      <a:r>
                        <a:rPr lang="es-ES" baseline="0" dirty="0" smtClean="0"/>
                        <a:t> más fondos  a difusión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 Modelos de financiamiento deben ser más robustos con batería de productos asociados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800" b="1" dirty="0" smtClean="0"/>
                        <a:t>CHILE</a:t>
                      </a:r>
                    </a:p>
                    <a:p>
                      <a:r>
                        <a:rPr lang="es-ES" sz="1800" b="1" dirty="0" smtClean="0"/>
                        <a:t>COMPRA</a:t>
                      </a:r>
                      <a:endParaRPr lang="es-E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 Se precisa mayor difusión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 Instrumentos financieros difieren según tamaño de empresa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dirty="0" smtClean="0"/>
                        <a:t>Capacitar</a:t>
                      </a:r>
                      <a:r>
                        <a:rPr lang="es-ES" baseline="0" dirty="0" smtClean="0"/>
                        <a:t> a proveedores y compradores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baseline="0" dirty="0" smtClean="0"/>
                        <a:t> Asociatividad es compleja y de largo plazo 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Resultados y Perspectivas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Desafíos pendientes:</a:t>
            </a:r>
            <a:endParaRPr lang="es-ES" sz="2000" b="1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95536" y="1412776"/>
          <a:ext cx="8496945" cy="51715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32315"/>
                <a:gridCol w="5664630"/>
              </a:tblGrid>
              <a:tr h="420138">
                <a:tc>
                  <a:txBody>
                    <a:bodyPr/>
                    <a:lstStyle/>
                    <a:p>
                      <a:r>
                        <a:rPr lang="es-ES" dirty="0" smtClean="0"/>
                        <a:t>Actores 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Desafíos</a:t>
                      </a:r>
                      <a:endParaRPr lang="es-ES" dirty="0"/>
                    </a:p>
                  </a:txBody>
                  <a:tcPr/>
                </a:tc>
              </a:tr>
              <a:tr h="1452071">
                <a:tc>
                  <a:txBody>
                    <a:bodyPr/>
                    <a:lstStyle/>
                    <a:p>
                      <a:r>
                        <a:rPr lang="es-ES" b="1" dirty="0" smtClean="0"/>
                        <a:t>MIPYME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Incorporar más MIPYME implica cambios al modelo económico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1600" dirty="0" smtClean="0"/>
                        <a:t>  de alta concentración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Digitalizar empresa de menor tamaño y entregar asistencia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s-ES" sz="1600" dirty="0" smtClean="0"/>
                        <a:t>   técnica y acompañamiento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Desarrollar</a:t>
                      </a:r>
                      <a:r>
                        <a:rPr lang="es-ES" sz="1600" baseline="0" dirty="0" smtClean="0"/>
                        <a:t> proveedores con oferta integral de fomento</a:t>
                      </a:r>
                      <a:endParaRPr lang="es-ES" sz="1600" dirty="0" smtClean="0"/>
                    </a:p>
                  </a:txBody>
                  <a:tcPr/>
                </a:tc>
              </a:tr>
              <a:tr h="2160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/>
                        <a:t>Otros SS. Públicos y Colaboradores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Impulsar a la Banca para oferta ad hoc y </a:t>
                      </a:r>
                      <a:r>
                        <a:rPr lang="es-ES" sz="1600" baseline="0" dirty="0" smtClean="0"/>
                        <a:t> </a:t>
                      </a:r>
                      <a:r>
                        <a:rPr lang="es-ES" sz="1600" baseline="0" smtClean="0"/>
                        <a:t>respaldar fianza</a:t>
                      </a:r>
                      <a:endParaRPr lang="es-ES" sz="16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Integrar la información de CHILECOMPRA, mejorar buscadores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 Facilitar acceso (inscripción</a:t>
                      </a:r>
                      <a:r>
                        <a:rPr lang="es-ES" sz="1600" baseline="0" dirty="0" smtClean="0"/>
                        <a:t> automática y bajar costos)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 Estudiar medidas de preferencia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 Limitar experiencia como regla de evaluación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 Precisar concepto de idoneidad financiera y técnica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 No más de 30% por empresa respecto  a un cliente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baseline="0" dirty="0" smtClean="0"/>
                        <a:t>  Mayor trabajo de las AG para servicios a sus asociados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s-ES" sz="1600" dirty="0"/>
                    </a:p>
                  </a:txBody>
                  <a:tcPr/>
                </a:tc>
              </a:tr>
              <a:tr h="1013293">
                <a:tc>
                  <a:txBody>
                    <a:bodyPr/>
                    <a:lstStyle/>
                    <a:p>
                      <a:r>
                        <a:rPr lang="es-ES" sz="1800" b="1" dirty="0" smtClean="0"/>
                        <a:t>CHILE</a:t>
                      </a:r>
                    </a:p>
                    <a:p>
                      <a:r>
                        <a:rPr lang="es-ES" sz="1800" b="1" dirty="0" smtClean="0"/>
                        <a:t>COMPRA</a:t>
                      </a:r>
                      <a:endParaRPr lang="es-E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</a:t>
                      </a:r>
                      <a:r>
                        <a:rPr lang="es-ES" sz="1600" dirty="0" err="1" smtClean="0"/>
                        <a:t>Fidelizar</a:t>
                      </a:r>
                      <a:r>
                        <a:rPr lang="es-ES" sz="1600" dirty="0" smtClean="0"/>
                        <a:t> proveedores (alta volatilidad)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Mayor difusión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s-ES" sz="1600" dirty="0" smtClean="0"/>
                        <a:t> Seguir trabajando para evitar atrasos en los pagos</a:t>
                      </a:r>
                      <a:endParaRPr lang="es-E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s-ES" b="1" i="1" dirty="0" smtClean="0"/>
              <a:t>Compras Públicas y MIPYMES en Chile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980729"/>
            <a:ext cx="8352928" cy="48965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1600" b="1" i="1" dirty="0" smtClean="0"/>
              <a:t>Síntesis: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i="1" dirty="0" smtClean="0"/>
              <a:t>El sistema de Compras Públicas en Chile ha tenido éxito en la incorporación y participación de MIPYME, aún sin existir una política declarada formalmente para ese propósito. Ello es reconocido por todos los actores y demostrable en  su creciente participación de mercado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i="1" dirty="0" smtClean="0"/>
              <a:t>El marco normativo e institucional que no ha discriminado positivamente para empresas pequeñas y que no ha explicitado a CHILECOMPRA como Institución de fomento  no ha sido tampoco un obstáculo para su incorporación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i="1" dirty="0" smtClean="0"/>
              <a:t>Las herramientas no  financieras de mayor peso son las que resguardan la confianza en el sistema, la transparencia y probidad y, para el desarrollo de proveedores, la capacitación 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i="1" dirty="0" smtClean="0"/>
              <a:t>Las herramientas financieras han funcionado, algunas se están perfeccionando y otras recién emergen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i="1" dirty="0" smtClean="0"/>
              <a:t>Las dificultades que persisten se refieren básicamente al pago oportuno, la complejidad de operar </a:t>
            </a:r>
            <a:r>
              <a:rPr lang="es-ES" sz="1600" i="1" smtClean="0"/>
              <a:t>y la sensación </a:t>
            </a:r>
            <a:r>
              <a:rPr lang="es-ES" sz="1600" i="1" dirty="0" smtClean="0"/>
              <a:t>de falta de transparencia en algunos casos, asociados a Municipios, principalmente.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i="1" dirty="0" smtClean="0"/>
              <a:t>Existe espacio para mejoras en: difusión,  coordinación institucional de fomento, coordinación en los territorios, simplificación de trámites y cobros, vigilancia de modalidades de compra, funcionamiento del mercado del crédito, acciones conjuntas con gremios , conocimiento del perfil detallado de proveedores y volatilidad de empresas participantes, principalmente.</a:t>
            </a:r>
          </a:p>
          <a:p>
            <a:pPr algn="just">
              <a:buFont typeface="Wingdings" pitchFamily="2" charset="2"/>
              <a:buChar char="ü"/>
            </a:pPr>
            <a:r>
              <a:rPr lang="es-ES" sz="1600" i="1" dirty="0" smtClean="0"/>
              <a:t>CHILECOMPRA</a:t>
            </a:r>
            <a:r>
              <a:rPr lang="es-ES" sz="1600" b="1" i="1" dirty="0" smtClean="0"/>
              <a:t>  </a:t>
            </a:r>
            <a:r>
              <a:rPr lang="es-ES" sz="1600" i="1" dirty="0" smtClean="0"/>
              <a:t>ha sido capaz de descontinuar herramientas no exitosas y posee una buena evaluación de su imagen pública.</a:t>
            </a:r>
            <a:endParaRPr lang="es-ES" sz="1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08012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“</a:t>
            </a:r>
            <a:r>
              <a:rPr lang="es-ES" sz="3600" b="1" dirty="0" smtClean="0"/>
              <a:t>Compras Públicas y MIPYMES en Chile”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1656184"/>
          </a:xfrm>
        </p:spPr>
        <p:txBody>
          <a:bodyPr>
            <a:normAutofit fontScale="92500" lnSpcReduction="10000"/>
          </a:bodyPr>
          <a:lstStyle/>
          <a:p>
            <a:r>
              <a:rPr lang="es-ES" sz="2800" dirty="0" smtClean="0"/>
              <a:t>ICT4GP – 2012</a:t>
            </a:r>
          </a:p>
          <a:p>
            <a:endParaRPr lang="es-ES" dirty="0" smtClean="0"/>
          </a:p>
          <a:p>
            <a:pPr algn="r"/>
            <a:r>
              <a:rPr lang="es-ES" sz="2000" dirty="0" smtClean="0"/>
              <a:t>Irma Gutiérrez Ayala </a:t>
            </a:r>
          </a:p>
          <a:p>
            <a:pPr algn="r"/>
            <a:r>
              <a:rPr lang="es-ES" sz="2000" dirty="0" smtClean="0"/>
              <a:t>Consultora en PYME</a:t>
            </a:r>
          </a:p>
          <a:p>
            <a:pPr algn="r"/>
            <a:endParaRPr lang="es-ES" sz="2000" dirty="0" smtClean="0"/>
          </a:p>
          <a:p>
            <a:pPr algn="r"/>
            <a:endParaRPr lang="es-ES" sz="2000" dirty="0"/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31146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404664"/>
            <a:ext cx="22764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://upload.wikimedia.org/wikipedia/commons/8/89/Flagge.jpg?uselang=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332656"/>
            <a:ext cx="2160240" cy="57606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275856" y="2708920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              </a:t>
            </a:r>
            <a:r>
              <a:rPr lang="es-ES" sz="3600" b="1" dirty="0" smtClean="0"/>
              <a:t>Gracias</a:t>
            </a:r>
            <a:r>
              <a:rPr lang="es-ES" sz="3600" dirty="0" smtClean="0"/>
              <a:t> 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b="1" i="1" dirty="0" smtClean="0"/>
              <a:t>Compras Públicas y MIPYMES en Chile</a:t>
            </a:r>
            <a:endParaRPr lang="es-ES" sz="3200" i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i="1" dirty="0" smtClean="0"/>
              <a:t>Contenido: </a:t>
            </a:r>
          </a:p>
          <a:p>
            <a:pPr>
              <a:buNone/>
            </a:pPr>
            <a:endParaRPr lang="es-ES" i="1" dirty="0" smtClean="0"/>
          </a:p>
          <a:p>
            <a:pPr lvl="1"/>
            <a:r>
              <a:rPr lang="es-ES" i="1" dirty="0" smtClean="0"/>
              <a:t>MIPYME en Chile y acceso  a compras públicas</a:t>
            </a:r>
          </a:p>
          <a:p>
            <a:pPr lvl="1"/>
            <a:endParaRPr lang="es-ES" i="1" dirty="0" smtClean="0"/>
          </a:p>
          <a:p>
            <a:pPr lvl="1"/>
            <a:r>
              <a:rPr lang="es-ES" i="1" dirty="0" smtClean="0"/>
              <a:t>Políticas Públicas de facilitación</a:t>
            </a:r>
          </a:p>
          <a:p>
            <a:pPr lvl="1"/>
            <a:endParaRPr lang="es-ES" i="1" dirty="0" smtClean="0"/>
          </a:p>
          <a:p>
            <a:pPr lvl="1"/>
            <a:r>
              <a:rPr lang="es-ES" i="1" dirty="0" smtClean="0"/>
              <a:t>Resultados y Perspectivas</a:t>
            </a:r>
            <a:endParaRPr lang="es-E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2800" i="1" dirty="0" smtClean="0"/>
              <a:t>MIPYME en Chile y acceso  a compras públicas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" sz="2000" b="1" dirty="0" smtClean="0"/>
              <a:t>Caracterización MIPYME en Chile:</a:t>
            </a:r>
          </a:p>
          <a:p>
            <a:pPr>
              <a:buNone/>
            </a:pPr>
            <a:endParaRPr lang="es-ES" sz="2400" dirty="0" smtClean="0"/>
          </a:p>
          <a:p>
            <a:pPr lvl="2"/>
            <a:r>
              <a:rPr lang="es-ES" sz="2000" dirty="0" smtClean="0"/>
              <a:t>Ventas inferiores a +- USD 4,6 millones año</a:t>
            </a:r>
          </a:p>
          <a:p>
            <a:pPr lvl="2"/>
            <a:endParaRPr lang="es-ES" sz="2000" dirty="0" smtClean="0"/>
          </a:p>
          <a:p>
            <a:pPr lvl="2"/>
            <a:r>
              <a:rPr lang="es-ES" sz="2000" dirty="0" smtClean="0"/>
              <a:t>En número: 78% micro; 18% pequeña; 3% mediana y 1% grande</a:t>
            </a:r>
          </a:p>
          <a:p>
            <a:pPr lvl="2"/>
            <a:r>
              <a:rPr lang="es-ES" sz="2000" dirty="0" smtClean="0"/>
              <a:t>En ventas: 2% micro; 6% pequeña; 6% mediana y 86% grande</a:t>
            </a:r>
          </a:p>
          <a:p>
            <a:pPr lvl="2"/>
            <a:endParaRPr lang="es-ES" sz="2000" dirty="0" smtClean="0"/>
          </a:p>
          <a:p>
            <a:pPr lvl="2"/>
            <a:r>
              <a:rPr lang="es-ES" sz="2000" dirty="0" smtClean="0"/>
              <a:t>Dinámica: en 7 años cierra 15,5% grande y 47,8% micro</a:t>
            </a:r>
          </a:p>
          <a:p>
            <a:pPr lvl="2"/>
            <a:r>
              <a:rPr lang="es-ES" sz="2000" dirty="0" smtClean="0"/>
              <a:t>60% del empleo formal es MIPYME</a:t>
            </a:r>
          </a:p>
          <a:p>
            <a:pPr lvl="2"/>
            <a:r>
              <a:rPr lang="es-ES" sz="2000" dirty="0" smtClean="0"/>
              <a:t>Exportaciones  MIPYME menores al 3% del total </a:t>
            </a:r>
          </a:p>
          <a:p>
            <a:pPr lvl="2"/>
            <a:endParaRPr lang="es-ES" sz="2000" dirty="0" smtClean="0"/>
          </a:p>
          <a:p>
            <a:pPr lvl="2"/>
            <a:r>
              <a:rPr lang="es-ES" sz="2000" dirty="0" smtClean="0"/>
              <a:t>Fomento Productivo MIPE aprox. USD 400 millones/año (énfasis en capacitación, garantías crediticias y articulación/innovación y desarrollo tecnológico)</a:t>
            </a: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2800" i="1" dirty="0" smtClean="0"/>
              <a:t>MIPYME en Chile y acceso  a compras públicas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Funcionamiento CHILECOMPRA </a:t>
            </a:r>
            <a:r>
              <a:rPr lang="es-ES" sz="2000" b="1" dirty="0" smtClean="0"/>
              <a:t>:</a:t>
            </a:r>
            <a:endParaRPr lang="es-ES" sz="2000" dirty="0" smtClean="0"/>
          </a:p>
          <a:p>
            <a:pPr lvl="2"/>
            <a:r>
              <a:rPr lang="es-ES" sz="2000" dirty="0" smtClean="0"/>
              <a:t>Dirección dependiente del Ministerio de Hacienda (29/8/2003)</a:t>
            </a:r>
          </a:p>
          <a:p>
            <a:pPr lvl="2"/>
            <a:r>
              <a:rPr lang="es-ES" sz="2000" dirty="0" smtClean="0"/>
              <a:t>Plataforma de Compras </a:t>
            </a:r>
            <a:r>
              <a:rPr lang="es-ES" sz="2000" dirty="0" smtClean="0">
                <a:hlinkClick r:id="rId2"/>
              </a:rPr>
              <a:t>www.mercadopublico.cl</a:t>
            </a:r>
            <a:endParaRPr lang="es-ES" sz="2000" dirty="0" smtClean="0"/>
          </a:p>
          <a:p>
            <a:pPr lvl="2"/>
            <a:r>
              <a:rPr lang="es-ES" sz="2000" dirty="0" smtClean="0"/>
              <a:t>Modalidades de compra: licitación pública /convenio marco/ licitación privada/ trato </a:t>
            </a:r>
            <a:r>
              <a:rPr lang="es-ES" sz="2000" dirty="0" smtClean="0"/>
              <a:t>directo</a:t>
            </a:r>
            <a:endParaRPr lang="es-ES" sz="2000" dirty="0" smtClean="0"/>
          </a:p>
          <a:p>
            <a:pPr lvl="2"/>
            <a:r>
              <a:rPr lang="es-ES" sz="2000" dirty="0" smtClean="0"/>
              <a:t>Otras plataformas: </a:t>
            </a:r>
            <a:r>
              <a:rPr lang="es-ES" sz="2000" dirty="0" smtClean="0">
                <a:hlinkClick r:id="rId3"/>
              </a:rPr>
              <a:t>www.chileproveedores.cl</a:t>
            </a:r>
            <a:r>
              <a:rPr lang="es-ES" sz="2000" dirty="0" smtClean="0"/>
              <a:t> / </a:t>
            </a:r>
            <a:r>
              <a:rPr lang="es-ES" sz="2000" dirty="0" smtClean="0">
                <a:hlinkClick r:id="rId4"/>
              </a:rPr>
              <a:t>www.analiza.cl</a:t>
            </a:r>
            <a:r>
              <a:rPr lang="es-ES" sz="2000" dirty="0" smtClean="0"/>
              <a:t>  / </a:t>
            </a:r>
            <a:r>
              <a:rPr lang="es-ES" sz="2000" dirty="0" smtClean="0">
                <a:hlinkClick r:id="rId5"/>
              </a:rPr>
              <a:t>www.comprassustentables.cl</a:t>
            </a:r>
            <a:endParaRPr lang="es-ES" sz="2000" dirty="0" smtClean="0"/>
          </a:p>
          <a:p>
            <a:pPr lvl="2"/>
            <a:endParaRPr lang="es-ES" sz="2000" dirty="0" smtClean="0"/>
          </a:p>
          <a:p>
            <a:pPr lvl="2">
              <a:buNone/>
            </a:pPr>
            <a:r>
              <a:rPr lang="es-ES" sz="2000" dirty="0" smtClean="0"/>
              <a:t>		</a:t>
            </a:r>
          </a:p>
          <a:p>
            <a:pPr>
              <a:buNone/>
            </a:pPr>
            <a:endParaRPr lang="es-ES" sz="2000" dirty="0" smtClean="0"/>
          </a:p>
        </p:txBody>
      </p:sp>
      <p:graphicFrame>
        <p:nvGraphicFramePr>
          <p:cNvPr id="4" name="12 Gráfico"/>
          <p:cNvGraphicFramePr/>
          <p:nvPr/>
        </p:nvGraphicFramePr>
        <p:xfrm>
          <a:off x="1475656" y="3645024"/>
          <a:ext cx="65527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2800" i="1" dirty="0" smtClean="0"/>
              <a:t>MIPYME en Chile y acceso  a compras públicas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052736"/>
            <a:ext cx="8373616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2000" b="1" dirty="0" smtClean="0"/>
              <a:t>Percepción de facilidades y dificultades:</a:t>
            </a:r>
          </a:p>
          <a:p>
            <a:pPr algn="just"/>
            <a:r>
              <a:rPr lang="es-ES" sz="1400" dirty="0" smtClean="0"/>
              <a:t>Facilidades: </a:t>
            </a:r>
            <a:r>
              <a:rPr lang="es-CL" sz="1400" dirty="0" smtClean="0"/>
              <a:t>las MIPYME aprecian las oportunidades comerciales que la transparencia del mercado les ha permitido abrir, pudiendo participar en este mercado entre 3 a 4 veces la proporción que existe en otros mercados. En tal sentido, se califica a CHILECOMPRA como un amortiguador de las caídas económicas.</a:t>
            </a:r>
          </a:p>
          <a:p>
            <a:pPr algn="just"/>
            <a:r>
              <a:rPr lang="es-CL" sz="1400" dirty="0" smtClean="0"/>
              <a:t>Satisfacción: El promedio  supera históricamente el 70%. En imagen, los mejores conceptos son para innovación y  ser amigable  y los más bajos  para transparencia y ofertar en condiciones igualitarias.</a:t>
            </a:r>
          </a:p>
          <a:p>
            <a:endParaRPr lang="es-ES" sz="1400" dirty="0" smtClean="0"/>
          </a:p>
          <a:p>
            <a:endParaRPr lang="es-ES" sz="2400" dirty="0" smtClean="0"/>
          </a:p>
          <a:p>
            <a:pPr>
              <a:buNone/>
            </a:pPr>
            <a:endParaRPr lang="es-ES" sz="2400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67544" y="2780928"/>
          <a:ext cx="8352928" cy="37621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22293"/>
                <a:gridCol w="3266339"/>
                <a:gridCol w="2664296"/>
              </a:tblGrid>
              <a:tr h="473855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Opinante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Dificultades inicio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Dificultades actuales</a:t>
                      </a:r>
                      <a:endParaRPr lang="es-ES" sz="1400" dirty="0"/>
                    </a:p>
                  </a:txBody>
                  <a:tcPr/>
                </a:tc>
              </a:tr>
              <a:tr h="118232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Empresarios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Escasa difusión</a:t>
                      </a:r>
                    </a:p>
                    <a:p>
                      <a:r>
                        <a:rPr lang="es-ES" sz="1400" dirty="0" smtClean="0"/>
                        <a:t>Excesivas</a:t>
                      </a:r>
                      <a:r>
                        <a:rPr lang="es-ES" sz="1400" baseline="0" dirty="0" smtClean="0"/>
                        <a:t> garantías</a:t>
                      </a:r>
                    </a:p>
                    <a:p>
                      <a:r>
                        <a:rPr lang="es-ES" sz="1400" baseline="0" dirty="0" smtClean="0"/>
                        <a:t>Baja digitalización PYME</a:t>
                      </a:r>
                    </a:p>
                    <a:p>
                      <a:r>
                        <a:rPr lang="es-ES" sz="1400" baseline="0" dirty="0" smtClean="0"/>
                        <a:t>Poca competencia compradores</a:t>
                      </a:r>
                    </a:p>
                    <a:p>
                      <a:r>
                        <a:rPr lang="es-ES" sz="1400" baseline="0" dirty="0" smtClean="0"/>
                        <a:t>Prejuicio de corrupción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Prejuicio de corrupción</a:t>
                      </a:r>
                    </a:p>
                    <a:p>
                      <a:r>
                        <a:rPr lang="es-ES" sz="1400" dirty="0" smtClean="0"/>
                        <a:t>Decisiones por</a:t>
                      </a:r>
                      <a:r>
                        <a:rPr lang="es-ES" sz="1400" baseline="0" dirty="0" smtClean="0"/>
                        <a:t> precio</a:t>
                      </a:r>
                    </a:p>
                    <a:p>
                      <a:r>
                        <a:rPr lang="es-ES" sz="1400" baseline="0" dirty="0" smtClean="0"/>
                        <a:t>Centralismo</a:t>
                      </a:r>
                    </a:p>
                    <a:p>
                      <a:r>
                        <a:rPr lang="es-ES" sz="1400" baseline="0" dirty="0" smtClean="0"/>
                        <a:t>Errores de compradores</a:t>
                      </a:r>
                      <a:endParaRPr lang="es-ES" sz="1400" dirty="0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Otros Organismos 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Complejidad</a:t>
                      </a:r>
                      <a:r>
                        <a:rPr lang="es-ES" sz="1400" baseline="0" dirty="0" smtClean="0"/>
                        <a:t> portal</a:t>
                      </a:r>
                    </a:p>
                    <a:p>
                      <a:r>
                        <a:rPr lang="es-ES" sz="1400" baseline="0" dirty="0" smtClean="0"/>
                        <a:t>Boleta garantía</a:t>
                      </a:r>
                    </a:p>
                    <a:p>
                      <a:r>
                        <a:rPr lang="es-ES" sz="1400" baseline="0" dirty="0" smtClean="0"/>
                        <a:t>Falta de financiamiento</a:t>
                      </a:r>
                    </a:p>
                    <a:p>
                      <a:r>
                        <a:rPr lang="es-ES" sz="1400" baseline="0" dirty="0" smtClean="0"/>
                        <a:t>Atraso en pagos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Garantías</a:t>
                      </a:r>
                    </a:p>
                    <a:p>
                      <a:r>
                        <a:rPr lang="es-ES" sz="1400" dirty="0" smtClean="0"/>
                        <a:t>Sistema burocrático</a:t>
                      </a:r>
                    </a:p>
                    <a:p>
                      <a:r>
                        <a:rPr lang="es-ES" sz="1400" dirty="0" smtClean="0"/>
                        <a:t>Mucho trato directo</a:t>
                      </a:r>
                    </a:p>
                    <a:p>
                      <a:r>
                        <a:rPr lang="es-ES" sz="1400" dirty="0" smtClean="0"/>
                        <a:t>Complejidad página</a:t>
                      </a:r>
                    </a:p>
                    <a:p>
                      <a:r>
                        <a:rPr lang="es-ES" sz="1400" dirty="0" smtClean="0"/>
                        <a:t>Sensación falta transparencia</a:t>
                      </a:r>
                    </a:p>
                  </a:txBody>
                  <a:tcPr/>
                </a:tc>
              </a:tr>
              <a:tr h="947713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CHILECOMPRA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Brecha digital</a:t>
                      </a:r>
                    </a:p>
                    <a:p>
                      <a:r>
                        <a:rPr lang="es-ES" sz="1400" dirty="0" smtClean="0"/>
                        <a:t>Complejidad del sistema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Costos de transacción</a:t>
                      </a:r>
                    </a:p>
                    <a:p>
                      <a:r>
                        <a:rPr lang="es-ES" sz="1400" dirty="0" smtClean="0"/>
                        <a:t>Transparencia</a:t>
                      </a:r>
                    </a:p>
                    <a:p>
                      <a:r>
                        <a:rPr lang="es-ES" sz="1400" dirty="0" smtClean="0"/>
                        <a:t>Compradores</a:t>
                      </a:r>
                      <a:r>
                        <a:rPr lang="es-ES" sz="1400" baseline="0" dirty="0" smtClean="0"/>
                        <a:t> profesionalizados y exigentes</a:t>
                      </a:r>
                      <a:endParaRPr lang="es-E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Políticas Públicas de facilitación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" sz="6200" b="1" dirty="0" smtClean="0"/>
              <a:t>Marco Normativo:</a:t>
            </a:r>
          </a:p>
          <a:p>
            <a:pPr>
              <a:buNone/>
            </a:pPr>
            <a:endParaRPr lang="es-ES" sz="6200" dirty="0" smtClean="0"/>
          </a:p>
          <a:p>
            <a:r>
              <a:rPr lang="es-CL" sz="4900" dirty="0" smtClean="0"/>
              <a:t>En lo sustantivo, se considera que el marco normativo lo conforman la ley 19.886 y su Reglamento.</a:t>
            </a:r>
          </a:p>
          <a:p>
            <a:endParaRPr lang="es-ES" sz="4900" dirty="0" smtClean="0"/>
          </a:p>
          <a:p>
            <a:pPr algn="just"/>
            <a:r>
              <a:rPr lang="es-CL" sz="4900" dirty="0" smtClean="0"/>
              <a:t>La ley 19.886, contempla, además de las Disposiciones generales,    los requisitos para contratar con la administración del Estado; las actuaciones relativas  a la contratación (procedimientos, garantías, facultades de la administración, cesión y subcontratación y el registro de contratistas); Compras y contrataciones por medios electrónicos  y del sistema de información; Tribunal de Contratación Pública y Dirección de Compras y Contratación Pública.</a:t>
            </a:r>
          </a:p>
          <a:p>
            <a:endParaRPr lang="es-CL" sz="4900" dirty="0" smtClean="0"/>
          </a:p>
          <a:p>
            <a:r>
              <a:rPr lang="es-CL" sz="4900" i="1" dirty="0" smtClean="0"/>
              <a:t>Tribunal de  Contratación  Pública (formado por el poder judicial) </a:t>
            </a:r>
            <a:r>
              <a:rPr lang="es-CL" sz="4900" i="1" u="sng" dirty="0" smtClean="0">
                <a:hlinkClick r:id="rId2"/>
              </a:rPr>
              <a:t>http://tribunaldecontratacionpublica.cl/</a:t>
            </a:r>
            <a:endParaRPr lang="es-ES" sz="4900" dirty="0" smtClean="0"/>
          </a:p>
          <a:p>
            <a:pPr algn="just">
              <a:buNone/>
            </a:pPr>
            <a:r>
              <a:rPr lang="es-ES" sz="4900" dirty="0" smtClean="0"/>
              <a:t>	Órgano jurisdiccional independiente de la administración del Estado, sometido a la superintendencia directiva, correccional y económica de la Corte Suprema, aunque no forma parte del Poder Judicial, el cual publica desde 2007 más de 30 sentencias en la página CHILECOMPRA.</a:t>
            </a:r>
          </a:p>
          <a:p>
            <a:endParaRPr lang="es-ES" sz="4900" dirty="0" smtClean="0"/>
          </a:p>
          <a:p>
            <a:r>
              <a:rPr lang="es-CL" sz="4900" dirty="0" smtClean="0"/>
              <a:t>Adicionalmente, se incorporan al marco legal los dictámenes de Contraloría, que suman más de 270 documentos que pueden ser descargados de la página CHILECOMPRA.</a:t>
            </a:r>
            <a:r>
              <a:rPr lang="es-ES" sz="4900" u="sng" dirty="0" smtClean="0">
                <a:hlinkClick r:id="rId3"/>
              </a:rPr>
              <a:t> http://www.chilecompra.cl/index.php?option=com_phocadownload&amp;view=category&amp;id=20&amp;Itemid=568&amp;lang=es</a:t>
            </a:r>
            <a:endParaRPr lang="es-ES" sz="4900" dirty="0" smtClean="0"/>
          </a:p>
          <a:p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Políticas Públicas de facilitación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S" sz="4200" b="1" dirty="0" smtClean="0"/>
              <a:t>Marco Institucional: </a:t>
            </a:r>
          </a:p>
          <a:p>
            <a:pPr>
              <a:buNone/>
            </a:pPr>
            <a:endParaRPr lang="es-ES" sz="2000" dirty="0" smtClean="0"/>
          </a:p>
          <a:p>
            <a:pPr algn="just"/>
            <a:r>
              <a:rPr lang="es-ES" sz="3400" dirty="0" smtClean="0"/>
              <a:t>CHILECOMPRA se coordina con  el Ministerio de Hacienda para control presupuestario, control de gestión, coordinación regional y para los temas de definiciones estratégicas,  a través del Director de Gestión;  del Equipo de asesores (área macroeconómica y  temas legales) y del Jefe de Planificación y Control de Gestión, quien monitorea metas de eficiencia institucional y la cuenta pública anual a la ciudadanía mediante el Balance de Gestión Integral (BGI). También asesores regionales  se relacionan con Centros  de Emprendimiento.</a:t>
            </a:r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endParaRPr lang="es-ES" sz="1600" dirty="0" smtClean="0"/>
          </a:p>
          <a:p>
            <a:pPr algn="just"/>
            <a:endParaRPr lang="es-ES" sz="1600" dirty="0" smtClean="0"/>
          </a:p>
          <a:p>
            <a:pPr algn="just">
              <a:buNone/>
            </a:pPr>
            <a:endParaRPr lang="es-ES" sz="1600" dirty="0" smtClean="0"/>
          </a:p>
          <a:p>
            <a:pPr algn="just"/>
            <a:endParaRPr lang="es-ES" sz="1600" dirty="0" smtClean="0"/>
          </a:p>
          <a:p>
            <a:pPr algn="just"/>
            <a:r>
              <a:rPr lang="es-ES" sz="2900" dirty="0" smtClean="0"/>
              <a:t>Las metas que cada Servicio público debe cumplir en Chile se reflejan en los Programas de Mejoramiento de la Gestión (PMG). Año 2011 CHILECOMPRA  comprometió indicadores sobre porcentajes de: reclamos; procesos con 3 o más ofertas; adquisiciones competitivas; adquisiciones bajo y sobre 100 UTM  (aprox. 8.200 USD ), con tiempo óptimo de publicación y compras con criterio de sustentabilidad.</a:t>
            </a:r>
          </a:p>
          <a:p>
            <a:endParaRPr lang="es-ES" sz="1600" dirty="0"/>
          </a:p>
        </p:txBody>
      </p:sp>
      <p:pic>
        <p:nvPicPr>
          <p:cNvPr id="4" name="3 Imagen" descr="Organigrama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780928"/>
            <a:ext cx="540004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Políticas Públicas de facilitación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285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sz="2600" b="1" dirty="0" smtClean="0"/>
              <a:t>Herramientas no financieras:</a:t>
            </a:r>
          </a:p>
          <a:p>
            <a:endParaRPr lang="es-ES" sz="2000" dirty="0" smtClean="0"/>
          </a:p>
          <a:p>
            <a:r>
              <a:rPr lang="es-ES" sz="2000" b="1" dirty="0" smtClean="0"/>
              <a:t>Capacitación para Proveedores</a:t>
            </a:r>
          </a:p>
          <a:p>
            <a:pPr lvl="1"/>
            <a:r>
              <a:rPr lang="es-ES" sz="1600" dirty="0" smtClean="0"/>
              <a:t>Centros de Emprendimiento (16) ejemplo PEÑAMERCADO </a:t>
            </a:r>
          </a:p>
          <a:p>
            <a:pPr lvl="1"/>
            <a:r>
              <a:rPr lang="es-ES" sz="1600" dirty="0" smtClean="0"/>
              <a:t>CHILEPROVEEDORES  (Universidad Santo Tomás)</a:t>
            </a:r>
          </a:p>
          <a:p>
            <a:pPr lvl="1"/>
            <a:r>
              <a:rPr lang="es-ES" sz="1600" dirty="0" smtClean="0"/>
              <a:t>Plataforma E- </a:t>
            </a:r>
            <a:r>
              <a:rPr lang="es-ES" sz="1600" dirty="0" err="1" smtClean="0"/>
              <a:t>Learning</a:t>
            </a:r>
            <a:r>
              <a:rPr lang="es-ES" sz="1600" dirty="0" smtClean="0"/>
              <a:t>  </a:t>
            </a:r>
          </a:p>
          <a:p>
            <a:pPr lvl="1">
              <a:buNone/>
            </a:pPr>
            <a:r>
              <a:rPr lang="es-ES" sz="1600" dirty="0" smtClean="0">
                <a:hlinkClick r:id="rId2"/>
              </a:rPr>
              <a:t>http://formacion.chilecompra.cl/Default.aspx?option=com_cursos&amp;view=list</a:t>
            </a:r>
            <a:endParaRPr lang="es-ES" sz="1600" dirty="0" smtClean="0"/>
          </a:p>
          <a:p>
            <a:pPr lvl="1">
              <a:buNone/>
            </a:pPr>
            <a:endParaRPr lang="es-ES" sz="1600" dirty="0" smtClean="0"/>
          </a:p>
          <a:p>
            <a:pPr lvl="1"/>
            <a:endParaRPr lang="es-ES" sz="2000" dirty="0" smtClean="0"/>
          </a:p>
          <a:p>
            <a:r>
              <a:rPr lang="es-ES" sz="2000" b="1" dirty="0" smtClean="0"/>
              <a:t>Resguardo de la Probidad</a:t>
            </a:r>
          </a:p>
          <a:p>
            <a:pPr lvl="1"/>
            <a:r>
              <a:rPr lang="es-ES" sz="1600" dirty="0" smtClean="0"/>
              <a:t>Campañas de Monitoreo</a:t>
            </a:r>
          </a:p>
          <a:p>
            <a:pPr lvl="1"/>
            <a:r>
              <a:rPr lang="es-ES" sz="1600" dirty="0" smtClean="0"/>
              <a:t>Ranking de Reclamos</a:t>
            </a:r>
          </a:p>
          <a:p>
            <a:pPr lvl="1"/>
            <a:r>
              <a:rPr lang="es-ES" sz="1600" dirty="0" smtClean="0"/>
              <a:t>Mediación de Reclamos</a:t>
            </a:r>
          </a:p>
          <a:p>
            <a:pPr lvl="1"/>
            <a:r>
              <a:rPr lang="es-ES" sz="1600" dirty="0" smtClean="0"/>
              <a:t>Consejo Público- Privado de Integridad</a:t>
            </a:r>
          </a:p>
          <a:p>
            <a:pPr lvl="1"/>
            <a:r>
              <a:rPr lang="es-ES" sz="1600" dirty="0" smtClean="0"/>
              <a:t>Otras disposiciones (Directivas de Compras) </a:t>
            </a:r>
            <a:r>
              <a:rPr lang="es-CL" sz="1400" u="sng" dirty="0" smtClean="0">
                <a:hlinkClick r:id="rId3"/>
              </a:rPr>
              <a:t>http://www.chilecompra.cl/index.php?option=com_phocadownload&amp;view=category&amp;id=12&amp;Itemid=547</a:t>
            </a:r>
            <a:endParaRPr lang="es-ES" sz="1600" dirty="0" smtClean="0"/>
          </a:p>
          <a:p>
            <a:pPr lvl="1"/>
            <a:endParaRPr lang="es-ES" sz="1600" dirty="0" smtClean="0"/>
          </a:p>
          <a:p>
            <a:r>
              <a:rPr lang="es-ES" sz="2000" b="1" dirty="0" smtClean="0"/>
              <a:t>De Difusión</a:t>
            </a:r>
          </a:p>
          <a:p>
            <a:pPr lvl="1"/>
            <a:r>
              <a:rPr lang="es-ES" sz="1600" dirty="0" smtClean="0"/>
              <a:t>Arriba MIPYME  </a:t>
            </a:r>
            <a:r>
              <a:rPr lang="es-CL" sz="1400" u="sng" dirty="0" smtClean="0">
                <a:hlinkClick r:id="rId4"/>
              </a:rPr>
              <a:t>www.arribamipyme.cl</a:t>
            </a:r>
            <a:endParaRPr lang="es-ES" sz="1600" dirty="0" smtClean="0"/>
          </a:p>
          <a:p>
            <a:pPr lvl="1"/>
            <a:r>
              <a:rPr lang="es-ES" sz="1600" dirty="0" smtClean="0"/>
              <a:t>Feria CHILECOMPRA</a:t>
            </a:r>
          </a:p>
          <a:p>
            <a:pPr lvl="1"/>
            <a:endParaRPr lang="es-ES" sz="1600" b="1" dirty="0" smtClean="0"/>
          </a:p>
          <a:p>
            <a:r>
              <a:rPr lang="es-ES" sz="2000" b="1" dirty="0" smtClean="0"/>
              <a:t>De Participación ciudadana</a:t>
            </a:r>
          </a:p>
          <a:p>
            <a:pPr lvl="1"/>
            <a:r>
              <a:rPr lang="es-ES" sz="1600" dirty="0" smtClean="0"/>
              <a:t>Cuenta Pública Anual</a:t>
            </a:r>
          </a:p>
          <a:p>
            <a:pPr lvl="1"/>
            <a:r>
              <a:rPr lang="es-ES" sz="1600" dirty="0" smtClean="0"/>
              <a:t>Propuestas o sugerencias</a:t>
            </a:r>
          </a:p>
          <a:p>
            <a:pPr lvl="1"/>
            <a:endParaRPr lang="es-ES" sz="1600" dirty="0" smtClean="0"/>
          </a:p>
          <a:p>
            <a:r>
              <a:rPr lang="es-ES" sz="2000" b="1" dirty="0" smtClean="0"/>
              <a:t>Plataformas de Asociatividad (no continuado)</a:t>
            </a:r>
          </a:p>
          <a:p>
            <a:pPr lvl="1"/>
            <a:endParaRPr lang="es-ES" sz="1600" dirty="0" smtClean="0"/>
          </a:p>
          <a:p>
            <a:pPr>
              <a:buNone/>
            </a:pPr>
            <a:endParaRPr lang="es-E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s-ES" sz="3200" i="1" dirty="0" smtClean="0"/>
              <a:t>Políticas Públicas de facilitación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sz="2000" b="1" dirty="0" smtClean="0"/>
              <a:t>Herramientas financieras:</a:t>
            </a:r>
          </a:p>
          <a:p>
            <a:pPr>
              <a:buNone/>
            </a:pPr>
            <a:endParaRPr lang="es-ES" sz="2000" b="1" dirty="0" smtClean="0"/>
          </a:p>
          <a:p>
            <a:r>
              <a:rPr lang="es-ES" sz="2000" b="1" dirty="0" smtClean="0"/>
              <a:t> </a:t>
            </a:r>
            <a:r>
              <a:rPr lang="es-ES" sz="1600" b="1" dirty="0" smtClean="0"/>
              <a:t>Disposiciones administrativas </a:t>
            </a:r>
          </a:p>
          <a:p>
            <a:pPr lvl="1"/>
            <a:r>
              <a:rPr lang="es-ES" sz="1600" b="1" dirty="0" smtClean="0"/>
              <a:t>Garantías</a:t>
            </a:r>
            <a:r>
              <a:rPr lang="es-ES" sz="1600" dirty="0" smtClean="0"/>
              <a:t> (parciales por hitos, devolución verificable y exigencia sobre 1.000 UTM)</a:t>
            </a:r>
          </a:p>
          <a:p>
            <a:pPr lvl="1"/>
            <a:r>
              <a:rPr lang="es-CL" sz="1600" b="1" dirty="0" smtClean="0"/>
              <a:t>CHILEPAGA</a:t>
            </a:r>
            <a:r>
              <a:rPr lang="es-CL" sz="1600" dirty="0" smtClean="0"/>
              <a:t> (redujo de 31% a 16% las facturas  atrasadas y el plazo de 38 días  a 22), se excluye Salud y Municipios.</a:t>
            </a:r>
          </a:p>
          <a:p>
            <a:pPr>
              <a:buNone/>
            </a:pPr>
            <a:endParaRPr lang="es-ES" sz="2000" b="1" dirty="0" smtClean="0"/>
          </a:p>
          <a:p>
            <a:r>
              <a:rPr lang="es-ES" sz="1600" b="1" dirty="0" smtClean="0"/>
              <a:t>Ordering</a:t>
            </a:r>
          </a:p>
          <a:p>
            <a:pPr lvl="1"/>
            <a:r>
              <a:rPr lang="es-ES" sz="1600" b="1" dirty="0" smtClean="0"/>
              <a:t>Varios operadores:  </a:t>
            </a:r>
            <a:r>
              <a:rPr lang="es-ES" sz="1600" dirty="0" smtClean="0"/>
              <a:t>BANCOESTADO Microempresa más de 3000 operaciones en 5 años</a:t>
            </a:r>
          </a:p>
          <a:p>
            <a:pPr lvl="5"/>
            <a:r>
              <a:rPr lang="es-ES" sz="1600" dirty="0" smtClean="0"/>
              <a:t>Otros: BCI, INDES</a:t>
            </a:r>
          </a:p>
          <a:p>
            <a:pPr lvl="1">
              <a:buNone/>
            </a:pPr>
            <a:endParaRPr lang="es-ES" sz="1600" dirty="0" smtClean="0"/>
          </a:p>
          <a:p>
            <a:r>
              <a:rPr lang="es-ES" sz="1600" b="1" dirty="0" smtClean="0"/>
              <a:t>Certificados de fianza  </a:t>
            </a:r>
          </a:p>
          <a:p>
            <a:pPr algn="just">
              <a:buNone/>
            </a:pPr>
            <a:r>
              <a:rPr lang="es-CL" sz="1600" dirty="0" smtClean="0"/>
              <a:t>	La Sociedad de Garantías Reciprocas administra los Fondos de Garantías, constituidos por aportes de privados 9% y aportes públicos 91% Los Certificados pueden afianzar hasta el 80% de la operación de crédito. Problema es su conocimiento y aceptación por el Sector Público.</a:t>
            </a:r>
          </a:p>
          <a:p>
            <a:pPr>
              <a:buNone/>
            </a:pPr>
            <a:r>
              <a:rPr lang="es-CL" sz="1600" dirty="0" smtClean="0"/>
              <a:t>	</a:t>
            </a:r>
            <a:r>
              <a:rPr lang="es-CL" sz="1600" u="sng" dirty="0" smtClean="0">
                <a:hlinkClick r:id="rId2"/>
              </a:rPr>
              <a:t>www.suaval.cl</a:t>
            </a:r>
            <a:r>
              <a:rPr lang="es-CL" sz="1600" u="sng" dirty="0" smtClean="0"/>
              <a:t>   </a:t>
            </a:r>
            <a:r>
              <a:rPr lang="es-CL" sz="1600" dirty="0" smtClean="0"/>
              <a:t>más de 100 operaciones</a:t>
            </a:r>
          </a:p>
          <a:p>
            <a:pPr>
              <a:buNone/>
            </a:pPr>
            <a:endParaRPr lang="es-ES" sz="1600" b="1" dirty="0" smtClean="0"/>
          </a:p>
          <a:p>
            <a:pPr algn="just"/>
            <a:r>
              <a:rPr lang="es-ES" sz="1600" b="1" dirty="0" smtClean="0"/>
              <a:t>Confirming (no continuado) </a:t>
            </a:r>
            <a:r>
              <a:rPr lang="es-CL" sz="1600" i="1" dirty="0" smtClean="0"/>
              <a:t>“el modelo no era atractivo porque el plazo para confirmar la factura implicaba recibir el conforme y por 10 días antes de la factura no resultó conveniente para los Bancos</a:t>
            </a:r>
            <a:r>
              <a:rPr lang="es-CL" sz="1600" dirty="0" smtClean="0"/>
              <a:t>”.</a:t>
            </a:r>
            <a:endParaRPr lang="es-ES" sz="1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1589</Words>
  <Application>Microsoft Office PowerPoint</Application>
  <PresentationFormat>Presentación en pantalla (4:3)</PresentationFormat>
  <Paragraphs>271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 “Compras Públicas y MIPYMES en Chile” </vt:lpstr>
      <vt:lpstr>Compras Públicas y MIPYMES en Chile</vt:lpstr>
      <vt:lpstr>MIPYME en Chile y acceso  a compras públicas </vt:lpstr>
      <vt:lpstr>MIPYME en Chile y acceso  a compras públicas </vt:lpstr>
      <vt:lpstr>MIPYME en Chile y acceso  a compras públicas </vt:lpstr>
      <vt:lpstr>Políticas Públicas de facilitación </vt:lpstr>
      <vt:lpstr>Políticas Públicas de facilitación </vt:lpstr>
      <vt:lpstr>Políticas Públicas de facilitación </vt:lpstr>
      <vt:lpstr>Políticas Públicas de facilitación </vt:lpstr>
      <vt:lpstr>Políticas Públicas de facilitación </vt:lpstr>
      <vt:lpstr>Políticas Públicas de facilitación </vt:lpstr>
      <vt:lpstr>Resultados y Perspectivas </vt:lpstr>
      <vt:lpstr>Resultados y Perspectivas </vt:lpstr>
      <vt:lpstr>Resultados y Perspectivas </vt:lpstr>
      <vt:lpstr>Resultados y Perspectivas </vt:lpstr>
      <vt:lpstr>Resultados y Perspectivas </vt:lpstr>
      <vt:lpstr>Compras Públicas y MIPYMES en Chile</vt:lpstr>
      <vt:lpstr> “Compras Públicas y MIPYMES en Chile” 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casa</dc:creator>
  <cp:lastModifiedBy>casa</cp:lastModifiedBy>
  <cp:revision>95</cp:revision>
  <dcterms:created xsi:type="dcterms:W3CDTF">2012-09-03T20:43:29Z</dcterms:created>
  <dcterms:modified xsi:type="dcterms:W3CDTF">2012-09-05T19:27:20Z</dcterms:modified>
</cp:coreProperties>
</file>