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6"/>
  </p:notesMasterIdLst>
  <p:handoutMasterIdLst>
    <p:handoutMasterId r:id="rId27"/>
  </p:handoutMasterIdLst>
  <p:sldIdLst>
    <p:sldId id="256" r:id="rId6"/>
    <p:sldId id="257" r:id="rId7"/>
    <p:sldId id="281" r:id="rId8"/>
    <p:sldId id="262" r:id="rId9"/>
    <p:sldId id="280" r:id="rId10"/>
    <p:sldId id="263" r:id="rId11"/>
    <p:sldId id="264" r:id="rId12"/>
    <p:sldId id="265" r:id="rId13"/>
    <p:sldId id="282" r:id="rId14"/>
    <p:sldId id="283" r:id="rId15"/>
    <p:sldId id="284" r:id="rId16"/>
    <p:sldId id="285" r:id="rId17"/>
    <p:sldId id="286" r:id="rId18"/>
    <p:sldId id="287" r:id="rId19"/>
    <p:sldId id="274" r:id="rId20"/>
    <p:sldId id="271" r:id="rId21"/>
    <p:sldId id="272" r:id="rId22"/>
    <p:sldId id="273" r:id="rId23"/>
    <p:sldId id="288" r:id="rId24"/>
    <p:sldId id="289" r:id="rId25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8">
          <p15:clr>
            <a:srgbClr val="A4A3A4"/>
          </p15:clr>
        </p15:guide>
        <p15:guide id="2" orient="horz" pos="839">
          <p15:clr>
            <a:srgbClr val="A4A3A4"/>
          </p15:clr>
        </p15:guide>
        <p15:guide id="3" pos="2753">
          <p15:clr>
            <a:srgbClr val="A4A3A4"/>
          </p15:clr>
        </p15:guide>
        <p15:guide id="4" pos="1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4E4"/>
    <a:srgbClr val="008000"/>
    <a:srgbClr val="FF9966"/>
    <a:srgbClr val="FF6600"/>
    <a:srgbClr val="009900"/>
    <a:srgbClr val="006600"/>
    <a:srgbClr val="336600"/>
    <a:srgbClr val="FF0000"/>
    <a:srgbClr val="000099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3" autoAdjust="0"/>
    <p:restoredTop sz="94567" autoAdjust="0"/>
  </p:normalViewPr>
  <p:slideViewPr>
    <p:cSldViewPr snapToGrid="0">
      <p:cViewPr>
        <p:scale>
          <a:sx n="120" d="100"/>
          <a:sy n="120" d="100"/>
        </p:scale>
        <p:origin x="-546" y="-2184"/>
      </p:cViewPr>
      <p:guideLst>
        <p:guide orient="horz" pos="3058"/>
        <p:guide orient="horz" pos="839"/>
        <p:guide pos="2753"/>
        <p:guide pos="1340"/>
      </p:guideLst>
    </p:cSldViewPr>
  </p:slideViewPr>
  <p:outlineViewPr>
    <p:cViewPr>
      <p:scale>
        <a:sx n="33" d="100"/>
        <a:sy n="33" d="100"/>
      </p:scale>
      <p:origin x="0" y="-20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1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42BBEA-1409-49BB-AA4A-E4E16E53E931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B5F8655-F0E9-4E65-9CE8-9A02F8153E03}">
      <dgm:prSet phldrT="[Texto]" custT="1"/>
      <dgm:spPr>
        <a:solidFill>
          <a:srgbClr val="006600"/>
        </a:solidFill>
      </dgm:spPr>
      <dgm:t>
        <a:bodyPr/>
        <a:lstStyle/>
        <a:p>
          <a:r>
            <a:rPr lang="es-MX" sz="1600" b="1" dirty="0" smtClean="0">
              <a:latin typeface="Calibri" panose="020F0502020204030204" pitchFamily="34" charset="0"/>
            </a:rPr>
            <a:t>Eficiencia</a:t>
          </a:r>
          <a:endParaRPr lang="es-MX" sz="1600" b="1" dirty="0">
            <a:latin typeface="Calibri" panose="020F0502020204030204" pitchFamily="34" charset="0"/>
          </a:endParaRPr>
        </a:p>
      </dgm:t>
    </dgm:pt>
    <dgm:pt modelId="{399DD561-DDBC-46CD-B83C-493656129050}" type="parTrans" cxnId="{805A1BF3-DA42-445A-8628-665EA09A3F49}">
      <dgm:prSet/>
      <dgm:spPr/>
      <dgm:t>
        <a:bodyPr/>
        <a:lstStyle/>
        <a:p>
          <a:endParaRPr lang="es-MX" sz="1600">
            <a:latin typeface="Calibri" panose="020F0502020204030204" pitchFamily="34" charset="0"/>
          </a:endParaRPr>
        </a:p>
      </dgm:t>
    </dgm:pt>
    <dgm:pt modelId="{C706054F-CF62-40A9-8537-1B8E51DFC73B}" type="sibTrans" cxnId="{805A1BF3-DA42-445A-8628-665EA09A3F49}">
      <dgm:prSet/>
      <dgm:spPr/>
      <dgm:t>
        <a:bodyPr/>
        <a:lstStyle/>
        <a:p>
          <a:endParaRPr lang="es-MX" sz="1600">
            <a:latin typeface="Calibri" panose="020F0502020204030204" pitchFamily="34" charset="0"/>
          </a:endParaRPr>
        </a:p>
      </dgm:t>
    </dgm:pt>
    <dgm:pt modelId="{6B25F2F2-6D05-49E5-A77C-FC4D16B83E16}">
      <dgm:prSet phldrT="[Texto]" custT="1"/>
      <dgm:spPr>
        <a:ln>
          <a:noFill/>
        </a:ln>
      </dgm:spPr>
      <dgm:t>
        <a:bodyPr/>
        <a:lstStyle/>
        <a:p>
          <a:r>
            <a:rPr lang="es-MX" sz="1400" dirty="0" smtClean="0">
              <a:latin typeface="Calibri" panose="020F0502020204030204" pitchFamily="34" charset="0"/>
            </a:rPr>
            <a:t>Automatización</a:t>
          </a:r>
          <a:endParaRPr lang="es-MX" sz="1400" dirty="0">
            <a:latin typeface="Calibri" panose="020F0502020204030204" pitchFamily="34" charset="0"/>
          </a:endParaRPr>
        </a:p>
      </dgm:t>
    </dgm:pt>
    <dgm:pt modelId="{8A4A8EA2-A318-4288-8115-3770FD7BED92}" type="parTrans" cxnId="{C8E1F102-94DF-45D6-B21F-6D13A3B7B42F}">
      <dgm:prSet/>
      <dgm:spPr/>
      <dgm:t>
        <a:bodyPr/>
        <a:lstStyle/>
        <a:p>
          <a:endParaRPr lang="es-MX" sz="1600">
            <a:latin typeface="Calibri" panose="020F0502020204030204" pitchFamily="34" charset="0"/>
          </a:endParaRPr>
        </a:p>
      </dgm:t>
    </dgm:pt>
    <dgm:pt modelId="{4029FA43-D9F7-42C5-B5D8-C7F52E5BF305}" type="sibTrans" cxnId="{C8E1F102-94DF-45D6-B21F-6D13A3B7B42F}">
      <dgm:prSet/>
      <dgm:spPr/>
      <dgm:t>
        <a:bodyPr/>
        <a:lstStyle/>
        <a:p>
          <a:endParaRPr lang="es-MX" sz="1600">
            <a:latin typeface="Calibri" panose="020F0502020204030204" pitchFamily="34" charset="0"/>
          </a:endParaRPr>
        </a:p>
      </dgm:t>
    </dgm:pt>
    <dgm:pt modelId="{614003FD-B3D5-4F20-B65E-799A2E022BE3}">
      <dgm:prSet phldrT="[Texto]" custT="1"/>
      <dgm:spPr>
        <a:solidFill>
          <a:srgbClr val="336600"/>
        </a:solidFill>
      </dgm:spPr>
      <dgm:t>
        <a:bodyPr/>
        <a:lstStyle/>
        <a:p>
          <a:r>
            <a:rPr lang="es-MX" sz="1500" b="1" dirty="0" err="1" smtClean="0">
              <a:latin typeface="Calibri" panose="020F0502020204030204" pitchFamily="34" charset="0"/>
            </a:rPr>
            <a:t>Transparen-cia</a:t>
          </a:r>
          <a:endParaRPr lang="es-MX" sz="1500" b="1" dirty="0">
            <a:latin typeface="Calibri" panose="020F0502020204030204" pitchFamily="34" charset="0"/>
          </a:endParaRPr>
        </a:p>
      </dgm:t>
    </dgm:pt>
    <dgm:pt modelId="{205FAF29-68F5-41AB-9D97-F3F2F73FC5D7}" type="parTrans" cxnId="{2360D9F1-DC79-4773-8A40-9B41EFBB8EC5}">
      <dgm:prSet/>
      <dgm:spPr/>
      <dgm:t>
        <a:bodyPr/>
        <a:lstStyle/>
        <a:p>
          <a:endParaRPr lang="es-MX" sz="1600">
            <a:latin typeface="Calibri" panose="020F0502020204030204" pitchFamily="34" charset="0"/>
          </a:endParaRPr>
        </a:p>
      </dgm:t>
    </dgm:pt>
    <dgm:pt modelId="{B676F59B-A899-4309-951C-FFFC26177768}" type="sibTrans" cxnId="{2360D9F1-DC79-4773-8A40-9B41EFBB8EC5}">
      <dgm:prSet/>
      <dgm:spPr/>
      <dgm:t>
        <a:bodyPr/>
        <a:lstStyle/>
        <a:p>
          <a:endParaRPr lang="es-MX" sz="1600">
            <a:latin typeface="Calibri" panose="020F0502020204030204" pitchFamily="34" charset="0"/>
          </a:endParaRPr>
        </a:p>
      </dgm:t>
    </dgm:pt>
    <dgm:pt modelId="{17E4D621-95FF-41EB-8B0C-DD9268427445}">
      <dgm:prSet phldrT="[Texto]" custT="1"/>
      <dgm:spPr>
        <a:ln>
          <a:noFill/>
        </a:ln>
      </dgm:spPr>
      <dgm:t>
        <a:bodyPr/>
        <a:lstStyle/>
        <a:p>
          <a:r>
            <a:rPr lang="es-MX" sz="1400" dirty="0" smtClean="0">
              <a:latin typeface="Calibri" panose="020F0502020204030204" pitchFamily="34" charset="0"/>
            </a:rPr>
            <a:t>Tecnología</a:t>
          </a:r>
          <a:endParaRPr lang="es-MX" sz="1400" dirty="0">
            <a:latin typeface="Calibri" panose="020F0502020204030204" pitchFamily="34" charset="0"/>
          </a:endParaRPr>
        </a:p>
      </dgm:t>
    </dgm:pt>
    <dgm:pt modelId="{6B2FD461-F730-4367-8667-22920606DC49}" type="parTrans" cxnId="{046A7375-E83E-4BBC-881A-3CF883BA2AE7}">
      <dgm:prSet/>
      <dgm:spPr/>
      <dgm:t>
        <a:bodyPr/>
        <a:lstStyle/>
        <a:p>
          <a:endParaRPr lang="es-MX" sz="1600">
            <a:latin typeface="Calibri" panose="020F0502020204030204" pitchFamily="34" charset="0"/>
          </a:endParaRPr>
        </a:p>
      </dgm:t>
    </dgm:pt>
    <dgm:pt modelId="{79667BBE-8932-4F4D-83A1-E4641328EFEF}" type="sibTrans" cxnId="{046A7375-E83E-4BBC-881A-3CF883BA2AE7}">
      <dgm:prSet/>
      <dgm:spPr/>
      <dgm:t>
        <a:bodyPr/>
        <a:lstStyle/>
        <a:p>
          <a:endParaRPr lang="es-MX" sz="1600">
            <a:latin typeface="Calibri" panose="020F0502020204030204" pitchFamily="34" charset="0"/>
          </a:endParaRPr>
        </a:p>
      </dgm:t>
    </dgm:pt>
    <dgm:pt modelId="{17DE1F29-DF1E-410D-9AD4-7BFF8A7E82BF}">
      <dgm:prSet phldrT="[Texto]" custT="1"/>
      <dgm:spPr>
        <a:solidFill>
          <a:srgbClr val="009900"/>
        </a:solidFill>
      </dgm:spPr>
      <dgm:t>
        <a:bodyPr/>
        <a:lstStyle/>
        <a:p>
          <a:r>
            <a:rPr lang="es-MX" sz="1600" b="1" dirty="0" err="1" smtClean="0">
              <a:latin typeface="Calibri" panose="020F0502020204030204" pitchFamily="34" charset="0"/>
            </a:rPr>
            <a:t>Certidum-bre</a:t>
          </a:r>
          <a:endParaRPr lang="es-MX" sz="1600" b="1" dirty="0">
            <a:latin typeface="Calibri" panose="020F0502020204030204" pitchFamily="34" charset="0"/>
          </a:endParaRPr>
        </a:p>
      </dgm:t>
    </dgm:pt>
    <dgm:pt modelId="{3ED4F099-A988-41C9-BA0D-AED5A5EF1C6B}" type="parTrans" cxnId="{2B02944F-8991-40A6-96FC-3BAB9C6D38BA}">
      <dgm:prSet/>
      <dgm:spPr/>
      <dgm:t>
        <a:bodyPr/>
        <a:lstStyle/>
        <a:p>
          <a:endParaRPr lang="es-MX" sz="1600">
            <a:latin typeface="Calibri" panose="020F0502020204030204" pitchFamily="34" charset="0"/>
          </a:endParaRPr>
        </a:p>
      </dgm:t>
    </dgm:pt>
    <dgm:pt modelId="{E97BBFDB-A6D1-466D-B256-8DA556125FAA}" type="sibTrans" cxnId="{2B02944F-8991-40A6-96FC-3BAB9C6D38BA}">
      <dgm:prSet/>
      <dgm:spPr/>
      <dgm:t>
        <a:bodyPr/>
        <a:lstStyle/>
        <a:p>
          <a:endParaRPr lang="es-MX" sz="1600">
            <a:latin typeface="Calibri" panose="020F0502020204030204" pitchFamily="34" charset="0"/>
          </a:endParaRPr>
        </a:p>
      </dgm:t>
    </dgm:pt>
    <dgm:pt modelId="{55E15766-387D-4113-AE40-144FDCA406D1}">
      <dgm:prSet phldrT="[Texto]" custT="1"/>
      <dgm:spPr>
        <a:ln>
          <a:noFill/>
        </a:ln>
      </dgm:spPr>
      <dgm:t>
        <a:bodyPr/>
        <a:lstStyle/>
        <a:p>
          <a:r>
            <a:rPr lang="es-MX" sz="1400" dirty="0" smtClean="0">
              <a:latin typeface="Calibri" panose="020F0502020204030204" pitchFamily="34" charset="0"/>
            </a:rPr>
            <a:t>Reglas de Operación Claras</a:t>
          </a:r>
          <a:endParaRPr lang="es-MX" sz="1400" dirty="0">
            <a:latin typeface="Calibri" panose="020F0502020204030204" pitchFamily="34" charset="0"/>
          </a:endParaRPr>
        </a:p>
      </dgm:t>
    </dgm:pt>
    <dgm:pt modelId="{C8161292-350D-4D90-BC12-7D4A4A83A304}" type="parTrans" cxnId="{80BBCBED-D45F-43D2-86D5-53CC93FE0717}">
      <dgm:prSet/>
      <dgm:spPr/>
      <dgm:t>
        <a:bodyPr/>
        <a:lstStyle/>
        <a:p>
          <a:endParaRPr lang="es-MX" sz="1600">
            <a:latin typeface="Calibri" panose="020F0502020204030204" pitchFamily="34" charset="0"/>
          </a:endParaRPr>
        </a:p>
      </dgm:t>
    </dgm:pt>
    <dgm:pt modelId="{C1F7FD4D-8614-4ED9-9AE3-F697A5338EAF}" type="sibTrans" cxnId="{80BBCBED-D45F-43D2-86D5-53CC93FE0717}">
      <dgm:prSet/>
      <dgm:spPr/>
      <dgm:t>
        <a:bodyPr/>
        <a:lstStyle/>
        <a:p>
          <a:endParaRPr lang="es-MX" sz="1600">
            <a:latin typeface="Calibri" panose="020F0502020204030204" pitchFamily="34" charset="0"/>
          </a:endParaRPr>
        </a:p>
      </dgm:t>
    </dgm:pt>
    <dgm:pt modelId="{3D05C25C-E6FD-40E8-AD1D-13DC4BEE6951}">
      <dgm:prSet phldrT="[Texto]" custT="1"/>
      <dgm:spPr>
        <a:solidFill>
          <a:srgbClr val="008000"/>
        </a:solidFill>
      </dgm:spPr>
      <dgm:t>
        <a:bodyPr/>
        <a:lstStyle/>
        <a:p>
          <a:r>
            <a:rPr lang="es-MX" sz="1600" b="1" dirty="0" smtClean="0">
              <a:latin typeface="Calibri" panose="020F0502020204030204" pitchFamily="34" charset="0"/>
            </a:rPr>
            <a:t>Competen-</a:t>
          </a:r>
          <a:r>
            <a:rPr lang="es-MX" sz="1600" b="1" dirty="0" err="1" smtClean="0">
              <a:latin typeface="Calibri" panose="020F0502020204030204" pitchFamily="34" charset="0"/>
            </a:rPr>
            <a:t>cia</a:t>
          </a:r>
          <a:endParaRPr lang="es-MX" sz="1600" b="1" dirty="0">
            <a:latin typeface="Calibri" panose="020F0502020204030204" pitchFamily="34" charset="0"/>
          </a:endParaRPr>
        </a:p>
      </dgm:t>
    </dgm:pt>
    <dgm:pt modelId="{67404B98-B453-4BEF-83ED-38C184B1FC4C}" type="parTrans" cxnId="{F77AF0CC-A5D1-48A6-9249-A24E90D387AF}">
      <dgm:prSet/>
      <dgm:spPr/>
      <dgm:t>
        <a:bodyPr/>
        <a:lstStyle/>
        <a:p>
          <a:endParaRPr lang="es-MX" sz="1600">
            <a:latin typeface="Calibri" panose="020F0502020204030204" pitchFamily="34" charset="0"/>
          </a:endParaRPr>
        </a:p>
      </dgm:t>
    </dgm:pt>
    <dgm:pt modelId="{4B0F8A56-9BCD-480E-BC07-5FE5B7453791}" type="sibTrans" cxnId="{F77AF0CC-A5D1-48A6-9249-A24E90D387AF}">
      <dgm:prSet/>
      <dgm:spPr/>
      <dgm:t>
        <a:bodyPr/>
        <a:lstStyle/>
        <a:p>
          <a:endParaRPr lang="es-MX" sz="1600">
            <a:latin typeface="Calibri" panose="020F0502020204030204" pitchFamily="34" charset="0"/>
          </a:endParaRPr>
        </a:p>
      </dgm:t>
    </dgm:pt>
    <dgm:pt modelId="{C3CCBBCF-F2CA-4012-AE63-0A1C328FC110}">
      <dgm:prSet phldrT="[Texto]" custT="1"/>
      <dgm:spPr>
        <a:ln>
          <a:noFill/>
        </a:ln>
      </dgm:spPr>
      <dgm:t>
        <a:bodyPr/>
        <a:lstStyle/>
        <a:p>
          <a:r>
            <a:rPr lang="es-MX" sz="1400" dirty="0" smtClean="0">
              <a:latin typeface="Calibri" panose="020F0502020204030204" pitchFamily="34" charset="0"/>
            </a:rPr>
            <a:t>Privilegiar concurso abierto</a:t>
          </a:r>
          <a:endParaRPr lang="es-MX" sz="1400" dirty="0">
            <a:latin typeface="Calibri" panose="020F0502020204030204" pitchFamily="34" charset="0"/>
          </a:endParaRPr>
        </a:p>
      </dgm:t>
    </dgm:pt>
    <dgm:pt modelId="{5ABDDBC9-2CE2-4545-A025-746DF92117EB}" type="parTrans" cxnId="{474066B0-615E-4D67-AED2-9C983FDA247A}">
      <dgm:prSet/>
      <dgm:spPr/>
      <dgm:t>
        <a:bodyPr/>
        <a:lstStyle/>
        <a:p>
          <a:endParaRPr lang="es-MX" sz="1600">
            <a:latin typeface="Calibri" panose="020F0502020204030204" pitchFamily="34" charset="0"/>
          </a:endParaRPr>
        </a:p>
      </dgm:t>
    </dgm:pt>
    <dgm:pt modelId="{D2C6B399-955D-427C-85DF-2C81D89221BE}" type="sibTrans" cxnId="{474066B0-615E-4D67-AED2-9C983FDA247A}">
      <dgm:prSet/>
      <dgm:spPr/>
      <dgm:t>
        <a:bodyPr/>
        <a:lstStyle/>
        <a:p>
          <a:endParaRPr lang="es-MX" sz="1600">
            <a:latin typeface="Calibri" panose="020F0502020204030204" pitchFamily="34" charset="0"/>
          </a:endParaRPr>
        </a:p>
      </dgm:t>
    </dgm:pt>
    <dgm:pt modelId="{A41573EA-33B3-42B9-86C0-90FEA307C674}">
      <dgm:prSet custT="1"/>
      <dgm:spPr>
        <a:ln>
          <a:noFill/>
        </a:ln>
      </dgm:spPr>
      <dgm:t>
        <a:bodyPr/>
        <a:lstStyle/>
        <a:p>
          <a:r>
            <a:rPr lang="es-MX" sz="1400" dirty="0" smtClean="0">
              <a:latin typeface="Calibri" panose="020F0502020204030204" pitchFamily="34" charset="0"/>
            </a:rPr>
            <a:t>Procedimientos no Presenciales </a:t>
          </a:r>
          <a:endParaRPr lang="es-MX" sz="1400" dirty="0">
            <a:latin typeface="Calibri" panose="020F0502020204030204" pitchFamily="34" charset="0"/>
          </a:endParaRPr>
        </a:p>
      </dgm:t>
    </dgm:pt>
    <dgm:pt modelId="{C47065EF-95D1-4510-8B72-9BF10D0C3321}" type="parTrans" cxnId="{0541A14B-326F-4270-BCE8-1A28489AB34B}">
      <dgm:prSet/>
      <dgm:spPr/>
      <dgm:t>
        <a:bodyPr/>
        <a:lstStyle/>
        <a:p>
          <a:endParaRPr lang="es-MX" sz="1600">
            <a:latin typeface="Calibri" panose="020F0502020204030204" pitchFamily="34" charset="0"/>
          </a:endParaRPr>
        </a:p>
      </dgm:t>
    </dgm:pt>
    <dgm:pt modelId="{C5EB42E0-8773-4E9A-80CF-88903627F478}" type="sibTrans" cxnId="{0541A14B-326F-4270-BCE8-1A28489AB34B}">
      <dgm:prSet/>
      <dgm:spPr/>
      <dgm:t>
        <a:bodyPr/>
        <a:lstStyle/>
        <a:p>
          <a:endParaRPr lang="es-MX" sz="1600">
            <a:latin typeface="Calibri" panose="020F0502020204030204" pitchFamily="34" charset="0"/>
          </a:endParaRPr>
        </a:p>
      </dgm:t>
    </dgm:pt>
    <dgm:pt modelId="{1C5388B8-CCFC-4848-935E-64051B61FA12}">
      <dgm:prSet custT="1"/>
      <dgm:spPr>
        <a:ln>
          <a:noFill/>
        </a:ln>
      </dgm:spPr>
      <dgm:t>
        <a:bodyPr/>
        <a:lstStyle/>
        <a:p>
          <a:r>
            <a:rPr lang="es-MX" sz="1400" dirty="0" smtClean="0">
              <a:latin typeface="Calibri" panose="020F0502020204030204" pitchFamily="34" charset="0"/>
            </a:rPr>
            <a:t>Monitoreo de punta a punta</a:t>
          </a:r>
        </a:p>
      </dgm:t>
    </dgm:pt>
    <dgm:pt modelId="{89A6A3EA-1134-4BEE-BC24-0C65BA5C7BE0}" type="parTrans" cxnId="{E368694F-698F-4CAB-BBC2-3F77ADD5DBB7}">
      <dgm:prSet/>
      <dgm:spPr/>
      <dgm:t>
        <a:bodyPr/>
        <a:lstStyle/>
        <a:p>
          <a:endParaRPr lang="es-MX" sz="1600">
            <a:latin typeface="Calibri" panose="020F0502020204030204" pitchFamily="34" charset="0"/>
          </a:endParaRPr>
        </a:p>
      </dgm:t>
    </dgm:pt>
    <dgm:pt modelId="{5AC46370-EAD0-4F03-AD45-D905C011C898}" type="sibTrans" cxnId="{E368694F-698F-4CAB-BBC2-3F77ADD5DBB7}">
      <dgm:prSet/>
      <dgm:spPr/>
      <dgm:t>
        <a:bodyPr/>
        <a:lstStyle/>
        <a:p>
          <a:endParaRPr lang="es-MX" sz="1600">
            <a:latin typeface="Calibri" panose="020F0502020204030204" pitchFamily="34" charset="0"/>
          </a:endParaRPr>
        </a:p>
      </dgm:t>
    </dgm:pt>
    <dgm:pt modelId="{786893F3-10BC-461A-B773-B6D51F04BA51}">
      <dgm:prSet custT="1"/>
      <dgm:spPr>
        <a:ln>
          <a:noFill/>
        </a:ln>
      </dgm:spPr>
      <dgm:t>
        <a:bodyPr/>
        <a:lstStyle/>
        <a:p>
          <a:r>
            <a:rPr lang="es-MX" sz="1400" dirty="0" smtClean="0">
              <a:latin typeface="Calibri" panose="020F0502020204030204" pitchFamily="34" charset="0"/>
            </a:rPr>
            <a:t>Testigos Sociales</a:t>
          </a:r>
        </a:p>
      </dgm:t>
    </dgm:pt>
    <dgm:pt modelId="{E6C0C48A-08C1-4BEA-9B1A-4C0A957438D6}" type="parTrans" cxnId="{C536A030-DBCA-4671-B832-1B4FFA4D219C}">
      <dgm:prSet/>
      <dgm:spPr/>
      <dgm:t>
        <a:bodyPr/>
        <a:lstStyle/>
        <a:p>
          <a:endParaRPr lang="es-MX" sz="1600">
            <a:latin typeface="Calibri" panose="020F0502020204030204" pitchFamily="34" charset="0"/>
          </a:endParaRPr>
        </a:p>
      </dgm:t>
    </dgm:pt>
    <dgm:pt modelId="{BA3464A8-D571-4398-BC45-2D605B1D05CD}" type="sibTrans" cxnId="{C536A030-DBCA-4671-B832-1B4FFA4D219C}">
      <dgm:prSet/>
      <dgm:spPr/>
      <dgm:t>
        <a:bodyPr/>
        <a:lstStyle/>
        <a:p>
          <a:endParaRPr lang="es-MX" sz="1600">
            <a:latin typeface="Calibri" panose="020F0502020204030204" pitchFamily="34" charset="0"/>
          </a:endParaRPr>
        </a:p>
      </dgm:t>
    </dgm:pt>
    <dgm:pt modelId="{76EB4E87-18DA-43B3-A2D7-E60E4D6E30D2}">
      <dgm:prSet custT="1"/>
      <dgm:spPr>
        <a:ln>
          <a:noFill/>
        </a:ln>
      </dgm:spPr>
      <dgm:t>
        <a:bodyPr/>
        <a:lstStyle/>
        <a:p>
          <a:r>
            <a:rPr lang="es-MX" sz="1400" dirty="0" smtClean="0">
              <a:latin typeface="Calibri" panose="020F0502020204030204" pitchFamily="34" charset="0"/>
            </a:rPr>
            <a:t>Consultas Públicas</a:t>
          </a:r>
          <a:endParaRPr lang="es-MX" sz="1400" dirty="0">
            <a:latin typeface="Calibri" panose="020F0502020204030204" pitchFamily="34" charset="0"/>
          </a:endParaRPr>
        </a:p>
      </dgm:t>
    </dgm:pt>
    <dgm:pt modelId="{616FE410-8523-4616-9DBC-A7EF4A9E80BF}" type="parTrans" cxnId="{E7492FEC-4F02-48F6-BF8E-9A495C14CE05}">
      <dgm:prSet/>
      <dgm:spPr/>
      <dgm:t>
        <a:bodyPr/>
        <a:lstStyle/>
        <a:p>
          <a:endParaRPr lang="es-MX" sz="1600">
            <a:latin typeface="Calibri" panose="020F0502020204030204" pitchFamily="34" charset="0"/>
          </a:endParaRPr>
        </a:p>
      </dgm:t>
    </dgm:pt>
    <dgm:pt modelId="{BC86F97E-43D0-415A-B8C9-9B88FB89E778}" type="sibTrans" cxnId="{E7492FEC-4F02-48F6-BF8E-9A495C14CE05}">
      <dgm:prSet/>
      <dgm:spPr/>
      <dgm:t>
        <a:bodyPr/>
        <a:lstStyle/>
        <a:p>
          <a:endParaRPr lang="es-MX" sz="1600">
            <a:latin typeface="Calibri" panose="020F0502020204030204" pitchFamily="34" charset="0"/>
          </a:endParaRPr>
        </a:p>
      </dgm:t>
    </dgm:pt>
    <dgm:pt modelId="{E617E7F1-C32D-4AFB-B34B-CF5B4C03C783}">
      <dgm:prSet custT="1"/>
      <dgm:spPr>
        <a:ln>
          <a:noFill/>
        </a:ln>
      </dgm:spPr>
      <dgm:t>
        <a:bodyPr/>
        <a:lstStyle/>
        <a:p>
          <a:r>
            <a:rPr lang="es-MX" sz="1400" dirty="0" smtClean="0">
              <a:latin typeface="Calibri" panose="020F0502020204030204" pitchFamily="34" charset="0"/>
            </a:rPr>
            <a:t>No sorpresas en procedimiento</a:t>
          </a:r>
        </a:p>
      </dgm:t>
    </dgm:pt>
    <dgm:pt modelId="{77010D03-FDAC-4833-BBF4-2A3EBE94A75C}" type="parTrans" cxnId="{93CFD8B5-A354-496B-A365-CA5BCA74AD40}">
      <dgm:prSet/>
      <dgm:spPr/>
      <dgm:t>
        <a:bodyPr/>
        <a:lstStyle/>
        <a:p>
          <a:endParaRPr lang="es-MX" sz="1600">
            <a:latin typeface="Calibri" panose="020F0502020204030204" pitchFamily="34" charset="0"/>
          </a:endParaRPr>
        </a:p>
      </dgm:t>
    </dgm:pt>
    <dgm:pt modelId="{99359343-905C-446B-BC8E-99340790C125}" type="sibTrans" cxnId="{93CFD8B5-A354-496B-A365-CA5BCA74AD40}">
      <dgm:prSet/>
      <dgm:spPr/>
      <dgm:t>
        <a:bodyPr/>
        <a:lstStyle/>
        <a:p>
          <a:endParaRPr lang="es-MX" sz="1600">
            <a:latin typeface="Calibri" panose="020F0502020204030204" pitchFamily="34" charset="0"/>
          </a:endParaRPr>
        </a:p>
      </dgm:t>
    </dgm:pt>
    <dgm:pt modelId="{386E1FDD-035F-4ECD-8D3E-117AC34B6D72}">
      <dgm:prSet custT="1"/>
      <dgm:spPr>
        <a:ln>
          <a:noFill/>
        </a:ln>
      </dgm:spPr>
      <dgm:t>
        <a:bodyPr/>
        <a:lstStyle/>
        <a:p>
          <a:r>
            <a:rPr lang="es-MX" sz="1400" dirty="0" smtClean="0">
              <a:latin typeface="Calibri" panose="020F0502020204030204" pitchFamily="34" charset="0"/>
            </a:rPr>
            <a:t>Profesionalización </a:t>
          </a:r>
          <a:endParaRPr lang="es-MX" sz="1400" dirty="0">
            <a:latin typeface="Calibri" panose="020F0502020204030204" pitchFamily="34" charset="0"/>
          </a:endParaRPr>
        </a:p>
      </dgm:t>
    </dgm:pt>
    <dgm:pt modelId="{12148211-9B25-48C5-B33F-B9433CC10565}" type="parTrans" cxnId="{2051B710-1CDA-4D6A-BBB5-C70FD28B3284}">
      <dgm:prSet/>
      <dgm:spPr/>
      <dgm:t>
        <a:bodyPr/>
        <a:lstStyle/>
        <a:p>
          <a:endParaRPr lang="es-MX" sz="1600">
            <a:latin typeface="Calibri" panose="020F0502020204030204" pitchFamily="34" charset="0"/>
          </a:endParaRPr>
        </a:p>
      </dgm:t>
    </dgm:pt>
    <dgm:pt modelId="{6C36924C-CE83-4701-9119-7FA6608B4682}" type="sibTrans" cxnId="{2051B710-1CDA-4D6A-BBB5-C70FD28B3284}">
      <dgm:prSet/>
      <dgm:spPr/>
      <dgm:t>
        <a:bodyPr/>
        <a:lstStyle/>
        <a:p>
          <a:endParaRPr lang="es-MX" sz="1600">
            <a:latin typeface="Calibri" panose="020F0502020204030204" pitchFamily="34" charset="0"/>
          </a:endParaRPr>
        </a:p>
      </dgm:t>
    </dgm:pt>
    <dgm:pt modelId="{277210A2-A471-4783-95B8-8F6C08EB4130}">
      <dgm:prSet custT="1"/>
      <dgm:spPr>
        <a:ln>
          <a:noFill/>
        </a:ln>
      </dgm:spPr>
      <dgm:t>
        <a:bodyPr/>
        <a:lstStyle/>
        <a:p>
          <a:r>
            <a:rPr lang="es-MX" sz="1400" dirty="0" smtClean="0">
              <a:latin typeface="Calibri" panose="020F0502020204030204" pitchFamily="34" charset="0"/>
            </a:rPr>
            <a:t>Mecanismos innovadores (subastas, acuerdos referenciales, </a:t>
          </a:r>
          <a:r>
            <a:rPr lang="es-MX" sz="1400" dirty="0" err="1" smtClean="0">
              <a:latin typeface="Calibri" panose="020F0502020204030204" pitchFamily="34" charset="0"/>
            </a:rPr>
            <a:t>etc</a:t>
          </a:r>
          <a:r>
            <a:rPr lang="es-MX" sz="1400" dirty="0" smtClean="0">
              <a:latin typeface="Calibri" panose="020F0502020204030204" pitchFamily="34" charset="0"/>
            </a:rPr>
            <a:t>)</a:t>
          </a:r>
        </a:p>
      </dgm:t>
    </dgm:pt>
    <dgm:pt modelId="{2EDA8369-766E-40B7-B44C-720D07C84057}" type="parTrans" cxnId="{2309BB4A-DAF0-4952-B29A-658BC3841644}">
      <dgm:prSet/>
      <dgm:spPr/>
      <dgm:t>
        <a:bodyPr/>
        <a:lstStyle/>
        <a:p>
          <a:endParaRPr lang="es-MX" sz="1600">
            <a:latin typeface="Calibri" panose="020F0502020204030204" pitchFamily="34" charset="0"/>
          </a:endParaRPr>
        </a:p>
      </dgm:t>
    </dgm:pt>
    <dgm:pt modelId="{1E01AD8C-1074-46A2-8763-1BDC68190B2B}" type="sibTrans" cxnId="{2309BB4A-DAF0-4952-B29A-658BC3841644}">
      <dgm:prSet/>
      <dgm:spPr/>
      <dgm:t>
        <a:bodyPr/>
        <a:lstStyle/>
        <a:p>
          <a:endParaRPr lang="es-MX" sz="1600">
            <a:latin typeface="Calibri" panose="020F0502020204030204" pitchFamily="34" charset="0"/>
          </a:endParaRPr>
        </a:p>
      </dgm:t>
    </dgm:pt>
    <dgm:pt modelId="{7298C9D1-A428-471D-8B18-AD5C0A840300}">
      <dgm:prSet custT="1"/>
      <dgm:spPr>
        <a:ln>
          <a:noFill/>
        </a:ln>
      </dgm:spPr>
      <dgm:t>
        <a:bodyPr/>
        <a:lstStyle/>
        <a:p>
          <a:r>
            <a:rPr lang="es-MX" sz="1400" dirty="0" smtClean="0">
              <a:latin typeface="Calibri" panose="020F0502020204030204" pitchFamily="34" charset="0"/>
            </a:rPr>
            <a:t>Abastecimiento Estratégico</a:t>
          </a:r>
          <a:endParaRPr lang="es-MX" sz="1400" dirty="0">
            <a:latin typeface="Calibri" panose="020F0502020204030204" pitchFamily="34" charset="0"/>
          </a:endParaRPr>
        </a:p>
      </dgm:t>
    </dgm:pt>
    <dgm:pt modelId="{3BBD762F-B99F-4456-9BB4-F85A9906DE74}" type="parTrans" cxnId="{ECBF5EC3-D301-4FA6-B41A-9C8B072B5DB7}">
      <dgm:prSet/>
      <dgm:spPr/>
      <dgm:t>
        <a:bodyPr/>
        <a:lstStyle/>
        <a:p>
          <a:endParaRPr lang="es-MX" sz="1600">
            <a:latin typeface="Calibri" panose="020F0502020204030204" pitchFamily="34" charset="0"/>
          </a:endParaRPr>
        </a:p>
      </dgm:t>
    </dgm:pt>
    <dgm:pt modelId="{776C65FE-6C53-45CE-8A32-0508CF864B27}" type="sibTrans" cxnId="{ECBF5EC3-D301-4FA6-B41A-9C8B072B5DB7}">
      <dgm:prSet/>
      <dgm:spPr/>
      <dgm:t>
        <a:bodyPr/>
        <a:lstStyle/>
        <a:p>
          <a:endParaRPr lang="es-MX" sz="1600">
            <a:latin typeface="Calibri" panose="020F0502020204030204" pitchFamily="34" charset="0"/>
          </a:endParaRPr>
        </a:p>
      </dgm:t>
    </dgm:pt>
    <dgm:pt modelId="{ED7A76DE-6801-4A9E-9392-F7D6E651A917}">
      <dgm:prSet custT="1"/>
      <dgm:spPr>
        <a:ln>
          <a:noFill/>
        </a:ln>
      </dgm:spPr>
      <dgm:t>
        <a:bodyPr/>
        <a:lstStyle/>
        <a:p>
          <a:r>
            <a:rPr lang="es-MX" sz="1400" dirty="0" smtClean="0">
              <a:latin typeface="Calibri" panose="020F0502020204030204" pitchFamily="34" charset="0"/>
            </a:rPr>
            <a:t>Centros Regionales</a:t>
          </a:r>
        </a:p>
      </dgm:t>
    </dgm:pt>
    <dgm:pt modelId="{FDC0FE6E-17BD-4A23-9F09-3FF821F3D85B}" type="parTrans" cxnId="{C5851BEE-8E9F-448D-9C8D-9E965D54135D}">
      <dgm:prSet/>
      <dgm:spPr/>
      <dgm:t>
        <a:bodyPr/>
        <a:lstStyle/>
        <a:p>
          <a:endParaRPr lang="es-MX" sz="1600">
            <a:latin typeface="Calibri" panose="020F0502020204030204" pitchFamily="34" charset="0"/>
          </a:endParaRPr>
        </a:p>
      </dgm:t>
    </dgm:pt>
    <dgm:pt modelId="{F1D5930F-5689-436C-827C-337D112C920D}" type="sibTrans" cxnId="{C5851BEE-8E9F-448D-9C8D-9E965D54135D}">
      <dgm:prSet/>
      <dgm:spPr/>
      <dgm:t>
        <a:bodyPr/>
        <a:lstStyle/>
        <a:p>
          <a:endParaRPr lang="es-MX" sz="1600">
            <a:latin typeface="Calibri" panose="020F0502020204030204" pitchFamily="34" charset="0"/>
          </a:endParaRPr>
        </a:p>
      </dgm:t>
    </dgm:pt>
    <dgm:pt modelId="{0CF125DD-C73B-4E94-8078-6DECEAD0B2DD}">
      <dgm:prSet custT="1"/>
      <dgm:spPr>
        <a:ln>
          <a:noFill/>
        </a:ln>
      </dgm:spPr>
      <dgm:t>
        <a:bodyPr/>
        <a:lstStyle/>
        <a:p>
          <a:r>
            <a:rPr lang="es-MX" sz="1400" dirty="0" smtClean="0">
              <a:latin typeface="Calibri" panose="020F0502020204030204" pitchFamily="34" charset="0"/>
            </a:rPr>
            <a:t>Flujos de trabajo</a:t>
          </a:r>
          <a:endParaRPr lang="es-MX" sz="1400" dirty="0">
            <a:latin typeface="Calibri" panose="020F0502020204030204" pitchFamily="34" charset="0"/>
          </a:endParaRPr>
        </a:p>
      </dgm:t>
    </dgm:pt>
    <dgm:pt modelId="{AC218986-5D82-4518-B2A5-9EC6CBF6C156}" type="parTrans" cxnId="{42A7B026-BB70-4635-AC2E-6C1C860563D6}">
      <dgm:prSet/>
      <dgm:spPr/>
      <dgm:t>
        <a:bodyPr/>
        <a:lstStyle/>
        <a:p>
          <a:endParaRPr lang="es-MX" sz="1600">
            <a:latin typeface="Calibri" panose="020F0502020204030204" pitchFamily="34" charset="0"/>
          </a:endParaRPr>
        </a:p>
      </dgm:t>
    </dgm:pt>
    <dgm:pt modelId="{596EC589-97AC-4866-9C14-A39A3F515C7E}" type="sibTrans" cxnId="{42A7B026-BB70-4635-AC2E-6C1C860563D6}">
      <dgm:prSet/>
      <dgm:spPr/>
      <dgm:t>
        <a:bodyPr/>
        <a:lstStyle/>
        <a:p>
          <a:endParaRPr lang="es-MX" sz="1600">
            <a:latin typeface="Calibri" panose="020F0502020204030204" pitchFamily="34" charset="0"/>
          </a:endParaRPr>
        </a:p>
      </dgm:t>
    </dgm:pt>
    <dgm:pt modelId="{6EC8BD77-3D70-4766-BD09-DF2EF3CB1E70}" type="pres">
      <dgm:prSet presAssocID="{C842BBEA-1409-49BB-AA4A-E4E16E53E93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067EF19-F975-4D1A-B607-8F446F6C1E3B}" type="pres">
      <dgm:prSet presAssocID="{C842BBEA-1409-49BB-AA4A-E4E16E53E931}" presName="children" presStyleCnt="0"/>
      <dgm:spPr/>
    </dgm:pt>
    <dgm:pt modelId="{F90C0D89-0DAF-486F-ACDE-1B92654A84DD}" type="pres">
      <dgm:prSet presAssocID="{C842BBEA-1409-49BB-AA4A-E4E16E53E931}" presName="child1group" presStyleCnt="0"/>
      <dgm:spPr/>
    </dgm:pt>
    <dgm:pt modelId="{FBCB6377-38E5-4929-8AE9-318B016E3646}" type="pres">
      <dgm:prSet presAssocID="{C842BBEA-1409-49BB-AA4A-E4E16E53E931}" presName="child1" presStyleLbl="bgAcc1" presStyleIdx="0" presStyleCnt="4" custScaleX="106901" custScaleY="42839" custLinFactNeighborX="-18992" custLinFactNeighborY="8776"/>
      <dgm:spPr/>
      <dgm:t>
        <a:bodyPr/>
        <a:lstStyle/>
        <a:p>
          <a:endParaRPr lang="es-MX"/>
        </a:p>
      </dgm:t>
    </dgm:pt>
    <dgm:pt modelId="{EE5CDCA1-5801-4D68-A0C9-B5655F78BE0F}" type="pres">
      <dgm:prSet presAssocID="{C842BBEA-1409-49BB-AA4A-E4E16E53E931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09E0190-7F23-44BB-B4AA-52E2553B6E61}" type="pres">
      <dgm:prSet presAssocID="{C842BBEA-1409-49BB-AA4A-E4E16E53E931}" presName="child2group" presStyleCnt="0"/>
      <dgm:spPr/>
    </dgm:pt>
    <dgm:pt modelId="{F1F5A994-31A8-4C27-9839-EBBECD6D4746}" type="pres">
      <dgm:prSet presAssocID="{C842BBEA-1409-49BB-AA4A-E4E16E53E931}" presName="child2" presStyleLbl="bgAcc1" presStyleIdx="1" presStyleCnt="4" custScaleX="143269" custScaleY="144646" custLinFactNeighborX="42631" custLinFactNeighborY="29618"/>
      <dgm:spPr/>
      <dgm:t>
        <a:bodyPr/>
        <a:lstStyle/>
        <a:p>
          <a:endParaRPr lang="es-MX"/>
        </a:p>
      </dgm:t>
    </dgm:pt>
    <dgm:pt modelId="{281BD563-2EB8-4B1C-924C-3EE834FF301F}" type="pres">
      <dgm:prSet presAssocID="{C842BBEA-1409-49BB-AA4A-E4E16E53E931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25EAD1-B508-432C-9556-7F2F36D153FC}" type="pres">
      <dgm:prSet presAssocID="{C842BBEA-1409-49BB-AA4A-E4E16E53E931}" presName="child3group" presStyleCnt="0"/>
      <dgm:spPr/>
    </dgm:pt>
    <dgm:pt modelId="{7D3A99F6-3400-4158-A8CE-C470DD5D921A}" type="pres">
      <dgm:prSet presAssocID="{C842BBEA-1409-49BB-AA4A-E4E16E53E931}" presName="child3" presStyleLbl="bgAcc1" presStyleIdx="2" presStyleCnt="4" custScaleX="200540" custScaleY="145383" custLinFactNeighborX="43554" custLinFactNeighborY="-27783"/>
      <dgm:spPr/>
      <dgm:t>
        <a:bodyPr/>
        <a:lstStyle/>
        <a:p>
          <a:endParaRPr lang="es-MX"/>
        </a:p>
      </dgm:t>
    </dgm:pt>
    <dgm:pt modelId="{428F5AA4-A5BF-4D58-B7C9-941EAFFA790E}" type="pres">
      <dgm:prSet presAssocID="{C842BBEA-1409-49BB-AA4A-E4E16E53E931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EEB3634-217C-4A97-971F-EDF694647D4D}" type="pres">
      <dgm:prSet presAssocID="{C842BBEA-1409-49BB-AA4A-E4E16E53E931}" presName="child4group" presStyleCnt="0"/>
      <dgm:spPr/>
    </dgm:pt>
    <dgm:pt modelId="{B42D9CD5-F034-42E8-990D-AF5DC3872785}" type="pres">
      <dgm:prSet presAssocID="{C842BBEA-1409-49BB-AA4A-E4E16E53E931}" presName="child4" presStyleLbl="bgAcc1" presStyleIdx="3" presStyleCnt="4" custScaleX="170461" custScaleY="107766" custLinFactNeighborX="-17624" custLinFactNeighborY="-34334"/>
      <dgm:spPr/>
      <dgm:t>
        <a:bodyPr/>
        <a:lstStyle/>
        <a:p>
          <a:endParaRPr lang="es-MX"/>
        </a:p>
      </dgm:t>
    </dgm:pt>
    <dgm:pt modelId="{B79C0778-7B01-492B-80D7-2AD31B615D1D}" type="pres">
      <dgm:prSet presAssocID="{C842BBEA-1409-49BB-AA4A-E4E16E53E931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753D62F-99DF-490D-94B0-E8468A5CE3A9}" type="pres">
      <dgm:prSet presAssocID="{C842BBEA-1409-49BB-AA4A-E4E16E53E931}" presName="childPlaceholder" presStyleCnt="0"/>
      <dgm:spPr/>
    </dgm:pt>
    <dgm:pt modelId="{23A4C76C-0905-453C-989D-61B8B46F1E46}" type="pres">
      <dgm:prSet presAssocID="{C842BBEA-1409-49BB-AA4A-E4E16E53E931}" presName="circle" presStyleCnt="0"/>
      <dgm:spPr/>
    </dgm:pt>
    <dgm:pt modelId="{CE049E39-FAE2-4BB7-9A34-2523637C6B7C}" type="pres">
      <dgm:prSet presAssocID="{C842BBEA-1409-49BB-AA4A-E4E16E53E931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19CC54B-ABE0-48ED-B258-141DECD7891C}" type="pres">
      <dgm:prSet presAssocID="{C842BBEA-1409-49BB-AA4A-E4E16E53E931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7070EB0-4BB6-4AC0-8A04-5BD50FA81408}" type="pres">
      <dgm:prSet presAssocID="{C842BBEA-1409-49BB-AA4A-E4E16E53E931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06BA3DF-766E-4C8F-84B1-E517E4E40D65}" type="pres">
      <dgm:prSet presAssocID="{C842BBEA-1409-49BB-AA4A-E4E16E53E931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C29163F-2AE1-488F-8E94-AACCA1344F12}" type="pres">
      <dgm:prSet presAssocID="{C842BBEA-1409-49BB-AA4A-E4E16E53E931}" presName="quadrantPlaceholder" presStyleCnt="0"/>
      <dgm:spPr/>
    </dgm:pt>
    <dgm:pt modelId="{FE0A3BCA-3F56-4A27-A88E-E3EA02FD936E}" type="pres">
      <dgm:prSet presAssocID="{C842BBEA-1409-49BB-AA4A-E4E16E53E931}" presName="center1" presStyleLbl="fgShp" presStyleIdx="0" presStyleCnt="2"/>
      <dgm:spPr>
        <a:solidFill>
          <a:srgbClr val="C00000"/>
        </a:solidFill>
        <a:ln>
          <a:solidFill>
            <a:srgbClr val="C00000"/>
          </a:solidFill>
        </a:ln>
      </dgm:spPr>
    </dgm:pt>
    <dgm:pt modelId="{99AEA1E0-5C3C-4503-B0D9-438AAA717F3B}" type="pres">
      <dgm:prSet presAssocID="{C842BBEA-1409-49BB-AA4A-E4E16E53E931}" presName="center2" presStyleLbl="fgShp" presStyleIdx="1" presStyleCnt="2"/>
      <dgm:spPr>
        <a:solidFill>
          <a:srgbClr val="C00000"/>
        </a:solidFill>
        <a:ln>
          <a:solidFill>
            <a:srgbClr val="C00000"/>
          </a:solidFill>
        </a:ln>
      </dgm:spPr>
    </dgm:pt>
  </dgm:ptLst>
  <dgm:cxnLst>
    <dgm:cxn modelId="{6337C9B3-6A82-4EC8-BE0D-6378EA5D8E74}" type="presOf" srcId="{786893F3-10BC-461A-B773-B6D51F04BA51}" destId="{F1F5A994-31A8-4C27-9839-EBBECD6D4746}" srcOrd="0" destOrd="3" presId="urn:microsoft.com/office/officeart/2005/8/layout/cycle4"/>
    <dgm:cxn modelId="{6D0A0092-404B-45F7-98CF-F21FFE5C323B}" type="presOf" srcId="{386E1FDD-035F-4ECD-8D3E-117AC34B6D72}" destId="{7D3A99F6-3400-4158-A8CE-C470DD5D921A}" srcOrd="0" destOrd="2" presId="urn:microsoft.com/office/officeart/2005/8/layout/cycle4"/>
    <dgm:cxn modelId="{D7C7469B-5CAB-4474-938D-BB97676FCD85}" type="presOf" srcId="{3D05C25C-E6FD-40E8-AD1D-13DC4BEE6951}" destId="{606BA3DF-766E-4C8F-84B1-E517E4E40D65}" srcOrd="0" destOrd="0" presId="urn:microsoft.com/office/officeart/2005/8/layout/cycle4"/>
    <dgm:cxn modelId="{F57BE61B-D018-44B5-AE9B-701B55BFC938}" type="presOf" srcId="{76EB4E87-18DA-43B3-A2D7-E60E4D6E30D2}" destId="{F1F5A994-31A8-4C27-9839-EBBECD6D4746}" srcOrd="0" destOrd="4" presId="urn:microsoft.com/office/officeart/2005/8/layout/cycle4"/>
    <dgm:cxn modelId="{E7492FEC-4F02-48F6-BF8E-9A495C14CE05}" srcId="{614003FD-B3D5-4F20-B65E-799A2E022BE3}" destId="{76EB4E87-18DA-43B3-A2D7-E60E4D6E30D2}" srcOrd="4" destOrd="0" parTransId="{616FE410-8523-4616-9DBC-A7EF4A9E80BF}" sibTransId="{BC86F97E-43D0-415A-B8C9-9B88FB89E778}"/>
    <dgm:cxn modelId="{BABBB2D1-532C-4869-95EA-4B9934DD772C}" type="presOf" srcId="{0CF125DD-C73B-4E94-8078-6DECEAD0B2DD}" destId="{FBCB6377-38E5-4929-8AE9-318B016E3646}" srcOrd="0" destOrd="2" presId="urn:microsoft.com/office/officeart/2005/8/layout/cycle4"/>
    <dgm:cxn modelId="{FDEA96A8-BF14-4E8D-A382-FFE1D53478FB}" type="presOf" srcId="{A41573EA-33B3-42B9-86C0-90FEA307C674}" destId="{F1F5A994-31A8-4C27-9839-EBBECD6D4746}" srcOrd="0" destOrd="1" presId="urn:microsoft.com/office/officeart/2005/8/layout/cycle4"/>
    <dgm:cxn modelId="{C8E1F102-94DF-45D6-B21F-6D13A3B7B42F}" srcId="{FB5F8655-F0E9-4E65-9CE8-9A02F8153E03}" destId="{6B25F2F2-6D05-49E5-A77C-FC4D16B83E16}" srcOrd="0" destOrd="0" parTransId="{8A4A8EA2-A318-4288-8115-3770FD7BED92}" sibTransId="{4029FA43-D9F7-42C5-B5D8-C7F52E5BF305}"/>
    <dgm:cxn modelId="{6DBE2AA7-7031-44FC-9950-2B8B4C670E30}" type="presOf" srcId="{6B25F2F2-6D05-49E5-A77C-FC4D16B83E16}" destId="{EE5CDCA1-5801-4D68-A0C9-B5655F78BE0F}" srcOrd="1" destOrd="0" presId="urn:microsoft.com/office/officeart/2005/8/layout/cycle4"/>
    <dgm:cxn modelId="{708652C6-BAA7-41ED-9F7A-20DC968C5622}" type="presOf" srcId="{386E1FDD-035F-4ECD-8D3E-117AC34B6D72}" destId="{428F5AA4-A5BF-4D58-B7C9-941EAFFA790E}" srcOrd="1" destOrd="2" presId="urn:microsoft.com/office/officeart/2005/8/layout/cycle4"/>
    <dgm:cxn modelId="{805A1BF3-DA42-445A-8628-665EA09A3F49}" srcId="{C842BBEA-1409-49BB-AA4A-E4E16E53E931}" destId="{FB5F8655-F0E9-4E65-9CE8-9A02F8153E03}" srcOrd="0" destOrd="0" parTransId="{399DD561-DDBC-46CD-B83C-493656129050}" sibTransId="{C706054F-CF62-40A9-8537-1B8E51DFC73B}"/>
    <dgm:cxn modelId="{BA57E186-5015-486E-B7F1-DA04FCF727E0}" type="presOf" srcId="{C842BBEA-1409-49BB-AA4A-E4E16E53E931}" destId="{6EC8BD77-3D70-4766-BD09-DF2EF3CB1E70}" srcOrd="0" destOrd="0" presId="urn:microsoft.com/office/officeart/2005/8/layout/cycle4"/>
    <dgm:cxn modelId="{44803956-0911-45BE-A68E-8CC5236CA605}" type="presOf" srcId="{76EB4E87-18DA-43B3-A2D7-E60E4D6E30D2}" destId="{281BD563-2EB8-4B1C-924C-3EE834FF301F}" srcOrd="1" destOrd="4" presId="urn:microsoft.com/office/officeart/2005/8/layout/cycle4"/>
    <dgm:cxn modelId="{1584A62E-0F56-4B28-A618-9401114D8518}" type="presOf" srcId="{277210A2-A471-4783-95B8-8F6C08EB4130}" destId="{B42D9CD5-F034-42E8-990D-AF5DC3872785}" srcOrd="0" destOrd="1" presId="urn:microsoft.com/office/officeart/2005/8/layout/cycle4"/>
    <dgm:cxn modelId="{D9FDF503-DFFE-4F01-9CF1-2ED6CDC6FF02}" type="presOf" srcId="{17E4D621-95FF-41EB-8B0C-DD9268427445}" destId="{F1F5A994-31A8-4C27-9839-EBBECD6D4746}" srcOrd="0" destOrd="0" presId="urn:microsoft.com/office/officeart/2005/8/layout/cycle4"/>
    <dgm:cxn modelId="{046A7375-E83E-4BBC-881A-3CF883BA2AE7}" srcId="{614003FD-B3D5-4F20-B65E-799A2E022BE3}" destId="{17E4D621-95FF-41EB-8B0C-DD9268427445}" srcOrd="0" destOrd="0" parTransId="{6B2FD461-F730-4367-8667-22920606DC49}" sibTransId="{79667BBE-8932-4F4D-83A1-E4641328EFEF}"/>
    <dgm:cxn modelId="{80BBCBED-D45F-43D2-86D5-53CC93FE0717}" srcId="{17DE1F29-DF1E-410D-9AD4-7BFF8A7E82BF}" destId="{55E15766-387D-4113-AE40-144FDCA406D1}" srcOrd="0" destOrd="0" parTransId="{C8161292-350D-4D90-BC12-7D4A4A83A304}" sibTransId="{C1F7FD4D-8614-4ED9-9AE3-F697A5338EAF}"/>
    <dgm:cxn modelId="{74B6F7FB-4F91-4F64-B10C-FD21243707A4}" type="presOf" srcId="{7298C9D1-A428-471D-8B18-AD5C0A840300}" destId="{B79C0778-7B01-492B-80D7-2AD31B615D1D}" srcOrd="1" destOrd="2" presId="urn:microsoft.com/office/officeart/2005/8/layout/cycle4"/>
    <dgm:cxn modelId="{997E52E4-AB2A-45CF-9FE1-E2E85AA3662B}" type="presOf" srcId="{0CF125DD-C73B-4E94-8078-6DECEAD0B2DD}" destId="{EE5CDCA1-5801-4D68-A0C9-B5655F78BE0F}" srcOrd="1" destOrd="2" presId="urn:microsoft.com/office/officeart/2005/8/layout/cycle4"/>
    <dgm:cxn modelId="{C5851BEE-8E9F-448D-9C8D-9E965D54135D}" srcId="{FB5F8655-F0E9-4E65-9CE8-9A02F8153E03}" destId="{ED7A76DE-6801-4A9E-9392-F7D6E651A917}" srcOrd="1" destOrd="0" parTransId="{FDC0FE6E-17BD-4A23-9F09-3FF821F3D85B}" sibTransId="{F1D5930F-5689-436C-827C-337D112C920D}"/>
    <dgm:cxn modelId="{7F87AC79-76DB-4F50-ACE0-0FC14FD4CBE3}" type="presOf" srcId="{614003FD-B3D5-4F20-B65E-799A2E022BE3}" destId="{119CC54B-ABE0-48ED-B258-141DECD7891C}" srcOrd="0" destOrd="0" presId="urn:microsoft.com/office/officeart/2005/8/layout/cycle4"/>
    <dgm:cxn modelId="{884DB720-F50C-4779-9CAC-FF6F21B1E3DB}" type="presOf" srcId="{FB5F8655-F0E9-4E65-9CE8-9A02F8153E03}" destId="{CE049E39-FAE2-4BB7-9A34-2523637C6B7C}" srcOrd="0" destOrd="0" presId="urn:microsoft.com/office/officeart/2005/8/layout/cycle4"/>
    <dgm:cxn modelId="{2360D9F1-DC79-4773-8A40-9B41EFBB8EC5}" srcId="{C842BBEA-1409-49BB-AA4A-E4E16E53E931}" destId="{614003FD-B3D5-4F20-B65E-799A2E022BE3}" srcOrd="1" destOrd="0" parTransId="{205FAF29-68F5-41AB-9D97-F3F2F73FC5D7}" sibTransId="{B676F59B-A899-4309-951C-FFFC26177768}"/>
    <dgm:cxn modelId="{2B02944F-8991-40A6-96FC-3BAB9C6D38BA}" srcId="{C842BBEA-1409-49BB-AA4A-E4E16E53E931}" destId="{17DE1F29-DF1E-410D-9AD4-7BFF8A7E82BF}" srcOrd="2" destOrd="0" parTransId="{3ED4F099-A988-41C9-BA0D-AED5A5EF1C6B}" sibTransId="{E97BBFDB-A6D1-466D-B256-8DA556125FAA}"/>
    <dgm:cxn modelId="{EC59715A-B489-4834-8334-0DCF532B5804}" type="presOf" srcId="{55E15766-387D-4113-AE40-144FDCA406D1}" destId="{428F5AA4-A5BF-4D58-B7C9-941EAFFA790E}" srcOrd="1" destOrd="0" presId="urn:microsoft.com/office/officeart/2005/8/layout/cycle4"/>
    <dgm:cxn modelId="{908E79BE-E7C1-40AF-A340-AF0B2DBEFAF0}" type="presOf" srcId="{E617E7F1-C32D-4AFB-B34B-CF5B4C03C783}" destId="{428F5AA4-A5BF-4D58-B7C9-941EAFFA790E}" srcOrd="1" destOrd="1" presId="urn:microsoft.com/office/officeart/2005/8/layout/cycle4"/>
    <dgm:cxn modelId="{C536A030-DBCA-4671-B832-1B4FFA4D219C}" srcId="{614003FD-B3D5-4F20-B65E-799A2E022BE3}" destId="{786893F3-10BC-461A-B773-B6D51F04BA51}" srcOrd="3" destOrd="0" parTransId="{E6C0C48A-08C1-4BEA-9B1A-4C0A957438D6}" sibTransId="{BA3464A8-D571-4398-BC45-2D605B1D05CD}"/>
    <dgm:cxn modelId="{2051B710-1CDA-4D6A-BBB5-C70FD28B3284}" srcId="{17DE1F29-DF1E-410D-9AD4-7BFF8A7E82BF}" destId="{386E1FDD-035F-4ECD-8D3E-117AC34B6D72}" srcOrd="2" destOrd="0" parTransId="{12148211-9B25-48C5-B33F-B9433CC10565}" sibTransId="{6C36924C-CE83-4701-9119-7FA6608B4682}"/>
    <dgm:cxn modelId="{93CFD8B5-A354-496B-A365-CA5BCA74AD40}" srcId="{17DE1F29-DF1E-410D-9AD4-7BFF8A7E82BF}" destId="{E617E7F1-C32D-4AFB-B34B-CF5B4C03C783}" srcOrd="1" destOrd="0" parTransId="{77010D03-FDAC-4833-BBF4-2A3EBE94A75C}" sibTransId="{99359343-905C-446B-BC8E-99340790C125}"/>
    <dgm:cxn modelId="{0541A14B-326F-4270-BCE8-1A28489AB34B}" srcId="{614003FD-B3D5-4F20-B65E-799A2E022BE3}" destId="{A41573EA-33B3-42B9-86C0-90FEA307C674}" srcOrd="1" destOrd="0" parTransId="{C47065EF-95D1-4510-8B72-9BF10D0C3321}" sibTransId="{C5EB42E0-8773-4E9A-80CF-88903627F478}"/>
    <dgm:cxn modelId="{40BB29F4-A6EB-4AD7-B66E-AE5108B4FDAC}" type="presOf" srcId="{7298C9D1-A428-471D-8B18-AD5C0A840300}" destId="{B42D9CD5-F034-42E8-990D-AF5DC3872785}" srcOrd="0" destOrd="2" presId="urn:microsoft.com/office/officeart/2005/8/layout/cycle4"/>
    <dgm:cxn modelId="{651CF6C9-E6A2-465C-ACC5-AF6B15096E80}" type="presOf" srcId="{17E4D621-95FF-41EB-8B0C-DD9268427445}" destId="{281BD563-2EB8-4B1C-924C-3EE834FF301F}" srcOrd="1" destOrd="0" presId="urn:microsoft.com/office/officeart/2005/8/layout/cycle4"/>
    <dgm:cxn modelId="{ECBF5EC3-D301-4FA6-B41A-9C8B072B5DB7}" srcId="{3D05C25C-E6FD-40E8-AD1D-13DC4BEE6951}" destId="{7298C9D1-A428-471D-8B18-AD5C0A840300}" srcOrd="2" destOrd="0" parTransId="{3BBD762F-B99F-4456-9BB4-F85A9906DE74}" sibTransId="{776C65FE-6C53-45CE-8A32-0508CF864B27}"/>
    <dgm:cxn modelId="{8E9BB922-E84B-45E2-B868-83055C66B381}" type="presOf" srcId="{17DE1F29-DF1E-410D-9AD4-7BFF8A7E82BF}" destId="{77070EB0-4BB6-4AC0-8A04-5BD50FA81408}" srcOrd="0" destOrd="0" presId="urn:microsoft.com/office/officeart/2005/8/layout/cycle4"/>
    <dgm:cxn modelId="{D322E74C-D0FD-405C-9686-10D42E729D8E}" type="presOf" srcId="{6B25F2F2-6D05-49E5-A77C-FC4D16B83E16}" destId="{FBCB6377-38E5-4929-8AE9-318B016E3646}" srcOrd="0" destOrd="0" presId="urn:microsoft.com/office/officeart/2005/8/layout/cycle4"/>
    <dgm:cxn modelId="{F89414D0-E829-4E1A-B95D-301734709C61}" type="presOf" srcId="{ED7A76DE-6801-4A9E-9392-F7D6E651A917}" destId="{EE5CDCA1-5801-4D68-A0C9-B5655F78BE0F}" srcOrd="1" destOrd="1" presId="urn:microsoft.com/office/officeart/2005/8/layout/cycle4"/>
    <dgm:cxn modelId="{42A7B026-BB70-4635-AC2E-6C1C860563D6}" srcId="{FB5F8655-F0E9-4E65-9CE8-9A02F8153E03}" destId="{0CF125DD-C73B-4E94-8078-6DECEAD0B2DD}" srcOrd="2" destOrd="0" parTransId="{AC218986-5D82-4518-B2A5-9EC6CBF6C156}" sibTransId="{596EC589-97AC-4866-9C14-A39A3F515C7E}"/>
    <dgm:cxn modelId="{5140324D-08B7-4457-A982-9B283F5E68C6}" type="presOf" srcId="{786893F3-10BC-461A-B773-B6D51F04BA51}" destId="{281BD563-2EB8-4B1C-924C-3EE834FF301F}" srcOrd="1" destOrd="3" presId="urn:microsoft.com/office/officeart/2005/8/layout/cycle4"/>
    <dgm:cxn modelId="{3ED3B549-9781-4581-B74C-F9B2BAB55BCD}" type="presOf" srcId="{E617E7F1-C32D-4AFB-B34B-CF5B4C03C783}" destId="{7D3A99F6-3400-4158-A8CE-C470DD5D921A}" srcOrd="0" destOrd="1" presId="urn:microsoft.com/office/officeart/2005/8/layout/cycle4"/>
    <dgm:cxn modelId="{7DB63A14-98EF-4DF6-81CA-52621FE54D53}" type="presOf" srcId="{55E15766-387D-4113-AE40-144FDCA406D1}" destId="{7D3A99F6-3400-4158-A8CE-C470DD5D921A}" srcOrd="0" destOrd="0" presId="urn:microsoft.com/office/officeart/2005/8/layout/cycle4"/>
    <dgm:cxn modelId="{BF4536A4-77F4-4986-A4BA-5A689B911181}" type="presOf" srcId="{A41573EA-33B3-42B9-86C0-90FEA307C674}" destId="{281BD563-2EB8-4B1C-924C-3EE834FF301F}" srcOrd="1" destOrd="1" presId="urn:microsoft.com/office/officeart/2005/8/layout/cycle4"/>
    <dgm:cxn modelId="{0C95339B-A63F-4527-98F6-64D7038F6334}" type="presOf" srcId="{C3CCBBCF-F2CA-4012-AE63-0A1C328FC110}" destId="{B79C0778-7B01-492B-80D7-2AD31B615D1D}" srcOrd="1" destOrd="0" presId="urn:microsoft.com/office/officeart/2005/8/layout/cycle4"/>
    <dgm:cxn modelId="{056744D7-29E0-4EDC-90AA-E7542CFF9DB4}" type="presOf" srcId="{C3CCBBCF-F2CA-4012-AE63-0A1C328FC110}" destId="{B42D9CD5-F034-42E8-990D-AF5DC3872785}" srcOrd="0" destOrd="0" presId="urn:microsoft.com/office/officeart/2005/8/layout/cycle4"/>
    <dgm:cxn modelId="{D7AE2E57-515C-4F36-88F7-0D9A7F439D23}" type="presOf" srcId="{277210A2-A471-4783-95B8-8F6C08EB4130}" destId="{B79C0778-7B01-492B-80D7-2AD31B615D1D}" srcOrd="1" destOrd="1" presId="urn:microsoft.com/office/officeart/2005/8/layout/cycle4"/>
    <dgm:cxn modelId="{E368694F-698F-4CAB-BBC2-3F77ADD5DBB7}" srcId="{614003FD-B3D5-4F20-B65E-799A2E022BE3}" destId="{1C5388B8-CCFC-4848-935E-64051B61FA12}" srcOrd="2" destOrd="0" parTransId="{89A6A3EA-1134-4BEE-BC24-0C65BA5C7BE0}" sibTransId="{5AC46370-EAD0-4F03-AD45-D905C011C898}"/>
    <dgm:cxn modelId="{2309BB4A-DAF0-4952-B29A-658BC3841644}" srcId="{3D05C25C-E6FD-40E8-AD1D-13DC4BEE6951}" destId="{277210A2-A471-4783-95B8-8F6C08EB4130}" srcOrd="1" destOrd="0" parTransId="{2EDA8369-766E-40B7-B44C-720D07C84057}" sibTransId="{1E01AD8C-1074-46A2-8763-1BDC68190B2B}"/>
    <dgm:cxn modelId="{47A99F0D-3BAE-4480-8369-47964070452A}" type="presOf" srcId="{ED7A76DE-6801-4A9E-9392-F7D6E651A917}" destId="{FBCB6377-38E5-4929-8AE9-318B016E3646}" srcOrd="0" destOrd="1" presId="urn:microsoft.com/office/officeart/2005/8/layout/cycle4"/>
    <dgm:cxn modelId="{7113DB18-5CE1-4C73-A80C-F77450331528}" type="presOf" srcId="{1C5388B8-CCFC-4848-935E-64051B61FA12}" destId="{F1F5A994-31A8-4C27-9839-EBBECD6D4746}" srcOrd="0" destOrd="2" presId="urn:microsoft.com/office/officeart/2005/8/layout/cycle4"/>
    <dgm:cxn modelId="{9AF2C5B5-0347-4725-B3D7-E0FAB7ED1748}" type="presOf" srcId="{1C5388B8-CCFC-4848-935E-64051B61FA12}" destId="{281BD563-2EB8-4B1C-924C-3EE834FF301F}" srcOrd="1" destOrd="2" presId="urn:microsoft.com/office/officeart/2005/8/layout/cycle4"/>
    <dgm:cxn modelId="{F77AF0CC-A5D1-48A6-9249-A24E90D387AF}" srcId="{C842BBEA-1409-49BB-AA4A-E4E16E53E931}" destId="{3D05C25C-E6FD-40E8-AD1D-13DC4BEE6951}" srcOrd="3" destOrd="0" parTransId="{67404B98-B453-4BEF-83ED-38C184B1FC4C}" sibTransId="{4B0F8A56-9BCD-480E-BC07-5FE5B7453791}"/>
    <dgm:cxn modelId="{474066B0-615E-4D67-AED2-9C983FDA247A}" srcId="{3D05C25C-E6FD-40E8-AD1D-13DC4BEE6951}" destId="{C3CCBBCF-F2CA-4012-AE63-0A1C328FC110}" srcOrd="0" destOrd="0" parTransId="{5ABDDBC9-2CE2-4545-A025-746DF92117EB}" sibTransId="{D2C6B399-955D-427C-85DF-2C81D89221BE}"/>
    <dgm:cxn modelId="{2A0BB2FC-A40F-49F5-8015-D74CB9C97B89}" type="presParOf" srcId="{6EC8BD77-3D70-4766-BD09-DF2EF3CB1E70}" destId="{D067EF19-F975-4D1A-B607-8F446F6C1E3B}" srcOrd="0" destOrd="0" presId="urn:microsoft.com/office/officeart/2005/8/layout/cycle4"/>
    <dgm:cxn modelId="{034675A2-0C79-4DCB-9EB0-BB39C7E14D14}" type="presParOf" srcId="{D067EF19-F975-4D1A-B607-8F446F6C1E3B}" destId="{F90C0D89-0DAF-486F-ACDE-1B92654A84DD}" srcOrd="0" destOrd="0" presId="urn:microsoft.com/office/officeart/2005/8/layout/cycle4"/>
    <dgm:cxn modelId="{9431D475-AC9A-4EF1-90B2-10A020FDAF35}" type="presParOf" srcId="{F90C0D89-0DAF-486F-ACDE-1B92654A84DD}" destId="{FBCB6377-38E5-4929-8AE9-318B016E3646}" srcOrd="0" destOrd="0" presId="urn:microsoft.com/office/officeart/2005/8/layout/cycle4"/>
    <dgm:cxn modelId="{B9B80646-4FEE-4462-BDB4-31E41ADFCD55}" type="presParOf" srcId="{F90C0D89-0DAF-486F-ACDE-1B92654A84DD}" destId="{EE5CDCA1-5801-4D68-A0C9-B5655F78BE0F}" srcOrd="1" destOrd="0" presId="urn:microsoft.com/office/officeart/2005/8/layout/cycle4"/>
    <dgm:cxn modelId="{1C480822-80D4-4191-83B9-1C341452F55E}" type="presParOf" srcId="{D067EF19-F975-4D1A-B607-8F446F6C1E3B}" destId="{809E0190-7F23-44BB-B4AA-52E2553B6E61}" srcOrd="1" destOrd="0" presId="urn:microsoft.com/office/officeart/2005/8/layout/cycle4"/>
    <dgm:cxn modelId="{0497C6D5-0640-4B19-BC41-D42613BCCE24}" type="presParOf" srcId="{809E0190-7F23-44BB-B4AA-52E2553B6E61}" destId="{F1F5A994-31A8-4C27-9839-EBBECD6D4746}" srcOrd="0" destOrd="0" presId="urn:microsoft.com/office/officeart/2005/8/layout/cycle4"/>
    <dgm:cxn modelId="{3FDB0591-20B0-4EAA-BB19-E3542EC1BCCD}" type="presParOf" srcId="{809E0190-7F23-44BB-B4AA-52E2553B6E61}" destId="{281BD563-2EB8-4B1C-924C-3EE834FF301F}" srcOrd="1" destOrd="0" presId="urn:microsoft.com/office/officeart/2005/8/layout/cycle4"/>
    <dgm:cxn modelId="{E043649E-01AE-4E70-BAA9-D32F9B1123E5}" type="presParOf" srcId="{D067EF19-F975-4D1A-B607-8F446F6C1E3B}" destId="{6625EAD1-B508-432C-9556-7F2F36D153FC}" srcOrd="2" destOrd="0" presId="urn:microsoft.com/office/officeart/2005/8/layout/cycle4"/>
    <dgm:cxn modelId="{B2D86374-D6FD-4A35-A78E-0A9F832AC39C}" type="presParOf" srcId="{6625EAD1-B508-432C-9556-7F2F36D153FC}" destId="{7D3A99F6-3400-4158-A8CE-C470DD5D921A}" srcOrd="0" destOrd="0" presId="urn:microsoft.com/office/officeart/2005/8/layout/cycle4"/>
    <dgm:cxn modelId="{F67B3034-6736-4601-9E3A-65D992333534}" type="presParOf" srcId="{6625EAD1-B508-432C-9556-7F2F36D153FC}" destId="{428F5AA4-A5BF-4D58-B7C9-941EAFFA790E}" srcOrd="1" destOrd="0" presId="urn:microsoft.com/office/officeart/2005/8/layout/cycle4"/>
    <dgm:cxn modelId="{528B0DDD-361F-4585-9BC3-999F1CA7A1BF}" type="presParOf" srcId="{D067EF19-F975-4D1A-B607-8F446F6C1E3B}" destId="{6EEB3634-217C-4A97-971F-EDF694647D4D}" srcOrd="3" destOrd="0" presId="urn:microsoft.com/office/officeart/2005/8/layout/cycle4"/>
    <dgm:cxn modelId="{44E34193-12CE-42FD-8951-856BD314C1F4}" type="presParOf" srcId="{6EEB3634-217C-4A97-971F-EDF694647D4D}" destId="{B42D9CD5-F034-42E8-990D-AF5DC3872785}" srcOrd="0" destOrd="0" presId="urn:microsoft.com/office/officeart/2005/8/layout/cycle4"/>
    <dgm:cxn modelId="{95708F67-FACD-4FBE-A091-39F789D03F09}" type="presParOf" srcId="{6EEB3634-217C-4A97-971F-EDF694647D4D}" destId="{B79C0778-7B01-492B-80D7-2AD31B615D1D}" srcOrd="1" destOrd="0" presId="urn:microsoft.com/office/officeart/2005/8/layout/cycle4"/>
    <dgm:cxn modelId="{40B05B23-1A4C-43F4-9039-5446A7B650D5}" type="presParOf" srcId="{D067EF19-F975-4D1A-B607-8F446F6C1E3B}" destId="{F753D62F-99DF-490D-94B0-E8468A5CE3A9}" srcOrd="4" destOrd="0" presId="urn:microsoft.com/office/officeart/2005/8/layout/cycle4"/>
    <dgm:cxn modelId="{3E6FE475-B961-4558-BD3E-BC02783FD07B}" type="presParOf" srcId="{6EC8BD77-3D70-4766-BD09-DF2EF3CB1E70}" destId="{23A4C76C-0905-453C-989D-61B8B46F1E46}" srcOrd="1" destOrd="0" presId="urn:microsoft.com/office/officeart/2005/8/layout/cycle4"/>
    <dgm:cxn modelId="{8785F81D-4D9F-4C9B-A03E-48089127B8DE}" type="presParOf" srcId="{23A4C76C-0905-453C-989D-61B8B46F1E46}" destId="{CE049E39-FAE2-4BB7-9A34-2523637C6B7C}" srcOrd="0" destOrd="0" presId="urn:microsoft.com/office/officeart/2005/8/layout/cycle4"/>
    <dgm:cxn modelId="{B4E6355B-CB68-4E25-8FF1-C88E0D1AFE93}" type="presParOf" srcId="{23A4C76C-0905-453C-989D-61B8B46F1E46}" destId="{119CC54B-ABE0-48ED-B258-141DECD7891C}" srcOrd="1" destOrd="0" presId="urn:microsoft.com/office/officeart/2005/8/layout/cycle4"/>
    <dgm:cxn modelId="{3D89C38F-BF5E-4583-9566-F644E232E77B}" type="presParOf" srcId="{23A4C76C-0905-453C-989D-61B8B46F1E46}" destId="{77070EB0-4BB6-4AC0-8A04-5BD50FA81408}" srcOrd="2" destOrd="0" presId="urn:microsoft.com/office/officeart/2005/8/layout/cycle4"/>
    <dgm:cxn modelId="{7779CCB8-D0D9-4C67-9212-168964C78A29}" type="presParOf" srcId="{23A4C76C-0905-453C-989D-61B8B46F1E46}" destId="{606BA3DF-766E-4C8F-84B1-E517E4E40D65}" srcOrd="3" destOrd="0" presId="urn:microsoft.com/office/officeart/2005/8/layout/cycle4"/>
    <dgm:cxn modelId="{0CC764FA-A23B-42EC-A057-1DB38BDBF89B}" type="presParOf" srcId="{23A4C76C-0905-453C-989D-61B8B46F1E46}" destId="{FC29163F-2AE1-488F-8E94-AACCA1344F12}" srcOrd="4" destOrd="0" presId="urn:microsoft.com/office/officeart/2005/8/layout/cycle4"/>
    <dgm:cxn modelId="{1323502A-B5FE-49E4-8E61-21B1C9A98E2A}" type="presParOf" srcId="{6EC8BD77-3D70-4766-BD09-DF2EF3CB1E70}" destId="{FE0A3BCA-3F56-4A27-A88E-E3EA02FD936E}" srcOrd="2" destOrd="0" presId="urn:microsoft.com/office/officeart/2005/8/layout/cycle4"/>
    <dgm:cxn modelId="{B3E0E5F1-B8F8-4A0A-8B59-5E63741B5A31}" type="presParOf" srcId="{6EC8BD77-3D70-4766-BD09-DF2EF3CB1E70}" destId="{99AEA1E0-5C3C-4503-B0D9-438AAA717F3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3B7F52-1956-42CE-9B77-F4F3DE0DE850}" type="doc">
      <dgm:prSet loTypeId="urn:microsoft.com/office/officeart/2005/8/layout/hChevron3" loCatId="process" qsTypeId="urn:microsoft.com/office/officeart/2005/8/quickstyle/simple1" qsCatId="simple" csTypeId="urn:microsoft.com/office/officeart/2005/8/colors/accent2_3" csCatId="accent2" phldr="1"/>
      <dgm:spPr/>
    </dgm:pt>
    <dgm:pt modelId="{C755FAF6-9AE1-43CD-8263-D33CEB433FDC}">
      <dgm:prSet phldrT="[Texto]"/>
      <dgm:spPr/>
      <dgm:t>
        <a:bodyPr/>
        <a:lstStyle/>
        <a:p>
          <a:r>
            <a:rPr lang="es-MX" dirty="0" smtClean="0"/>
            <a:t>Estructurar la categoría</a:t>
          </a:r>
          <a:endParaRPr lang="es-MX" dirty="0"/>
        </a:p>
      </dgm:t>
    </dgm:pt>
    <dgm:pt modelId="{0D155418-C783-4086-91A0-6BEAB806C376}" type="parTrans" cxnId="{B02F6338-EE20-4174-B142-ADC647FAC1AA}">
      <dgm:prSet/>
      <dgm:spPr/>
      <dgm:t>
        <a:bodyPr/>
        <a:lstStyle/>
        <a:p>
          <a:endParaRPr lang="es-MX"/>
        </a:p>
      </dgm:t>
    </dgm:pt>
    <dgm:pt modelId="{87E3B942-AA2B-4BB6-AF2F-29C0D10DC308}" type="sibTrans" cxnId="{B02F6338-EE20-4174-B142-ADC647FAC1AA}">
      <dgm:prSet/>
      <dgm:spPr/>
      <dgm:t>
        <a:bodyPr/>
        <a:lstStyle/>
        <a:p>
          <a:endParaRPr lang="es-MX"/>
        </a:p>
      </dgm:t>
    </dgm:pt>
    <dgm:pt modelId="{8D15B9ED-5F90-4555-A557-2B8FE2A33930}">
      <dgm:prSet phldrT="[Texto]" custT="1"/>
      <dgm:spPr/>
      <dgm:t>
        <a:bodyPr/>
        <a:lstStyle/>
        <a:p>
          <a:r>
            <a:rPr lang="es-MX" sz="1100" dirty="0" smtClean="0"/>
            <a:t>Identificar </a:t>
          </a:r>
          <a:r>
            <a:rPr lang="es-MX" sz="1100" dirty="0" err="1" smtClean="0"/>
            <a:t>carac</a:t>
          </a:r>
          <a:r>
            <a:rPr lang="es-MX" sz="1100" dirty="0" smtClean="0"/>
            <a:t>. de la categoría</a:t>
          </a:r>
          <a:endParaRPr lang="es-MX" sz="1100" dirty="0"/>
        </a:p>
      </dgm:t>
    </dgm:pt>
    <dgm:pt modelId="{F169777E-5ABE-43BD-867B-E746178C6F41}" type="parTrans" cxnId="{12D1AFC4-23A9-4870-B6E4-B2EEA5ADD81D}">
      <dgm:prSet/>
      <dgm:spPr/>
      <dgm:t>
        <a:bodyPr/>
        <a:lstStyle/>
        <a:p>
          <a:endParaRPr lang="es-MX"/>
        </a:p>
      </dgm:t>
    </dgm:pt>
    <dgm:pt modelId="{1C594DF2-D438-4273-8E8A-E1D87BCB2796}" type="sibTrans" cxnId="{12D1AFC4-23A9-4870-B6E4-B2EEA5ADD81D}">
      <dgm:prSet/>
      <dgm:spPr/>
      <dgm:t>
        <a:bodyPr/>
        <a:lstStyle/>
        <a:p>
          <a:endParaRPr lang="es-MX"/>
        </a:p>
      </dgm:t>
    </dgm:pt>
    <dgm:pt modelId="{BAC5FC23-9B57-4CE0-8912-01E4110CF313}">
      <dgm:prSet phldrT="[Texto]"/>
      <dgm:spPr/>
      <dgm:t>
        <a:bodyPr/>
        <a:lstStyle/>
        <a:p>
          <a:r>
            <a:rPr lang="es-MX" dirty="0" smtClean="0"/>
            <a:t>Analizar el mercado de proveedores</a:t>
          </a:r>
          <a:endParaRPr lang="es-MX" dirty="0"/>
        </a:p>
      </dgm:t>
    </dgm:pt>
    <dgm:pt modelId="{BF1A5229-876A-425E-B890-56CE1D7047E7}" type="parTrans" cxnId="{7F3B9206-2515-4AA9-8B2A-5518CEACD6A6}">
      <dgm:prSet/>
      <dgm:spPr/>
      <dgm:t>
        <a:bodyPr/>
        <a:lstStyle/>
        <a:p>
          <a:endParaRPr lang="es-MX"/>
        </a:p>
      </dgm:t>
    </dgm:pt>
    <dgm:pt modelId="{4346FE08-546E-478B-9260-2115FFE2134B}" type="sibTrans" cxnId="{7F3B9206-2515-4AA9-8B2A-5518CEACD6A6}">
      <dgm:prSet/>
      <dgm:spPr/>
      <dgm:t>
        <a:bodyPr/>
        <a:lstStyle/>
        <a:p>
          <a:endParaRPr lang="es-MX"/>
        </a:p>
      </dgm:t>
    </dgm:pt>
    <dgm:pt modelId="{A69CDFAE-CA34-4E1E-9014-6E6A0F685BE4}">
      <dgm:prSet phldrT="[Texto]"/>
      <dgm:spPr/>
      <dgm:t>
        <a:bodyPr/>
        <a:lstStyle/>
        <a:p>
          <a:r>
            <a:rPr lang="es-MX" dirty="0" smtClean="0"/>
            <a:t>Seleccionar estrategias</a:t>
          </a:r>
          <a:endParaRPr lang="es-MX" dirty="0"/>
        </a:p>
      </dgm:t>
    </dgm:pt>
    <dgm:pt modelId="{5084DE5C-CCB7-4B58-BF02-E15C5AC10B12}" type="parTrans" cxnId="{6CDCB390-5135-4EF7-BB89-FD3D38F6E401}">
      <dgm:prSet/>
      <dgm:spPr/>
      <dgm:t>
        <a:bodyPr/>
        <a:lstStyle/>
        <a:p>
          <a:endParaRPr lang="es-MX"/>
        </a:p>
      </dgm:t>
    </dgm:pt>
    <dgm:pt modelId="{BEEF93CE-8E19-4775-9A89-D5E4C31DD3EF}" type="sibTrans" cxnId="{6CDCB390-5135-4EF7-BB89-FD3D38F6E401}">
      <dgm:prSet/>
      <dgm:spPr/>
      <dgm:t>
        <a:bodyPr/>
        <a:lstStyle/>
        <a:p>
          <a:endParaRPr lang="es-MX"/>
        </a:p>
      </dgm:t>
    </dgm:pt>
    <dgm:pt modelId="{9AC4E1DE-9044-4770-B0C7-35BB3366FA73}">
      <dgm:prSet phldrT="[Texto]"/>
      <dgm:spPr/>
      <dgm:t>
        <a:bodyPr/>
        <a:lstStyle/>
        <a:p>
          <a:r>
            <a:rPr lang="es-MX" dirty="0" smtClean="0"/>
            <a:t>Desarrollar estrategias</a:t>
          </a:r>
          <a:endParaRPr lang="es-MX" dirty="0"/>
        </a:p>
      </dgm:t>
    </dgm:pt>
    <dgm:pt modelId="{9849897A-7037-4F94-AB3F-96C4F43ED408}" type="parTrans" cxnId="{6DA6597A-DEDC-47E7-9720-C0A9925DC5B4}">
      <dgm:prSet/>
      <dgm:spPr/>
      <dgm:t>
        <a:bodyPr/>
        <a:lstStyle/>
        <a:p>
          <a:endParaRPr lang="es-MX"/>
        </a:p>
      </dgm:t>
    </dgm:pt>
    <dgm:pt modelId="{A602C115-C75A-4E93-B3CD-136173A2B98C}" type="sibTrans" cxnId="{6DA6597A-DEDC-47E7-9720-C0A9925DC5B4}">
      <dgm:prSet/>
      <dgm:spPr/>
      <dgm:t>
        <a:bodyPr/>
        <a:lstStyle/>
        <a:p>
          <a:endParaRPr lang="es-MX"/>
        </a:p>
      </dgm:t>
    </dgm:pt>
    <dgm:pt modelId="{EFFA448F-DDBB-4832-A79E-7A7D19116B43}">
      <dgm:prSet phldrT="[Texto]"/>
      <dgm:spPr/>
      <dgm:t>
        <a:bodyPr/>
        <a:lstStyle/>
        <a:p>
          <a:r>
            <a:rPr lang="es-MX" dirty="0" smtClean="0"/>
            <a:t>Implementar estrategias</a:t>
          </a:r>
          <a:endParaRPr lang="es-MX" dirty="0"/>
        </a:p>
      </dgm:t>
    </dgm:pt>
    <dgm:pt modelId="{FC9210D7-9107-48C8-911A-3B33027CE63B}" type="parTrans" cxnId="{03060F25-78BB-465A-AC05-4A9E76D90FEF}">
      <dgm:prSet/>
      <dgm:spPr/>
      <dgm:t>
        <a:bodyPr/>
        <a:lstStyle/>
        <a:p>
          <a:endParaRPr lang="es-MX"/>
        </a:p>
      </dgm:t>
    </dgm:pt>
    <dgm:pt modelId="{5EEAE29A-5286-4200-B548-537DD44D6397}" type="sibTrans" cxnId="{03060F25-78BB-465A-AC05-4A9E76D90FEF}">
      <dgm:prSet/>
      <dgm:spPr/>
      <dgm:t>
        <a:bodyPr/>
        <a:lstStyle/>
        <a:p>
          <a:endParaRPr lang="es-MX"/>
        </a:p>
      </dgm:t>
    </dgm:pt>
    <dgm:pt modelId="{56FECB48-D93C-4D24-89F5-097A833F9097}">
      <dgm:prSet phldrT="[Texto]"/>
      <dgm:spPr/>
      <dgm:t>
        <a:bodyPr/>
        <a:lstStyle/>
        <a:p>
          <a:r>
            <a:rPr lang="es-MX" dirty="0" smtClean="0"/>
            <a:t>Monitoreo</a:t>
          </a:r>
          <a:endParaRPr lang="es-MX" dirty="0"/>
        </a:p>
      </dgm:t>
    </dgm:pt>
    <dgm:pt modelId="{F4C1F5A2-73C2-44C1-BED4-56077C0C9394}" type="parTrans" cxnId="{FBABE120-9EF0-439B-9A76-654274D4D578}">
      <dgm:prSet/>
      <dgm:spPr/>
      <dgm:t>
        <a:bodyPr/>
        <a:lstStyle/>
        <a:p>
          <a:endParaRPr lang="es-MX"/>
        </a:p>
      </dgm:t>
    </dgm:pt>
    <dgm:pt modelId="{BEEF92A4-392D-477B-B8E2-149A94F5AD17}" type="sibTrans" cxnId="{FBABE120-9EF0-439B-9A76-654274D4D578}">
      <dgm:prSet/>
      <dgm:spPr/>
      <dgm:t>
        <a:bodyPr/>
        <a:lstStyle/>
        <a:p>
          <a:endParaRPr lang="es-MX"/>
        </a:p>
      </dgm:t>
    </dgm:pt>
    <dgm:pt modelId="{54309C21-62EA-45BD-88ED-51DADF18C03F}" type="pres">
      <dgm:prSet presAssocID="{8A3B7F52-1956-42CE-9B77-F4F3DE0DE850}" presName="Name0" presStyleCnt="0">
        <dgm:presLayoutVars>
          <dgm:dir/>
          <dgm:resizeHandles val="exact"/>
        </dgm:presLayoutVars>
      </dgm:prSet>
      <dgm:spPr/>
    </dgm:pt>
    <dgm:pt modelId="{28FB494A-BB37-477F-962C-E266974B6E33}" type="pres">
      <dgm:prSet presAssocID="{C755FAF6-9AE1-43CD-8263-D33CEB433FDC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B9FDCB-DC39-4DBF-B033-B5E63482775C}" type="pres">
      <dgm:prSet presAssocID="{87E3B942-AA2B-4BB6-AF2F-29C0D10DC308}" presName="parSpace" presStyleCnt="0"/>
      <dgm:spPr/>
    </dgm:pt>
    <dgm:pt modelId="{81FB828A-9DD4-42F5-8CC9-274B2189A684}" type="pres">
      <dgm:prSet presAssocID="{8D15B9ED-5F90-4555-A557-2B8FE2A33930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8A310DE-3C50-4E25-9904-420CB2742F55}" type="pres">
      <dgm:prSet presAssocID="{1C594DF2-D438-4273-8E8A-E1D87BCB2796}" presName="parSpace" presStyleCnt="0"/>
      <dgm:spPr/>
    </dgm:pt>
    <dgm:pt modelId="{453A8F39-A1B1-4819-9782-AA78DDC9C791}" type="pres">
      <dgm:prSet presAssocID="{BAC5FC23-9B57-4CE0-8912-01E4110CF313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3F2F4DD-86FB-4552-A77B-828844A41F8E}" type="pres">
      <dgm:prSet presAssocID="{4346FE08-546E-478B-9260-2115FFE2134B}" presName="parSpace" presStyleCnt="0"/>
      <dgm:spPr/>
    </dgm:pt>
    <dgm:pt modelId="{39364D6E-7C59-4992-9BC8-820F33C21DA9}" type="pres">
      <dgm:prSet presAssocID="{A69CDFAE-CA34-4E1E-9014-6E6A0F685BE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A632821-6D65-4368-BDEE-1EC6DE8699FB}" type="pres">
      <dgm:prSet presAssocID="{BEEF93CE-8E19-4775-9A89-D5E4C31DD3EF}" presName="parSpace" presStyleCnt="0"/>
      <dgm:spPr/>
    </dgm:pt>
    <dgm:pt modelId="{161FDFB2-ECFD-46C4-BFD2-33227DD73F87}" type="pres">
      <dgm:prSet presAssocID="{9AC4E1DE-9044-4770-B0C7-35BB3366FA73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77B55B-D8DE-4EA1-9A1E-C2747E663782}" type="pres">
      <dgm:prSet presAssocID="{A602C115-C75A-4E93-B3CD-136173A2B98C}" presName="parSpace" presStyleCnt="0"/>
      <dgm:spPr/>
    </dgm:pt>
    <dgm:pt modelId="{90F9C2A7-D8DA-449E-809A-BCA862C311F7}" type="pres">
      <dgm:prSet presAssocID="{EFFA448F-DDBB-4832-A79E-7A7D19116B43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3C71A88-1CEC-4566-BA80-24401B7261C1}" type="pres">
      <dgm:prSet presAssocID="{5EEAE29A-5286-4200-B548-537DD44D6397}" presName="parSpace" presStyleCnt="0"/>
      <dgm:spPr/>
    </dgm:pt>
    <dgm:pt modelId="{ECA5B9A1-EB5D-47F8-A765-18786C65CF81}" type="pres">
      <dgm:prSet presAssocID="{56FECB48-D93C-4D24-89F5-097A833F9097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3060F25-78BB-465A-AC05-4A9E76D90FEF}" srcId="{8A3B7F52-1956-42CE-9B77-F4F3DE0DE850}" destId="{EFFA448F-DDBB-4832-A79E-7A7D19116B43}" srcOrd="5" destOrd="0" parTransId="{FC9210D7-9107-48C8-911A-3B33027CE63B}" sibTransId="{5EEAE29A-5286-4200-B548-537DD44D6397}"/>
    <dgm:cxn modelId="{7F3B9206-2515-4AA9-8B2A-5518CEACD6A6}" srcId="{8A3B7F52-1956-42CE-9B77-F4F3DE0DE850}" destId="{BAC5FC23-9B57-4CE0-8912-01E4110CF313}" srcOrd="2" destOrd="0" parTransId="{BF1A5229-876A-425E-B890-56CE1D7047E7}" sibTransId="{4346FE08-546E-478B-9260-2115FFE2134B}"/>
    <dgm:cxn modelId="{FE2F2F66-3EB6-4544-87E6-B095D086F3FA}" type="presOf" srcId="{9AC4E1DE-9044-4770-B0C7-35BB3366FA73}" destId="{161FDFB2-ECFD-46C4-BFD2-33227DD73F87}" srcOrd="0" destOrd="0" presId="urn:microsoft.com/office/officeart/2005/8/layout/hChevron3"/>
    <dgm:cxn modelId="{53226F77-17EC-4740-8500-1C75476A489A}" type="presOf" srcId="{EFFA448F-DDBB-4832-A79E-7A7D19116B43}" destId="{90F9C2A7-D8DA-449E-809A-BCA862C311F7}" srcOrd="0" destOrd="0" presId="urn:microsoft.com/office/officeart/2005/8/layout/hChevron3"/>
    <dgm:cxn modelId="{B02F6338-EE20-4174-B142-ADC647FAC1AA}" srcId="{8A3B7F52-1956-42CE-9B77-F4F3DE0DE850}" destId="{C755FAF6-9AE1-43CD-8263-D33CEB433FDC}" srcOrd="0" destOrd="0" parTransId="{0D155418-C783-4086-91A0-6BEAB806C376}" sibTransId="{87E3B942-AA2B-4BB6-AF2F-29C0D10DC308}"/>
    <dgm:cxn modelId="{6CDCB390-5135-4EF7-BB89-FD3D38F6E401}" srcId="{8A3B7F52-1956-42CE-9B77-F4F3DE0DE850}" destId="{A69CDFAE-CA34-4E1E-9014-6E6A0F685BE4}" srcOrd="3" destOrd="0" parTransId="{5084DE5C-CCB7-4B58-BF02-E15C5AC10B12}" sibTransId="{BEEF93CE-8E19-4775-9A89-D5E4C31DD3EF}"/>
    <dgm:cxn modelId="{FBABE120-9EF0-439B-9A76-654274D4D578}" srcId="{8A3B7F52-1956-42CE-9B77-F4F3DE0DE850}" destId="{56FECB48-D93C-4D24-89F5-097A833F9097}" srcOrd="6" destOrd="0" parTransId="{F4C1F5A2-73C2-44C1-BED4-56077C0C9394}" sibTransId="{BEEF92A4-392D-477B-B8E2-149A94F5AD17}"/>
    <dgm:cxn modelId="{12D1AFC4-23A9-4870-B6E4-B2EEA5ADD81D}" srcId="{8A3B7F52-1956-42CE-9B77-F4F3DE0DE850}" destId="{8D15B9ED-5F90-4555-A557-2B8FE2A33930}" srcOrd="1" destOrd="0" parTransId="{F169777E-5ABE-43BD-867B-E746178C6F41}" sibTransId="{1C594DF2-D438-4273-8E8A-E1D87BCB2796}"/>
    <dgm:cxn modelId="{8759CC56-8529-476E-9F1B-6D4EB694E0B7}" type="presOf" srcId="{56FECB48-D93C-4D24-89F5-097A833F9097}" destId="{ECA5B9A1-EB5D-47F8-A765-18786C65CF81}" srcOrd="0" destOrd="0" presId="urn:microsoft.com/office/officeart/2005/8/layout/hChevron3"/>
    <dgm:cxn modelId="{DF5564D7-E5F3-4D07-BB80-F75AC99F5EDC}" type="presOf" srcId="{BAC5FC23-9B57-4CE0-8912-01E4110CF313}" destId="{453A8F39-A1B1-4819-9782-AA78DDC9C791}" srcOrd="0" destOrd="0" presId="urn:microsoft.com/office/officeart/2005/8/layout/hChevron3"/>
    <dgm:cxn modelId="{6DA6597A-DEDC-47E7-9720-C0A9925DC5B4}" srcId="{8A3B7F52-1956-42CE-9B77-F4F3DE0DE850}" destId="{9AC4E1DE-9044-4770-B0C7-35BB3366FA73}" srcOrd="4" destOrd="0" parTransId="{9849897A-7037-4F94-AB3F-96C4F43ED408}" sibTransId="{A602C115-C75A-4E93-B3CD-136173A2B98C}"/>
    <dgm:cxn modelId="{CFB0C70C-A526-4F4B-A988-EEE90C697B19}" type="presOf" srcId="{8A3B7F52-1956-42CE-9B77-F4F3DE0DE850}" destId="{54309C21-62EA-45BD-88ED-51DADF18C03F}" srcOrd="0" destOrd="0" presId="urn:microsoft.com/office/officeart/2005/8/layout/hChevron3"/>
    <dgm:cxn modelId="{67C96AE5-A4DA-49A2-AF33-04A6C682DE88}" type="presOf" srcId="{8D15B9ED-5F90-4555-A557-2B8FE2A33930}" destId="{81FB828A-9DD4-42F5-8CC9-274B2189A684}" srcOrd="0" destOrd="0" presId="urn:microsoft.com/office/officeart/2005/8/layout/hChevron3"/>
    <dgm:cxn modelId="{4388B5B4-7E6D-463C-B539-BB746D10E188}" type="presOf" srcId="{C755FAF6-9AE1-43CD-8263-D33CEB433FDC}" destId="{28FB494A-BB37-477F-962C-E266974B6E33}" srcOrd="0" destOrd="0" presId="urn:microsoft.com/office/officeart/2005/8/layout/hChevron3"/>
    <dgm:cxn modelId="{CDB685BC-C486-4858-824F-0D83A99AF13D}" type="presOf" srcId="{A69CDFAE-CA34-4E1E-9014-6E6A0F685BE4}" destId="{39364D6E-7C59-4992-9BC8-820F33C21DA9}" srcOrd="0" destOrd="0" presId="urn:microsoft.com/office/officeart/2005/8/layout/hChevron3"/>
    <dgm:cxn modelId="{14DB3AB0-E0CC-4E1F-ADC5-295D9587A3CF}" type="presParOf" srcId="{54309C21-62EA-45BD-88ED-51DADF18C03F}" destId="{28FB494A-BB37-477F-962C-E266974B6E33}" srcOrd="0" destOrd="0" presId="urn:microsoft.com/office/officeart/2005/8/layout/hChevron3"/>
    <dgm:cxn modelId="{C8F7A762-89B3-4C9A-926E-7B0235156802}" type="presParOf" srcId="{54309C21-62EA-45BD-88ED-51DADF18C03F}" destId="{1DB9FDCB-DC39-4DBF-B033-B5E63482775C}" srcOrd="1" destOrd="0" presId="urn:microsoft.com/office/officeart/2005/8/layout/hChevron3"/>
    <dgm:cxn modelId="{85C8352D-62C0-4B20-9509-2F5A6BEFDD86}" type="presParOf" srcId="{54309C21-62EA-45BD-88ED-51DADF18C03F}" destId="{81FB828A-9DD4-42F5-8CC9-274B2189A684}" srcOrd="2" destOrd="0" presId="urn:microsoft.com/office/officeart/2005/8/layout/hChevron3"/>
    <dgm:cxn modelId="{69D447E5-8FCB-47E1-AAAB-FF4B24CC5EE4}" type="presParOf" srcId="{54309C21-62EA-45BD-88ED-51DADF18C03F}" destId="{B8A310DE-3C50-4E25-9904-420CB2742F55}" srcOrd="3" destOrd="0" presId="urn:microsoft.com/office/officeart/2005/8/layout/hChevron3"/>
    <dgm:cxn modelId="{E0BE3CC3-3EE8-4AAE-A98B-3316D5B76567}" type="presParOf" srcId="{54309C21-62EA-45BD-88ED-51DADF18C03F}" destId="{453A8F39-A1B1-4819-9782-AA78DDC9C791}" srcOrd="4" destOrd="0" presId="urn:microsoft.com/office/officeart/2005/8/layout/hChevron3"/>
    <dgm:cxn modelId="{0F65BB0F-2985-4DC4-A9D4-8D6F69155F8D}" type="presParOf" srcId="{54309C21-62EA-45BD-88ED-51DADF18C03F}" destId="{03F2F4DD-86FB-4552-A77B-828844A41F8E}" srcOrd="5" destOrd="0" presId="urn:microsoft.com/office/officeart/2005/8/layout/hChevron3"/>
    <dgm:cxn modelId="{843C8715-51EC-494B-8649-B929AF785FF7}" type="presParOf" srcId="{54309C21-62EA-45BD-88ED-51DADF18C03F}" destId="{39364D6E-7C59-4992-9BC8-820F33C21DA9}" srcOrd="6" destOrd="0" presId="urn:microsoft.com/office/officeart/2005/8/layout/hChevron3"/>
    <dgm:cxn modelId="{26C817CD-F9A0-4C05-BD6E-1F7A8A7B5DCD}" type="presParOf" srcId="{54309C21-62EA-45BD-88ED-51DADF18C03F}" destId="{5A632821-6D65-4368-BDEE-1EC6DE8699FB}" srcOrd="7" destOrd="0" presId="urn:microsoft.com/office/officeart/2005/8/layout/hChevron3"/>
    <dgm:cxn modelId="{1F92DFA1-A796-4DF1-B36E-F0A202065E41}" type="presParOf" srcId="{54309C21-62EA-45BD-88ED-51DADF18C03F}" destId="{161FDFB2-ECFD-46C4-BFD2-33227DD73F87}" srcOrd="8" destOrd="0" presId="urn:microsoft.com/office/officeart/2005/8/layout/hChevron3"/>
    <dgm:cxn modelId="{4D784916-6771-457C-B093-5E56441F2D12}" type="presParOf" srcId="{54309C21-62EA-45BD-88ED-51DADF18C03F}" destId="{FE77B55B-D8DE-4EA1-9A1E-C2747E663782}" srcOrd="9" destOrd="0" presId="urn:microsoft.com/office/officeart/2005/8/layout/hChevron3"/>
    <dgm:cxn modelId="{952A2C9D-C77C-4E6F-953D-556A0567678E}" type="presParOf" srcId="{54309C21-62EA-45BD-88ED-51DADF18C03F}" destId="{90F9C2A7-D8DA-449E-809A-BCA862C311F7}" srcOrd="10" destOrd="0" presId="urn:microsoft.com/office/officeart/2005/8/layout/hChevron3"/>
    <dgm:cxn modelId="{285BBFEC-6303-4D4B-B61D-E6524A846DBB}" type="presParOf" srcId="{54309C21-62EA-45BD-88ED-51DADF18C03F}" destId="{23C71A88-1CEC-4566-BA80-24401B7261C1}" srcOrd="11" destOrd="0" presId="urn:microsoft.com/office/officeart/2005/8/layout/hChevron3"/>
    <dgm:cxn modelId="{E8A33EEF-B52A-4BE8-B8F0-3651B6405FC4}" type="presParOf" srcId="{54309C21-62EA-45BD-88ED-51DADF18C03F}" destId="{ECA5B9A1-EB5D-47F8-A765-18786C65CF81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A99F6-3400-4158-A8CE-C470DD5D921A}">
      <dsp:nvSpPr>
        <dsp:cNvPr id="0" name=""/>
        <dsp:cNvSpPr/>
      </dsp:nvSpPr>
      <dsp:spPr>
        <a:xfrm>
          <a:off x="4871296" y="2115216"/>
          <a:ext cx="4043862" cy="1899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Calibri" panose="020F0502020204030204" pitchFamily="34" charset="0"/>
            </a:rPr>
            <a:t>Reglas de Operación Claras</a:t>
          </a:r>
          <a:endParaRPr lang="es-MX" sz="140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Calibri" panose="020F0502020204030204" pitchFamily="34" charset="0"/>
            </a:rPr>
            <a:t>No sorpresas en procedimiento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Calibri" panose="020F0502020204030204" pitchFamily="34" charset="0"/>
            </a:rPr>
            <a:t>Profesionalización </a:t>
          </a:r>
          <a:endParaRPr lang="es-MX" sz="1400" kern="1200" dirty="0">
            <a:latin typeface="Calibri" panose="020F0502020204030204" pitchFamily="34" charset="0"/>
          </a:endParaRPr>
        </a:p>
      </dsp:txBody>
      <dsp:txXfrm>
        <a:off x="6126171" y="2631690"/>
        <a:ext cx="2747271" cy="1340841"/>
      </dsp:txXfrm>
    </dsp:sp>
    <dsp:sp modelId="{B42D9CD5-F034-42E8-990D-AF5DC3872785}">
      <dsp:nvSpPr>
        <dsp:cNvPr id="0" name=""/>
        <dsp:cNvSpPr/>
      </dsp:nvSpPr>
      <dsp:spPr>
        <a:xfrm>
          <a:off x="650861" y="2275327"/>
          <a:ext cx="3437323" cy="14076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Calibri" panose="020F0502020204030204" pitchFamily="34" charset="0"/>
            </a:rPr>
            <a:t>Privilegiar concurso abierto</a:t>
          </a:r>
          <a:endParaRPr lang="es-MX" sz="140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Calibri" panose="020F0502020204030204" pitchFamily="34" charset="0"/>
            </a:rPr>
            <a:t>Mecanismos innovadores (subastas, acuerdos referenciales, </a:t>
          </a:r>
          <a:r>
            <a:rPr lang="es-MX" sz="1400" kern="1200" dirty="0" err="1" smtClean="0">
              <a:latin typeface="Calibri" panose="020F0502020204030204" pitchFamily="34" charset="0"/>
            </a:rPr>
            <a:t>etc</a:t>
          </a:r>
          <a:r>
            <a:rPr lang="es-MX" sz="1400" kern="1200" dirty="0" smtClean="0">
              <a:latin typeface="Calibri" panose="020F0502020204030204" pitchFamily="34" charset="0"/>
            </a:rPr>
            <a:t>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Calibri" panose="020F0502020204030204" pitchFamily="34" charset="0"/>
            </a:rPr>
            <a:t>Abastecimiento Estratégico</a:t>
          </a:r>
          <a:endParaRPr lang="es-MX" sz="1400" kern="1200" dirty="0">
            <a:latin typeface="Calibri" panose="020F0502020204030204" pitchFamily="34" charset="0"/>
          </a:endParaRPr>
        </a:p>
      </dsp:txBody>
      <dsp:txXfrm>
        <a:off x="681783" y="2658166"/>
        <a:ext cx="2344282" cy="993906"/>
      </dsp:txXfrm>
    </dsp:sp>
    <dsp:sp modelId="{F1F5A994-31A8-4C27-9839-EBBECD6D4746}">
      <dsp:nvSpPr>
        <dsp:cNvPr id="0" name=""/>
        <dsp:cNvSpPr/>
      </dsp:nvSpPr>
      <dsp:spPr>
        <a:xfrm>
          <a:off x="5430115" y="94085"/>
          <a:ext cx="2889000" cy="1889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Calibri" panose="020F0502020204030204" pitchFamily="34" charset="0"/>
            </a:rPr>
            <a:t>Tecnología</a:t>
          </a:r>
          <a:endParaRPr lang="es-MX" sz="140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Calibri" panose="020F0502020204030204" pitchFamily="34" charset="0"/>
            </a:rPr>
            <a:t>Procedimientos no Presenciales </a:t>
          </a:r>
          <a:endParaRPr lang="es-MX" sz="140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Calibri" panose="020F0502020204030204" pitchFamily="34" charset="0"/>
            </a:rPr>
            <a:t>Monitoreo de punta a punta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Calibri" panose="020F0502020204030204" pitchFamily="34" charset="0"/>
            </a:rPr>
            <a:t>Testigos Sociales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Calibri" panose="020F0502020204030204" pitchFamily="34" charset="0"/>
            </a:rPr>
            <a:t>Consultas Públicas</a:t>
          </a:r>
          <a:endParaRPr lang="es-MX" sz="1400" kern="1200" dirty="0">
            <a:latin typeface="Calibri" panose="020F0502020204030204" pitchFamily="34" charset="0"/>
          </a:endParaRPr>
        </a:p>
      </dsp:txBody>
      <dsp:txXfrm>
        <a:off x="6338319" y="135589"/>
        <a:ext cx="1939292" cy="1334045"/>
      </dsp:txXfrm>
    </dsp:sp>
    <dsp:sp modelId="{FBCB6377-38E5-4929-8AE9-318B016E3646}">
      <dsp:nvSpPr>
        <dsp:cNvPr id="0" name=""/>
        <dsp:cNvSpPr/>
      </dsp:nvSpPr>
      <dsp:spPr>
        <a:xfrm>
          <a:off x="1264115" y="486757"/>
          <a:ext cx="2155644" cy="5595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Calibri" panose="020F0502020204030204" pitchFamily="34" charset="0"/>
            </a:rPr>
            <a:t>Automatización</a:t>
          </a:r>
          <a:endParaRPr lang="es-MX" sz="140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Calibri" panose="020F0502020204030204" pitchFamily="34" charset="0"/>
            </a:rPr>
            <a:t>Centros Regionales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Calibri" panose="020F0502020204030204" pitchFamily="34" charset="0"/>
            </a:rPr>
            <a:t>Flujos de trabajo</a:t>
          </a:r>
          <a:endParaRPr lang="es-MX" sz="1400" kern="1200" dirty="0">
            <a:latin typeface="Calibri" panose="020F0502020204030204" pitchFamily="34" charset="0"/>
          </a:endParaRPr>
        </a:p>
      </dsp:txBody>
      <dsp:txXfrm>
        <a:off x="1276407" y="499049"/>
        <a:ext cx="1484367" cy="395096"/>
      </dsp:txXfrm>
    </dsp:sp>
    <dsp:sp modelId="{CE049E39-FAE2-4BB7-9A34-2523637C6B7C}">
      <dsp:nvSpPr>
        <dsp:cNvPr id="0" name=""/>
        <dsp:cNvSpPr/>
      </dsp:nvSpPr>
      <dsp:spPr>
        <a:xfrm>
          <a:off x="2713265" y="233874"/>
          <a:ext cx="1767487" cy="1767487"/>
        </a:xfrm>
        <a:prstGeom prst="pieWedge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Calibri" panose="020F0502020204030204" pitchFamily="34" charset="0"/>
            </a:rPr>
            <a:t>Eficiencia</a:t>
          </a:r>
          <a:endParaRPr lang="es-MX" sz="1600" b="1" kern="1200" dirty="0">
            <a:latin typeface="Calibri" panose="020F0502020204030204" pitchFamily="34" charset="0"/>
          </a:endParaRPr>
        </a:p>
      </dsp:txBody>
      <dsp:txXfrm>
        <a:off x="3230950" y="751559"/>
        <a:ext cx="1249802" cy="1249802"/>
      </dsp:txXfrm>
    </dsp:sp>
    <dsp:sp modelId="{119CC54B-ABE0-48ED-B258-141DECD7891C}">
      <dsp:nvSpPr>
        <dsp:cNvPr id="0" name=""/>
        <dsp:cNvSpPr/>
      </dsp:nvSpPr>
      <dsp:spPr>
        <a:xfrm rot="5400000">
          <a:off x="4562392" y="233874"/>
          <a:ext cx="1767487" cy="1767487"/>
        </a:xfrm>
        <a:prstGeom prst="pieWedge">
          <a:avLst/>
        </a:prstGeom>
        <a:solidFill>
          <a:srgbClr val="33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err="1" smtClean="0">
              <a:latin typeface="Calibri" panose="020F0502020204030204" pitchFamily="34" charset="0"/>
            </a:rPr>
            <a:t>Transparen-cia</a:t>
          </a:r>
          <a:endParaRPr lang="es-MX" sz="1500" b="1" kern="1200" dirty="0">
            <a:latin typeface="Calibri" panose="020F0502020204030204" pitchFamily="34" charset="0"/>
          </a:endParaRPr>
        </a:p>
      </dsp:txBody>
      <dsp:txXfrm rot="-5400000">
        <a:off x="4562392" y="751559"/>
        <a:ext cx="1249802" cy="1249802"/>
      </dsp:txXfrm>
    </dsp:sp>
    <dsp:sp modelId="{77070EB0-4BB6-4AC0-8A04-5BD50FA81408}">
      <dsp:nvSpPr>
        <dsp:cNvPr id="0" name=""/>
        <dsp:cNvSpPr/>
      </dsp:nvSpPr>
      <dsp:spPr>
        <a:xfrm rot="10800000">
          <a:off x="4562392" y="2083001"/>
          <a:ext cx="1767487" cy="1767487"/>
        </a:xfrm>
        <a:prstGeom prst="pieWedge">
          <a:avLst/>
        </a:prstGeom>
        <a:solidFill>
          <a:srgbClr val="00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err="1" smtClean="0">
              <a:latin typeface="Calibri" panose="020F0502020204030204" pitchFamily="34" charset="0"/>
            </a:rPr>
            <a:t>Certidum-bre</a:t>
          </a:r>
          <a:endParaRPr lang="es-MX" sz="1600" b="1" kern="1200" dirty="0">
            <a:latin typeface="Calibri" panose="020F0502020204030204" pitchFamily="34" charset="0"/>
          </a:endParaRPr>
        </a:p>
      </dsp:txBody>
      <dsp:txXfrm rot="10800000">
        <a:off x="4562392" y="2083001"/>
        <a:ext cx="1249802" cy="1249802"/>
      </dsp:txXfrm>
    </dsp:sp>
    <dsp:sp modelId="{606BA3DF-766E-4C8F-84B1-E517E4E40D65}">
      <dsp:nvSpPr>
        <dsp:cNvPr id="0" name=""/>
        <dsp:cNvSpPr/>
      </dsp:nvSpPr>
      <dsp:spPr>
        <a:xfrm rot="16200000">
          <a:off x="2713265" y="2083001"/>
          <a:ext cx="1767487" cy="1767487"/>
        </a:xfrm>
        <a:prstGeom prst="pieWedg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Calibri" panose="020F0502020204030204" pitchFamily="34" charset="0"/>
            </a:rPr>
            <a:t>Competen-</a:t>
          </a:r>
          <a:r>
            <a:rPr lang="es-MX" sz="1600" b="1" kern="1200" dirty="0" err="1" smtClean="0">
              <a:latin typeface="Calibri" panose="020F0502020204030204" pitchFamily="34" charset="0"/>
            </a:rPr>
            <a:t>cia</a:t>
          </a:r>
          <a:endParaRPr lang="es-MX" sz="1600" b="1" kern="1200" dirty="0">
            <a:latin typeface="Calibri" panose="020F0502020204030204" pitchFamily="34" charset="0"/>
          </a:endParaRPr>
        </a:p>
      </dsp:txBody>
      <dsp:txXfrm rot="5400000">
        <a:off x="3230950" y="2083001"/>
        <a:ext cx="1249802" cy="1249802"/>
      </dsp:txXfrm>
    </dsp:sp>
    <dsp:sp modelId="{FE0A3BCA-3F56-4A27-A88E-E3EA02FD936E}">
      <dsp:nvSpPr>
        <dsp:cNvPr id="0" name=""/>
        <dsp:cNvSpPr/>
      </dsp:nvSpPr>
      <dsp:spPr>
        <a:xfrm>
          <a:off x="4216446" y="1674805"/>
          <a:ext cx="610252" cy="530654"/>
        </a:xfrm>
        <a:prstGeom prst="circularArrow">
          <a:avLst/>
        </a:prstGeom>
        <a:solidFill>
          <a:srgbClr val="C00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EA1E0-5C3C-4503-B0D9-438AAA717F3B}">
      <dsp:nvSpPr>
        <dsp:cNvPr id="0" name=""/>
        <dsp:cNvSpPr/>
      </dsp:nvSpPr>
      <dsp:spPr>
        <a:xfrm rot="10800000">
          <a:off x="4216446" y="1878903"/>
          <a:ext cx="610252" cy="530654"/>
        </a:xfrm>
        <a:prstGeom prst="circularArrow">
          <a:avLst/>
        </a:prstGeom>
        <a:solidFill>
          <a:srgbClr val="C00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B494A-BB37-477F-962C-E266974B6E33}">
      <dsp:nvSpPr>
        <dsp:cNvPr id="0" name=""/>
        <dsp:cNvSpPr/>
      </dsp:nvSpPr>
      <dsp:spPr>
        <a:xfrm>
          <a:off x="1244" y="199985"/>
          <a:ext cx="1464231" cy="585692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Estructurar la categoría</a:t>
          </a:r>
          <a:endParaRPr lang="es-MX" sz="1100" kern="1200" dirty="0"/>
        </a:p>
      </dsp:txBody>
      <dsp:txXfrm>
        <a:off x="1244" y="199985"/>
        <a:ext cx="1317808" cy="585692"/>
      </dsp:txXfrm>
    </dsp:sp>
    <dsp:sp modelId="{81FB828A-9DD4-42F5-8CC9-274B2189A684}">
      <dsp:nvSpPr>
        <dsp:cNvPr id="0" name=""/>
        <dsp:cNvSpPr/>
      </dsp:nvSpPr>
      <dsp:spPr>
        <a:xfrm>
          <a:off x="1172629" y="199985"/>
          <a:ext cx="1464231" cy="585692"/>
        </a:xfrm>
        <a:prstGeom prst="chevron">
          <a:avLst/>
        </a:prstGeom>
        <a:solidFill>
          <a:schemeClr val="accent2">
            <a:shade val="80000"/>
            <a:hueOff val="0"/>
            <a:satOff val="-13904"/>
            <a:lumOff val="69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Identificar </a:t>
          </a:r>
          <a:r>
            <a:rPr lang="es-MX" sz="1100" kern="1200" dirty="0" err="1" smtClean="0"/>
            <a:t>carac</a:t>
          </a:r>
          <a:r>
            <a:rPr lang="es-MX" sz="1100" kern="1200" dirty="0" smtClean="0"/>
            <a:t>. de la categoría</a:t>
          </a:r>
          <a:endParaRPr lang="es-MX" sz="1100" kern="1200" dirty="0"/>
        </a:p>
      </dsp:txBody>
      <dsp:txXfrm>
        <a:off x="1465475" y="199985"/>
        <a:ext cx="878539" cy="585692"/>
      </dsp:txXfrm>
    </dsp:sp>
    <dsp:sp modelId="{453A8F39-A1B1-4819-9782-AA78DDC9C791}">
      <dsp:nvSpPr>
        <dsp:cNvPr id="0" name=""/>
        <dsp:cNvSpPr/>
      </dsp:nvSpPr>
      <dsp:spPr>
        <a:xfrm>
          <a:off x="2344015" y="199985"/>
          <a:ext cx="1464231" cy="585692"/>
        </a:xfrm>
        <a:prstGeom prst="chevron">
          <a:avLst/>
        </a:prstGeom>
        <a:solidFill>
          <a:schemeClr val="accent2">
            <a:shade val="80000"/>
            <a:hueOff val="0"/>
            <a:satOff val="-27808"/>
            <a:lumOff val="138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Analizar el mercado de proveedores</a:t>
          </a:r>
          <a:endParaRPr lang="es-MX" sz="1100" kern="1200" dirty="0"/>
        </a:p>
      </dsp:txBody>
      <dsp:txXfrm>
        <a:off x="2636861" y="199985"/>
        <a:ext cx="878539" cy="585692"/>
      </dsp:txXfrm>
    </dsp:sp>
    <dsp:sp modelId="{39364D6E-7C59-4992-9BC8-820F33C21DA9}">
      <dsp:nvSpPr>
        <dsp:cNvPr id="0" name=""/>
        <dsp:cNvSpPr/>
      </dsp:nvSpPr>
      <dsp:spPr>
        <a:xfrm>
          <a:off x="3515401" y="199985"/>
          <a:ext cx="1464231" cy="585692"/>
        </a:xfrm>
        <a:prstGeom prst="chevron">
          <a:avLst/>
        </a:prstGeom>
        <a:solidFill>
          <a:schemeClr val="accent2">
            <a:shade val="80000"/>
            <a:hueOff val="0"/>
            <a:satOff val="-41712"/>
            <a:lumOff val="208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Seleccionar estrategias</a:t>
          </a:r>
          <a:endParaRPr lang="es-MX" sz="1100" kern="1200" dirty="0"/>
        </a:p>
      </dsp:txBody>
      <dsp:txXfrm>
        <a:off x="3808247" y="199985"/>
        <a:ext cx="878539" cy="585692"/>
      </dsp:txXfrm>
    </dsp:sp>
    <dsp:sp modelId="{161FDFB2-ECFD-46C4-BFD2-33227DD73F87}">
      <dsp:nvSpPr>
        <dsp:cNvPr id="0" name=""/>
        <dsp:cNvSpPr/>
      </dsp:nvSpPr>
      <dsp:spPr>
        <a:xfrm>
          <a:off x="4686786" y="199985"/>
          <a:ext cx="1464231" cy="585692"/>
        </a:xfrm>
        <a:prstGeom prst="chevron">
          <a:avLst/>
        </a:prstGeom>
        <a:solidFill>
          <a:schemeClr val="accent2">
            <a:shade val="80000"/>
            <a:hueOff val="0"/>
            <a:satOff val="-55616"/>
            <a:lumOff val="277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Desarrollar estrategias</a:t>
          </a:r>
          <a:endParaRPr lang="es-MX" sz="1100" kern="1200" dirty="0"/>
        </a:p>
      </dsp:txBody>
      <dsp:txXfrm>
        <a:off x="4979632" y="199985"/>
        <a:ext cx="878539" cy="585692"/>
      </dsp:txXfrm>
    </dsp:sp>
    <dsp:sp modelId="{90F9C2A7-D8DA-449E-809A-BCA862C311F7}">
      <dsp:nvSpPr>
        <dsp:cNvPr id="0" name=""/>
        <dsp:cNvSpPr/>
      </dsp:nvSpPr>
      <dsp:spPr>
        <a:xfrm>
          <a:off x="5858172" y="199985"/>
          <a:ext cx="1464231" cy="585692"/>
        </a:xfrm>
        <a:prstGeom prst="chevron">
          <a:avLst/>
        </a:prstGeom>
        <a:solidFill>
          <a:schemeClr val="accent2">
            <a:shade val="80000"/>
            <a:hueOff val="0"/>
            <a:satOff val="-69520"/>
            <a:lumOff val="347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Implementar estrategias</a:t>
          </a:r>
          <a:endParaRPr lang="es-MX" sz="1100" kern="1200" dirty="0"/>
        </a:p>
      </dsp:txBody>
      <dsp:txXfrm>
        <a:off x="6151018" y="199985"/>
        <a:ext cx="878539" cy="585692"/>
      </dsp:txXfrm>
    </dsp:sp>
    <dsp:sp modelId="{ECA5B9A1-EB5D-47F8-A765-18786C65CF81}">
      <dsp:nvSpPr>
        <dsp:cNvPr id="0" name=""/>
        <dsp:cNvSpPr/>
      </dsp:nvSpPr>
      <dsp:spPr>
        <a:xfrm>
          <a:off x="7029557" y="199985"/>
          <a:ext cx="1464231" cy="585692"/>
        </a:xfrm>
        <a:prstGeom prst="chevron">
          <a:avLst/>
        </a:prstGeom>
        <a:solidFill>
          <a:schemeClr val="accent2">
            <a:shade val="80000"/>
            <a:hueOff val="0"/>
            <a:satOff val="-83424"/>
            <a:lumOff val="416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Monitoreo</a:t>
          </a:r>
          <a:endParaRPr lang="es-MX" sz="1100" kern="1200" dirty="0"/>
        </a:p>
      </dsp:txBody>
      <dsp:txXfrm>
        <a:off x="7322403" y="199985"/>
        <a:ext cx="878539" cy="585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FB537F2-A405-49B2-8FD0-EDAC264772D6}" type="datetimeFigureOut">
              <a:rPr lang="es-MX"/>
              <a:pPr>
                <a:defRPr/>
              </a:pPr>
              <a:t>24/11/2016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B9F2780-78EF-4505-B48A-4FE768776DF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32193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0" tIns="46144" rIns="92290" bIns="46144" numCol="1" anchor="t" anchorCtr="0" compatLnSpc="1">
            <a:prstTxWarp prst="textNoShape">
              <a:avLst/>
            </a:prstTxWarp>
          </a:bodyPr>
          <a:lstStyle>
            <a:lvl1pPr defTabSz="923925">
              <a:defRPr sz="11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688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0" tIns="46144" rIns="92290" bIns="46144" numCol="1" anchor="t" anchorCtr="0" compatLnSpc="1">
            <a:prstTxWarp prst="textNoShape">
              <a:avLst/>
            </a:prstTxWarp>
          </a:bodyPr>
          <a:lstStyle>
            <a:lvl1pPr algn="r" defTabSz="923925">
              <a:defRPr sz="11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18013"/>
            <a:ext cx="560387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0" tIns="46144" rIns="92290" bIns="46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0" tIns="46144" rIns="92290" bIns="46144" numCol="1" anchor="b" anchorCtr="0" compatLnSpc="1">
            <a:prstTxWarp prst="textNoShape">
              <a:avLst/>
            </a:prstTxWarp>
          </a:bodyPr>
          <a:lstStyle>
            <a:lvl1pPr defTabSz="923925">
              <a:defRPr sz="11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68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0" tIns="46144" rIns="92290" bIns="46144" numCol="1" anchor="b" anchorCtr="0" compatLnSpc="1">
            <a:prstTxWarp prst="textNoShape">
              <a:avLst/>
            </a:prstTxWarp>
          </a:bodyPr>
          <a:lstStyle>
            <a:lvl1pPr algn="r" defTabSz="923925">
              <a:defRPr sz="1100"/>
            </a:lvl1pPr>
          </a:lstStyle>
          <a:p>
            <a:pPr>
              <a:defRPr/>
            </a:pPr>
            <a:fld id="{22980FFF-E989-4AA2-8AE5-E5BFE2794FD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3312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980FFF-E989-4AA2-8AE5-E5BFE2794FDF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5418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PRINCIPALES BENEFICIOS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 smtClean="0">
                <a:solidFill>
                  <a:srgbClr val="000000"/>
                </a:solidFill>
              </a:rPr>
              <a:t>Inteligencia de mercado basado en el análisis del gasto histórico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 smtClean="0">
                <a:solidFill>
                  <a:srgbClr val="000000"/>
                </a:solidFill>
              </a:rPr>
              <a:t>Aseguramiento del abasto en tiempo y forma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 smtClean="0">
                <a:solidFill>
                  <a:srgbClr val="000000"/>
                </a:solidFill>
              </a:rPr>
              <a:t>Categorías dinámicas y flexibles, con procedimientos homologados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 smtClean="0">
                <a:solidFill>
                  <a:srgbClr val="000000"/>
                </a:solidFill>
              </a:rPr>
              <a:t>Incremento en la calidad y fomento a la competencia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 smtClean="0">
                <a:solidFill>
                  <a:srgbClr val="000000"/>
                </a:solidFill>
              </a:rPr>
              <a:t>Agregación de la demanda y generación de ahorros</a:t>
            </a:r>
          </a:p>
          <a:p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74AB8-1218-447A-BB64-4DC0B424B281}" type="slidenum">
              <a:rPr lang="es-MX" smtClean="0">
                <a:solidFill>
                  <a:prstClr val="black"/>
                </a:solidFill>
              </a:rPr>
              <a:pPr/>
              <a:t>12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50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74AB8-1218-447A-BB64-4DC0B424B281}" type="slidenum">
              <a:rPr lang="es-MX" smtClean="0">
                <a:solidFill>
                  <a:prstClr val="black"/>
                </a:solidFill>
              </a:rPr>
              <a:pPr/>
              <a:t>13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68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74AB8-1218-447A-BB64-4DC0B424B281}" type="slidenum">
              <a:rPr lang="es-MX" smtClean="0">
                <a:solidFill>
                  <a:prstClr val="black"/>
                </a:solidFill>
              </a:rPr>
              <a:pPr/>
              <a:t>14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942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980FFF-E989-4AA2-8AE5-E5BFE2794FDF}" type="slidenum">
              <a:rPr lang="es-ES" smtClean="0"/>
              <a:pPr>
                <a:defRPr/>
              </a:pPr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8738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1"/>
          <p:cNvGrpSpPr>
            <a:grpSpLocks/>
          </p:cNvGrpSpPr>
          <p:nvPr userDrawn="1"/>
        </p:nvGrpSpPr>
        <p:grpSpPr bwMode="auto">
          <a:xfrm>
            <a:off x="0" y="0"/>
            <a:ext cx="9144000" cy="1412875"/>
            <a:chOff x="0" y="0"/>
            <a:chExt cx="5760" cy="890"/>
          </a:xfrm>
        </p:grpSpPr>
        <p:sp>
          <p:nvSpPr>
            <p:cNvPr id="5" name="Rectangle 62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890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6" name="Rectangle 6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4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A8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 dirty="0"/>
            </a:p>
          </p:txBody>
        </p:sp>
      </p:grpSp>
      <p:sp>
        <p:nvSpPr>
          <p:cNvPr id="3116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477838" y="3008313"/>
            <a:ext cx="8185150" cy="1649412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s-ES" noProof="0" smtClean="0"/>
              <a:t>Haga clic para cambiar el título	</a:t>
            </a:r>
          </a:p>
        </p:txBody>
      </p:sp>
      <p:sp>
        <p:nvSpPr>
          <p:cNvPr id="3118" name="Rectangle 4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7363" y="4760913"/>
            <a:ext cx="8164512" cy="639762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s-ES" noProof="0" smtClean="0"/>
              <a:t>Haga clic para cambiar el área</a:t>
            </a: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529388" y="6035675"/>
            <a:ext cx="2133600" cy="5826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pPr>
              <a:defRPr/>
            </a:pP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946" y="561975"/>
            <a:ext cx="2570884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4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E6C9C-C9B7-48D3-8A7E-7525039064B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5403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D4CC2-9317-4FFA-A8F0-DCB1C8176F0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5417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489" y="1140667"/>
            <a:ext cx="3777969" cy="329545"/>
          </a:xfrm>
          <a:prstGeom prst="rect">
            <a:avLst/>
          </a:prstGeom>
        </p:spPr>
        <p:txBody>
          <a:bodyPr anchor="t"/>
          <a:lstStyle>
            <a:lvl1pPr marL="0" indent="0" algn="just">
              <a:buNone/>
              <a:defRPr sz="2000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20900" y="274638"/>
            <a:ext cx="6559200" cy="514350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s-MX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381B8-54E9-4BD9-A8BE-E4FDEB35C648}" type="slidenum">
              <a:rPr lang="es-MX">
                <a:solidFill>
                  <a:srgbClr val="5F5F5F"/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58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1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01013" y="6279501"/>
            <a:ext cx="438318" cy="2889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2400F3FB-737C-434C-9B9F-922F36B85744}" type="slidenum">
              <a:rPr lang="es-ES" altLang="es-MX" smtClean="0">
                <a:solidFill>
                  <a:srgbClr val="C0C0C0">
                    <a:lumMod val="50000"/>
                  </a:srgbClr>
                </a:solidFill>
              </a:rPr>
              <a:pPr/>
              <a:t>‹Nº›</a:t>
            </a:fld>
            <a:endParaRPr lang="es-ES" altLang="es-MX" dirty="0">
              <a:solidFill>
                <a:srgbClr val="C0C0C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676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37E64-E3D7-4AAA-B681-30F45BDC9F9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8518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FF6BB-EF7A-4D7B-B0D1-D425CC1D84C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17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081088"/>
            <a:ext cx="4038600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081088"/>
            <a:ext cx="4038600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1F870-1C54-4860-9351-3E5D3999AEC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122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76A62-DE0E-4693-B685-4A70B6A7F30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117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8498A-F665-47BE-B427-6C62F4A6823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120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18DDF-C108-4DFD-AE3B-8B30C89F3F5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067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CB803-DC5C-4D4D-A1B5-3405BC02815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807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2A31C-E8F0-4BE2-8BFA-EBE70E44B60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921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/>
          <p:cNvGrpSpPr>
            <a:grpSpLocks/>
          </p:cNvGrpSpPr>
          <p:nvPr/>
        </p:nvGrpSpPr>
        <p:grpSpPr bwMode="auto">
          <a:xfrm>
            <a:off x="0" y="0"/>
            <a:ext cx="9144000" cy="1412875"/>
            <a:chOff x="0" y="0"/>
            <a:chExt cx="5760" cy="890"/>
          </a:xfrm>
        </p:grpSpPr>
        <p:sp>
          <p:nvSpPr>
            <p:cNvPr id="1037" name="Rectangle 7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890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1038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4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A8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 dirty="0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274638"/>
            <a:ext cx="64008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1088"/>
            <a:ext cx="8229600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0163"/>
            <a:ext cx="21336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fld id="{41317D54-B27B-4414-8A7B-6D40BB70010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2" name="Line 9"/>
          <p:cNvSpPr>
            <a:spLocks noChangeShapeType="1"/>
          </p:cNvSpPr>
          <p:nvPr/>
        </p:nvSpPr>
        <p:spPr bwMode="auto">
          <a:xfrm>
            <a:off x="468313" y="857250"/>
            <a:ext cx="82073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/>
          </a:p>
        </p:txBody>
      </p:sp>
      <p:sp>
        <p:nvSpPr>
          <p:cNvPr id="1031" name="Line 13"/>
          <p:cNvSpPr>
            <a:spLocks noChangeShapeType="1"/>
          </p:cNvSpPr>
          <p:nvPr/>
        </p:nvSpPr>
        <p:spPr bwMode="auto">
          <a:xfrm>
            <a:off x="468313" y="6237288"/>
            <a:ext cx="82073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dirty="0"/>
          </a:p>
        </p:txBody>
      </p:sp>
      <p:sp>
        <p:nvSpPr>
          <p:cNvPr id="1032" name="Rectangle 14"/>
          <p:cNvSpPr>
            <a:spLocks noChangeArrowheads="1"/>
          </p:cNvSpPr>
          <p:nvPr/>
        </p:nvSpPr>
        <p:spPr bwMode="auto">
          <a:xfrm>
            <a:off x="0" y="6742113"/>
            <a:ext cx="9144000" cy="1158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1033" name="Rectangle 15"/>
          <p:cNvSpPr>
            <a:spLocks noChangeArrowheads="1"/>
          </p:cNvSpPr>
          <p:nvPr/>
        </p:nvSpPr>
        <p:spPr bwMode="auto">
          <a:xfrm>
            <a:off x="468313" y="6742113"/>
            <a:ext cx="1755775" cy="115887"/>
          </a:xfrm>
          <a:prstGeom prst="rect">
            <a:avLst/>
          </a:prstGeom>
          <a:solidFill>
            <a:srgbClr val="004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1034" name="Rectangle 16"/>
          <p:cNvSpPr>
            <a:spLocks noChangeArrowheads="1"/>
          </p:cNvSpPr>
          <p:nvPr/>
        </p:nvSpPr>
        <p:spPr bwMode="auto">
          <a:xfrm>
            <a:off x="8101013" y="6742113"/>
            <a:ext cx="574675" cy="115887"/>
          </a:xfrm>
          <a:prstGeom prst="rect">
            <a:avLst/>
          </a:prstGeom>
          <a:solidFill>
            <a:srgbClr val="004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 dirty="0"/>
          </a:p>
        </p:txBody>
      </p:sp>
      <p:pic>
        <p:nvPicPr>
          <p:cNvPr id="1036" name="Picture 46" descr="wwwpemexcom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405563"/>
            <a:ext cx="17272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 Imagen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59" y="212461"/>
            <a:ext cx="1371191" cy="5284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2" r:id="rId12"/>
    <p:sldLayoutId id="214748373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57225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90000"/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2pPr>
      <a:lvl3pPr marL="1065213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3pPr>
      <a:lvl4pPr marL="1473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•"/>
        <a:defRPr>
          <a:solidFill>
            <a:schemeClr val="tx1"/>
          </a:solidFill>
          <a:latin typeface="+mn-lt"/>
        </a:defRPr>
      </a:lvl4pPr>
      <a:lvl5pPr marL="1881188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Char char="•"/>
        <a:defRPr>
          <a:solidFill>
            <a:schemeClr val="tx1"/>
          </a:solidFill>
          <a:latin typeface="+mn-lt"/>
        </a:defRPr>
      </a:lvl5pPr>
      <a:lvl6pPr marL="2338388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Char char="•"/>
        <a:defRPr>
          <a:solidFill>
            <a:schemeClr val="tx1"/>
          </a:solidFill>
          <a:latin typeface="+mn-lt"/>
        </a:defRPr>
      </a:lvl6pPr>
      <a:lvl7pPr marL="2795588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Char char="•"/>
        <a:defRPr>
          <a:solidFill>
            <a:schemeClr val="tx1"/>
          </a:solidFill>
          <a:latin typeface="+mn-lt"/>
        </a:defRPr>
      </a:lvl7pPr>
      <a:lvl8pPr marL="3252788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Char char="•"/>
        <a:defRPr>
          <a:solidFill>
            <a:schemeClr val="tx1"/>
          </a:solidFill>
          <a:latin typeface="+mn-lt"/>
        </a:defRPr>
      </a:lvl8pPr>
      <a:lvl9pPr marL="3709988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1.jpeg"/><Relationship Id="rId7" Type="http://schemas.openxmlformats.org/officeDocument/2006/relationships/diagramData" Target="../diagrams/data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microsoft.com/office/2007/relationships/diagramDrawing" Target="../diagrams/drawing2.xml"/><Relationship Id="rId5" Type="http://schemas.openxmlformats.org/officeDocument/2006/relationships/image" Target="../media/image12.png"/><Relationship Id="rId10" Type="http://schemas.openxmlformats.org/officeDocument/2006/relationships/diagramColors" Target="../diagrams/colors2.xml"/><Relationship Id="rId4" Type="http://schemas.openxmlformats.org/officeDocument/2006/relationships/slide" Target="slide2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s-MX" sz="28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Innovación en Procura</a:t>
            </a:r>
            <a:br>
              <a:rPr lang="es-MX" sz="28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s-MX" sz="28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Caso de Pemex</a:t>
            </a:r>
            <a:endParaRPr lang="es-MX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algn="r"/>
            <a:r>
              <a:rPr lang="es-MX" sz="24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Ana Rosa Guasque Garza</a:t>
            </a:r>
            <a:endParaRPr lang="es-MX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3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D37E64-E3D7-4AAA-B681-30F45BDC9F9F}" type="slidenum">
              <a:rPr lang="es-ES" smtClean="0">
                <a:latin typeface="Calibri" panose="020F0502020204030204" pitchFamily="34" charset="0"/>
              </a:rPr>
              <a:pPr>
                <a:defRPr/>
              </a:pPr>
              <a:t>10</a:t>
            </a:fld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477871" y="312070"/>
            <a:ext cx="4208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 smtClean="0">
                <a:latin typeface="Calibri" panose="020F0502020204030204" pitchFamily="34" charset="0"/>
              </a:rPr>
              <a:t>Procura y Abastecimiento</a:t>
            </a:r>
            <a:endParaRPr lang="es-MX" sz="2800" b="1" dirty="0">
              <a:latin typeface="Calibri" panose="020F050202020403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82386" y="1383687"/>
            <a:ext cx="3415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alibri" panose="020F0502020204030204" pitchFamily="34" charset="0"/>
              </a:rPr>
              <a:t>Centralización de las adquisiciones</a:t>
            </a:r>
            <a:endParaRPr lang="es-MX" dirty="0">
              <a:latin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792070" y="1062318"/>
            <a:ext cx="5056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latin typeface="Calibri" panose="020F0502020204030204" pitchFamily="34" charset="0"/>
              </a:rPr>
              <a:t>Consolidación de un área de servicio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latin typeface="Calibri" panose="020F0502020204030204" pitchFamily="34" charset="0"/>
              </a:rPr>
              <a:t>Homologación de los procesos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latin typeface="Calibri" panose="020F0502020204030204" pitchFamily="34" charset="0"/>
              </a:rPr>
              <a:t>Explotar el poder de compra de Pemex a través de la agregación de la demanda</a:t>
            </a:r>
          </a:p>
        </p:txBody>
      </p:sp>
      <p:sp>
        <p:nvSpPr>
          <p:cNvPr id="16" name="Abrir llave 15"/>
          <p:cNvSpPr/>
          <p:nvPr/>
        </p:nvSpPr>
        <p:spPr>
          <a:xfrm>
            <a:off x="3697941" y="874059"/>
            <a:ext cx="201706" cy="138858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361473850"/>
              </p:ext>
            </p:extLst>
          </p:nvPr>
        </p:nvGraphicFramePr>
        <p:xfrm>
          <a:off x="100854" y="2181965"/>
          <a:ext cx="9043146" cy="4084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262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dirty="0" smtClean="0">
                <a:latin typeface="Calibri" panose="020F0502020204030204" pitchFamily="34" charset="0"/>
              </a:rPr>
              <a:t>Abastecimiento Estratégico y Gestión por Categorías</a:t>
            </a:r>
            <a:endParaRPr lang="es-MX" dirty="0">
              <a:latin typeface="Calibri" panose="020F050202020403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D37E64-E3D7-4AAA-B681-30F45BDC9F9F}" type="slidenum">
              <a:rPr lang="es-ES" smtClean="0">
                <a:latin typeface="Calibri" panose="020F0502020204030204" pitchFamily="34" charset="0"/>
              </a:rPr>
              <a:pPr>
                <a:defRPr/>
              </a:pPr>
              <a:t>11</a:t>
            </a:fld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849361" y="3389836"/>
            <a:ext cx="2159000" cy="266184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63987" tIns="31992" rIns="63987" bIns="31992" anchor="ctr"/>
          <a:lstStyle>
            <a:defPPr>
              <a:defRPr lang="es-MX"/>
            </a:defPPr>
            <a:lvl2pPr marL="0" lvl="1" algn="just">
              <a:lnSpc>
                <a:spcPts val="1800"/>
              </a:lnSpc>
              <a:defRPr sz="1400">
                <a:solidFill>
                  <a:srgbClr val="000000"/>
                </a:solidFill>
                <a:latin typeface="Arial"/>
                <a:cs typeface="Arial" pitchFamily="34" charset="0"/>
              </a:defRPr>
            </a:lvl2pPr>
          </a:lstStyle>
          <a:p>
            <a:pPr marL="143969" indent="-143969">
              <a:spcAft>
                <a:spcPts val="756"/>
              </a:spcAft>
              <a:buFont typeface="Wingdings" panose="05000000000000000000" pitchFamily="2" charset="2"/>
              <a:buChar char="ü"/>
            </a:pPr>
            <a:r>
              <a:rPr lang="es-MX" sz="1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Acuerdos </a:t>
            </a:r>
            <a:r>
              <a:rPr lang="es-MX" sz="1200" b="1" dirty="0">
                <a:latin typeface="Calibri" panose="020F0502020204030204" pitchFamily="34" charset="0"/>
                <a:cs typeface="Arial" panose="020B0604020202020204" pitchFamily="34" charset="0"/>
              </a:rPr>
              <a:t>Referenciales</a:t>
            </a:r>
          </a:p>
          <a:p>
            <a:pPr marL="143969" indent="-143969">
              <a:spcAft>
                <a:spcPts val="756"/>
              </a:spcAft>
              <a:buFont typeface="Wingdings" panose="05000000000000000000" pitchFamily="2" charset="2"/>
              <a:buChar char="ü"/>
            </a:pPr>
            <a:r>
              <a:rPr lang="es-MX" sz="1200" b="1" dirty="0">
                <a:latin typeface="Calibri" panose="020F0502020204030204" pitchFamily="34" charset="0"/>
                <a:cs typeface="Arial" panose="020B0604020202020204" pitchFamily="34" charset="0"/>
              </a:rPr>
              <a:t>Subastas</a:t>
            </a:r>
          </a:p>
          <a:p>
            <a:pPr marL="143969" indent="-143969">
              <a:spcAft>
                <a:spcPts val="756"/>
              </a:spcAft>
              <a:buFont typeface="Wingdings" panose="05000000000000000000" pitchFamily="2" charset="2"/>
              <a:buChar char="ü"/>
            </a:pPr>
            <a:r>
              <a:rPr lang="es-MX" sz="1200" b="1" dirty="0">
                <a:latin typeface="Calibri" panose="020F0502020204030204" pitchFamily="34" charset="0"/>
                <a:cs typeface="Arial" panose="020B0604020202020204" pitchFamily="34" charset="0"/>
              </a:rPr>
              <a:t>Negociación de Precios</a:t>
            </a:r>
          </a:p>
          <a:p>
            <a:pPr marL="143969" indent="-143969">
              <a:spcAft>
                <a:spcPts val="756"/>
              </a:spcAft>
              <a:buFont typeface="Wingdings" panose="05000000000000000000" pitchFamily="2" charset="2"/>
              <a:buChar char="ü"/>
            </a:pPr>
            <a:r>
              <a:rPr lang="es-MX" sz="1200" b="1" dirty="0">
                <a:latin typeface="Calibri" panose="020F0502020204030204" pitchFamily="34" charset="0"/>
                <a:cs typeface="Arial" panose="020B0604020202020204" pitchFamily="34" charset="0"/>
              </a:rPr>
              <a:t>Precalificaciones</a:t>
            </a:r>
          </a:p>
          <a:p>
            <a:pPr marL="143969" indent="-143969">
              <a:spcAft>
                <a:spcPts val="756"/>
              </a:spcAft>
              <a:buFont typeface="Wingdings" panose="05000000000000000000" pitchFamily="2" charset="2"/>
              <a:buChar char="ü"/>
            </a:pPr>
            <a:r>
              <a:rPr lang="es-MX" sz="1200" b="1" dirty="0">
                <a:latin typeface="Calibri" panose="020F0502020204030204" pitchFamily="34" charset="0"/>
                <a:cs typeface="Arial" panose="020B0604020202020204" pitchFamily="34" charset="0"/>
              </a:rPr>
              <a:t>Pedidos abiertos multianuales</a:t>
            </a:r>
          </a:p>
          <a:p>
            <a:pPr marL="143969" indent="-143969">
              <a:spcAft>
                <a:spcPts val="756"/>
              </a:spcAft>
              <a:buFont typeface="Wingdings" panose="05000000000000000000" pitchFamily="2" charset="2"/>
              <a:buChar char="ü"/>
            </a:pPr>
            <a:r>
              <a:rPr lang="es-MX" sz="1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Concursos abiertos Internacionales</a:t>
            </a:r>
            <a:endParaRPr lang="es-MX" sz="12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43969" indent="-143969">
              <a:spcAft>
                <a:spcPts val="756"/>
              </a:spcAft>
              <a:buFont typeface="Wingdings" panose="05000000000000000000" pitchFamily="2" charset="2"/>
              <a:buChar char="ü"/>
            </a:pPr>
            <a:r>
              <a:rPr lang="es-MX" sz="1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Otro esquema especial de contratación</a:t>
            </a:r>
            <a:endParaRPr lang="es-MX" sz="12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4" name="63 Cubo"/>
          <p:cNvSpPr/>
          <p:nvPr/>
        </p:nvSpPr>
        <p:spPr>
          <a:xfrm>
            <a:off x="201633" y="4437112"/>
            <a:ext cx="1967721" cy="539761"/>
          </a:xfrm>
          <a:prstGeom prst="cube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Análisis  de la categoría con base en la metodología de abastecimiento estratégico</a:t>
            </a:r>
          </a:p>
        </p:txBody>
      </p:sp>
      <p:sp>
        <p:nvSpPr>
          <p:cNvPr id="65" name="Rectangle 13"/>
          <p:cNvSpPr>
            <a:spLocks noChangeArrowheads="1"/>
          </p:cNvSpPr>
          <p:nvPr/>
        </p:nvSpPr>
        <p:spPr bwMode="auto">
          <a:xfrm>
            <a:off x="413654" y="5043541"/>
            <a:ext cx="1560679" cy="797727"/>
          </a:xfrm>
          <a:prstGeom prst="rect">
            <a:avLst/>
          </a:prstGeom>
          <a:solidFill>
            <a:srgbClr val="FFFFFF">
              <a:lumMod val="20000"/>
              <a:lumOff val="80000"/>
              <a:alpha val="49000"/>
            </a:srgbClr>
          </a:solidFill>
          <a:ln w="9525" cap="flat" cmpd="sng" algn="ctr">
            <a:noFill/>
            <a:prstDash val="solid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Recurrencia de compra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Volumen estimado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Necesidad por Organismo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Análisis Mercado-proveedor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Inteligencia de mercado</a:t>
            </a:r>
          </a:p>
          <a:p>
            <a:pPr marL="85725" marR="0" lvl="0" indent="-857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Estudio de mercado</a:t>
            </a:r>
          </a:p>
        </p:txBody>
      </p:sp>
      <p:pic>
        <p:nvPicPr>
          <p:cNvPr id="66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69" y="3248681"/>
            <a:ext cx="1404368" cy="70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84 Cubo"/>
          <p:cNvSpPr/>
          <p:nvPr/>
        </p:nvSpPr>
        <p:spPr>
          <a:xfrm>
            <a:off x="417657" y="2636912"/>
            <a:ext cx="1596780" cy="539761"/>
          </a:xfrm>
          <a:prstGeom prst="cube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Análisis del gasto y selección de categorías</a:t>
            </a:r>
          </a:p>
        </p:txBody>
      </p:sp>
      <p:sp>
        <p:nvSpPr>
          <p:cNvPr id="68" name="67 CuadroTexto"/>
          <p:cNvSpPr txBox="1"/>
          <p:nvPr/>
        </p:nvSpPr>
        <p:spPr>
          <a:xfrm>
            <a:off x="3443522" y="3068960"/>
            <a:ext cx="1675459" cy="461665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MX" sz="1200" dirty="0" smtClean="0">
                <a:solidFill>
                  <a:srgbClr val="C00000"/>
                </a:solidFill>
                <a:latin typeface="Arial"/>
              </a:rPr>
              <a:t>GERENTE DE GESTIÓN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MX" sz="1200" dirty="0" smtClean="0">
                <a:solidFill>
                  <a:srgbClr val="C00000"/>
                </a:solidFill>
                <a:latin typeface="Arial"/>
              </a:rPr>
              <a:t>DE CATEGORÍAS</a:t>
            </a:r>
            <a:endParaRPr lang="es-MX" sz="1200" dirty="0">
              <a:solidFill>
                <a:srgbClr val="C00000"/>
              </a:solidFill>
              <a:latin typeface="Arial"/>
            </a:endParaRPr>
          </a:p>
        </p:txBody>
      </p:sp>
      <p:pic>
        <p:nvPicPr>
          <p:cNvPr id="69" name="Picture 121" descr="tieMal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03960" y="2564904"/>
            <a:ext cx="447939" cy="617093"/>
          </a:xfrm>
          <a:prstGeom prst="rect">
            <a:avLst/>
          </a:prstGeom>
          <a:effectLst>
            <a:softEdge rad="31750"/>
          </a:effectLst>
        </p:spPr>
      </p:pic>
      <p:cxnSp>
        <p:nvCxnSpPr>
          <p:cNvPr id="70" name="69 Conector recto"/>
          <p:cNvCxnSpPr/>
          <p:nvPr/>
        </p:nvCxnSpPr>
        <p:spPr>
          <a:xfrm>
            <a:off x="5255345" y="3583902"/>
            <a:ext cx="0" cy="43200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1" name="70 CuadroTexto"/>
          <p:cNvSpPr txBox="1"/>
          <p:nvPr/>
        </p:nvSpPr>
        <p:spPr>
          <a:xfrm>
            <a:off x="3773850" y="3977761"/>
            <a:ext cx="1021433" cy="430887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MX" sz="1100" dirty="0" smtClean="0">
                <a:solidFill>
                  <a:srgbClr val="C00000"/>
                </a:solidFill>
                <a:latin typeface="Arial"/>
              </a:rPr>
              <a:t>LÍDER 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MX" sz="1100" dirty="0" smtClean="0">
                <a:solidFill>
                  <a:srgbClr val="C00000"/>
                </a:solidFill>
                <a:latin typeface="Arial"/>
              </a:rPr>
              <a:t>CATEGORÍA 2</a:t>
            </a:r>
            <a:endParaRPr lang="es-MX" sz="1100" dirty="0">
              <a:solidFill>
                <a:srgbClr val="C00000"/>
              </a:solidFill>
              <a:latin typeface="Arial"/>
            </a:endParaRPr>
          </a:p>
        </p:txBody>
      </p:sp>
      <p:pic>
        <p:nvPicPr>
          <p:cNvPr id="72" name="Picture 4" descr="C:\Users\m.tielve.valtierra\AppData\Local\Microsoft\Windows\Temporary Internet Files\Low\Content.IE5\HA9C6C9R\MC900431640[1].PNG">
            <a:hlinkClick r:id="rId4" action="ppaction://hlinksldjump" tooltip="Analiza los requerimientos y realiza la investigación y/o estudio de mercado. Analiza el mercado para el diseño de estrategias de suministro y apoya a los procesos críticos de contratación. Filtra las oportunidades de negocio identificadas con proveedores.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977" y="3749085"/>
            <a:ext cx="319341" cy="37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72 Grupo"/>
          <p:cNvGrpSpPr/>
          <p:nvPr/>
        </p:nvGrpSpPr>
        <p:grpSpPr>
          <a:xfrm>
            <a:off x="2877096" y="4327545"/>
            <a:ext cx="997895" cy="561965"/>
            <a:chOff x="2934402" y="2276872"/>
            <a:chExt cx="1383713" cy="777409"/>
          </a:xfrm>
        </p:grpSpPr>
        <p:pic>
          <p:nvPicPr>
            <p:cNvPr id="74" name="Picture 4" descr="https://encrypted-tbn0.gstatic.com/images?q=tbn:ANd9GcSjfYHeNwlZcvrwZVUpBWQ3-7dasynQwp_jI3T-k-KkvO50gpkGCA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61" t="12644" r="34279" b="29071"/>
            <a:stretch/>
          </p:blipFill>
          <p:spPr bwMode="auto">
            <a:xfrm>
              <a:off x="3320220" y="2276872"/>
              <a:ext cx="603708" cy="460565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74 CuadroTexto"/>
            <p:cNvSpPr txBox="1"/>
            <p:nvPr/>
          </p:nvSpPr>
          <p:spPr>
            <a:xfrm>
              <a:off x="2934402" y="2623394"/>
              <a:ext cx="1383713" cy="430887"/>
            </a:xfrm>
            <a:prstGeom prst="rect">
              <a:avLst/>
            </a:prstGeom>
            <a:noFill/>
            <a:scene3d>
              <a:camera prst="perspectiveRelaxed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MX" sz="1100" dirty="0" smtClean="0">
                  <a:solidFill>
                    <a:srgbClr val="C00000"/>
                  </a:solidFill>
                  <a:latin typeface="Arial"/>
                </a:rPr>
                <a:t>Grupo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MX" sz="1100" dirty="0" smtClean="0">
                  <a:solidFill>
                    <a:srgbClr val="C00000"/>
                  </a:solidFill>
                  <a:latin typeface="Arial"/>
                </a:rPr>
                <a:t>Multidisciplinario 1</a:t>
              </a:r>
              <a:endParaRPr lang="es-MX" sz="100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76" name="75 Grupo"/>
          <p:cNvGrpSpPr/>
          <p:nvPr/>
        </p:nvGrpSpPr>
        <p:grpSpPr>
          <a:xfrm>
            <a:off x="4433869" y="4342072"/>
            <a:ext cx="1430199" cy="681377"/>
            <a:chOff x="2634680" y="2276872"/>
            <a:chExt cx="1983159" cy="942601"/>
          </a:xfrm>
        </p:grpSpPr>
        <p:pic>
          <p:nvPicPr>
            <p:cNvPr id="77" name="Picture 4" descr="https://encrypted-tbn0.gstatic.com/images?q=tbn:ANd9GcSjfYHeNwlZcvrwZVUpBWQ3-7dasynQwp_jI3T-k-KkvO50gpkGCA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61" t="12644" r="34279" b="29071"/>
            <a:stretch/>
          </p:blipFill>
          <p:spPr bwMode="auto">
            <a:xfrm>
              <a:off x="3320220" y="2276872"/>
              <a:ext cx="603708" cy="460565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77 CuadroTexto"/>
            <p:cNvSpPr txBox="1"/>
            <p:nvPr/>
          </p:nvSpPr>
          <p:spPr>
            <a:xfrm>
              <a:off x="2634680" y="2623394"/>
              <a:ext cx="1983159" cy="596079"/>
            </a:xfrm>
            <a:prstGeom prst="rect">
              <a:avLst/>
            </a:prstGeom>
            <a:noFill/>
            <a:scene3d>
              <a:camera prst="perspectiveRelaxed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MX" sz="1100" dirty="0" smtClean="0">
                  <a:solidFill>
                    <a:srgbClr val="C00000"/>
                  </a:solidFill>
                  <a:latin typeface="Arial"/>
                </a:rPr>
                <a:t>Grupo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MX" sz="1100" dirty="0" smtClean="0">
                  <a:solidFill>
                    <a:srgbClr val="C00000"/>
                  </a:solidFill>
                  <a:latin typeface="Arial"/>
                </a:rPr>
                <a:t>Multidisciplinario </a:t>
              </a:r>
              <a:r>
                <a:rPr lang="es-MX" sz="1100" i="1" dirty="0" smtClean="0">
                  <a:solidFill>
                    <a:srgbClr val="C00000"/>
                  </a:solidFill>
                  <a:latin typeface="Arial"/>
                </a:rPr>
                <a:t>n</a:t>
              </a:r>
              <a:endParaRPr lang="es-MX" sz="1000" i="1" dirty="0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79" name="78 Conector recto"/>
          <p:cNvCxnSpPr>
            <a:stCxn id="71" idx="1"/>
            <a:endCxn id="74" idx="0"/>
          </p:cNvCxnSpPr>
          <p:nvPr/>
        </p:nvCxnSpPr>
        <p:spPr>
          <a:xfrm flipH="1">
            <a:off x="3373026" y="4193205"/>
            <a:ext cx="400824" cy="13434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0" name="79 Conector recto"/>
          <p:cNvCxnSpPr>
            <a:stCxn id="71" idx="3"/>
            <a:endCxn id="77" idx="0"/>
          </p:cNvCxnSpPr>
          <p:nvPr/>
        </p:nvCxnSpPr>
        <p:spPr>
          <a:xfrm>
            <a:off x="4795283" y="4193205"/>
            <a:ext cx="350667" cy="148867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1" name="80 CuadroTexto"/>
          <p:cNvSpPr txBox="1"/>
          <p:nvPr/>
        </p:nvSpPr>
        <p:spPr>
          <a:xfrm>
            <a:off x="4393468" y="3343336"/>
            <a:ext cx="1617751" cy="261610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MX" sz="1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(CATEGORY MANAGER)</a:t>
            </a:r>
            <a:endParaRPr lang="es-MX" sz="11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86" name="85 Flecha derecha"/>
          <p:cNvSpPr/>
          <p:nvPr/>
        </p:nvSpPr>
        <p:spPr bwMode="auto">
          <a:xfrm>
            <a:off x="2145849" y="3429000"/>
            <a:ext cx="1011152" cy="588258"/>
          </a:xfrm>
          <a:prstGeom prst="rightArrow">
            <a:avLst/>
          </a:prstGeom>
          <a:solidFill>
            <a:srgbClr val="008000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</a:rPr>
              <a:t>¿Cómo?</a:t>
            </a:r>
          </a:p>
        </p:txBody>
      </p:sp>
      <p:sp>
        <p:nvSpPr>
          <p:cNvPr id="87" name="86 Flecha curvada hacia arriba"/>
          <p:cNvSpPr/>
          <p:nvPr/>
        </p:nvSpPr>
        <p:spPr bwMode="auto">
          <a:xfrm>
            <a:off x="4882153" y="5102604"/>
            <a:ext cx="1749409" cy="570694"/>
          </a:xfrm>
          <a:prstGeom prst="curvedUpArrow">
            <a:avLst/>
          </a:prstGeom>
          <a:solidFill>
            <a:srgbClr val="008000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Estrategias</a:t>
            </a:r>
          </a:p>
        </p:txBody>
      </p:sp>
      <p:sp>
        <p:nvSpPr>
          <p:cNvPr id="89" name="88 CuadroTexto"/>
          <p:cNvSpPr txBox="1"/>
          <p:nvPr/>
        </p:nvSpPr>
        <p:spPr>
          <a:xfrm>
            <a:off x="5255345" y="2636912"/>
            <a:ext cx="1499016" cy="584775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Compradores Profesionales</a:t>
            </a:r>
          </a:p>
        </p:txBody>
      </p:sp>
      <p:sp>
        <p:nvSpPr>
          <p:cNvPr id="31" name="30 Pentágono"/>
          <p:cNvSpPr/>
          <p:nvPr/>
        </p:nvSpPr>
        <p:spPr>
          <a:xfrm>
            <a:off x="325694" y="1035898"/>
            <a:ext cx="8619745" cy="1232231"/>
          </a:xfrm>
          <a:prstGeom prst="homePlate">
            <a:avLst>
              <a:gd name="adj" fmla="val 27872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2" name="31 Diagrama"/>
          <p:cNvGraphicFramePr/>
          <p:nvPr>
            <p:extLst>
              <p:ext uri="{D42A27DB-BD31-4B8C-83A1-F6EECF244321}">
                <p14:modId xmlns:p14="http://schemas.microsoft.com/office/powerpoint/2010/main" val="701059489"/>
              </p:ext>
            </p:extLst>
          </p:nvPr>
        </p:nvGraphicFramePr>
        <p:xfrm>
          <a:off x="348921" y="1054390"/>
          <a:ext cx="8495034" cy="98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3" name="32 Forma libre"/>
          <p:cNvSpPr/>
          <p:nvPr/>
        </p:nvSpPr>
        <p:spPr>
          <a:xfrm>
            <a:off x="350367" y="1903064"/>
            <a:ext cx="3741060" cy="180000"/>
          </a:xfrm>
          <a:custGeom>
            <a:avLst/>
            <a:gdLst>
              <a:gd name="connsiteX0" fmla="*/ 0 w 4240787"/>
              <a:gd name="connsiteY0" fmla="*/ 0 h 288032"/>
              <a:gd name="connsiteX1" fmla="*/ 4096771 w 4240787"/>
              <a:gd name="connsiteY1" fmla="*/ 0 h 288032"/>
              <a:gd name="connsiteX2" fmla="*/ 4240787 w 4240787"/>
              <a:gd name="connsiteY2" fmla="*/ 144016 h 288032"/>
              <a:gd name="connsiteX3" fmla="*/ 4096771 w 4240787"/>
              <a:gd name="connsiteY3" fmla="*/ 288032 h 288032"/>
              <a:gd name="connsiteX4" fmla="*/ 0 w 4240787"/>
              <a:gd name="connsiteY4" fmla="*/ 288032 h 288032"/>
              <a:gd name="connsiteX5" fmla="*/ 0 w 4240787"/>
              <a:gd name="connsiteY5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0787" h="288032">
                <a:moveTo>
                  <a:pt x="0" y="0"/>
                </a:moveTo>
                <a:lnTo>
                  <a:pt x="4096771" y="0"/>
                </a:lnTo>
                <a:lnTo>
                  <a:pt x="4240787" y="144016"/>
                </a:lnTo>
                <a:lnTo>
                  <a:pt x="4096771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1D4D6B"/>
          </a:solidFill>
          <a:ln w="12700"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26670" rIns="85343" bIns="26670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1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Situación actual</a:t>
            </a:r>
            <a:endParaRPr lang="es-MX" sz="11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33 Forma libre"/>
          <p:cNvSpPr/>
          <p:nvPr/>
        </p:nvSpPr>
        <p:spPr>
          <a:xfrm>
            <a:off x="4019419" y="1903064"/>
            <a:ext cx="2304256" cy="180000"/>
          </a:xfrm>
          <a:custGeom>
            <a:avLst/>
            <a:gdLst>
              <a:gd name="connsiteX0" fmla="*/ 0 w 3643148"/>
              <a:gd name="connsiteY0" fmla="*/ 0 h 288032"/>
              <a:gd name="connsiteX1" fmla="*/ 3499132 w 3643148"/>
              <a:gd name="connsiteY1" fmla="*/ 0 h 288032"/>
              <a:gd name="connsiteX2" fmla="*/ 3643148 w 3643148"/>
              <a:gd name="connsiteY2" fmla="*/ 144016 h 288032"/>
              <a:gd name="connsiteX3" fmla="*/ 3499132 w 3643148"/>
              <a:gd name="connsiteY3" fmla="*/ 288032 h 288032"/>
              <a:gd name="connsiteX4" fmla="*/ 0 w 3643148"/>
              <a:gd name="connsiteY4" fmla="*/ 288032 h 288032"/>
              <a:gd name="connsiteX5" fmla="*/ 144016 w 3643148"/>
              <a:gd name="connsiteY5" fmla="*/ 144016 h 288032"/>
              <a:gd name="connsiteX6" fmla="*/ 0 w 3643148"/>
              <a:gd name="connsiteY6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3148" h="288032">
                <a:moveTo>
                  <a:pt x="0" y="0"/>
                </a:moveTo>
                <a:lnTo>
                  <a:pt x="3499132" y="0"/>
                </a:lnTo>
                <a:lnTo>
                  <a:pt x="3643148" y="144016"/>
                </a:lnTo>
                <a:lnTo>
                  <a:pt x="3499132" y="288032"/>
                </a:lnTo>
                <a:lnTo>
                  <a:pt x="0" y="288032"/>
                </a:lnTo>
                <a:lnTo>
                  <a:pt x="144016" y="144016"/>
                </a:lnTo>
                <a:lnTo>
                  <a:pt x="0" y="0"/>
                </a:lnTo>
                <a:close/>
              </a:path>
            </a:pathLst>
          </a:custGeom>
          <a:solidFill>
            <a:srgbClr val="1D4D6B"/>
          </a:solidFill>
          <a:ln w="12700"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021" tIns="26670" rIns="157351" bIns="26670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1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Definición de estrategias</a:t>
            </a:r>
            <a:endParaRPr lang="es-MX" sz="11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34 Forma libre"/>
          <p:cNvSpPr/>
          <p:nvPr/>
        </p:nvSpPr>
        <p:spPr>
          <a:xfrm>
            <a:off x="6275357" y="1903064"/>
            <a:ext cx="2304255" cy="180000"/>
          </a:xfrm>
          <a:custGeom>
            <a:avLst/>
            <a:gdLst>
              <a:gd name="connsiteX0" fmla="*/ 0 w 1827235"/>
              <a:gd name="connsiteY0" fmla="*/ 0 h 288032"/>
              <a:gd name="connsiteX1" fmla="*/ 1683219 w 1827235"/>
              <a:gd name="connsiteY1" fmla="*/ 0 h 288032"/>
              <a:gd name="connsiteX2" fmla="*/ 1827235 w 1827235"/>
              <a:gd name="connsiteY2" fmla="*/ 144016 h 288032"/>
              <a:gd name="connsiteX3" fmla="*/ 1683219 w 1827235"/>
              <a:gd name="connsiteY3" fmla="*/ 288032 h 288032"/>
              <a:gd name="connsiteX4" fmla="*/ 0 w 1827235"/>
              <a:gd name="connsiteY4" fmla="*/ 288032 h 288032"/>
              <a:gd name="connsiteX5" fmla="*/ 144016 w 1827235"/>
              <a:gd name="connsiteY5" fmla="*/ 144016 h 288032"/>
              <a:gd name="connsiteX6" fmla="*/ 0 w 1827235"/>
              <a:gd name="connsiteY6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7235" h="288032">
                <a:moveTo>
                  <a:pt x="0" y="0"/>
                </a:moveTo>
                <a:lnTo>
                  <a:pt x="1683219" y="0"/>
                </a:lnTo>
                <a:lnTo>
                  <a:pt x="1827235" y="144016"/>
                </a:lnTo>
                <a:lnTo>
                  <a:pt x="1683219" y="288032"/>
                </a:lnTo>
                <a:lnTo>
                  <a:pt x="0" y="288032"/>
                </a:lnTo>
                <a:lnTo>
                  <a:pt x="144016" y="144016"/>
                </a:lnTo>
                <a:lnTo>
                  <a:pt x="0" y="0"/>
                </a:lnTo>
                <a:close/>
              </a:path>
            </a:pathLst>
          </a:custGeom>
          <a:solidFill>
            <a:srgbClr val="1D4D6B"/>
          </a:solidFill>
          <a:ln w="12700"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021" tIns="26670" rIns="157351" bIns="26670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1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Implementación</a:t>
            </a:r>
            <a:endParaRPr lang="es-MX" sz="11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339734" y="989856"/>
            <a:ext cx="29860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Metodología de Abastecimiento Estratégico</a:t>
            </a:r>
            <a:endParaRPr lang="es-MX" sz="12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3659379" y="2054853"/>
            <a:ext cx="18931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Herramientas y Tecnología</a:t>
            </a:r>
            <a:endParaRPr lang="es-MX" sz="12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29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gray">
          <a:xfrm>
            <a:off x="1871700" y="224644"/>
            <a:ext cx="6795047" cy="52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indent="0" algn="r">
              <a:lnSpc>
                <a:spcPct val="90000"/>
              </a:lnSpc>
              <a:spcBef>
                <a:spcPct val="0"/>
              </a:spcBef>
              <a:buNone/>
              <a:defRPr sz="2400" b="0" baseline="0">
                <a:solidFill>
                  <a:srgbClr val="000000"/>
                </a:solidFill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MX" sz="2000" b="1" dirty="0" smtClean="0">
                <a:latin typeface="Calibri" panose="020F0502020204030204" pitchFamily="34" charset="0"/>
              </a:rPr>
              <a:t>80% del Gasto: 39 Categorías agrupadas </a:t>
            </a:r>
            <a:r>
              <a:rPr lang="es-MX" sz="2000" b="1" dirty="0">
                <a:latin typeface="Calibri" panose="020F0502020204030204" pitchFamily="34" charset="0"/>
              </a:rPr>
              <a:t>en 17 </a:t>
            </a:r>
            <a:r>
              <a:rPr lang="es-MX" sz="2000" b="1" dirty="0" smtClean="0">
                <a:latin typeface="Calibri" panose="020F0502020204030204" pitchFamily="34" charset="0"/>
              </a:rPr>
              <a:t>familias</a:t>
            </a:r>
            <a:endParaRPr lang="es-ES_tradnl" sz="2000" b="1" dirty="0">
              <a:latin typeface="Calibri" panose="020F050202020403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968865" y="954796"/>
            <a:ext cx="1620000" cy="468000"/>
          </a:xfrm>
          <a:prstGeom prst="rect">
            <a:avLst/>
          </a:prstGeom>
          <a:noFill/>
          <a:ln>
            <a:solidFill>
              <a:srgbClr val="C0504D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rgbClr val="000000"/>
                </a:solidFill>
              </a:rPr>
              <a:t>Equipos terrestres</a:t>
            </a:r>
          </a:p>
        </p:txBody>
      </p:sp>
      <p:sp>
        <p:nvSpPr>
          <p:cNvPr id="5" name="Rectangle 80"/>
          <p:cNvSpPr/>
          <p:nvPr/>
        </p:nvSpPr>
        <p:spPr>
          <a:xfrm>
            <a:off x="449976" y="938031"/>
            <a:ext cx="1433315" cy="4680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08000" tIns="72000" rIns="72000" bIns="54000" numCol="1" spcCol="1270" anchor="ctr" anchorCtr="0">
            <a:noAutofit/>
          </a:bodyPr>
          <a:lstStyle/>
          <a:p>
            <a:pPr algn="ctr" fontAlgn="ctr"/>
            <a:r>
              <a:rPr lang="es-MX" sz="1000" b="1" dirty="0">
                <a:solidFill>
                  <a:srgbClr val="FFFFFF"/>
                </a:solidFill>
              </a:rPr>
              <a:t>Equipos de Perforación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674439" y="950731"/>
            <a:ext cx="1620000" cy="468000"/>
          </a:xfrm>
          <a:prstGeom prst="rect">
            <a:avLst/>
          </a:prstGeom>
          <a:noFill/>
          <a:ln>
            <a:solidFill>
              <a:srgbClr val="C0504D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rgbClr val="000000"/>
                </a:solidFill>
              </a:rPr>
              <a:t>Equipos modulares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380013" y="950731"/>
            <a:ext cx="1620000" cy="468000"/>
          </a:xfrm>
          <a:prstGeom prst="rect">
            <a:avLst/>
          </a:prstGeom>
          <a:noFill/>
          <a:ln>
            <a:solidFill>
              <a:srgbClr val="C0504D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rgbClr val="000000"/>
                </a:solidFill>
              </a:rPr>
              <a:t>Plataformas autoelevables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7085587" y="950731"/>
            <a:ext cx="1620000" cy="468000"/>
          </a:xfrm>
          <a:prstGeom prst="rect">
            <a:avLst/>
          </a:prstGeom>
          <a:noFill/>
          <a:ln>
            <a:solidFill>
              <a:srgbClr val="C0504D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rgbClr val="000000"/>
                </a:solidFill>
              </a:rPr>
              <a:t>Plataformas semisumergibles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1952612" y="1505460"/>
            <a:ext cx="1620000" cy="468000"/>
          </a:xfrm>
          <a:prstGeom prst="rect">
            <a:avLst/>
          </a:prstGeom>
          <a:noFill/>
          <a:ln w="25400">
            <a:solidFill>
              <a:srgbClr val="4BACC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rgbClr val="000000"/>
                </a:solidFill>
              </a:rPr>
              <a:t>Tubería de línea</a:t>
            </a:r>
          </a:p>
        </p:txBody>
      </p:sp>
      <p:sp>
        <p:nvSpPr>
          <p:cNvPr id="14" name="Rectangle 80"/>
          <p:cNvSpPr/>
          <p:nvPr/>
        </p:nvSpPr>
        <p:spPr>
          <a:xfrm>
            <a:off x="449976" y="1470090"/>
            <a:ext cx="1433315" cy="4680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08000" tIns="72000" rIns="72000" bIns="54000" numCol="1" spcCol="1270" anchor="ctr" anchorCtr="0">
            <a:noAutofit/>
          </a:bodyPr>
          <a:lstStyle/>
          <a:p>
            <a:pPr algn="ctr" fontAlgn="ctr"/>
            <a:r>
              <a:rPr lang="es-MX" sz="1000" b="1" dirty="0">
                <a:solidFill>
                  <a:srgbClr val="FFFFFF"/>
                </a:solidFill>
              </a:rPr>
              <a:t>Tubería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3672080" y="1501395"/>
            <a:ext cx="1620000" cy="468000"/>
          </a:xfrm>
          <a:prstGeom prst="rect">
            <a:avLst/>
          </a:prstGeom>
          <a:noFill/>
          <a:ln w="25400">
            <a:solidFill>
              <a:srgbClr val="4BACC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rgbClr val="000000"/>
                </a:solidFill>
              </a:rPr>
              <a:t>Tubería OCTG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1978904" y="2002149"/>
            <a:ext cx="1620000" cy="46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rgbClr val="000000"/>
                </a:solidFill>
              </a:rPr>
              <a:t>Transporte marítimo</a:t>
            </a:r>
          </a:p>
        </p:txBody>
      </p:sp>
      <p:sp>
        <p:nvSpPr>
          <p:cNvPr id="23" name="Rectangle 80"/>
          <p:cNvSpPr/>
          <p:nvPr/>
        </p:nvSpPr>
        <p:spPr>
          <a:xfrm>
            <a:off x="447654" y="2002149"/>
            <a:ext cx="1433315" cy="4680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08000" tIns="72000" rIns="72000" bIns="54000" numCol="1" spcCol="1270" anchor="ctr" anchorCtr="0">
            <a:noAutofit/>
          </a:bodyPr>
          <a:lstStyle/>
          <a:p>
            <a:pPr algn="ctr" fontAlgn="ctr"/>
            <a:r>
              <a:rPr lang="es-MX" sz="1000" b="1" dirty="0">
                <a:solidFill>
                  <a:srgbClr val="FFFFFF"/>
                </a:solidFill>
              </a:rPr>
              <a:t>Embarcaciones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5400272" y="2002149"/>
            <a:ext cx="1620000" cy="46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rgbClr val="000000"/>
                </a:solidFill>
              </a:rPr>
              <a:t>Barcos Estimuladores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3672080" y="2002149"/>
            <a:ext cx="1620000" cy="46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 smtClean="0">
                <a:solidFill>
                  <a:srgbClr val="000000"/>
                </a:solidFill>
              </a:rPr>
              <a:t>Floteles</a:t>
            </a:r>
            <a:endParaRPr lang="es-MX" sz="1000" dirty="0">
              <a:solidFill>
                <a:srgbClr val="000000"/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7056456" y="2002149"/>
            <a:ext cx="1620000" cy="468000"/>
          </a:xfrm>
          <a:prstGeom prst="rect">
            <a:avLst/>
          </a:prstGeom>
          <a:noFill/>
          <a:ln w="25400">
            <a:solidFill>
              <a:srgbClr val="4BACC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 smtClean="0">
                <a:solidFill>
                  <a:srgbClr val="000000"/>
                </a:solidFill>
              </a:rPr>
              <a:t>Barcos Loderos y Barcos Proceso</a:t>
            </a:r>
            <a:endParaRPr lang="es-MX" sz="1000" dirty="0">
              <a:solidFill>
                <a:srgbClr val="000000"/>
              </a:solidFill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1986784" y="2558263"/>
            <a:ext cx="1080000" cy="46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Servicios </a:t>
            </a:r>
            <a:r>
              <a:rPr lang="en-US" sz="1000" dirty="0" err="1" smtClean="0">
                <a:solidFill>
                  <a:srgbClr val="000000"/>
                </a:solidFill>
              </a:rPr>
              <a:t>Integrales</a:t>
            </a:r>
            <a:r>
              <a:rPr lang="en-US" sz="1000" dirty="0" smtClean="0">
                <a:solidFill>
                  <a:srgbClr val="000000"/>
                </a:solidFill>
              </a:rPr>
              <a:t> </a:t>
            </a:r>
            <a:r>
              <a:rPr lang="en-US" sz="1000" dirty="0">
                <a:solidFill>
                  <a:srgbClr val="000000"/>
                </a:solidFill>
              </a:rPr>
              <a:t>e </a:t>
            </a:r>
            <a:r>
              <a:rPr lang="en-US" sz="1000" dirty="0" err="1" smtClean="0">
                <a:solidFill>
                  <a:srgbClr val="000000"/>
                </a:solidFill>
              </a:rPr>
              <a:t>Integrados</a:t>
            </a:r>
            <a:endParaRPr lang="es-MX" sz="1000" dirty="0">
              <a:solidFill>
                <a:srgbClr val="000000"/>
              </a:solidFill>
            </a:endParaRPr>
          </a:p>
        </p:txBody>
      </p:sp>
      <p:sp>
        <p:nvSpPr>
          <p:cNvPr id="32" name="Rectangle 80"/>
          <p:cNvSpPr/>
          <p:nvPr/>
        </p:nvSpPr>
        <p:spPr>
          <a:xfrm>
            <a:off x="449976" y="2534208"/>
            <a:ext cx="1433315" cy="4680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08000" tIns="72000" rIns="72000" bIns="54000" numCol="1" spcCol="1270" anchor="ctr" anchorCtr="0">
            <a:noAutofit/>
          </a:bodyPr>
          <a:lstStyle/>
          <a:p>
            <a:pPr algn="ctr" fontAlgn="ctr"/>
            <a:r>
              <a:rPr lang="es-MX" sz="1000" b="1" dirty="0">
                <a:solidFill>
                  <a:srgbClr val="FFFFFF"/>
                </a:solidFill>
              </a:rPr>
              <a:t>Servicios </a:t>
            </a:r>
            <a:r>
              <a:rPr lang="es-MX" sz="1000" b="1" dirty="0" smtClean="0">
                <a:solidFill>
                  <a:srgbClr val="FFFFFF"/>
                </a:solidFill>
              </a:rPr>
              <a:t>para la Perforación de </a:t>
            </a:r>
            <a:r>
              <a:rPr lang="es-MX" sz="1000" b="1" dirty="0">
                <a:solidFill>
                  <a:srgbClr val="FFFFFF"/>
                </a:solidFill>
              </a:rPr>
              <a:t>Pozos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6466756" y="2542225"/>
            <a:ext cx="1080000" cy="468000"/>
          </a:xfrm>
          <a:prstGeom prst="rect">
            <a:avLst/>
          </a:prstGeom>
          <a:noFill/>
          <a:ln w="25400">
            <a:solidFill>
              <a:srgbClr val="4BACC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rgbClr val="000000"/>
                </a:solidFill>
              </a:rPr>
              <a:t>Herramientas de perforación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4226770" y="2554198"/>
            <a:ext cx="1080000" cy="468000"/>
          </a:xfrm>
          <a:prstGeom prst="rect">
            <a:avLst/>
          </a:prstGeom>
          <a:noFill/>
          <a:ln w="25400">
            <a:solidFill>
              <a:srgbClr val="4BACC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rgbClr val="000000"/>
                </a:solidFill>
              </a:rPr>
              <a:t>Tomas de </a:t>
            </a:r>
            <a:r>
              <a:rPr lang="en-US" sz="1000" dirty="0" err="1" smtClean="0">
                <a:solidFill>
                  <a:srgbClr val="000000"/>
                </a:solidFill>
              </a:rPr>
              <a:t>información</a:t>
            </a:r>
            <a:endParaRPr lang="es-MX" sz="1000" dirty="0">
              <a:solidFill>
                <a:srgbClr val="000000"/>
              </a:solidFill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7586747" y="2538160"/>
            <a:ext cx="1080000" cy="468000"/>
          </a:xfrm>
          <a:prstGeom prst="rect">
            <a:avLst/>
          </a:prstGeom>
          <a:noFill/>
          <a:ln w="25400">
            <a:solidFill>
              <a:srgbClr val="4BACC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rgbClr val="000000"/>
                </a:solidFill>
              </a:rPr>
              <a:t>Trabajos de </a:t>
            </a:r>
            <a:r>
              <a:rPr lang="es-MX" sz="1000" dirty="0" smtClean="0">
                <a:solidFill>
                  <a:srgbClr val="000000"/>
                </a:solidFill>
              </a:rPr>
              <a:t>mantenimiento</a:t>
            </a:r>
            <a:endParaRPr lang="es-MX" sz="1000" dirty="0">
              <a:solidFill>
                <a:srgbClr val="000000"/>
              </a:solidFill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5346763" y="2554198"/>
            <a:ext cx="1080000" cy="468000"/>
          </a:xfrm>
          <a:prstGeom prst="rect">
            <a:avLst/>
          </a:prstGeom>
          <a:noFill/>
          <a:ln w="25400">
            <a:solidFill>
              <a:srgbClr val="4BACC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rgbClr val="000000"/>
                </a:solidFill>
              </a:rPr>
              <a:t>Estimulación y fracturamiento</a:t>
            </a:r>
          </a:p>
        </p:txBody>
      </p:sp>
      <p:sp>
        <p:nvSpPr>
          <p:cNvPr id="38" name="37 Rectángulo"/>
          <p:cNvSpPr/>
          <p:nvPr/>
        </p:nvSpPr>
        <p:spPr>
          <a:xfrm>
            <a:off x="3106777" y="2564904"/>
            <a:ext cx="1080000" cy="46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rgbClr val="000000"/>
                </a:solidFill>
              </a:rPr>
              <a:t>Fluidos de perforación</a:t>
            </a:r>
          </a:p>
        </p:txBody>
      </p:sp>
      <p:sp>
        <p:nvSpPr>
          <p:cNvPr id="40" name="39 Rectángulo"/>
          <p:cNvSpPr/>
          <p:nvPr/>
        </p:nvSpPr>
        <p:spPr>
          <a:xfrm>
            <a:off x="1961446" y="3066267"/>
            <a:ext cx="2160000" cy="46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rgbClr val="000000"/>
                </a:solidFill>
              </a:rPr>
              <a:t>Obra electromecánica, inst. de estructuras y sist. C.A </a:t>
            </a:r>
          </a:p>
        </p:txBody>
      </p:sp>
      <p:sp>
        <p:nvSpPr>
          <p:cNvPr id="41" name="Rectangle 80"/>
          <p:cNvSpPr/>
          <p:nvPr/>
        </p:nvSpPr>
        <p:spPr>
          <a:xfrm>
            <a:off x="449976" y="3066267"/>
            <a:ext cx="1433315" cy="4680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08000" tIns="72000" rIns="72000" bIns="54000" numCol="1" spcCol="1270" anchor="ctr" anchorCtr="0">
            <a:noAutofit/>
          </a:bodyPr>
          <a:lstStyle/>
          <a:p>
            <a:pPr algn="ctr" fontAlgn="ctr"/>
            <a:r>
              <a:rPr lang="es-MX" sz="1000" b="1" dirty="0">
                <a:solidFill>
                  <a:srgbClr val="FFFFFF"/>
                </a:solidFill>
              </a:rPr>
              <a:t>Mantenimiento e Instalación </a:t>
            </a:r>
            <a:r>
              <a:rPr lang="es-MX" sz="1000" b="1" dirty="0" smtClean="0">
                <a:solidFill>
                  <a:srgbClr val="FFFFFF"/>
                </a:solidFill>
              </a:rPr>
              <a:t>Costa  Afuera</a:t>
            </a:r>
            <a:endParaRPr lang="es-MX" sz="1000" b="1" dirty="0">
              <a:solidFill>
                <a:srgbClr val="FFFFFF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199601" y="3066267"/>
            <a:ext cx="2160000" cy="46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rgbClr val="000000"/>
                </a:solidFill>
              </a:rPr>
              <a:t>Mantenimiento general y apoyo (Instalaciones costa afuera)</a:t>
            </a:r>
          </a:p>
        </p:txBody>
      </p:sp>
      <p:sp>
        <p:nvSpPr>
          <p:cNvPr id="45" name="44 Rectángulo"/>
          <p:cNvSpPr/>
          <p:nvPr/>
        </p:nvSpPr>
        <p:spPr>
          <a:xfrm>
            <a:off x="6437755" y="3066267"/>
            <a:ext cx="2160000" cy="468000"/>
          </a:xfrm>
          <a:prstGeom prst="rect">
            <a:avLst/>
          </a:prstGeom>
          <a:noFill/>
          <a:ln w="25400">
            <a:solidFill>
              <a:srgbClr val="4BACC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rgbClr val="000000"/>
                </a:solidFill>
              </a:rPr>
              <a:t>Transporte e instalación de plataformas fijas</a:t>
            </a:r>
          </a:p>
        </p:txBody>
      </p:sp>
      <p:sp>
        <p:nvSpPr>
          <p:cNvPr id="49" name="48 Rectángulo"/>
          <p:cNvSpPr/>
          <p:nvPr/>
        </p:nvSpPr>
        <p:spPr>
          <a:xfrm>
            <a:off x="1962439" y="3598326"/>
            <a:ext cx="1620000" cy="46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rgbClr val="000000"/>
                </a:solidFill>
              </a:rPr>
              <a:t>Adquisición de datos sísmicos</a:t>
            </a:r>
          </a:p>
        </p:txBody>
      </p:sp>
      <p:sp>
        <p:nvSpPr>
          <p:cNvPr id="50" name="Rectangle 80"/>
          <p:cNvSpPr/>
          <p:nvPr/>
        </p:nvSpPr>
        <p:spPr>
          <a:xfrm>
            <a:off x="449976" y="3598326"/>
            <a:ext cx="1433315" cy="4680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08000" tIns="72000" rIns="72000" bIns="54000" numCol="1" spcCol="1270" anchor="ctr" anchorCtr="0">
            <a:noAutofit/>
          </a:bodyPr>
          <a:lstStyle/>
          <a:p>
            <a:pPr algn="ctr" fontAlgn="ctr"/>
            <a:r>
              <a:rPr lang="es-MX" sz="1000" b="1" dirty="0">
                <a:solidFill>
                  <a:srgbClr val="FFFFFF"/>
                </a:solidFill>
              </a:rPr>
              <a:t>Servicios para Exploración</a:t>
            </a:r>
          </a:p>
        </p:txBody>
      </p:sp>
      <p:sp>
        <p:nvSpPr>
          <p:cNvPr id="52" name="51 Rectángulo"/>
          <p:cNvSpPr/>
          <p:nvPr/>
        </p:nvSpPr>
        <p:spPr>
          <a:xfrm>
            <a:off x="3661587" y="3598326"/>
            <a:ext cx="1620000" cy="46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rgbClr val="000000"/>
                </a:solidFill>
              </a:rPr>
              <a:t>Procesamiento de información sísmico</a:t>
            </a:r>
          </a:p>
        </p:txBody>
      </p:sp>
      <p:sp>
        <p:nvSpPr>
          <p:cNvPr id="58" name="57 Rectángulo"/>
          <p:cNvSpPr/>
          <p:nvPr/>
        </p:nvSpPr>
        <p:spPr>
          <a:xfrm>
            <a:off x="1958766" y="4145572"/>
            <a:ext cx="1620000" cy="468000"/>
          </a:xfrm>
          <a:prstGeom prst="rect">
            <a:avLst/>
          </a:prstGeom>
          <a:noFill/>
          <a:ln w="25400">
            <a:solidFill>
              <a:srgbClr val="4BACC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rgbClr val="000000"/>
                </a:solidFill>
              </a:rPr>
              <a:t>Suministro de explosivos y accesorios</a:t>
            </a:r>
          </a:p>
        </p:txBody>
      </p:sp>
      <p:sp>
        <p:nvSpPr>
          <p:cNvPr id="59" name="Rectangle 80"/>
          <p:cNvSpPr/>
          <p:nvPr/>
        </p:nvSpPr>
        <p:spPr>
          <a:xfrm>
            <a:off x="449976" y="4130385"/>
            <a:ext cx="1433315" cy="4680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08000" tIns="72000" rIns="72000" bIns="54000" numCol="1" spcCol="1270" anchor="ctr" anchorCtr="0">
            <a:noAutofit/>
          </a:bodyPr>
          <a:lstStyle/>
          <a:p>
            <a:pPr algn="ctr" fontAlgn="ctr"/>
            <a:r>
              <a:rPr lang="es-MX" sz="1000" b="1" dirty="0">
                <a:solidFill>
                  <a:srgbClr val="FFFFFF"/>
                </a:solidFill>
              </a:rPr>
              <a:t>Explosivos</a:t>
            </a:r>
          </a:p>
        </p:txBody>
      </p:sp>
      <p:sp>
        <p:nvSpPr>
          <p:cNvPr id="67" name="Oval 63"/>
          <p:cNvSpPr/>
          <p:nvPr/>
        </p:nvSpPr>
        <p:spPr>
          <a:xfrm>
            <a:off x="404732" y="912404"/>
            <a:ext cx="162904" cy="17424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s-ES_tradnl" sz="1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8" name="Oval 72"/>
          <p:cNvSpPr/>
          <p:nvPr/>
        </p:nvSpPr>
        <p:spPr>
          <a:xfrm>
            <a:off x="404732" y="1439991"/>
            <a:ext cx="162904" cy="14400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s-MX" sz="10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9" name="Oval 63"/>
          <p:cNvSpPr/>
          <p:nvPr/>
        </p:nvSpPr>
        <p:spPr>
          <a:xfrm>
            <a:off x="404732" y="1944047"/>
            <a:ext cx="162904" cy="14400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s-ES_tradnl" sz="10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70" name="Oval 81"/>
          <p:cNvSpPr/>
          <p:nvPr/>
        </p:nvSpPr>
        <p:spPr>
          <a:xfrm>
            <a:off x="406796" y="3024167"/>
            <a:ext cx="158776" cy="16766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s-MX" sz="10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71" name="Oval 63"/>
          <p:cNvSpPr/>
          <p:nvPr/>
        </p:nvSpPr>
        <p:spPr>
          <a:xfrm>
            <a:off x="418963" y="2489892"/>
            <a:ext cx="134443" cy="163603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s-ES_tradnl" sz="10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72" name="Oval 72"/>
          <p:cNvSpPr/>
          <p:nvPr/>
        </p:nvSpPr>
        <p:spPr>
          <a:xfrm>
            <a:off x="415165" y="4143472"/>
            <a:ext cx="142038" cy="176839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s-MX" sz="1000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73" name="Oval 81"/>
          <p:cNvSpPr/>
          <p:nvPr/>
        </p:nvSpPr>
        <p:spPr>
          <a:xfrm>
            <a:off x="414184" y="3606288"/>
            <a:ext cx="144000" cy="20996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s-MX" sz="100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74" name="73 Rectángulo"/>
          <p:cNvSpPr/>
          <p:nvPr/>
        </p:nvSpPr>
        <p:spPr>
          <a:xfrm>
            <a:off x="1958461" y="4682447"/>
            <a:ext cx="1620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rgbClr val="000000"/>
                </a:solidFill>
              </a:rPr>
              <a:t>Turbomaquinaria</a:t>
            </a:r>
          </a:p>
        </p:txBody>
      </p:sp>
      <p:sp>
        <p:nvSpPr>
          <p:cNvPr id="75" name="Rectangle 80"/>
          <p:cNvSpPr/>
          <p:nvPr/>
        </p:nvSpPr>
        <p:spPr>
          <a:xfrm>
            <a:off x="449976" y="4662444"/>
            <a:ext cx="1433315" cy="4680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08000" tIns="72000" rIns="72000" bIns="54000" numCol="1" spcCol="1270" anchor="ctr" anchorCtr="0">
            <a:noAutofit/>
          </a:bodyPr>
          <a:lstStyle/>
          <a:p>
            <a:pPr algn="ctr" fontAlgn="ctr"/>
            <a:r>
              <a:rPr lang="es-MX" sz="1000" b="1" dirty="0">
                <a:solidFill>
                  <a:srgbClr val="FFFFFF"/>
                </a:solidFill>
              </a:rPr>
              <a:t>Equipo Rotatorio Accionado por Turbina</a:t>
            </a:r>
          </a:p>
        </p:txBody>
      </p:sp>
      <p:sp>
        <p:nvSpPr>
          <p:cNvPr id="76" name="75 Rectángulo"/>
          <p:cNvSpPr/>
          <p:nvPr/>
        </p:nvSpPr>
        <p:spPr>
          <a:xfrm>
            <a:off x="1950556" y="5196381"/>
            <a:ext cx="1620000" cy="468000"/>
          </a:xfrm>
          <a:prstGeom prst="rect">
            <a:avLst/>
          </a:prstGeom>
          <a:noFill/>
          <a:ln w="25400">
            <a:solidFill>
              <a:srgbClr val="4BACC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rgbClr val="000000"/>
                </a:solidFill>
              </a:rPr>
              <a:t>Tanques de almacenamiento</a:t>
            </a:r>
          </a:p>
        </p:txBody>
      </p:sp>
      <p:sp>
        <p:nvSpPr>
          <p:cNvPr id="77" name="Rectangle 80"/>
          <p:cNvSpPr/>
          <p:nvPr/>
        </p:nvSpPr>
        <p:spPr>
          <a:xfrm>
            <a:off x="449976" y="5194503"/>
            <a:ext cx="1433315" cy="4680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08000" tIns="72000" rIns="72000" bIns="54000" numCol="1" spcCol="1270" anchor="ctr" anchorCtr="0">
            <a:noAutofit/>
          </a:bodyPr>
          <a:lstStyle/>
          <a:p>
            <a:pPr algn="ctr" fontAlgn="ctr"/>
            <a:r>
              <a:rPr lang="es-MX" sz="1000" b="1" dirty="0">
                <a:solidFill>
                  <a:srgbClr val="FFFFFF"/>
                </a:solidFill>
              </a:rPr>
              <a:t>Equipo estático terrestre</a:t>
            </a:r>
          </a:p>
        </p:txBody>
      </p:sp>
      <p:sp>
        <p:nvSpPr>
          <p:cNvPr id="78" name="77 Rectángulo"/>
          <p:cNvSpPr/>
          <p:nvPr/>
        </p:nvSpPr>
        <p:spPr>
          <a:xfrm>
            <a:off x="1958766" y="5726563"/>
            <a:ext cx="1620000" cy="468000"/>
          </a:xfrm>
          <a:prstGeom prst="rect">
            <a:avLst/>
          </a:prstGeom>
          <a:noFill/>
          <a:ln w="25400">
            <a:solidFill>
              <a:srgbClr val="4BACC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rgbClr val="000000"/>
                </a:solidFill>
              </a:rPr>
              <a:t>Cabezales, árboles de válvulas, colgadores</a:t>
            </a:r>
          </a:p>
        </p:txBody>
      </p:sp>
      <p:sp>
        <p:nvSpPr>
          <p:cNvPr id="79" name="Rectangle 80"/>
          <p:cNvSpPr/>
          <p:nvPr/>
        </p:nvSpPr>
        <p:spPr>
          <a:xfrm>
            <a:off x="449976" y="5726563"/>
            <a:ext cx="1433315" cy="4680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08000" tIns="72000" rIns="72000" bIns="54000" numCol="1" spcCol="1270" anchor="ctr" anchorCtr="0">
            <a:noAutofit/>
          </a:bodyPr>
          <a:lstStyle/>
          <a:p>
            <a:pPr algn="ctr" fontAlgn="ctr"/>
            <a:r>
              <a:rPr lang="es-MX" sz="1000" b="1" dirty="0">
                <a:solidFill>
                  <a:srgbClr val="FFFFFF"/>
                </a:solidFill>
              </a:rPr>
              <a:t>Componentes de Cabeza y Boca de Pozo</a:t>
            </a:r>
          </a:p>
        </p:txBody>
      </p:sp>
      <p:sp>
        <p:nvSpPr>
          <p:cNvPr id="80" name="79 Rectángulo"/>
          <p:cNvSpPr/>
          <p:nvPr/>
        </p:nvSpPr>
        <p:spPr>
          <a:xfrm>
            <a:off x="3629203" y="5202313"/>
            <a:ext cx="1620000" cy="468000"/>
          </a:xfrm>
          <a:prstGeom prst="rect">
            <a:avLst/>
          </a:prstGeom>
          <a:noFill/>
          <a:ln w="25400">
            <a:solidFill>
              <a:srgbClr val="C0504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rgbClr val="000000"/>
                </a:solidFill>
              </a:rPr>
              <a:t>Hornos, calentadores y calderas</a:t>
            </a:r>
          </a:p>
        </p:txBody>
      </p:sp>
      <p:sp>
        <p:nvSpPr>
          <p:cNvPr id="81" name="80 Rectángulo"/>
          <p:cNvSpPr/>
          <p:nvPr/>
        </p:nvSpPr>
        <p:spPr>
          <a:xfrm>
            <a:off x="5321571" y="5193248"/>
            <a:ext cx="1620000" cy="468000"/>
          </a:xfrm>
          <a:prstGeom prst="rect">
            <a:avLst/>
          </a:prstGeom>
          <a:noFill/>
          <a:ln w="25400">
            <a:solidFill>
              <a:srgbClr val="4BACC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rgbClr val="000000"/>
                </a:solidFill>
              </a:rPr>
              <a:t>Separadores</a:t>
            </a:r>
          </a:p>
        </p:txBody>
      </p:sp>
      <p:sp>
        <p:nvSpPr>
          <p:cNvPr id="82" name="81 Rectángulo"/>
          <p:cNvSpPr/>
          <p:nvPr/>
        </p:nvSpPr>
        <p:spPr>
          <a:xfrm>
            <a:off x="4135593" y="6351074"/>
            <a:ext cx="1084119" cy="24194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b="1" dirty="0" smtClean="0">
                <a:solidFill>
                  <a:srgbClr val="FFFFFF"/>
                </a:solidFill>
              </a:rPr>
              <a:t>Operando</a:t>
            </a:r>
            <a:endParaRPr lang="es-MX" sz="1000" b="1" dirty="0">
              <a:solidFill>
                <a:srgbClr val="FFFFFF"/>
              </a:solidFill>
            </a:endParaRPr>
          </a:p>
        </p:txBody>
      </p:sp>
      <p:sp>
        <p:nvSpPr>
          <p:cNvPr id="83" name="82 Rectángulo"/>
          <p:cNvSpPr/>
          <p:nvPr/>
        </p:nvSpPr>
        <p:spPr>
          <a:xfrm>
            <a:off x="5291720" y="6351074"/>
            <a:ext cx="1152488" cy="241940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b="1" dirty="0" smtClean="0">
                <a:solidFill>
                  <a:srgbClr val="FFFFFF"/>
                </a:solidFill>
              </a:rPr>
              <a:t>Aprobado GAE</a:t>
            </a:r>
            <a:endParaRPr lang="es-MX" sz="1000" b="1" dirty="0">
              <a:solidFill>
                <a:srgbClr val="FFFFFF"/>
              </a:solidFill>
            </a:endParaRPr>
          </a:p>
        </p:txBody>
      </p:sp>
      <p:sp>
        <p:nvSpPr>
          <p:cNvPr id="84" name="83 Rectángulo"/>
          <p:cNvSpPr/>
          <p:nvPr/>
        </p:nvSpPr>
        <p:spPr>
          <a:xfrm>
            <a:off x="6524986" y="6351074"/>
            <a:ext cx="1152488" cy="241940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b="1" dirty="0" smtClean="0">
                <a:solidFill>
                  <a:srgbClr val="FFFFFF"/>
                </a:solidFill>
              </a:rPr>
              <a:t>En desarrollo</a:t>
            </a:r>
            <a:endParaRPr lang="es-MX" sz="1000" b="1" dirty="0">
              <a:solidFill>
                <a:srgbClr val="FFFFFF"/>
              </a:solidFill>
            </a:endParaRPr>
          </a:p>
        </p:txBody>
      </p:sp>
      <p:sp>
        <p:nvSpPr>
          <p:cNvPr id="85" name="Oval 81"/>
          <p:cNvSpPr/>
          <p:nvPr/>
        </p:nvSpPr>
        <p:spPr>
          <a:xfrm>
            <a:off x="395395" y="4608343"/>
            <a:ext cx="181578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s-MX" sz="1000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87" name="Oval 81"/>
          <p:cNvSpPr/>
          <p:nvPr/>
        </p:nvSpPr>
        <p:spPr>
          <a:xfrm>
            <a:off x="404327" y="5677830"/>
            <a:ext cx="16371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s-MX" sz="1000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88" name="Oval 81"/>
          <p:cNvSpPr/>
          <p:nvPr/>
        </p:nvSpPr>
        <p:spPr>
          <a:xfrm>
            <a:off x="395395" y="5184407"/>
            <a:ext cx="181578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s-MX" sz="1000" dirty="0" smtClean="0">
                <a:solidFill>
                  <a:srgbClr val="000000"/>
                </a:solidFill>
              </a:rPr>
              <a:t>9</a:t>
            </a:r>
            <a:endParaRPr lang="es-MX" sz="1000" dirty="0">
              <a:solidFill>
                <a:srgbClr val="000000"/>
              </a:solidFill>
            </a:endParaRPr>
          </a:p>
        </p:txBody>
      </p:sp>
      <p:sp>
        <p:nvSpPr>
          <p:cNvPr id="2" name="Elipse 1"/>
          <p:cNvSpPr/>
          <p:nvPr/>
        </p:nvSpPr>
        <p:spPr>
          <a:xfrm>
            <a:off x="2039567" y="3211493"/>
            <a:ext cx="3118674" cy="12231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8498A-F665-47BE-B427-6C62F4A68235}" type="slidenum">
              <a:rPr lang="es-ES" smtClean="0">
                <a:latin typeface="Calibri" panose="020F0502020204030204" pitchFamily="34" charset="0"/>
              </a:rPr>
              <a:pPr>
                <a:defRPr/>
              </a:pPr>
              <a:t>12</a:t>
            </a:fld>
            <a:endParaRPr lang="es-E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61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871700" y="898116"/>
            <a:ext cx="1620000" cy="68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rgbClr val="000000"/>
                </a:solidFill>
              </a:rPr>
              <a:t>Construcción de ductos marinos / Mantenimiento de ductos marinos </a:t>
            </a:r>
          </a:p>
        </p:txBody>
      </p:sp>
      <p:sp>
        <p:nvSpPr>
          <p:cNvPr id="5" name="Rectangle 80"/>
          <p:cNvSpPr/>
          <p:nvPr/>
        </p:nvSpPr>
        <p:spPr>
          <a:xfrm>
            <a:off x="399185" y="898116"/>
            <a:ext cx="1433315" cy="684000"/>
          </a:xfrm>
          <a:prstGeom prst="rect">
            <a:avLst/>
          </a:prstGeom>
          <a:solidFill>
            <a:srgbClr val="9BBB59"/>
          </a:solidFill>
          <a:ln w="12700">
            <a:noFill/>
          </a:ln>
          <a:effectLst/>
        </p:spPr>
        <p:txBody>
          <a:bodyPr spcFirstLastPara="0" vert="horz" wrap="square" lIns="108000" tIns="72000" rIns="72000" bIns="54000" numCol="1" spcCol="1270" anchor="ctr" anchorCtr="0">
            <a:noAutofit/>
          </a:bodyPr>
          <a:lstStyle/>
          <a:p>
            <a:pPr algn="ctr" fontAlgn="ctr"/>
            <a:r>
              <a:rPr lang="es-MX" sz="1000" dirty="0">
                <a:solidFill>
                  <a:srgbClr val="FFFFFF"/>
                </a:solidFill>
              </a:rPr>
              <a:t>Construcción y Mantenimiento de Ductos </a:t>
            </a:r>
          </a:p>
          <a:p>
            <a:pPr algn="ctr" fontAlgn="ctr"/>
            <a:r>
              <a:rPr lang="es-MX" sz="1000" dirty="0">
                <a:solidFill>
                  <a:srgbClr val="FFFFFF"/>
                </a:solidFill>
              </a:rPr>
              <a:t>(sin tubería)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574521" y="898116"/>
            <a:ext cx="1620000" cy="684000"/>
          </a:xfrm>
          <a:prstGeom prst="rect">
            <a:avLst/>
          </a:prstGeom>
          <a:noFill/>
          <a:ln w="25400">
            <a:solidFill>
              <a:srgbClr val="4BACC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rgbClr val="000000"/>
                </a:solidFill>
              </a:rPr>
              <a:t>Construcción y mantenimiento de ductos terrestres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1875805" y="1664804"/>
            <a:ext cx="1620000" cy="684000"/>
          </a:xfrm>
          <a:prstGeom prst="rect">
            <a:avLst/>
          </a:prstGeom>
          <a:noFill/>
          <a:ln w="25400">
            <a:solidFill>
              <a:srgbClr val="4BACC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rgbClr val="000000"/>
                </a:solidFill>
              </a:rPr>
              <a:t>Construcción de plataformas marinas</a:t>
            </a:r>
          </a:p>
        </p:txBody>
      </p:sp>
      <p:sp>
        <p:nvSpPr>
          <p:cNvPr id="14" name="Rectangle 80"/>
          <p:cNvSpPr/>
          <p:nvPr/>
        </p:nvSpPr>
        <p:spPr>
          <a:xfrm>
            <a:off x="402810" y="1664804"/>
            <a:ext cx="1433315" cy="684000"/>
          </a:xfrm>
          <a:prstGeom prst="rect">
            <a:avLst/>
          </a:prstGeom>
          <a:solidFill>
            <a:srgbClr val="9BBB59"/>
          </a:solidFill>
          <a:ln w="12700">
            <a:noFill/>
          </a:ln>
          <a:effectLst/>
        </p:spPr>
        <p:txBody>
          <a:bodyPr spcFirstLastPara="0" vert="horz" wrap="square" lIns="108000" tIns="72000" rIns="72000" bIns="54000" numCol="1" spcCol="1270" anchor="ctr" anchorCtr="0">
            <a:noAutofit/>
          </a:bodyPr>
          <a:lstStyle/>
          <a:p>
            <a:pPr algn="ctr" fontAlgn="ctr"/>
            <a:r>
              <a:rPr lang="es-MX" sz="1000" dirty="0">
                <a:solidFill>
                  <a:srgbClr val="FFFFFF"/>
                </a:solidFill>
              </a:rPr>
              <a:t>Proyectos de Infraestructura para Producción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1893451" y="2431520"/>
            <a:ext cx="1620000" cy="684000"/>
          </a:xfrm>
          <a:prstGeom prst="rect">
            <a:avLst/>
          </a:prstGeom>
          <a:noFill/>
          <a:ln w="25400">
            <a:solidFill>
              <a:srgbClr val="4BACC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rgbClr val="000000"/>
                </a:solidFill>
              </a:rPr>
              <a:t>Remediación de sitios</a:t>
            </a:r>
          </a:p>
        </p:txBody>
      </p:sp>
      <p:sp>
        <p:nvSpPr>
          <p:cNvPr id="23" name="Rectangle 80"/>
          <p:cNvSpPr/>
          <p:nvPr/>
        </p:nvSpPr>
        <p:spPr>
          <a:xfrm>
            <a:off x="406435" y="2431520"/>
            <a:ext cx="1433315" cy="684000"/>
          </a:xfrm>
          <a:prstGeom prst="rect">
            <a:avLst/>
          </a:prstGeom>
          <a:solidFill>
            <a:srgbClr val="9BBB59"/>
          </a:solidFill>
          <a:ln w="12700">
            <a:noFill/>
          </a:ln>
          <a:effectLst/>
        </p:spPr>
        <p:txBody>
          <a:bodyPr spcFirstLastPara="0" vert="horz" wrap="square" lIns="108000" tIns="72000" rIns="72000" bIns="54000" numCol="1" spcCol="1270" anchor="ctr" anchorCtr="0">
            <a:noAutofit/>
          </a:bodyPr>
          <a:lstStyle/>
          <a:p>
            <a:pPr algn="ctr" fontAlgn="ctr"/>
            <a:r>
              <a:rPr lang="es-MX" sz="1000" dirty="0">
                <a:solidFill>
                  <a:srgbClr val="FFFFFF"/>
                </a:solidFill>
              </a:rPr>
              <a:t>Protección Ambiental 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3596272" y="2431520"/>
            <a:ext cx="1620000" cy="684000"/>
          </a:xfrm>
          <a:prstGeom prst="rect">
            <a:avLst/>
          </a:prstGeom>
          <a:noFill/>
          <a:ln w="25400">
            <a:solidFill>
              <a:srgbClr val="4BACC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rgbClr val="000000"/>
                </a:solidFill>
              </a:rPr>
              <a:t>Manejo, transporte y disposición de residuos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1893451" y="3236360"/>
            <a:ext cx="1620000" cy="684000"/>
          </a:xfrm>
          <a:prstGeom prst="rect">
            <a:avLst/>
          </a:prstGeom>
          <a:noFill/>
          <a:ln w="25400">
            <a:solidFill>
              <a:srgbClr val="4BACC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rgbClr val="000000"/>
                </a:solidFill>
              </a:rPr>
              <a:t>Equipos y sistemas eléctricos</a:t>
            </a:r>
          </a:p>
        </p:txBody>
      </p:sp>
      <p:sp>
        <p:nvSpPr>
          <p:cNvPr id="32" name="Rectangle 80"/>
          <p:cNvSpPr/>
          <p:nvPr/>
        </p:nvSpPr>
        <p:spPr>
          <a:xfrm>
            <a:off x="410060" y="3236360"/>
            <a:ext cx="1433315" cy="684000"/>
          </a:xfrm>
          <a:prstGeom prst="rect">
            <a:avLst/>
          </a:prstGeom>
          <a:solidFill>
            <a:srgbClr val="9BBB59"/>
          </a:solidFill>
          <a:ln w="12700">
            <a:noFill/>
          </a:ln>
          <a:effectLst/>
        </p:spPr>
        <p:txBody>
          <a:bodyPr spcFirstLastPara="0" vert="horz" wrap="square" lIns="108000" tIns="72000" rIns="72000" bIns="54000" numCol="1" spcCol="1270" anchor="ctr" anchorCtr="0">
            <a:noAutofit/>
          </a:bodyPr>
          <a:lstStyle/>
          <a:p>
            <a:pPr algn="ctr" fontAlgn="ctr"/>
            <a:r>
              <a:rPr lang="es-MX" sz="800" dirty="0">
                <a:solidFill>
                  <a:srgbClr val="FFFFFF"/>
                </a:solidFill>
              </a:rPr>
              <a:t>Unidades de Generación, Transmisión y Transformación de Energía Eléctrica</a:t>
            </a:r>
          </a:p>
        </p:txBody>
      </p:sp>
      <p:sp>
        <p:nvSpPr>
          <p:cNvPr id="40" name="39 Rectángulo"/>
          <p:cNvSpPr/>
          <p:nvPr/>
        </p:nvSpPr>
        <p:spPr>
          <a:xfrm>
            <a:off x="1893451" y="4005140"/>
            <a:ext cx="1620000" cy="684000"/>
          </a:xfrm>
          <a:prstGeom prst="rect">
            <a:avLst/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rgbClr val="000000"/>
                </a:solidFill>
              </a:rPr>
              <a:t>Servicios médicos subrogados</a:t>
            </a:r>
          </a:p>
        </p:txBody>
      </p:sp>
      <p:sp>
        <p:nvSpPr>
          <p:cNvPr id="41" name="Rectangle 80"/>
          <p:cNvSpPr/>
          <p:nvPr/>
        </p:nvSpPr>
        <p:spPr>
          <a:xfrm>
            <a:off x="413685" y="3994540"/>
            <a:ext cx="1433315" cy="684000"/>
          </a:xfrm>
          <a:prstGeom prst="rect">
            <a:avLst/>
          </a:prstGeom>
          <a:solidFill>
            <a:srgbClr val="9BBB59"/>
          </a:solidFill>
          <a:ln w="12700">
            <a:noFill/>
          </a:ln>
          <a:effectLst/>
        </p:spPr>
        <p:txBody>
          <a:bodyPr spcFirstLastPara="0" vert="horz" wrap="square" lIns="108000" tIns="72000" rIns="72000" bIns="54000" numCol="1" spcCol="1270" anchor="ctr" anchorCtr="0">
            <a:noAutofit/>
          </a:bodyPr>
          <a:lstStyle/>
          <a:p>
            <a:pPr algn="ctr" fontAlgn="ctr">
              <a:defRPr/>
            </a:pPr>
            <a:r>
              <a:rPr lang="es-MX" sz="1000" dirty="0">
                <a:solidFill>
                  <a:srgbClr val="FFFFFF"/>
                </a:solidFill>
              </a:rPr>
              <a:t>Servicios de Salud</a:t>
            </a:r>
          </a:p>
        </p:txBody>
      </p:sp>
      <p:sp>
        <p:nvSpPr>
          <p:cNvPr id="43" name="42 Rectángulo"/>
          <p:cNvSpPr/>
          <p:nvPr/>
        </p:nvSpPr>
        <p:spPr>
          <a:xfrm>
            <a:off x="3596272" y="4005140"/>
            <a:ext cx="1620000" cy="684000"/>
          </a:xfrm>
          <a:prstGeom prst="rect">
            <a:avLst/>
          </a:prstGeom>
          <a:noFill/>
          <a:ln w="25400">
            <a:solidFill>
              <a:srgbClr val="4BACC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rgbClr val="000000"/>
                </a:solidFill>
              </a:rPr>
              <a:t>Equipo médico</a:t>
            </a:r>
          </a:p>
        </p:txBody>
      </p:sp>
      <p:sp>
        <p:nvSpPr>
          <p:cNvPr id="45" name="44 Rectángulo"/>
          <p:cNvSpPr/>
          <p:nvPr/>
        </p:nvSpPr>
        <p:spPr>
          <a:xfrm>
            <a:off x="5313831" y="4005140"/>
            <a:ext cx="1620000" cy="684000"/>
          </a:xfrm>
          <a:prstGeom prst="rect">
            <a:avLst/>
          </a:prstGeom>
          <a:solidFill>
            <a:schemeClr val="bg1"/>
          </a:solidFill>
          <a:ln w="25400">
            <a:solidFill>
              <a:srgbClr val="C0504D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 smtClean="0">
                <a:solidFill>
                  <a:srgbClr val="000000"/>
                </a:solidFill>
              </a:rPr>
              <a:t>Material médico</a:t>
            </a:r>
            <a:endParaRPr lang="es-MX" sz="1000" dirty="0">
              <a:solidFill>
                <a:srgbClr val="000000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7042023" y="4005140"/>
            <a:ext cx="1620000" cy="684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rgbClr val="000000"/>
                </a:solidFill>
              </a:rPr>
              <a:t>Medicamentos</a:t>
            </a:r>
          </a:p>
        </p:txBody>
      </p:sp>
      <p:sp>
        <p:nvSpPr>
          <p:cNvPr id="49" name="48 Rectángulo"/>
          <p:cNvSpPr/>
          <p:nvPr/>
        </p:nvSpPr>
        <p:spPr>
          <a:xfrm>
            <a:off x="1893451" y="4761224"/>
            <a:ext cx="1620000" cy="684000"/>
          </a:xfrm>
          <a:prstGeom prst="rect">
            <a:avLst/>
          </a:prstGeom>
          <a:noFill/>
          <a:ln w="25400">
            <a:solidFill>
              <a:srgbClr val="4BACC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rgbClr val="000000"/>
                </a:solidFill>
              </a:rPr>
              <a:t>Transporte de carga y/o personal por helicóptero</a:t>
            </a:r>
          </a:p>
        </p:txBody>
      </p:sp>
      <p:sp>
        <p:nvSpPr>
          <p:cNvPr id="50" name="Rectangle 80"/>
          <p:cNvSpPr/>
          <p:nvPr/>
        </p:nvSpPr>
        <p:spPr>
          <a:xfrm>
            <a:off x="417310" y="4750544"/>
            <a:ext cx="1433315" cy="684000"/>
          </a:xfrm>
          <a:prstGeom prst="rect">
            <a:avLst/>
          </a:prstGeom>
          <a:solidFill>
            <a:srgbClr val="9BBB59"/>
          </a:solidFill>
          <a:ln w="12700">
            <a:noFill/>
          </a:ln>
          <a:effectLst/>
        </p:spPr>
        <p:txBody>
          <a:bodyPr spcFirstLastPara="0" vert="horz" wrap="square" lIns="108000" tIns="72000" rIns="72000" bIns="54000" numCol="1" spcCol="1270" anchor="ctr" anchorCtr="0">
            <a:noAutofit/>
          </a:bodyPr>
          <a:lstStyle/>
          <a:p>
            <a:pPr algn="ctr" fontAlgn="ctr"/>
            <a:r>
              <a:rPr lang="es-MX" sz="1000" dirty="0">
                <a:solidFill>
                  <a:srgbClr val="FFFFFF"/>
                </a:solidFill>
              </a:rPr>
              <a:t>Transporte por Helicóptero</a:t>
            </a:r>
          </a:p>
        </p:txBody>
      </p:sp>
      <p:sp>
        <p:nvSpPr>
          <p:cNvPr id="58" name="57 Rectángulo"/>
          <p:cNvSpPr/>
          <p:nvPr/>
        </p:nvSpPr>
        <p:spPr>
          <a:xfrm>
            <a:off x="1907884" y="5517308"/>
            <a:ext cx="1620000" cy="684000"/>
          </a:xfrm>
          <a:prstGeom prst="rect">
            <a:avLst/>
          </a:prstGeom>
          <a:solidFill>
            <a:schemeClr val="bg1"/>
          </a:solidFill>
          <a:ln w="25400">
            <a:solidFill>
              <a:srgbClr val="C0504D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rgbClr val="000000"/>
                </a:solidFill>
              </a:rPr>
              <a:t>Químicos  (servicio de deshidratación de crudo y químicos para tratamiento e agua)</a:t>
            </a:r>
          </a:p>
        </p:txBody>
      </p:sp>
      <p:sp>
        <p:nvSpPr>
          <p:cNvPr id="59" name="Rectangle 80"/>
          <p:cNvSpPr/>
          <p:nvPr/>
        </p:nvSpPr>
        <p:spPr>
          <a:xfrm>
            <a:off x="420936" y="5506708"/>
            <a:ext cx="1433315" cy="684000"/>
          </a:xfrm>
          <a:prstGeom prst="rect">
            <a:avLst/>
          </a:prstGeom>
          <a:solidFill>
            <a:srgbClr val="9BBB59"/>
          </a:solidFill>
          <a:ln w="12700">
            <a:noFill/>
          </a:ln>
          <a:effectLst/>
        </p:spPr>
        <p:txBody>
          <a:bodyPr spcFirstLastPara="0" vert="horz" wrap="square" lIns="108000" tIns="72000" rIns="72000" bIns="54000" numCol="1" spcCol="1270" anchor="ctr" anchorCtr="0">
            <a:noAutofit/>
          </a:bodyPr>
          <a:lstStyle/>
          <a:p>
            <a:pPr algn="ctr" fontAlgn="ctr">
              <a:defRPr/>
            </a:pPr>
            <a:r>
              <a:rPr lang="es-MX" sz="1000" dirty="0">
                <a:solidFill>
                  <a:srgbClr val="FFFFFF"/>
                </a:solidFill>
              </a:rPr>
              <a:t>Servicios de Tratamientos Químicos</a:t>
            </a:r>
          </a:p>
        </p:txBody>
      </p:sp>
      <p:sp>
        <p:nvSpPr>
          <p:cNvPr id="67" name="66 Rectángulo"/>
          <p:cNvSpPr/>
          <p:nvPr/>
        </p:nvSpPr>
        <p:spPr>
          <a:xfrm>
            <a:off x="4135593" y="6351074"/>
            <a:ext cx="1084119" cy="24194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b="1" dirty="0" smtClean="0">
                <a:solidFill>
                  <a:srgbClr val="FFFFFF"/>
                </a:solidFill>
              </a:rPr>
              <a:t>Operando</a:t>
            </a:r>
            <a:endParaRPr lang="es-MX" sz="1000" b="1" dirty="0">
              <a:solidFill>
                <a:srgbClr val="FFFFFF"/>
              </a:solidFill>
            </a:endParaRPr>
          </a:p>
        </p:txBody>
      </p:sp>
      <p:sp>
        <p:nvSpPr>
          <p:cNvPr id="68" name="67 Rectángulo"/>
          <p:cNvSpPr/>
          <p:nvPr/>
        </p:nvSpPr>
        <p:spPr>
          <a:xfrm>
            <a:off x="5291720" y="6351074"/>
            <a:ext cx="1152488" cy="241940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b="1" dirty="0" smtClean="0">
                <a:solidFill>
                  <a:srgbClr val="FFFFFF"/>
                </a:solidFill>
              </a:rPr>
              <a:t>Aprobado GAE</a:t>
            </a:r>
            <a:endParaRPr lang="es-MX" sz="1000" b="1" dirty="0">
              <a:solidFill>
                <a:srgbClr val="FFFFFF"/>
              </a:solidFill>
            </a:endParaRPr>
          </a:p>
        </p:txBody>
      </p:sp>
      <p:sp>
        <p:nvSpPr>
          <p:cNvPr id="69" name="68 Rectángulo"/>
          <p:cNvSpPr/>
          <p:nvPr/>
        </p:nvSpPr>
        <p:spPr>
          <a:xfrm>
            <a:off x="6524986" y="6351074"/>
            <a:ext cx="1152488" cy="241940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b="1" dirty="0" smtClean="0">
                <a:solidFill>
                  <a:srgbClr val="FFFFFF"/>
                </a:solidFill>
              </a:rPr>
              <a:t>En desarrollo</a:t>
            </a:r>
            <a:endParaRPr lang="es-MX" sz="1000" b="1" dirty="0">
              <a:solidFill>
                <a:srgbClr val="FFFFFF"/>
              </a:solidFill>
            </a:endParaRPr>
          </a:p>
        </p:txBody>
      </p:sp>
      <p:sp>
        <p:nvSpPr>
          <p:cNvPr id="77" name="Oval 81"/>
          <p:cNvSpPr/>
          <p:nvPr/>
        </p:nvSpPr>
        <p:spPr>
          <a:xfrm>
            <a:off x="359532" y="891559"/>
            <a:ext cx="181578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s-MX" sz="1000" dirty="0" smtClean="0">
                <a:solidFill>
                  <a:srgbClr val="000000"/>
                </a:solidFill>
              </a:rPr>
              <a:t>11</a:t>
            </a:r>
            <a:endParaRPr lang="es-MX" sz="1000" dirty="0">
              <a:solidFill>
                <a:srgbClr val="000000"/>
              </a:solidFill>
            </a:endParaRPr>
          </a:p>
        </p:txBody>
      </p:sp>
      <p:sp>
        <p:nvSpPr>
          <p:cNvPr id="78" name="Oval 81"/>
          <p:cNvSpPr/>
          <p:nvPr/>
        </p:nvSpPr>
        <p:spPr>
          <a:xfrm>
            <a:off x="359532" y="1628800"/>
            <a:ext cx="181578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s-MX" sz="1000" dirty="0" smtClean="0">
                <a:solidFill>
                  <a:srgbClr val="000000"/>
                </a:solidFill>
              </a:rPr>
              <a:t>12</a:t>
            </a:r>
            <a:endParaRPr lang="es-MX" sz="1000" dirty="0">
              <a:solidFill>
                <a:srgbClr val="000000"/>
              </a:solidFill>
            </a:endParaRPr>
          </a:p>
        </p:txBody>
      </p:sp>
      <p:sp>
        <p:nvSpPr>
          <p:cNvPr id="79" name="Oval 81"/>
          <p:cNvSpPr/>
          <p:nvPr/>
        </p:nvSpPr>
        <p:spPr>
          <a:xfrm>
            <a:off x="380798" y="2420888"/>
            <a:ext cx="181578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s-MX" sz="1000" dirty="0" smtClean="0">
                <a:solidFill>
                  <a:srgbClr val="000000"/>
                </a:solidFill>
              </a:rPr>
              <a:t>13</a:t>
            </a:r>
            <a:endParaRPr lang="es-MX" sz="1000" dirty="0">
              <a:solidFill>
                <a:srgbClr val="000000"/>
              </a:solidFill>
            </a:endParaRPr>
          </a:p>
        </p:txBody>
      </p:sp>
      <p:sp>
        <p:nvSpPr>
          <p:cNvPr id="80" name="Oval 81"/>
          <p:cNvSpPr/>
          <p:nvPr/>
        </p:nvSpPr>
        <p:spPr>
          <a:xfrm>
            <a:off x="359532" y="3212976"/>
            <a:ext cx="181578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s-MX" sz="1000" dirty="0" smtClean="0">
                <a:solidFill>
                  <a:srgbClr val="000000"/>
                </a:solidFill>
              </a:rPr>
              <a:t>14</a:t>
            </a:r>
            <a:endParaRPr lang="es-MX" sz="1000" dirty="0">
              <a:solidFill>
                <a:srgbClr val="000000"/>
              </a:solidFill>
            </a:endParaRPr>
          </a:p>
        </p:txBody>
      </p:sp>
      <p:sp>
        <p:nvSpPr>
          <p:cNvPr id="81" name="Oval 81"/>
          <p:cNvSpPr/>
          <p:nvPr/>
        </p:nvSpPr>
        <p:spPr>
          <a:xfrm>
            <a:off x="359532" y="4005064"/>
            <a:ext cx="181578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s-MX" sz="1000" dirty="0" smtClean="0">
                <a:solidFill>
                  <a:srgbClr val="000000"/>
                </a:solidFill>
              </a:rPr>
              <a:t>15</a:t>
            </a:r>
            <a:endParaRPr lang="es-MX" sz="1000" dirty="0">
              <a:solidFill>
                <a:srgbClr val="000000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359532" y="4761148"/>
            <a:ext cx="181578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s-MX" sz="1000" dirty="0" smtClean="0">
                <a:solidFill>
                  <a:srgbClr val="000000"/>
                </a:solidFill>
              </a:rPr>
              <a:t>16</a:t>
            </a:r>
            <a:endParaRPr lang="es-MX" sz="1000" dirty="0">
              <a:solidFill>
                <a:srgbClr val="000000"/>
              </a:solidFill>
            </a:endParaRPr>
          </a:p>
        </p:txBody>
      </p:sp>
      <p:sp>
        <p:nvSpPr>
          <p:cNvPr id="83" name="Oval 81"/>
          <p:cNvSpPr/>
          <p:nvPr/>
        </p:nvSpPr>
        <p:spPr>
          <a:xfrm>
            <a:off x="380798" y="5517232"/>
            <a:ext cx="181578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s-MX" sz="1000" dirty="0" smtClean="0">
                <a:solidFill>
                  <a:srgbClr val="000000"/>
                </a:solidFill>
              </a:rPr>
              <a:t>17</a:t>
            </a:r>
            <a:endParaRPr lang="es-MX" sz="1000" dirty="0">
              <a:solidFill>
                <a:srgbClr val="000000"/>
              </a:solidFill>
            </a:endParaRP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 bwMode="gray">
          <a:xfrm>
            <a:off x="1871700" y="224644"/>
            <a:ext cx="6795047" cy="52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indent="0" algn="r">
              <a:lnSpc>
                <a:spcPct val="90000"/>
              </a:lnSpc>
              <a:spcBef>
                <a:spcPct val="0"/>
              </a:spcBef>
              <a:buNone/>
              <a:defRPr sz="2400" b="0" baseline="0">
                <a:solidFill>
                  <a:srgbClr val="000000"/>
                </a:solidFill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MX" sz="2000" b="1" dirty="0" smtClean="0">
                <a:latin typeface="Trebuchet MS"/>
              </a:rPr>
              <a:t>39 Categorías agrupadas </a:t>
            </a:r>
            <a:r>
              <a:rPr lang="es-MX" sz="2000" b="1" dirty="0">
                <a:latin typeface="Trebuchet MS"/>
              </a:rPr>
              <a:t>en 17 </a:t>
            </a:r>
            <a:r>
              <a:rPr lang="es-MX" sz="2000" b="1" dirty="0" smtClean="0">
                <a:latin typeface="Trebuchet MS"/>
              </a:rPr>
              <a:t>Familias</a:t>
            </a:r>
            <a:endParaRPr lang="es-ES_tradnl" sz="2000" b="1" dirty="0">
              <a:latin typeface="Trebuchet MS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8498A-F665-47BE-B427-6C62F4A68235}" type="slidenum">
              <a:rPr lang="es-ES" smtClean="0">
                <a:latin typeface="Calibri" panose="020F0502020204030204" pitchFamily="34" charset="0"/>
              </a:rPr>
              <a:pPr>
                <a:defRPr/>
              </a:pPr>
              <a:t>13</a:t>
            </a:fld>
            <a:endParaRPr lang="es-E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78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871880" y="1213913"/>
            <a:ext cx="1620000" cy="630911"/>
          </a:xfrm>
          <a:prstGeom prst="rect">
            <a:avLst/>
          </a:prstGeom>
          <a:noFill/>
          <a:ln w="25400">
            <a:solidFill>
              <a:srgbClr val="C0504D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rgbClr val="000000"/>
                </a:solidFill>
              </a:rPr>
              <a:t>Equipo de Computo</a:t>
            </a:r>
          </a:p>
        </p:txBody>
      </p:sp>
      <p:sp>
        <p:nvSpPr>
          <p:cNvPr id="5" name="Rectangle 80"/>
          <p:cNvSpPr/>
          <p:nvPr/>
        </p:nvSpPr>
        <p:spPr>
          <a:xfrm>
            <a:off x="395536" y="1203309"/>
            <a:ext cx="1433315" cy="684000"/>
          </a:xfrm>
          <a:prstGeom prst="rect">
            <a:avLst/>
          </a:prstGeom>
          <a:solidFill>
            <a:srgbClr val="9BBB59"/>
          </a:solidFill>
          <a:ln w="25400">
            <a:solidFill>
              <a:schemeClr val="bg1"/>
            </a:solidFill>
          </a:ln>
          <a:effectLst/>
        </p:spPr>
        <p:txBody>
          <a:bodyPr spcFirstLastPara="0" vert="horz" wrap="square" lIns="108000" tIns="72000" rIns="72000" bIns="54000" numCol="1" spcCol="1270" anchor="ctr" anchorCtr="0">
            <a:noAutofit/>
          </a:bodyPr>
          <a:lstStyle/>
          <a:p>
            <a:pPr algn="ctr" fontAlgn="ctr"/>
            <a:r>
              <a:rPr lang="es-MX" sz="1000" dirty="0">
                <a:solidFill>
                  <a:srgbClr val="FFFFFF"/>
                </a:solidFill>
              </a:rPr>
              <a:t>Equipo </a:t>
            </a:r>
            <a:r>
              <a:rPr lang="es-MX" sz="1000" dirty="0" smtClean="0">
                <a:solidFill>
                  <a:srgbClr val="FFFFFF"/>
                </a:solidFill>
              </a:rPr>
              <a:t>eléctrico y </a:t>
            </a:r>
            <a:r>
              <a:rPr lang="es-MX" sz="1000" dirty="0">
                <a:solidFill>
                  <a:srgbClr val="FFFFFF"/>
                </a:solidFill>
              </a:rPr>
              <a:t>electrónico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563888" y="1213913"/>
            <a:ext cx="1620000" cy="630911"/>
          </a:xfrm>
          <a:prstGeom prst="rect">
            <a:avLst/>
          </a:prstGeom>
          <a:noFill/>
          <a:ln w="25400">
            <a:solidFill>
              <a:srgbClr val="4BACC6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rgbClr val="000000"/>
                </a:solidFill>
              </a:rPr>
              <a:t>Impresión, fotocopiado y escaneo a través de equipos multifuncionales</a:t>
            </a:r>
          </a:p>
        </p:txBody>
      </p:sp>
      <p:sp>
        <p:nvSpPr>
          <p:cNvPr id="77" name="Oval 81"/>
          <p:cNvSpPr/>
          <p:nvPr/>
        </p:nvSpPr>
        <p:spPr>
          <a:xfrm>
            <a:off x="359532" y="1196752"/>
            <a:ext cx="181578" cy="21602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s-MX" sz="1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 bwMode="gray">
          <a:xfrm>
            <a:off x="1871700" y="224643"/>
            <a:ext cx="6795047" cy="66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indent="0" algn="r">
              <a:lnSpc>
                <a:spcPct val="90000"/>
              </a:lnSpc>
              <a:spcBef>
                <a:spcPct val="0"/>
              </a:spcBef>
              <a:buNone/>
              <a:defRPr sz="2400" b="0" baseline="0">
                <a:solidFill>
                  <a:srgbClr val="000000"/>
                </a:solidFill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MX" sz="2000" b="1" dirty="0" smtClean="0">
                <a:latin typeface="Trebuchet MS"/>
              </a:rPr>
              <a:t>11 Iniciativas de Abastecimiento Estratégico agrupadas en 5 familias</a:t>
            </a:r>
            <a:endParaRPr lang="es-ES_tradnl" sz="2000" b="1" dirty="0">
              <a:latin typeface="Trebuchet MS"/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1871880" y="1999520"/>
            <a:ext cx="1620000" cy="684000"/>
          </a:xfrm>
          <a:prstGeom prst="rect">
            <a:avLst/>
          </a:prstGeom>
          <a:noFill/>
          <a:ln w="25400">
            <a:solidFill>
              <a:srgbClr val="4BACC6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rgbClr val="000000"/>
                </a:solidFill>
              </a:rPr>
              <a:t>Vehículos ligeros </a:t>
            </a:r>
          </a:p>
        </p:txBody>
      </p:sp>
      <p:sp>
        <p:nvSpPr>
          <p:cNvPr id="45" name="Rectangle 80"/>
          <p:cNvSpPr/>
          <p:nvPr/>
        </p:nvSpPr>
        <p:spPr>
          <a:xfrm>
            <a:off x="395536" y="1988840"/>
            <a:ext cx="1433315" cy="684000"/>
          </a:xfrm>
          <a:prstGeom prst="rect">
            <a:avLst/>
          </a:prstGeom>
          <a:solidFill>
            <a:srgbClr val="9BBB59"/>
          </a:solidFill>
          <a:ln w="25400">
            <a:solidFill>
              <a:schemeClr val="bg1"/>
            </a:solidFill>
          </a:ln>
          <a:effectLst/>
        </p:spPr>
        <p:txBody>
          <a:bodyPr spcFirstLastPara="0" vert="horz" wrap="square" lIns="108000" tIns="72000" rIns="72000" bIns="54000" numCol="1" spcCol="1270" anchor="ctr" anchorCtr="0">
            <a:noAutofit/>
          </a:bodyPr>
          <a:lstStyle/>
          <a:p>
            <a:pPr algn="ctr" fontAlgn="ctr"/>
            <a:r>
              <a:rPr lang="es-MX" sz="1000" dirty="0">
                <a:solidFill>
                  <a:srgbClr val="FFFFFF"/>
                </a:solidFill>
              </a:rPr>
              <a:t>Equipo de transporte y maniobras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1871880" y="2827612"/>
            <a:ext cx="1620000" cy="684000"/>
          </a:xfrm>
          <a:prstGeom prst="rect">
            <a:avLst/>
          </a:prstGeom>
          <a:noFill/>
          <a:ln w="25400">
            <a:solidFill>
              <a:srgbClr val="C0504D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 smtClean="0">
                <a:solidFill>
                  <a:srgbClr val="000000"/>
                </a:solidFill>
              </a:rPr>
              <a:t>Ropa de trabajo</a:t>
            </a:r>
            <a:endParaRPr lang="es-MX" sz="1000" dirty="0">
              <a:solidFill>
                <a:srgbClr val="000000"/>
              </a:solidFill>
            </a:endParaRPr>
          </a:p>
        </p:txBody>
      </p:sp>
      <p:sp>
        <p:nvSpPr>
          <p:cNvPr id="54" name="Rectangle 80"/>
          <p:cNvSpPr/>
          <p:nvPr/>
        </p:nvSpPr>
        <p:spPr>
          <a:xfrm>
            <a:off x="395536" y="2817012"/>
            <a:ext cx="1433315" cy="684000"/>
          </a:xfrm>
          <a:prstGeom prst="rect">
            <a:avLst/>
          </a:prstGeom>
          <a:solidFill>
            <a:srgbClr val="9BBB59"/>
          </a:solidFill>
          <a:ln w="25400">
            <a:solidFill>
              <a:schemeClr val="bg1"/>
            </a:solidFill>
          </a:ln>
          <a:effectLst/>
        </p:spPr>
        <p:txBody>
          <a:bodyPr spcFirstLastPara="0" vert="horz" wrap="square" lIns="108000" tIns="72000" rIns="72000" bIns="54000" numCol="1" spcCol="1270" anchor="ctr" anchorCtr="0">
            <a:noAutofit/>
          </a:bodyPr>
          <a:lstStyle/>
          <a:p>
            <a:pPr algn="ctr" fontAlgn="ctr">
              <a:defRPr/>
            </a:pPr>
            <a:r>
              <a:rPr lang="es-MX" sz="1000" dirty="0">
                <a:solidFill>
                  <a:srgbClr val="FFFFFF"/>
                </a:solidFill>
              </a:rPr>
              <a:t>Equipo de seguridad y uniformes</a:t>
            </a:r>
          </a:p>
        </p:txBody>
      </p:sp>
      <p:sp>
        <p:nvSpPr>
          <p:cNvPr id="56" name="Oval 81"/>
          <p:cNvSpPr/>
          <p:nvPr/>
        </p:nvSpPr>
        <p:spPr>
          <a:xfrm>
            <a:off x="359532" y="1999444"/>
            <a:ext cx="181578" cy="21602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s-MX" sz="1000" b="1" dirty="0" smtClean="0">
                <a:solidFill>
                  <a:srgbClr val="000000"/>
                </a:solidFill>
              </a:rPr>
              <a:t>2</a:t>
            </a:r>
            <a:endParaRPr lang="es-MX" sz="1000" b="1" dirty="0">
              <a:solidFill>
                <a:srgbClr val="000000"/>
              </a:solidFill>
            </a:endParaRPr>
          </a:p>
        </p:txBody>
      </p:sp>
      <p:sp>
        <p:nvSpPr>
          <p:cNvPr id="57" name="Oval 81"/>
          <p:cNvSpPr/>
          <p:nvPr/>
        </p:nvSpPr>
        <p:spPr>
          <a:xfrm>
            <a:off x="380798" y="2827536"/>
            <a:ext cx="181578" cy="21602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s-MX" sz="1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1" name="60 Rectángulo"/>
          <p:cNvSpPr/>
          <p:nvPr/>
        </p:nvSpPr>
        <p:spPr>
          <a:xfrm>
            <a:off x="1871880" y="3645024"/>
            <a:ext cx="1620000" cy="684000"/>
          </a:xfrm>
          <a:prstGeom prst="rect">
            <a:avLst/>
          </a:prstGeom>
          <a:noFill/>
          <a:ln w="25400">
            <a:solidFill>
              <a:srgbClr val="C0504D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 smtClean="0">
                <a:solidFill>
                  <a:srgbClr val="000000"/>
                </a:solidFill>
              </a:rPr>
              <a:t>Válvulas*</a:t>
            </a:r>
            <a:endParaRPr lang="es-MX" sz="1000" dirty="0">
              <a:solidFill>
                <a:srgbClr val="000000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283968" y="6351074"/>
            <a:ext cx="1152488" cy="241940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100" b="1" dirty="0" smtClean="0">
                <a:solidFill>
                  <a:srgbClr val="FFFFFF"/>
                </a:solidFill>
              </a:rPr>
              <a:t>Aprobado GAE</a:t>
            </a:r>
            <a:endParaRPr lang="es-MX" sz="1100" b="1" dirty="0">
              <a:solidFill>
                <a:srgbClr val="FFFFFF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5517234" y="6351074"/>
            <a:ext cx="1152488" cy="241940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100" b="1" dirty="0" smtClean="0">
                <a:solidFill>
                  <a:srgbClr val="FFFFFF"/>
                </a:solidFill>
              </a:rPr>
              <a:t>En desarrollo</a:t>
            </a:r>
            <a:endParaRPr lang="es-MX" sz="1100" b="1" dirty="0">
              <a:solidFill>
                <a:srgbClr val="FFFFFF"/>
              </a:solidFill>
            </a:endParaRPr>
          </a:p>
        </p:txBody>
      </p:sp>
      <p:sp>
        <p:nvSpPr>
          <p:cNvPr id="22" name="Rectangle 80"/>
          <p:cNvSpPr/>
          <p:nvPr/>
        </p:nvSpPr>
        <p:spPr>
          <a:xfrm>
            <a:off x="380798" y="3645024"/>
            <a:ext cx="1433315" cy="684000"/>
          </a:xfrm>
          <a:prstGeom prst="rect">
            <a:avLst/>
          </a:prstGeom>
          <a:solidFill>
            <a:srgbClr val="9BBB59"/>
          </a:solidFill>
          <a:ln w="25400">
            <a:solidFill>
              <a:schemeClr val="bg1"/>
            </a:solidFill>
          </a:ln>
          <a:effectLst/>
        </p:spPr>
        <p:txBody>
          <a:bodyPr spcFirstLastPara="0" vert="horz" wrap="square" lIns="108000" tIns="72000" rIns="72000" bIns="54000" numCol="1" spcCol="1270" anchor="ctr" anchorCtr="0">
            <a:noAutofit/>
          </a:bodyPr>
          <a:lstStyle/>
          <a:p>
            <a:pPr algn="ctr" fontAlgn="ctr"/>
            <a:r>
              <a:rPr lang="es-MX" sz="1000" dirty="0" smtClean="0">
                <a:solidFill>
                  <a:srgbClr val="FFFFFF"/>
                </a:solidFill>
              </a:rPr>
              <a:t>Instrumentación y controles</a:t>
            </a:r>
            <a:endParaRPr lang="es-MX" sz="1000" dirty="0">
              <a:solidFill>
                <a:srgbClr val="FFFFFF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563888" y="2817012"/>
            <a:ext cx="1620000" cy="684000"/>
          </a:xfrm>
          <a:prstGeom prst="rect">
            <a:avLst/>
          </a:prstGeom>
          <a:noFill/>
          <a:ln w="25400">
            <a:solidFill>
              <a:srgbClr val="4BACC6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rgbClr val="000000"/>
                </a:solidFill>
              </a:rPr>
              <a:t>Calzado de Protección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5256256" y="2817008"/>
            <a:ext cx="1620000" cy="684000"/>
          </a:xfrm>
          <a:prstGeom prst="rect">
            <a:avLst/>
          </a:prstGeom>
          <a:noFill/>
          <a:ln w="25400">
            <a:solidFill>
              <a:srgbClr val="C0504D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 smtClean="0">
                <a:solidFill>
                  <a:srgbClr val="000000"/>
                </a:solidFill>
              </a:rPr>
              <a:t>Equipo de Protección Personal</a:t>
            </a:r>
            <a:endParaRPr lang="es-MX" sz="1000" dirty="0">
              <a:solidFill>
                <a:srgbClr val="000000"/>
              </a:solidFill>
            </a:endParaRPr>
          </a:p>
        </p:txBody>
      </p:sp>
      <p:sp>
        <p:nvSpPr>
          <p:cNvPr id="25" name="Rectangle 80"/>
          <p:cNvSpPr/>
          <p:nvPr/>
        </p:nvSpPr>
        <p:spPr>
          <a:xfrm>
            <a:off x="402810" y="4473192"/>
            <a:ext cx="1433315" cy="684000"/>
          </a:xfrm>
          <a:prstGeom prst="rect">
            <a:avLst/>
          </a:prstGeom>
          <a:solidFill>
            <a:srgbClr val="9BBB59"/>
          </a:solidFill>
          <a:ln w="25400">
            <a:solidFill>
              <a:schemeClr val="bg1"/>
            </a:solidFill>
          </a:ln>
          <a:effectLst/>
        </p:spPr>
        <p:txBody>
          <a:bodyPr spcFirstLastPara="0" vert="horz" wrap="square" lIns="108000" tIns="72000" rIns="72000" bIns="54000" numCol="1" spcCol="1270" anchor="ctr" anchorCtr="0">
            <a:noAutofit/>
          </a:bodyPr>
          <a:lstStyle/>
          <a:p>
            <a:pPr algn="ctr" fontAlgn="ctr"/>
            <a:r>
              <a:rPr lang="es-MX" sz="1000" dirty="0">
                <a:solidFill>
                  <a:srgbClr val="FFFFFF"/>
                </a:solidFill>
              </a:rPr>
              <a:t>Mantenimiento Rehabilitación y Operación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2939981" y="4473192"/>
            <a:ext cx="1044000" cy="684000"/>
          </a:xfrm>
          <a:prstGeom prst="rect">
            <a:avLst/>
          </a:prstGeom>
          <a:noFill/>
          <a:ln w="25400">
            <a:solidFill>
              <a:srgbClr val="C0504D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 smtClean="0">
                <a:solidFill>
                  <a:srgbClr val="000000"/>
                </a:solidFill>
              </a:rPr>
              <a:t>Espárragos*</a:t>
            </a:r>
            <a:endParaRPr lang="es-MX" sz="1000" dirty="0">
              <a:solidFill>
                <a:srgbClr val="000000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4044082" y="4473192"/>
            <a:ext cx="1080000" cy="684000"/>
          </a:xfrm>
          <a:prstGeom prst="rect">
            <a:avLst/>
          </a:prstGeom>
          <a:noFill/>
          <a:ln w="25400">
            <a:solidFill>
              <a:srgbClr val="C0504D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 smtClean="0">
                <a:solidFill>
                  <a:srgbClr val="000000"/>
                </a:solidFill>
              </a:rPr>
              <a:t>Herramientas*</a:t>
            </a:r>
            <a:endParaRPr lang="es-MX" sz="1000" dirty="0">
              <a:solidFill>
                <a:srgbClr val="000000"/>
              </a:solidFill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1871880" y="4473192"/>
            <a:ext cx="1008000" cy="684000"/>
          </a:xfrm>
          <a:prstGeom prst="rect">
            <a:avLst/>
          </a:prstGeom>
          <a:noFill/>
          <a:ln w="25400">
            <a:solidFill>
              <a:srgbClr val="C0504D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>
                <a:solidFill>
                  <a:srgbClr val="000000"/>
                </a:solidFill>
              </a:rPr>
              <a:t>Pinturas y Materiales para </a:t>
            </a:r>
            <a:r>
              <a:rPr lang="es-MX" sz="1000" dirty="0" smtClean="0">
                <a:solidFill>
                  <a:srgbClr val="000000"/>
                </a:solidFill>
              </a:rPr>
              <a:t>pintar*</a:t>
            </a:r>
            <a:endParaRPr lang="es-MX" sz="1000" dirty="0">
              <a:solidFill>
                <a:srgbClr val="000000"/>
              </a:solidFill>
            </a:endParaRPr>
          </a:p>
        </p:txBody>
      </p:sp>
      <p:sp>
        <p:nvSpPr>
          <p:cNvPr id="30" name="Oval 81"/>
          <p:cNvSpPr/>
          <p:nvPr/>
        </p:nvSpPr>
        <p:spPr>
          <a:xfrm>
            <a:off x="357974" y="3645024"/>
            <a:ext cx="181578" cy="21602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s-MX" sz="1000" b="1" dirty="0" smtClean="0">
                <a:solidFill>
                  <a:srgbClr val="000000"/>
                </a:solidFill>
              </a:rPr>
              <a:t>4</a:t>
            </a:r>
            <a:endParaRPr lang="es-MX" sz="1000" b="1" dirty="0">
              <a:solidFill>
                <a:srgbClr val="000000"/>
              </a:solidFill>
            </a:endParaRPr>
          </a:p>
        </p:txBody>
      </p:sp>
      <p:sp>
        <p:nvSpPr>
          <p:cNvPr id="31" name="Oval 81"/>
          <p:cNvSpPr/>
          <p:nvPr/>
        </p:nvSpPr>
        <p:spPr>
          <a:xfrm>
            <a:off x="359532" y="4401146"/>
            <a:ext cx="181578" cy="21602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s-MX" sz="1000" b="1" dirty="0" smtClean="0">
                <a:solidFill>
                  <a:srgbClr val="000000"/>
                </a:solidFill>
              </a:rPr>
              <a:t>5</a:t>
            </a:r>
            <a:endParaRPr lang="es-MX" sz="1000" b="1" dirty="0">
              <a:solidFill>
                <a:srgbClr val="000000"/>
              </a:solidFill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5184184" y="4473154"/>
            <a:ext cx="1044000" cy="684000"/>
          </a:xfrm>
          <a:prstGeom prst="rect">
            <a:avLst/>
          </a:prstGeom>
          <a:noFill/>
          <a:ln w="25400">
            <a:solidFill>
              <a:srgbClr val="C0504D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 smtClean="0">
                <a:solidFill>
                  <a:srgbClr val="000000"/>
                </a:solidFill>
              </a:rPr>
              <a:t>Llantas para </a:t>
            </a:r>
            <a:r>
              <a:rPr lang="es-MX" sz="1000" dirty="0" err="1" smtClean="0">
                <a:solidFill>
                  <a:srgbClr val="000000"/>
                </a:solidFill>
              </a:rPr>
              <a:t>Autotanques</a:t>
            </a:r>
            <a:r>
              <a:rPr lang="es-MX" sz="1000" dirty="0" smtClean="0">
                <a:solidFill>
                  <a:srgbClr val="000000"/>
                </a:solidFill>
              </a:rPr>
              <a:t> y Servicios </a:t>
            </a:r>
            <a:r>
              <a:rPr lang="es-MX" sz="1000" dirty="0">
                <a:solidFill>
                  <a:srgbClr val="000000"/>
                </a:solidFill>
              </a:rPr>
              <a:t>A</a:t>
            </a:r>
            <a:r>
              <a:rPr lang="es-MX" sz="1000" dirty="0" smtClean="0">
                <a:solidFill>
                  <a:srgbClr val="000000"/>
                </a:solidFill>
              </a:rPr>
              <a:t>sociados</a:t>
            </a:r>
            <a:endParaRPr lang="es-MX" sz="1000" dirty="0">
              <a:solidFill>
                <a:srgbClr val="00000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23528" y="6054504"/>
            <a:ext cx="8424936" cy="110800"/>
          </a:xfrm>
          <a:prstGeom prst="rect">
            <a:avLst/>
          </a:prstGeom>
          <a:noFill/>
          <a:ln w="6350" cap="flat">
            <a:noFill/>
            <a:miter lim="800000"/>
          </a:ln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800000"/>
              </a:buClr>
            </a:pPr>
            <a:r>
              <a:rPr lang="es-MX" sz="800" dirty="0" smtClean="0">
                <a:solidFill>
                  <a:srgbClr val="000000"/>
                </a:solidFill>
                <a:cs typeface="Arial" pitchFamily="34" charset="0"/>
              </a:rPr>
              <a:t>* Fueron determinadas como categorías en 2012; posteriormente, derivado de la actualización del Análisis de Gasto, se redefinieron como iniciativas de abastecimiento estratégico.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8498A-F665-47BE-B427-6C62F4A68235}" type="slidenum">
              <a:rPr lang="es-ES" smtClean="0">
                <a:latin typeface="Calibri" panose="020F0502020204030204" pitchFamily="34" charset="0"/>
              </a:rPr>
              <a:pPr>
                <a:defRPr/>
              </a:pPr>
              <a:t>14</a:t>
            </a:fld>
            <a:endParaRPr lang="es-E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98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D37E64-E3D7-4AAA-B681-30F45BDC9F9F}" type="slidenum">
              <a:rPr lang="es-ES" smtClean="0">
                <a:latin typeface="Calibri" panose="020F0502020204030204" pitchFamily="34" charset="0"/>
              </a:rPr>
              <a:pPr>
                <a:defRPr/>
              </a:pPr>
              <a:t>15</a:t>
            </a:fld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154680" y="2800350"/>
            <a:ext cx="55206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Caso de Éxito:</a:t>
            </a:r>
          </a:p>
          <a:p>
            <a:pPr algn="r"/>
            <a:r>
              <a:rPr lang="es-MX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Implementación </a:t>
            </a:r>
            <a:r>
              <a:rPr lang="es-MX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 la estrategia de la Categoría de Adquisición de Datos Sísmicos</a:t>
            </a:r>
            <a:endParaRPr lang="es-MX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0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94 Conector recto"/>
          <p:cNvCxnSpPr/>
          <p:nvPr/>
        </p:nvCxnSpPr>
        <p:spPr>
          <a:xfrm>
            <a:off x="432800" y="4495155"/>
            <a:ext cx="8472796" cy="127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089094" y="306443"/>
            <a:ext cx="6654855" cy="514350"/>
          </a:xfrm>
        </p:spPr>
        <p:txBody>
          <a:bodyPr/>
          <a:lstStyle/>
          <a:p>
            <a:pPr algn="r"/>
            <a:r>
              <a:rPr lang="es-MX" sz="2000" dirty="0">
                <a:latin typeface="Calibri" panose="020F0502020204030204" pitchFamily="34" charset="0"/>
                <a:cs typeface="Arial" panose="020B0604020202020204" pitchFamily="34" charset="0"/>
              </a:rPr>
              <a:t>Esquema </a:t>
            </a:r>
            <a:r>
              <a:rPr lang="es-MX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conceptual de proceso</a:t>
            </a:r>
            <a:endParaRPr lang="es-MX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 rot="16200000">
            <a:off x="-324617" y="1378790"/>
            <a:ext cx="1046105" cy="26161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es-MX" sz="1100" b="1" dirty="0" smtClean="0">
                <a:latin typeface="Calibri" panose="020F0502020204030204" pitchFamily="34" charset="0"/>
              </a:rPr>
              <a:t>GC</a:t>
            </a:r>
            <a:endParaRPr lang="es-ES" sz="1100" b="1" dirty="0">
              <a:latin typeface="Calibri" panose="020F0502020204030204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456699" y="2334581"/>
            <a:ext cx="8472796" cy="127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 noChangeArrowheads="1"/>
          </p:cNvSpPr>
          <p:nvPr/>
        </p:nvSpPr>
        <p:spPr bwMode="auto">
          <a:xfrm rot="16200000">
            <a:off x="-60686" y="2717502"/>
            <a:ext cx="518243" cy="26161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es-ES" sz="1100" b="1" dirty="0" smtClean="0">
                <a:latin typeface="Calibri" panose="020F0502020204030204" pitchFamily="34" charset="0"/>
              </a:rPr>
              <a:t>GAE</a:t>
            </a:r>
            <a:endParaRPr lang="es-ES" sz="900" dirty="0">
              <a:latin typeface="Calibri" panose="020F0502020204030204" pitchFamily="34" charset="0"/>
            </a:endParaRPr>
          </a:p>
        </p:txBody>
      </p:sp>
      <p:grpSp>
        <p:nvGrpSpPr>
          <p:cNvPr id="22" name="38 Grupo"/>
          <p:cNvGrpSpPr/>
          <p:nvPr/>
        </p:nvGrpSpPr>
        <p:grpSpPr>
          <a:xfrm>
            <a:off x="1932254" y="1424710"/>
            <a:ext cx="1115831" cy="455318"/>
            <a:chOff x="0" y="217328"/>
            <a:chExt cx="1794293" cy="717717"/>
          </a:xfrm>
          <a:solidFill>
            <a:srgbClr val="0070C0"/>
          </a:solidFill>
        </p:grpSpPr>
        <p:sp>
          <p:nvSpPr>
            <p:cNvPr id="23" name="22 Cheurón"/>
            <p:cNvSpPr/>
            <p:nvPr/>
          </p:nvSpPr>
          <p:spPr>
            <a:xfrm>
              <a:off x="0" y="217328"/>
              <a:ext cx="1794293" cy="717717"/>
            </a:xfrm>
            <a:prstGeom prst="chevron">
              <a:avLst>
                <a:gd name="adj" fmla="val 38916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heurón 4"/>
            <p:cNvSpPr/>
            <p:nvPr/>
          </p:nvSpPr>
          <p:spPr>
            <a:xfrm>
              <a:off x="358859" y="217328"/>
              <a:ext cx="1076576" cy="71771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spcBef>
                  <a:spcPct val="0"/>
                </a:spcBef>
                <a:spcAft>
                  <a:spcPts val="0"/>
                </a:spcAft>
              </a:pPr>
              <a:r>
                <a:rPr lang="es-MX" sz="900" b="1" kern="1200" dirty="0" smtClean="0">
                  <a:latin typeface="Calibri" panose="020F0502020204030204" pitchFamily="34" charset="0"/>
                  <a:cs typeface="Arial" pitchFamily="34" charset="0"/>
                </a:rPr>
                <a:t>Desarrollo de la Categoría</a:t>
              </a:r>
              <a:endParaRPr lang="es-MX" sz="900" b="1" kern="12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grpSp>
        <p:nvGrpSpPr>
          <p:cNvPr id="25" name="43 Grupo"/>
          <p:cNvGrpSpPr/>
          <p:nvPr/>
        </p:nvGrpSpPr>
        <p:grpSpPr>
          <a:xfrm>
            <a:off x="550553" y="1429384"/>
            <a:ext cx="1099291" cy="455318"/>
            <a:chOff x="0" y="217328"/>
            <a:chExt cx="1794293" cy="717717"/>
          </a:xfrm>
          <a:solidFill>
            <a:srgbClr val="0070C0"/>
          </a:solidFill>
        </p:grpSpPr>
        <p:sp>
          <p:nvSpPr>
            <p:cNvPr id="26" name="25 Cheurón"/>
            <p:cNvSpPr/>
            <p:nvPr/>
          </p:nvSpPr>
          <p:spPr>
            <a:xfrm>
              <a:off x="0" y="217328"/>
              <a:ext cx="1794293" cy="717717"/>
            </a:xfrm>
            <a:prstGeom prst="chevron">
              <a:avLst>
                <a:gd name="adj" fmla="val 38916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Cheurón 4"/>
            <p:cNvSpPr/>
            <p:nvPr/>
          </p:nvSpPr>
          <p:spPr>
            <a:xfrm>
              <a:off x="358859" y="217328"/>
              <a:ext cx="1076576" cy="71771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spcBef>
                  <a:spcPct val="0"/>
                </a:spcBef>
                <a:spcAft>
                  <a:spcPts val="0"/>
                </a:spcAft>
              </a:pPr>
              <a:r>
                <a:rPr lang="es-MX" sz="900" b="1" kern="1200" dirty="0" smtClean="0">
                  <a:latin typeface="Calibri" panose="020F0502020204030204" pitchFamily="34" charset="0"/>
                  <a:cs typeface="Arial" pitchFamily="34" charset="0"/>
                </a:rPr>
                <a:t>Análisis del Gasto</a:t>
              </a:r>
              <a:endParaRPr lang="es-MX" sz="900" b="1" kern="1200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cxnSp>
        <p:nvCxnSpPr>
          <p:cNvPr id="38" name="8 Conector recto de flecha"/>
          <p:cNvCxnSpPr>
            <a:stCxn id="26" idx="3"/>
            <a:endCxn id="23" idx="1"/>
          </p:cNvCxnSpPr>
          <p:nvPr/>
        </p:nvCxnSpPr>
        <p:spPr>
          <a:xfrm flipV="1">
            <a:off x="1649844" y="1652369"/>
            <a:ext cx="459602" cy="4674"/>
          </a:xfrm>
          <a:prstGeom prst="straightConnector1">
            <a:avLst/>
          </a:prstGeom>
          <a:ln w="6350">
            <a:solidFill>
              <a:srgbClr val="1A35A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72 Grupo"/>
          <p:cNvGrpSpPr/>
          <p:nvPr/>
        </p:nvGrpSpPr>
        <p:grpSpPr>
          <a:xfrm>
            <a:off x="2761796" y="2487999"/>
            <a:ext cx="1327356" cy="576110"/>
            <a:chOff x="-255688" y="-13482"/>
            <a:chExt cx="2147376" cy="998935"/>
          </a:xfrm>
          <a:solidFill>
            <a:srgbClr val="FF9966"/>
          </a:solidFill>
        </p:grpSpPr>
        <p:sp>
          <p:nvSpPr>
            <p:cNvPr id="67" name="66 Cheurón"/>
            <p:cNvSpPr/>
            <p:nvPr/>
          </p:nvSpPr>
          <p:spPr>
            <a:xfrm>
              <a:off x="-255688" y="-13482"/>
              <a:ext cx="2147376" cy="998935"/>
            </a:xfrm>
            <a:prstGeom prst="chevron">
              <a:avLst>
                <a:gd name="adj" fmla="val 38916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Cheurón 4">
              <a:hlinkClick r:id="" action="ppaction://noaction"/>
            </p:cNvPr>
            <p:cNvSpPr/>
            <p:nvPr/>
          </p:nvSpPr>
          <p:spPr>
            <a:xfrm>
              <a:off x="198381" y="134750"/>
              <a:ext cx="1364262" cy="71771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spcBef>
                  <a:spcPct val="0"/>
                </a:spcBef>
                <a:spcAft>
                  <a:spcPts val="0"/>
                </a:spcAft>
              </a:pPr>
              <a:r>
                <a:rPr lang="es-MX" sz="900" b="1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</a:rPr>
                <a:t>Categoría</a:t>
              </a:r>
            </a:p>
            <a:p>
              <a:pPr lvl="0" algn="ctr" defTabSz="533400">
                <a:spcBef>
                  <a:spcPct val="0"/>
                </a:spcBef>
                <a:spcAft>
                  <a:spcPts val="0"/>
                </a:spcAft>
              </a:pPr>
              <a:r>
                <a:rPr lang="es-MX" sz="9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</a:rPr>
                <a:t>Adquisición de Datos Sísmicos</a:t>
              </a:r>
              <a:endParaRPr lang="es-MX" sz="900" b="1" kern="12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sp>
        <p:nvSpPr>
          <p:cNvPr id="70" name="69 CuadroTexto"/>
          <p:cNvSpPr txBox="1"/>
          <p:nvPr/>
        </p:nvSpPr>
        <p:spPr>
          <a:xfrm>
            <a:off x="377111" y="817631"/>
            <a:ext cx="20986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>
              <a:buFont typeface="Arial" panose="020B0604020202020204" pitchFamily="34" charset="0"/>
              <a:buChar char="•"/>
            </a:pPr>
            <a:r>
              <a:rPr lang="es-MX" sz="1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Histórico de contrataciones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s-MX" sz="1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Iniciativas establecidas  (PAC)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s-MX" sz="1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Demanda futura</a:t>
            </a:r>
          </a:p>
        </p:txBody>
      </p:sp>
      <p:sp>
        <p:nvSpPr>
          <p:cNvPr id="4" name="3 Flecha abajo"/>
          <p:cNvSpPr/>
          <p:nvPr/>
        </p:nvSpPr>
        <p:spPr>
          <a:xfrm>
            <a:off x="2526594" y="1918647"/>
            <a:ext cx="476818" cy="10457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Calibri" panose="020F0502020204030204" pitchFamily="34" charset="0"/>
            </a:endParaRPr>
          </a:p>
        </p:txBody>
      </p:sp>
      <p:cxnSp>
        <p:nvCxnSpPr>
          <p:cNvPr id="49" name="8 Conector recto de flecha"/>
          <p:cNvCxnSpPr>
            <a:stCxn id="23" idx="3"/>
            <a:endCxn id="67" idx="0"/>
          </p:cNvCxnSpPr>
          <p:nvPr/>
        </p:nvCxnSpPr>
        <p:spPr>
          <a:xfrm>
            <a:off x="3048085" y="1652369"/>
            <a:ext cx="265290" cy="835630"/>
          </a:xfrm>
          <a:prstGeom prst="bentConnector2">
            <a:avLst/>
          </a:prstGeom>
          <a:ln w="6350">
            <a:solidFill>
              <a:srgbClr val="1A35A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59 CuadroTexto"/>
          <p:cNvSpPr txBox="1"/>
          <p:nvPr/>
        </p:nvSpPr>
        <p:spPr>
          <a:xfrm>
            <a:off x="1982916" y="2033183"/>
            <a:ext cx="1359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Memoria Descriptiva</a:t>
            </a:r>
          </a:p>
        </p:txBody>
      </p:sp>
      <p:sp>
        <p:nvSpPr>
          <p:cNvPr id="63" name="62 Flecha abajo"/>
          <p:cNvSpPr/>
          <p:nvPr/>
        </p:nvSpPr>
        <p:spPr>
          <a:xfrm>
            <a:off x="3218972" y="3068882"/>
            <a:ext cx="476818" cy="10457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Calibri" panose="020F0502020204030204" pitchFamily="34" charset="0"/>
            </a:endParaRPr>
          </a:p>
        </p:txBody>
      </p:sp>
      <p:sp>
        <p:nvSpPr>
          <p:cNvPr id="79" name="78 CuadroTexto"/>
          <p:cNvSpPr txBox="1"/>
          <p:nvPr/>
        </p:nvSpPr>
        <p:spPr>
          <a:xfrm>
            <a:off x="3200302" y="6264396"/>
            <a:ext cx="47923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/>
            <a:r>
              <a:rPr lang="es-MX" sz="9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GC: Gerencia de Categorías</a:t>
            </a:r>
          </a:p>
          <a:p>
            <a:pPr marL="85725" indent="-85725"/>
            <a:r>
              <a:rPr lang="es-MX" sz="9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GAE: Grupo de Abastecimiento Estratégico</a:t>
            </a:r>
          </a:p>
          <a:p>
            <a:pPr marL="85725" indent="-85725"/>
            <a:r>
              <a:rPr lang="es-MX" sz="9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GPECC: Gerencia de Planeación, Evaluación y Consolidación de Contrataciones</a:t>
            </a:r>
          </a:p>
        </p:txBody>
      </p:sp>
      <p:cxnSp>
        <p:nvCxnSpPr>
          <p:cNvPr id="80" name="79 Conector recto"/>
          <p:cNvCxnSpPr/>
          <p:nvPr/>
        </p:nvCxnSpPr>
        <p:spPr>
          <a:xfrm>
            <a:off x="432800" y="3489970"/>
            <a:ext cx="8472796" cy="127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9 Flecha abajo"/>
          <p:cNvSpPr/>
          <p:nvPr/>
        </p:nvSpPr>
        <p:spPr>
          <a:xfrm>
            <a:off x="782300" y="1324627"/>
            <a:ext cx="476818" cy="10457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Calibri" panose="020F0502020204030204" pitchFamily="34" charset="0"/>
            </a:endParaRPr>
          </a:p>
        </p:txBody>
      </p:sp>
      <p:sp>
        <p:nvSpPr>
          <p:cNvPr id="52" name="51 Flecha abajo"/>
          <p:cNvSpPr/>
          <p:nvPr/>
        </p:nvSpPr>
        <p:spPr>
          <a:xfrm>
            <a:off x="1049201" y="1918647"/>
            <a:ext cx="476818" cy="10457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Calibri" panose="020F0502020204030204" pitchFamily="34" charset="0"/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836268" y="2033183"/>
            <a:ext cx="859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Categorías</a:t>
            </a:r>
          </a:p>
        </p:txBody>
      </p:sp>
      <p:sp>
        <p:nvSpPr>
          <p:cNvPr id="54" name="53 CuadroTexto"/>
          <p:cNvSpPr txBox="1"/>
          <p:nvPr/>
        </p:nvSpPr>
        <p:spPr>
          <a:xfrm>
            <a:off x="2116266" y="3180598"/>
            <a:ext cx="2314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Estrategia - Invitación Restringida con PMR</a:t>
            </a:r>
          </a:p>
        </p:txBody>
      </p:sp>
      <p:sp>
        <p:nvSpPr>
          <p:cNvPr id="64" name="63 CuadroTexto"/>
          <p:cNvSpPr txBox="1"/>
          <p:nvPr/>
        </p:nvSpPr>
        <p:spPr>
          <a:xfrm>
            <a:off x="456699" y="6015443"/>
            <a:ext cx="3840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Metodología de Abastecimiento Estratégico</a:t>
            </a:r>
          </a:p>
        </p:txBody>
      </p:sp>
      <p:sp>
        <p:nvSpPr>
          <p:cNvPr id="93" name="92 CuadroTexto"/>
          <p:cNvSpPr txBox="1"/>
          <p:nvPr/>
        </p:nvSpPr>
        <p:spPr>
          <a:xfrm>
            <a:off x="2710498" y="3702669"/>
            <a:ext cx="1412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/>
            <a:r>
              <a:rPr lang="es-MX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Empresas líderes identificadas por el desarrollo de la Categoría.</a:t>
            </a:r>
            <a:endParaRPr lang="es-MX" sz="1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0" name="Rectangle 17"/>
          <p:cNvSpPr>
            <a:spLocks noChangeArrowheads="1"/>
          </p:cNvSpPr>
          <p:nvPr/>
        </p:nvSpPr>
        <p:spPr bwMode="auto">
          <a:xfrm rot="16200000">
            <a:off x="-338291" y="3755121"/>
            <a:ext cx="1082540" cy="40011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es-ES" sz="1000" b="1" dirty="0" smtClean="0"/>
              <a:t>Administrador del proyecto</a:t>
            </a:r>
            <a:endParaRPr lang="es-ES" sz="700" dirty="0"/>
          </a:p>
        </p:txBody>
      </p:sp>
      <p:sp>
        <p:nvSpPr>
          <p:cNvPr id="92" name="Rectangle 17"/>
          <p:cNvSpPr>
            <a:spLocks noChangeArrowheads="1"/>
          </p:cNvSpPr>
          <p:nvPr/>
        </p:nvSpPr>
        <p:spPr bwMode="auto">
          <a:xfrm rot="16200000">
            <a:off x="-326246" y="5335736"/>
            <a:ext cx="1049364" cy="26161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es-ES" sz="1100" b="1" dirty="0" smtClean="0">
                <a:latin typeface="Calibri" panose="020F0502020204030204" pitchFamily="34" charset="0"/>
              </a:rPr>
              <a:t>GPECC</a:t>
            </a:r>
            <a:endParaRPr lang="es-ES" sz="900" dirty="0">
              <a:latin typeface="Calibri" panose="020F0502020204030204" pitchFamily="34" charset="0"/>
            </a:endParaRPr>
          </a:p>
        </p:txBody>
      </p:sp>
      <p:grpSp>
        <p:nvGrpSpPr>
          <p:cNvPr id="103" name="50 Grupo"/>
          <p:cNvGrpSpPr/>
          <p:nvPr/>
        </p:nvGrpSpPr>
        <p:grpSpPr>
          <a:xfrm>
            <a:off x="4207082" y="4188826"/>
            <a:ext cx="1398588" cy="650786"/>
            <a:chOff x="-227341" y="63271"/>
            <a:chExt cx="2248976" cy="1025832"/>
          </a:xfrm>
          <a:solidFill>
            <a:srgbClr val="7030A0"/>
          </a:solidFill>
        </p:grpSpPr>
        <p:sp>
          <p:nvSpPr>
            <p:cNvPr id="104" name="103 Cheurón"/>
            <p:cNvSpPr/>
            <p:nvPr/>
          </p:nvSpPr>
          <p:spPr>
            <a:xfrm>
              <a:off x="-227341" y="63271"/>
              <a:ext cx="2248976" cy="1025832"/>
            </a:xfrm>
            <a:prstGeom prst="chevron">
              <a:avLst>
                <a:gd name="adj" fmla="val 38916"/>
              </a:avLst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5" name="Cheurón 4"/>
            <p:cNvSpPr/>
            <p:nvPr/>
          </p:nvSpPr>
          <p:spPr>
            <a:xfrm>
              <a:off x="270839" y="203523"/>
              <a:ext cx="1341646" cy="7453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algn="ctr" defTabSz="533400">
                <a:spcAft>
                  <a:spcPts val="0"/>
                </a:spcAft>
              </a:pPr>
              <a:r>
                <a:rPr lang="es-MX" sz="900" b="1" dirty="0" smtClean="0">
                  <a:latin typeface="Calibri" panose="020F0502020204030204" pitchFamily="34" charset="0"/>
                  <a:cs typeface="Arial" pitchFamily="34" charset="0"/>
                </a:rPr>
                <a:t>Modelo de Contratación Simplificado</a:t>
              </a:r>
              <a:endParaRPr lang="es-MX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cxnSp>
        <p:nvCxnSpPr>
          <p:cNvPr id="106" name="8 Conector recto de flecha"/>
          <p:cNvCxnSpPr>
            <a:stCxn id="67" idx="3"/>
            <a:endCxn id="105" idx="0"/>
          </p:cNvCxnSpPr>
          <p:nvPr/>
        </p:nvCxnSpPr>
        <p:spPr>
          <a:xfrm>
            <a:off x="4089152" y="2776054"/>
            <a:ext cx="844907" cy="1501748"/>
          </a:xfrm>
          <a:prstGeom prst="bentConnector2">
            <a:avLst/>
          </a:prstGeom>
          <a:ln w="6350">
            <a:solidFill>
              <a:srgbClr val="1A35A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112 CuadroTexto"/>
          <p:cNvSpPr txBox="1"/>
          <p:nvPr/>
        </p:nvSpPr>
        <p:spPr>
          <a:xfrm>
            <a:off x="4593951" y="6015443"/>
            <a:ext cx="3840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Implementación de la Estrategia</a:t>
            </a:r>
          </a:p>
        </p:txBody>
      </p:sp>
      <p:grpSp>
        <p:nvGrpSpPr>
          <p:cNvPr id="115" name="114 Grupo"/>
          <p:cNvGrpSpPr/>
          <p:nvPr/>
        </p:nvGrpSpPr>
        <p:grpSpPr>
          <a:xfrm>
            <a:off x="4218805" y="915000"/>
            <a:ext cx="208015" cy="5349396"/>
            <a:chOff x="7134224" y="1323232"/>
            <a:chExt cx="79141" cy="455012"/>
          </a:xfrm>
        </p:grpSpPr>
        <p:sp>
          <p:nvSpPr>
            <p:cNvPr id="116" name="Isosceles Triangle 14"/>
            <p:cNvSpPr/>
            <p:nvPr>
              <p:custDataLst>
                <p:tags r:id="rId1"/>
              </p:custDataLst>
            </p:nvPr>
          </p:nvSpPr>
          <p:spPr>
            <a:xfrm rot="16200000" flipH="1" flipV="1">
              <a:off x="7177721" y="1299660"/>
              <a:ext cx="12071" cy="59216"/>
            </a:xfrm>
            <a:prstGeom prst="triangle">
              <a:avLst>
                <a:gd name="adj" fmla="val 41708"/>
              </a:avLst>
            </a:prstGeom>
            <a:solidFill>
              <a:schemeClr val="tx1">
                <a:lumMod val="50000"/>
                <a:lumOff val="5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miter lim="800000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Calibri" panose="020F0502020204030204" pitchFamily="34" charset="0"/>
              </a:endParaRPr>
            </a:p>
          </p:txBody>
        </p:sp>
        <p:cxnSp>
          <p:nvCxnSpPr>
            <p:cNvPr id="117" name="Straight Connector 4506"/>
            <p:cNvCxnSpPr/>
            <p:nvPr>
              <p:custDataLst>
                <p:tags r:id="rId2"/>
              </p:custDataLst>
            </p:nvPr>
          </p:nvCxnSpPr>
          <p:spPr>
            <a:xfrm>
              <a:off x="7134224" y="1329623"/>
              <a:ext cx="0" cy="448621"/>
            </a:xfrm>
            <a:prstGeom prst="line">
              <a:avLst/>
            </a:prstGeom>
            <a:ln w="19050" cap="rnd" cmpd="sng" algn="ctr">
              <a:solidFill>
                <a:srgbClr val="760000">
                  <a:alpha val="50000"/>
                </a:srgbClr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0" name="8 Conector recto de flecha"/>
          <p:cNvCxnSpPr>
            <a:stCxn id="104" idx="3"/>
            <a:endCxn id="98" idx="0"/>
          </p:cNvCxnSpPr>
          <p:nvPr/>
        </p:nvCxnSpPr>
        <p:spPr>
          <a:xfrm flipH="1">
            <a:off x="4645860" y="4514219"/>
            <a:ext cx="959810" cy="679487"/>
          </a:xfrm>
          <a:prstGeom prst="bentConnector4">
            <a:avLst>
              <a:gd name="adj1" fmla="val -23817"/>
              <a:gd name="adj2" fmla="val 73944"/>
            </a:avLst>
          </a:prstGeom>
          <a:ln w="6350">
            <a:solidFill>
              <a:srgbClr val="1A35A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144 Abrir llave"/>
          <p:cNvSpPr/>
          <p:nvPr/>
        </p:nvSpPr>
        <p:spPr>
          <a:xfrm rot="16200000">
            <a:off x="6635141" y="3853566"/>
            <a:ext cx="82827" cy="4365545"/>
          </a:xfrm>
          <a:prstGeom prst="leftBrac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16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47" name="146 Abrir llave"/>
          <p:cNvSpPr/>
          <p:nvPr/>
        </p:nvSpPr>
        <p:spPr>
          <a:xfrm rot="16200000">
            <a:off x="2318366" y="4404009"/>
            <a:ext cx="75297" cy="3279898"/>
          </a:xfrm>
          <a:prstGeom prst="leftBrac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6" name="75 Flecha abajo"/>
          <p:cNvSpPr/>
          <p:nvPr/>
        </p:nvSpPr>
        <p:spPr>
          <a:xfrm>
            <a:off x="3096651" y="3524449"/>
            <a:ext cx="640484" cy="17821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Calibri" panose="020F0502020204030204" pitchFamily="34" charset="0"/>
            </a:endParaRPr>
          </a:p>
        </p:txBody>
      </p:sp>
      <p:grpSp>
        <p:nvGrpSpPr>
          <p:cNvPr id="97" name="50 Grupo"/>
          <p:cNvGrpSpPr/>
          <p:nvPr/>
        </p:nvGrpSpPr>
        <p:grpSpPr>
          <a:xfrm>
            <a:off x="4247654" y="5193706"/>
            <a:ext cx="994447" cy="508880"/>
            <a:chOff x="0" y="217328"/>
            <a:chExt cx="1794293" cy="717717"/>
          </a:xfrm>
          <a:solidFill>
            <a:srgbClr val="008000"/>
          </a:solidFill>
        </p:grpSpPr>
        <p:sp>
          <p:nvSpPr>
            <p:cNvPr id="98" name="97 Cheurón"/>
            <p:cNvSpPr/>
            <p:nvPr/>
          </p:nvSpPr>
          <p:spPr>
            <a:xfrm>
              <a:off x="0" y="217328"/>
              <a:ext cx="1794293" cy="717717"/>
            </a:xfrm>
            <a:prstGeom prst="chevron">
              <a:avLst>
                <a:gd name="adj" fmla="val 38916"/>
              </a:avLst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9" name="Cheurón 4"/>
            <p:cNvSpPr/>
            <p:nvPr/>
          </p:nvSpPr>
          <p:spPr>
            <a:xfrm>
              <a:off x="180178" y="217328"/>
              <a:ext cx="1411737" cy="71771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algn="ctr" defTabSz="533400">
                <a:spcAft>
                  <a:spcPts val="0"/>
                </a:spcAft>
              </a:pPr>
              <a:r>
                <a:rPr lang="es-MX" sz="900" b="1" dirty="0" smtClean="0">
                  <a:latin typeface="Calibri" panose="020F0502020204030204" pitchFamily="34" charset="0"/>
                  <a:cs typeface="Arial" pitchFamily="34" charset="0"/>
                </a:rPr>
                <a:t>Invitación</a:t>
              </a:r>
            </a:p>
          </p:txBody>
        </p:sp>
      </p:grpSp>
      <p:grpSp>
        <p:nvGrpSpPr>
          <p:cNvPr id="114" name="50 Grupo"/>
          <p:cNvGrpSpPr/>
          <p:nvPr/>
        </p:nvGrpSpPr>
        <p:grpSpPr>
          <a:xfrm>
            <a:off x="5055181" y="5193706"/>
            <a:ext cx="1093892" cy="508880"/>
            <a:chOff x="0" y="217328"/>
            <a:chExt cx="1794293" cy="717717"/>
          </a:xfrm>
          <a:solidFill>
            <a:srgbClr val="008000"/>
          </a:solidFill>
        </p:grpSpPr>
        <p:sp>
          <p:nvSpPr>
            <p:cNvPr id="118" name="117 Cheurón"/>
            <p:cNvSpPr/>
            <p:nvPr/>
          </p:nvSpPr>
          <p:spPr>
            <a:xfrm>
              <a:off x="0" y="217328"/>
              <a:ext cx="1794293" cy="717717"/>
            </a:xfrm>
            <a:prstGeom prst="chevron">
              <a:avLst>
                <a:gd name="adj" fmla="val 38916"/>
              </a:avLst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9" name="Cheurón 4"/>
            <p:cNvSpPr/>
            <p:nvPr/>
          </p:nvSpPr>
          <p:spPr>
            <a:xfrm>
              <a:off x="195802" y="217328"/>
              <a:ext cx="1411736" cy="71771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algn="ctr" defTabSz="533400">
                <a:spcAft>
                  <a:spcPts val="0"/>
                </a:spcAft>
              </a:pPr>
              <a:r>
                <a:rPr lang="es-MX" sz="900" b="1" dirty="0" smtClean="0">
                  <a:latin typeface="Calibri" panose="020F0502020204030204" pitchFamily="34" charset="0"/>
                  <a:cs typeface="Arial" pitchFamily="34" charset="0"/>
                </a:rPr>
                <a:t>Juntas de Aclaraciones</a:t>
              </a:r>
            </a:p>
          </p:txBody>
        </p:sp>
      </p:grpSp>
      <p:grpSp>
        <p:nvGrpSpPr>
          <p:cNvPr id="123" name="50 Grupo"/>
          <p:cNvGrpSpPr/>
          <p:nvPr/>
        </p:nvGrpSpPr>
        <p:grpSpPr>
          <a:xfrm>
            <a:off x="5962512" y="5193706"/>
            <a:ext cx="1203281" cy="508880"/>
            <a:chOff x="0" y="217328"/>
            <a:chExt cx="1794293" cy="717717"/>
          </a:xfrm>
          <a:solidFill>
            <a:srgbClr val="008000"/>
          </a:solidFill>
        </p:grpSpPr>
        <p:sp>
          <p:nvSpPr>
            <p:cNvPr id="124" name="123 Cheurón"/>
            <p:cNvSpPr/>
            <p:nvPr/>
          </p:nvSpPr>
          <p:spPr>
            <a:xfrm>
              <a:off x="0" y="217328"/>
              <a:ext cx="1794293" cy="717717"/>
            </a:xfrm>
            <a:prstGeom prst="chevron">
              <a:avLst>
                <a:gd name="adj" fmla="val 38916"/>
              </a:avLst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5" name="Cheurón 4"/>
            <p:cNvSpPr/>
            <p:nvPr/>
          </p:nvSpPr>
          <p:spPr>
            <a:xfrm>
              <a:off x="180178" y="217328"/>
              <a:ext cx="1411737" cy="71771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algn="ctr" defTabSz="533400">
                <a:spcAft>
                  <a:spcPts val="0"/>
                </a:spcAft>
              </a:pPr>
              <a:r>
                <a:rPr lang="es-MX" sz="900" b="1" dirty="0" smtClean="0">
                  <a:latin typeface="Calibri" panose="020F0502020204030204" pitchFamily="34" charset="0"/>
                  <a:cs typeface="Arial" pitchFamily="34" charset="0"/>
                </a:rPr>
                <a:t>Recepción y Apertura de Proposiciones</a:t>
              </a:r>
            </a:p>
          </p:txBody>
        </p:sp>
      </p:grpSp>
      <p:grpSp>
        <p:nvGrpSpPr>
          <p:cNvPr id="126" name="50 Grupo"/>
          <p:cNvGrpSpPr/>
          <p:nvPr/>
        </p:nvGrpSpPr>
        <p:grpSpPr>
          <a:xfrm>
            <a:off x="6972162" y="5193706"/>
            <a:ext cx="1203281" cy="508880"/>
            <a:chOff x="0" y="217328"/>
            <a:chExt cx="1794293" cy="717717"/>
          </a:xfrm>
          <a:solidFill>
            <a:srgbClr val="008000"/>
          </a:solidFill>
        </p:grpSpPr>
        <p:sp>
          <p:nvSpPr>
            <p:cNvPr id="127" name="126 Cheurón"/>
            <p:cNvSpPr/>
            <p:nvPr/>
          </p:nvSpPr>
          <p:spPr>
            <a:xfrm>
              <a:off x="0" y="217328"/>
              <a:ext cx="1794293" cy="717717"/>
            </a:xfrm>
            <a:prstGeom prst="chevron">
              <a:avLst>
                <a:gd name="adj" fmla="val 38916"/>
              </a:avLst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8" name="Cheurón 4"/>
            <p:cNvSpPr/>
            <p:nvPr/>
          </p:nvSpPr>
          <p:spPr>
            <a:xfrm>
              <a:off x="225630" y="217328"/>
              <a:ext cx="1411736" cy="71771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algn="ctr" defTabSz="533400">
                <a:spcAft>
                  <a:spcPts val="0"/>
                </a:spcAft>
              </a:pPr>
              <a:r>
                <a:rPr lang="es-MX" sz="900" b="1" dirty="0" smtClean="0">
                  <a:latin typeface="Calibri" panose="020F0502020204030204" pitchFamily="34" charset="0"/>
                  <a:cs typeface="Arial" pitchFamily="34" charset="0"/>
                </a:rPr>
                <a:t>Evaluación de Proposiciones</a:t>
              </a:r>
            </a:p>
          </p:txBody>
        </p:sp>
      </p:grpSp>
      <p:grpSp>
        <p:nvGrpSpPr>
          <p:cNvPr id="130" name="50 Grupo"/>
          <p:cNvGrpSpPr/>
          <p:nvPr/>
        </p:nvGrpSpPr>
        <p:grpSpPr>
          <a:xfrm>
            <a:off x="7915246" y="5193706"/>
            <a:ext cx="1149242" cy="508880"/>
            <a:chOff x="-139648" y="217328"/>
            <a:chExt cx="2073592" cy="717717"/>
          </a:xfrm>
          <a:solidFill>
            <a:srgbClr val="008000"/>
          </a:solidFill>
        </p:grpSpPr>
        <p:sp>
          <p:nvSpPr>
            <p:cNvPr id="131" name="130 Cheurón"/>
            <p:cNvSpPr/>
            <p:nvPr/>
          </p:nvSpPr>
          <p:spPr>
            <a:xfrm>
              <a:off x="-139648" y="217328"/>
              <a:ext cx="2073592" cy="717717"/>
            </a:xfrm>
            <a:prstGeom prst="chevron">
              <a:avLst>
                <a:gd name="adj" fmla="val 38916"/>
              </a:avLst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32" name="Cheurón 4"/>
            <p:cNvSpPr/>
            <p:nvPr/>
          </p:nvSpPr>
          <p:spPr>
            <a:xfrm>
              <a:off x="180179" y="217328"/>
              <a:ext cx="1411737" cy="71771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algn="ctr" defTabSz="533400">
                <a:spcAft>
                  <a:spcPts val="0"/>
                </a:spcAft>
              </a:pPr>
              <a:r>
                <a:rPr lang="es-MX" sz="900" b="1" dirty="0" smtClean="0">
                  <a:latin typeface="Calibri" panose="020F0502020204030204" pitchFamily="34" charset="0"/>
                  <a:cs typeface="Arial" pitchFamily="34" charset="0"/>
                </a:rPr>
                <a:t>Asignación</a:t>
              </a:r>
            </a:p>
          </p:txBody>
        </p:sp>
      </p:grp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0381B8-54E9-4BD9-A8BE-E4FDEB35C648}" type="slidenum">
              <a:rPr lang="es-MX" smtClean="0">
                <a:solidFill>
                  <a:srgbClr val="5F5F5F"/>
                </a:solidFill>
                <a:latin typeface="Calibri" panose="020F0502020204030204" pitchFamily="34" charset="0"/>
              </a:rPr>
              <a:pPr>
                <a:defRPr/>
              </a:pPr>
              <a:t>16</a:t>
            </a:fld>
            <a:endParaRPr lang="es-MX" dirty="0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72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998420"/>
              </p:ext>
            </p:extLst>
          </p:nvPr>
        </p:nvGraphicFramePr>
        <p:xfrm>
          <a:off x="1760561" y="4663049"/>
          <a:ext cx="6972585" cy="1315717"/>
        </p:xfrm>
        <a:graphic>
          <a:graphicData uri="http://schemas.openxmlformats.org/drawingml/2006/table">
            <a:tbl>
              <a:tblPr/>
              <a:tblGrid>
                <a:gridCol w="6972585"/>
              </a:tblGrid>
              <a:tr h="1315717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361135" y="979601"/>
            <a:ext cx="8367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Antecedente</a:t>
            </a:r>
            <a:r>
              <a:rPr lang="es-MX" sz="1400" b="1" dirty="0" smtClean="0">
                <a:latin typeface="Calibri" panose="020F0502020204030204" pitchFamily="34" charset="0"/>
              </a:rPr>
              <a:t>:</a:t>
            </a:r>
          </a:p>
          <a:p>
            <a:pPr algn="just"/>
            <a:r>
              <a:rPr lang="es-ES" sz="1400" dirty="0" smtClean="0"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Autorización de </a:t>
            </a:r>
            <a:r>
              <a:rPr lang="es-ES" sz="1400" dirty="0"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la estrategia desarrollada para la </a:t>
            </a:r>
            <a:r>
              <a:rPr lang="es-ES" sz="1400" b="1" dirty="0"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Categoría de </a:t>
            </a:r>
            <a:r>
              <a:rPr lang="es-MX" sz="1400" b="1" dirty="0"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Adquisición de Datos Sísmicos</a:t>
            </a:r>
            <a:r>
              <a:rPr lang="es-MX" sz="1400" dirty="0"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; </a:t>
            </a:r>
            <a:endParaRPr lang="es-MX" sz="1400" dirty="0" smtClean="0">
              <a:latin typeface="Calibri" panose="020F0502020204030204" pitchFamily="34" charset="0"/>
              <a:ea typeface="Times New Roman"/>
              <a:cs typeface="Arial" panose="020B0604020202020204" pitchFamily="34" charset="0"/>
            </a:endParaRPr>
          </a:p>
          <a:p>
            <a:pPr algn="just"/>
            <a:r>
              <a:rPr lang="es-MX" sz="1400" b="1" dirty="0" smtClean="0"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Mecanismo </a:t>
            </a:r>
            <a:r>
              <a:rPr lang="es-MX" sz="1400" b="1" dirty="0"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para su </a:t>
            </a:r>
            <a:r>
              <a:rPr lang="es-MX" sz="1400" b="1" dirty="0" smtClean="0"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implementación:</a:t>
            </a:r>
            <a:r>
              <a:rPr lang="es-MX" sz="1400" dirty="0" smtClean="0"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 procedimientos </a:t>
            </a:r>
            <a:r>
              <a:rPr lang="es-MX" sz="1400" dirty="0"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de contratación como caso de </a:t>
            </a:r>
            <a:r>
              <a:rPr lang="es-MX" sz="1400" b="1" dirty="0"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excepción al concurso abierto</a:t>
            </a:r>
            <a:r>
              <a:rPr lang="es-MX" sz="1400" dirty="0"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, con la participación de </a:t>
            </a:r>
            <a:r>
              <a:rPr lang="es-MX" sz="1400" dirty="0" smtClean="0"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5 empresas líderes.</a:t>
            </a:r>
            <a:endParaRPr lang="es-MX" sz="1400" dirty="0">
              <a:latin typeface="Calibri" panose="020F050202020403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4" name="3 Rectángulo">
            <a:hlinkClick r:id="" action="ppaction://noaction"/>
          </p:cNvPr>
          <p:cNvSpPr/>
          <p:nvPr/>
        </p:nvSpPr>
        <p:spPr>
          <a:xfrm>
            <a:off x="3763819" y="1312849"/>
            <a:ext cx="727364" cy="230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Calibri" panose="020F0502020204030204" pitchFamily="34" charset="0"/>
            </a:endParaRPr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19" y="4027903"/>
            <a:ext cx="93934" cy="118784"/>
          </a:xfrm>
          <a:prstGeom prst="rect">
            <a:avLst/>
          </a:prstGeom>
        </p:spPr>
      </p:pic>
      <p:sp>
        <p:nvSpPr>
          <p:cNvPr id="32" name="1 Título"/>
          <p:cNvSpPr txBox="1">
            <a:spLocks/>
          </p:cNvSpPr>
          <p:nvPr/>
        </p:nvSpPr>
        <p:spPr bwMode="auto">
          <a:xfrm>
            <a:off x="1869475" y="217041"/>
            <a:ext cx="6910709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r"/>
            <a:r>
              <a:rPr lang="es-MX" sz="2000" kern="0" dirty="0" smtClean="0">
                <a:latin typeface="Calibri" panose="020F0502020204030204" pitchFamily="34" charset="0"/>
                <a:cs typeface="Arial" panose="020B0604020202020204" pitchFamily="34" charset="0"/>
              </a:rPr>
              <a:t>Resultado de la implementación de la estrategia</a:t>
            </a:r>
          </a:p>
          <a:p>
            <a:pPr algn="r"/>
            <a:r>
              <a:rPr lang="es-MX" sz="2000" kern="0" dirty="0" smtClean="0">
                <a:latin typeface="Calibri" panose="020F0502020204030204" pitchFamily="34" charset="0"/>
                <a:cs typeface="Arial" panose="020B0604020202020204" pitchFamily="34" charset="0"/>
              </a:rPr>
              <a:t>Proceso 1</a:t>
            </a:r>
          </a:p>
        </p:txBody>
      </p:sp>
      <p:graphicFrame>
        <p:nvGraphicFramePr>
          <p:cNvPr id="43" name="4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337186"/>
              </p:ext>
            </p:extLst>
          </p:nvPr>
        </p:nvGraphicFramePr>
        <p:xfrm>
          <a:off x="1910686" y="4716944"/>
          <a:ext cx="6662881" cy="1228659"/>
        </p:xfrm>
        <a:graphic>
          <a:graphicData uri="http://schemas.openxmlformats.org/drawingml/2006/table">
            <a:tbl>
              <a:tblPr firstRow="1" firstCol="1" bandRow="1"/>
              <a:tblGrid>
                <a:gridCol w="1225513"/>
                <a:gridCol w="1161543"/>
                <a:gridCol w="1020138"/>
                <a:gridCol w="848432"/>
                <a:gridCol w="1090841"/>
                <a:gridCol w="797929"/>
                <a:gridCol w="518485"/>
              </a:tblGrid>
              <a:tr h="3813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asignado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determinado PMR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Monto Ofertado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Descuento  Negociado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Monto </a:t>
                      </a:r>
                      <a:r>
                        <a:rPr lang="es-MX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final de </a:t>
                      </a:r>
                      <a:r>
                        <a:rPr lang="es-MX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la </a:t>
                      </a:r>
                      <a:r>
                        <a:rPr lang="es-MX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oferta</a:t>
                      </a:r>
                      <a:endParaRPr lang="es-MX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Beneficio</a:t>
                      </a:r>
                      <a:endParaRPr lang="es-MX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765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(MM USD)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(MM USD)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(MM USD)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(MM USD)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(MM USD)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(MM USD)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</a:tr>
              <a:tr h="1765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A-E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941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168.15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149.75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149.75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45.25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23.21%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8" name="57 Rectángulo"/>
          <p:cNvSpPr/>
          <p:nvPr/>
        </p:nvSpPr>
        <p:spPr>
          <a:xfrm>
            <a:off x="5111359" y="6200811"/>
            <a:ext cx="38154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Monto obtenido resultado de la estrategia de contratación</a:t>
            </a:r>
            <a:endParaRPr lang="es-MX" sz="1200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59" name="58 Conector recto de flecha"/>
          <p:cNvCxnSpPr/>
          <p:nvPr/>
        </p:nvCxnSpPr>
        <p:spPr>
          <a:xfrm flipV="1">
            <a:off x="6720527" y="5978766"/>
            <a:ext cx="0" cy="197685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>
          <a:xfrm>
            <a:off x="466692" y="2120538"/>
            <a:ext cx="826645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"/>
          <p:cNvSpPr/>
          <p:nvPr/>
        </p:nvSpPr>
        <p:spPr>
          <a:xfrm>
            <a:off x="6445506" y="5533318"/>
            <a:ext cx="502945" cy="310830"/>
          </a:xfrm>
          <a:prstGeom prst="rect">
            <a:avLst/>
          </a:prstGeom>
          <a:noFill/>
          <a:ln w="952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Calibri" panose="020F0502020204030204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315213" y="5551354"/>
            <a:ext cx="401467" cy="292090"/>
          </a:xfrm>
          <a:prstGeom prst="rect">
            <a:avLst/>
          </a:prstGeom>
          <a:noFill/>
          <a:ln w="952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Calibri" panose="020F0502020204030204" pitchFamily="34" charset="0"/>
            </a:endParaRPr>
          </a:p>
        </p:txBody>
      </p:sp>
      <p:grpSp>
        <p:nvGrpSpPr>
          <p:cNvPr id="22" name="21 Grupo"/>
          <p:cNvGrpSpPr/>
          <p:nvPr/>
        </p:nvGrpSpPr>
        <p:grpSpPr>
          <a:xfrm>
            <a:off x="447306" y="2396904"/>
            <a:ext cx="1254309" cy="3581862"/>
            <a:chOff x="433658" y="1232865"/>
            <a:chExt cx="1173916" cy="4349885"/>
          </a:xfrm>
        </p:grpSpPr>
        <p:grpSp>
          <p:nvGrpSpPr>
            <p:cNvPr id="23" name="22 Grupo"/>
            <p:cNvGrpSpPr/>
            <p:nvPr/>
          </p:nvGrpSpPr>
          <p:grpSpPr>
            <a:xfrm>
              <a:off x="433658" y="1543758"/>
              <a:ext cx="1169908" cy="4038992"/>
              <a:chOff x="463973" y="1327222"/>
              <a:chExt cx="2422420" cy="4241583"/>
            </a:xfrm>
          </p:grpSpPr>
          <p:grpSp>
            <p:nvGrpSpPr>
              <p:cNvPr id="25" name="24 Grupo"/>
              <p:cNvGrpSpPr/>
              <p:nvPr/>
            </p:nvGrpSpPr>
            <p:grpSpPr>
              <a:xfrm>
                <a:off x="466930" y="1327222"/>
                <a:ext cx="2419461" cy="4241583"/>
                <a:chOff x="-3645922" y="758092"/>
                <a:chExt cx="2780182" cy="4873966"/>
              </a:xfrm>
            </p:grpSpPr>
            <p:pic>
              <p:nvPicPr>
                <p:cNvPr id="28" name="27 Imagen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999" t="5371" r="31554" b="2939"/>
                <a:stretch/>
              </p:blipFill>
              <p:spPr>
                <a:xfrm>
                  <a:off x="-3645922" y="758092"/>
                  <a:ext cx="2780182" cy="4873966"/>
                </a:xfrm>
                <a:prstGeom prst="rect">
                  <a:avLst/>
                </a:prstGeom>
              </p:spPr>
            </p:pic>
            <p:sp>
              <p:nvSpPr>
                <p:cNvPr id="30" name="29 Rectángulo"/>
                <p:cNvSpPr/>
                <p:nvPr/>
              </p:nvSpPr>
              <p:spPr>
                <a:xfrm>
                  <a:off x="-3645922" y="896732"/>
                  <a:ext cx="2780182" cy="4735326"/>
                </a:xfrm>
                <a:prstGeom prst="rect">
                  <a:avLst/>
                </a:prstGeom>
                <a:gradFill>
                  <a:gsLst>
                    <a:gs pos="67000">
                      <a:srgbClr val="000000">
                        <a:alpha val="56000"/>
                      </a:srgbClr>
                    </a:gs>
                    <a:gs pos="100000">
                      <a:srgbClr val="000000"/>
                    </a:gs>
                    <a:gs pos="12000">
                      <a:srgbClr val="FFFFFF">
                        <a:alpha val="7000"/>
                      </a:srgbClr>
                    </a:gs>
                  </a:gsLst>
                  <a:lin ang="54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27" name="26 Rectángulo"/>
              <p:cNvSpPr/>
              <p:nvPr/>
            </p:nvSpPr>
            <p:spPr>
              <a:xfrm>
                <a:off x="463973" y="3796591"/>
                <a:ext cx="2422420" cy="1772214"/>
              </a:xfrm>
              <a:prstGeom prst="rect">
                <a:avLst/>
              </a:prstGeom>
              <a:solidFill>
                <a:srgbClr val="FFFF00">
                  <a:alpha val="6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4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cs typeface="Arial" pitchFamily="34" charset="0"/>
                  </a:rPr>
                  <a:t>Conclusión</a:t>
                </a:r>
              </a:p>
            </p:txBody>
          </p:sp>
        </p:grpSp>
        <p:sp>
          <p:nvSpPr>
            <p:cNvPr id="24" name="23 Rectángulo"/>
            <p:cNvSpPr/>
            <p:nvPr/>
          </p:nvSpPr>
          <p:spPr>
            <a:xfrm>
              <a:off x="433659" y="1232865"/>
              <a:ext cx="1173915" cy="2662317"/>
            </a:xfrm>
            <a:prstGeom prst="rect">
              <a:avLst/>
            </a:prstGeom>
            <a:solidFill>
              <a:srgbClr val="008000">
                <a:alpha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238375" algn="l"/>
                </a:tabLst>
                <a:defRPr/>
              </a:pPr>
              <a:r>
                <a:rPr kumimoji="0" lang="es-MX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cs typeface="Arial" pitchFamily="34" charset="0"/>
                </a:rPr>
                <a:t>Implementa-</a:t>
              </a:r>
              <a:r>
                <a:rPr kumimoji="0" lang="es-MX" sz="1400" b="1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cs typeface="Arial" pitchFamily="34" charset="0"/>
                </a:rPr>
                <a:t>ción</a:t>
              </a:r>
              <a:r>
                <a:rPr kumimoji="0" lang="es-MX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cs typeface="Arial" pitchFamily="34" charset="0"/>
                </a:rPr>
                <a:t> </a:t>
              </a:r>
              <a:r>
                <a:rPr kumimoji="0" lang="es-MX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cs typeface="Arial" pitchFamily="34" charset="0"/>
                </a:rPr>
                <a:t>de la Estrategia</a:t>
              </a:r>
            </a:p>
          </p:txBody>
        </p:sp>
      </p:grp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378060"/>
              </p:ext>
            </p:extLst>
          </p:nvPr>
        </p:nvGraphicFramePr>
        <p:xfrm>
          <a:off x="446344" y="2212488"/>
          <a:ext cx="8293627" cy="436245"/>
        </p:xfrm>
        <a:graphic>
          <a:graphicData uri="http://schemas.openxmlformats.org/drawingml/2006/table">
            <a:tbl>
              <a:tblPr/>
              <a:tblGrid>
                <a:gridCol w="1250562"/>
                <a:gridCol w="54714"/>
                <a:gridCol w="6988351"/>
              </a:tblGrid>
              <a:tr h="4147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Requerimiento </a:t>
                      </a:r>
                      <a:r>
                        <a:rPr lang="es-MX" sz="1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Específico (PEP)</a:t>
                      </a:r>
                      <a:endParaRPr lang="es-MX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just" fontAlgn="ctr"/>
                      <a:r>
                        <a:rPr lang="es-MX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Solución de imagen sísmica enfocada a </a:t>
                      </a:r>
                      <a:r>
                        <a:rPr lang="es-MX" sz="14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plays</a:t>
                      </a:r>
                      <a:r>
                        <a:rPr lang="es-MX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mesozoicos en aguas someras del Golfo de México con tecnologías 3D OBS Full Acimut.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</a:tr>
            </a:tbl>
          </a:graphicData>
        </a:graphic>
      </p:graphicFrame>
      <p:cxnSp>
        <p:nvCxnSpPr>
          <p:cNvPr id="49" name="48 Conector recto"/>
          <p:cNvCxnSpPr/>
          <p:nvPr/>
        </p:nvCxnSpPr>
        <p:spPr>
          <a:xfrm>
            <a:off x="1756277" y="4589158"/>
            <a:ext cx="69725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50 Rectángulo"/>
          <p:cNvSpPr/>
          <p:nvPr/>
        </p:nvSpPr>
        <p:spPr>
          <a:xfrm>
            <a:off x="1671896" y="2601249"/>
            <a:ext cx="70315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Courier New" pitchFamily="49" charset="0"/>
              <a:buChar char="o"/>
            </a:pPr>
            <a:endParaRPr lang="es-ES" sz="1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Courier New" pitchFamily="49" charset="0"/>
              <a:buChar char="o"/>
            </a:pPr>
            <a:r>
              <a:rPr lang="es-ES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De abril a mayo de 2016, se realizó un procedimiento de </a:t>
            </a:r>
            <a:r>
              <a:rPr lang="es-ES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Invitación Restringida, </a:t>
            </a:r>
            <a:r>
              <a:rPr lang="es-ES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bajo un esquema </a:t>
            </a:r>
            <a:r>
              <a:rPr lang="es-ES" sz="1400" dirty="0">
                <a:latin typeface="Calibri" panose="020F0502020204030204" pitchFamily="34" charset="0"/>
                <a:cs typeface="Arial" panose="020B0604020202020204" pitchFamily="34" charset="0"/>
              </a:rPr>
              <a:t>de Precios Máximos de Referencia</a:t>
            </a:r>
            <a:r>
              <a:rPr lang="es-ES" sz="1400" b="1" dirty="0">
                <a:latin typeface="Calibri" panose="020F0502020204030204" pitchFamily="34" charset="0"/>
                <a:cs typeface="Arial" panose="020B0604020202020204" pitchFamily="34" charset="0"/>
              </a:rPr>
              <a:t> (PMR), </a:t>
            </a:r>
            <a:r>
              <a:rPr lang="es-ES" sz="1400" dirty="0">
                <a:latin typeface="Calibri" panose="020F0502020204030204" pitchFamily="34" charset="0"/>
                <a:cs typeface="Arial" panose="020B0604020202020204" pitchFamily="34" charset="0"/>
              </a:rPr>
              <a:t>considerando un monto </a:t>
            </a:r>
            <a:r>
              <a:rPr lang="es-ES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base </a:t>
            </a:r>
            <a:r>
              <a:rPr lang="es-ES" sz="1400" dirty="0">
                <a:latin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es-ES" sz="1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168.1 MMUSD</a:t>
            </a:r>
            <a:r>
              <a:rPr lang="es-ES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, 13.79% menos </a:t>
            </a:r>
            <a:r>
              <a:rPr lang="es-ES" sz="1400" dirty="0">
                <a:latin typeface="Calibri" panose="020F0502020204030204" pitchFamily="34" charset="0"/>
                <a:cs typeface="Arial" panose="020B0604020202020204" pitchFamily="34" charset="0"/>
              </a:rPr>
              <a:t>con relación al presupuesto original </a:t>
            </a:r>
            <a:r>
              <a:rPr lang="es-ES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estimado (195 MMUSD</a:t>
            </a:r>
            <a:r>
              <a:rPr lang="es-ES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ES" sz="1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Courier New" pitchFamily="49" charset="0"/>
              <a:buChar char="o"/>
            </a:pPr>
            <a:endParaRPr lang="es-ES" sz="1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Courier New" pitchFamily="49" charset="0"/>
              <a:buChar char="o"/>
            </a:pPr>
            <a:r>
              <a:rPr lang="es-MX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En mayo se </a:t>
            </a:r>
            <a:r>
              <a:rPr lang="es-MX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firmó el </a:t>
            </a:r>
            <a:r>
              <a:rPr lang="es-MX" sz="1400" dirty="0">
                <a:latin typeface="Calibri" panose="020F0502020204030204" pitchFamily="34" charset="0"/>
                <a:cs typeface="Arial" panose="020B0604020202020204" pitchFamily="34" charset="0"/>
              </a:rPr>
              <a:t>Contrato </a:t>
            </a:r>
            <a:r>
              <a:rPr lang="es-MX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con </a:t>
            </a:r>
            <a:r>
              <a:rPr lang="es-MX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es-MX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empresa ganadora por </a:t>
            </a:r>
            <a:r>
              <a:rPr lang="es-MX" sz="1400" dirty="0">
                <a:latin typeface="Calibri" panose="020F0502020204030204" pitchFamily="34" charset="0"/>
                <a:cs typeface="Arial" panose="020B0604020202020204" pitchFamily="34" charset="0"/>
              </a:rPr>
              <a:t>un monto de </a:t>
            </a:r>
            <a:r>
              <a:rPr lang="es-MX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149.75 MMUSD</a:t>
            </a:r>
            <a:r>
              <a:rPr lang="es-MX" sz="1400" dirty="0">
                <a:latin typeface="Calibri" panose="020F0502020204030204" pitchFamily="34" charset="0"/>
                <a:cs typeface="Arial" panose="020B0604020202020204" pitchFamily="34" charset="0"/>
              </a:rPr>
              <a:t>, por reunir las condiciones comerciales, técnicas, económicas y ofertar el porcentaje de descuento más bajo.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>
          <a:xfrm>
            <a:off x="8265109" y="6390547"/>
            <a:ext cx="438318" cy="288925"/>
          </a:xfrm>
        </p:spPr>
        <p:txBody>
          <a:bodyPr/>
          <a:lstStyle/>
          <a:p>
            <a:fld id="{2400F3FB-737C-434C-9B9F-922F36B85744}" type="slidenum">
              <a:rPr lang="es-ES" altLang="es-MX" sz="1400" smtClean="0">
                <a:solidFill>
                  <a:srgbClr val="C0C0C0">
                    <a:lumMod val="50000"/>
                  </a:srgbClr>
                </a:solidFill>
                <a:latin typeface="Calibri" panose="020F0502020204030204" pitchFamily="34" charset="0"/>
              </a:rPr>
              <a:pPr/>
              <a:t>17</a:t>
            </a:fld>
            <a:endParaRPr lang="es-ES" altLang="es-MX" sz="1400" dirty="0">
              <a:solidFill>
                <a:srgbClr val="C0C0C0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0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/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Resultado de la implementación de la estrategia</a:t>
            </a:r>
            <a:br>
              <a:rPr lang="es-MX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Proceso </a:t>
            </a:r>
            <a:r>
              <a:rPr lang="es-MX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</a:t>
            </a:r>
            <a:endParaRPr lang="es-MX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48482" y="6360184"/>
            <a:ext cx="438318" cy="288925"/>
          </a:xfrm>
        </p:spPr>
        <p:txBody>
          <a:bodyPr/>
          <a:lstStyle/>
          <a:p>
            <a:fld id="{2400F3FB-737C-434C-9B9F-922F36B85744}" type="slidenum">
              <a:rPr lang="es-ES" altLang="es-MX" sz="1400" smtClean="0">
                <a:solidFill>
                  <a:srgbClr val="C0C0C0">
                    <a:lumMod val="50000"/>
                  </a:srgbClr>
                </a:solidFill>
                <a:latin typeface="Calibri" panose="020F0502020204030204" pitchFamily="34" charset="0"/>
              </a:rPr>
              <a:pPr/>
              <a:t>18</a:t>
            </a:fld>
            <a:endParaRPr lang="es-ES" altLang="es-MX" sz="1400" dirty="0">
              <a:solidFill>
                <a:srgbClr val="C0C0C0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65419" y="870483"/>
            <a:ext cx="8367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Antecedente</a:t>
            </a:r>
            <a:r>
              <a:rPr lang="es-MX" sz="1400" b="1" dirty="0" smtClean="0">
                <a:latin typeface="Calibri" panose="020F0502020204030204" pitchFamily="34" charset="0"/>
              </a:rPr>
              <a:t>:</a:t>
            </a:r>
            <a:endParaRPr lang="es-MX" sz="1400" dirty="0" smtClean="0">
              <a:latin typeface="Calibri" panose="020F0502020204030204" pitchFamily="34" charset="0"/>
            </a:endParaRPr>
          </a:p>
          <a:p>
            <a:pPr algn="just"/>
            <a:r>
              <a:rPr lang="es-ES" sz="1400" dirty="0" smtClean="0"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Autorización de la </a:t>
            </a:r>
            <a:r>
              <a:rPr lang="es-ES" sz="1400" dirty="0"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estrategia desarrollada para la </a:t>
            </a:r>
            <a:r>
              <a:rPr lang="es-ES" sz="1400" b="1" dirty="0"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Categoría de </a:t>
            </a:r>
            <a:r>
              <a:rPr lang="es-MX" sz="1400" b="1" dirty="0"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Adquisición de Datos Sísmicos</a:t>
            </a:r>
            <a:r>
              <a:rPr lang="es-MX" sz="1400" dirty="0"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; </a:t>
            </a:r>
            <a:endParaRPr lang="es-MX" sz="1400" dirty="0" smtClean="0">
              <a:latin typeface="Calibri" panose="020F0502020204030204" pitchFamily="34" charset="0"/>
              <a:ea typeface="Times New Roman"/>
              <a:cs typeface="Arial" panose="020B0604020202020204" pitchFamily="34" charset="0"/>
            </a:endParaRPr>
          </a:p>
          <a:p>
            <a:pPr algn="just"/>
            <a:r>
              <a:rPr lang="es-MX" sz="1400" b="1" dirty="0" smtClean="0"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Mecanismo </a:t>
            </a:r>
            <a:r>
              <a:rPr lang="es-MX" sz="1400" b="1" dirty="0"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para su </a:t>
            </a:r>
            <a:r>
              <a:rPr lang="es-MX" sz="1400" b="1" dirty="0" smtClean="0"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implementación: </a:t>
            </a:r>
            <a:r>
              <a:rPr lang="es-MX" sz="1400" dirty="0" smtClean="0"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procedimientos </a:t>
            </a:r>
            <a:r>
              <a:rPr lang="es-MX" sz="1400" dirty="0"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de contratación como caso de </a:t>
            </a:r>
            <a:r>
              <a:rPr lang="es-MX" sz="1400" b="1" dirty="0"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excepción al concurso abierto</a:t>
            </a:r>
            <a:r>
              <a:rPr lang="es-MX" sz="1400" dirty="0"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, con la participación de </a:t>
            </a:r>
            <a:r>
              <a:rPr lang="es-MX" sz="1400" dirty="0" smtClean="0"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3 empresas líderes.</a:t>
            </a:r>
            <a:r>
              <a:rPr lang="es-ES" sz="1400" dirty="0" smtClean="0">
                <a:latin typeface="Calibri" panose="020F050202020403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es-MX" sz="1400" dirty="0">
              <a:latin typeface="Calibri" panose="020F0502020204030204" pitchFamily="34" charset="0"/>
              <a:ea typeface="Times New Roman"/>
              <a:cs typeface="Arial" panose="020B0604020202020204" pitchFamily="34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448832" y="2250255"/>
            <a:ext cx="1254309" cy="3900379"/>
            <a:chOff x="433658" y="1232865"/>
            <a:chExt cx="1173916" cy="4736698"/>
          </a:xfrm>
        </p:grpSpPr>
        <p:grpSp>
          <p:nvGrpSpPr>
            <p:cNvPr id="6" name="5 Grupo"/>
            <p:cNvGrpSpPr/>
            <p:nvPr/>
          </p:nvGrpSpPr>
          <p:grpSpPr>
            <a:xfrm>
              <a:off x="433658" y="1543758"/>
              <a:ext cx="1169908" cy="4425805"/>
              <a:chOff x="463973" y="1327222"/>
              <a:chExt cx="2422420" cy="4647798"/>
            </a:xfrm>
          </p:grpSpPr>
          <p:grpSp>
            <p:nvGrpSpPr>
              <p:cNvPr id="8" name="7 Grupo"/>
              <p:cNvGrpSpPr/>
              <p:nvPr/>
            </p:nvGrpSpPr>
            <p:grpSpPr>
              <a:xfrm>
                <a:off x="466930" y="1327222"/>
                <a:ext cx="2419461" cy="4647798"/>
                <a:chOff x="-3645922" y="758092"/>
                <a:chExt cx="2780182" cy="5340744"/>
              </a:xfrm>
            </p:grpSpPr>
            <p:pic>
              <p:nvPicPr>
                <p:cNvPr id="10" name="9 Imagen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999" t="5371" r="31554" b="2939"/>
                <a:stretch/>
              </p:blipFill>
              <p:spPr>
                <a:xfrm>
                  <a:off x="-3645922" y="758092"/>
                  <a:ext cx="2780182" cy="5205966"/>
                </a:xfrm>
                <a:prstGeom prst="rect">
                  <a:avLst/>
                </a:prstGeom>
              </p:spPr>
            </p:pic>
            <p:sp>
              <p:nvSpPr>
                <p:cNvPr id="11" name="10 Rectángulo"/>
                <p:cNvSpPr/>
                <p:nvPr/>
              </p:nvSpPr>
              <p:spPr>
                <a:xfrm>
                  <a:off x="-3645922" y="896732"/>
                  <a:ext cx="2780182" cy="5202104"/>
                </a:xfrm>
                <a:prstGeom prst="rect">
                  <a:avLst/>
                </a:prstGeom>
                <a:gradFill>
                  <a:gsLst>
                    <a:gs pos="67000">
                      <a:srgbClr val="000000">
                        <a:alpha val="56000"/>
                      </a:srgbClr>
                    </a:gs>
                    <a:gs pos="100000">
                      <a:srgbClr val="000000"/>
                    </a:gs>
                    <a:gs pos="12000">
                      <a:srgbClr val="FFFFFF">
                        <a:alpha val="7000"/>
                      </a:srgbClr>
                    </a:gs>
                  </a:gsLst>
                  <a:lin ang="54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9" name="8 Rectángulo"/>
              <p:cNvSpPr/>
              <p:nvPr/>
            </p:nvSpPr>
            <p:spPr>
              <a:xfrm>
                <a:off x="463973" y="4253280"/>
                <a:ext cx="2422420" cy="1721740"/>
              </a:xfrm>
              <a:prstGeom prst="rect">
                <a:avLst/>
              </a:prstGeom>
              <a:solidFill>
                <a:srgbClr val="FFFF00">
                  <a:alpha val="6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R="0" lvl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4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cs typeface="Arial" pitchFamily="34" charset="0"/>
                  </a:rPr>
                  <a:t>Conclusión</a:t>
                </a:r>
              </a:p>
            </p:txBody>
          </p:sp>
        </p:grpSp>
        <p:sp>
          <p:nvSpPr>
            <p:cNvPr id="7" name="6 Rectángulo"/>
            <p:cNvSpPr/>
            <p:nvPr/>
          </p:nvSpPr>
          <p:spPr>
            <a:xfrm>
              <a:off x="433659" y="1232865"/>
              <a:ext cx="1173915" cy="3097192"/>
            </a:xfrm>
            <a:prstGeom prst="rect">
              <a:avLst/>
            </a:prstGeom>
            <a:solidFill>
              <a:srgbClr val="008000">
                <a:alpha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238375" algn="l"/>
                </a:tabLst>
                <a:defRPr/>
              </a:pPr>
              <a:r>
                <a:rPr kumimoji="0" lang="es-MX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cs typeface="Arial" pitchFamily="34" charset="0"/>
                </a:rPr>
                <a:t>Implementa-</a:t>
              </a:r>
              <a:r>
                <a:rPr kumimoji="0" lang="es-MX" sz="1400" b="1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cs typeface="Arial" pitchFamily="34" charset="0"/>
                </a:rPr>
                <a:t>ción</a:t>
              </a:r>
              <a:r>
                <a:rPr kumimoji="0" lang="es-MX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cs typeface="Arial" pitchFamily="34" charset="0"/>
                </a:rPr>
                <a:t> </a:t>
              </a:r>
              <a:r>
                <a:rPr kumimoji="0" lang="es-MX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cs typeface="Arial" pitchFamily="34" charset="0"/>
                </a:rPr>
                <a:t>de la Estrategia</a:t>
              </a:r>
            </a:p>
          </p:txBody>
        </p:sp>
      </p:grpSp>
      <p:cxnSp>
        <p:nvCxnSpPr>
          <p:cNvPr id="12" name="11 Conector recto"/>
          <p:cNvCxnSpPr/>
          <p:nvPr/>
        </p:nvCxnSpPr>
        <p:spPr>
          <a:xfrm>
            <a:off x="466692" y="2120538"/>
            <a:ext cx="826645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994619"/>
              </p:ext>
            </p:extLst>
          </p:nvPr>
        </p:nvGraphicFramePr>
        <p:xfrm>
          <a:off x="446344" y="2212488"/>
          <a:ext cx="8293627" cy="436245"/>
        </p:xfrm>
        <a:graphic>
          <a:graphicData uri="http://schemas.openxmlformats.org/drawingml/2006/table">
            <a:tbl>
              <a:tblPr/>
              <a:tblGrid>
                <a:gridCol w="1250562"/>
                <a:gridCol w="54714"/>
                <a:gridCol w="6988351"/>
              </a:tblGrid>
              <a:tr h="4147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Requerimiento </a:t>
                      </a:r>
                      <a:r>
                        <a:rPr lang="es-MX" sz="1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Específico (PEP)</a:t>
                      </a:r>
                      <a:endParaRPr lang="es-MX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just" fontAlgn="ctr"/>
                      <a:r>
                        <a:rPr lang="es-MX" sz="1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Solución integral para optimización de imagen sísmica subsalina en aguas profundas en el Área Perdido con tecnologías </a:t>
                      </a:r>
                      <a:r>
                        <a:rPr lang="es-MX" sz="1400" b="0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Multi</a:t>
                      </a:r>
                      <a:r>
                        <a:rPr lang="es-MX" sz="1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-acimut.</a:t>
                      </a:r>
                      <a:endParaRPr lang="es-MX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</a:tr>
            </a:tbl>
          </a:graphicData>
        </a:graphic>
      </p:graphicFrame>
      <p:sp>
        <p:nvSpPr>
          <p:cNvPr id="14" name="13 Rectángulo"/>
          <p:cNvSpPr/>
          <p:nvPr/>
        </p:nvSpPr>
        <p:spPr>
          <a:xfrm>
            <a:off x="1703140" y="2414287"/>
            <a:ext cx="703153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Courier New" pitchFamily="49" charset="0"/>
              <a:buChar char="o"/>
            </a:pPr>
            <a:endParaRPr lang="es-ES" sz="1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Courier New" pitchFamily="49" charset="0"/>
              <a:buChar char="o"/>
            </a:pPr>
            <a:r>
              <a:rPr lang="es-ES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De julio a octubre de 2016, se realizó un procedimiento de </a:t>
            </a:r>
            <a:r>
              <a:rPr lang="es-ES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invitación restringida, </a:t>
            </a:r>
            <a:r>
              <a:rPr lang="es-ES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bajo un esquema </a:t>
            </a:r>
            <a:r>
              <a:rPr lang="es-ES" sz="1400" dirty="0">
                <a:latin typeface="Calibri" panose="020F0502020204030204" pitchFamily="34" charset="0"/>
                <a:cs typeface="Arial" panose="020B0604020202020204" pitchFamily="34" charset="0"/>
              </a:rPr>
              <a:t>de Precios Máximos de Referencia</a:t>
            </a:r>
            <a:r>
              <a:rPr lang="es-ES" sz="1400" b="1" dirty="0">
                <a:latin typeface="Calibri" panose="020F0502020204030204" pitchFamily="34" charset="0"/>
                <a:cs typeface="Arial" panose="020B0604020202020204" pitchFamily="34" charset="0"/>
              </a:rPr>
              <a:t> (PMR), </a:t>
            </a:r>
            <a:r>
              <a:rPr lang="es-ES" sz="1400" dirty="0">
                <a:latin typeface="Calibri" panose="020F0502020204030204" pitchFamily="34" charset="0"/>
                <a:cs typeface="Arial" panose="020B0604020202020204" pitchFamily="34" charset="0"/>
              </a:rPr>
              <a:t>considerando un monto </a:t>
            </a:r>
            <a:r>
              <a:rPr lang="es-ES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base </a:t>
            </a:r>
            <a:r>
              <a:rPr lang="es-ES" sz="1400" dirty="0">
                <a:latin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es-ES" sz="1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188.6 MMUSD</a:t>
            </a:r>
            <a:r>
              <a:rPr lang="es-ES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, 2.7% menos </a:t>
            </a:r>
            <a:r>
              <a:rPr lang="es-ES" sz="1400" dirty="0">
                <a:latin typeface="Calibri" panose="020F0502020204030204" pitchFamily="34" charset="0"/>
                <a:cs typeface="Arial" panose="020B0604020202020204" pitchFamily="34" charset="0"/>
              </a:rPr>
              <a:t>con relación al presupuesto original </a:t>
            </a:r>
            <a:r>
              <a:rPr lang="es-ES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estimado (194 MMUSD).</a:t>
            </a:r>
            <a:endParaRPr lang="es-ES" sz="1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Courier New" pitchFamily="49" charset="0"/>
              <a:buChar char="o"/>
            </a:pPr>
            <a:endParaRPr lang="es-ES" sz="1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Courier New" pitchFamily="49" charset="0"/>
              <a:buChar char="o"/>
            </a:pPr>
            <a:r>
              <a:rPr lang="es-MX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En octubre se firmó  </a:t>
            </a:r>
            <a:r>
              <a:rPr lang="es-MX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el </a:t>
            </a:r>
            <a:r>
              <a:rPr lang="es-MX" sz="1400" dirty="0">
                <a:latin typeface="Calibri" panose="020F0502020204030204" pitchFamily="34" charset="0"/>
                <a:cs typeface="Arial" panose="020B0604020202020204" pitchFamily="34" charset="0"/>
              </a:rPr>
              <a:t>Contrato </a:t>
            </a:r>
            <a:r>
              <a:rPr lang="es-MX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por </a:t>
            </a:r>
            <a:r>
              <a:rPr lang="es-MX" sz="1400" dirty="0">
                <a:latin typeface="Calibri" panose="020F0502020204030204" pitchFamily="34" charset="0"/>
                <a:cs typeface="Arial" panose="020B0604020202020204" pitchFamily="34" charset="0"/>
              </a:rPr>
              <a:t>un monto de </a:t>
            </a:r>
            <a:r>
              <a:rPr lang="es-MX" sz="1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147.66 MMUSD</a:t>
            </a:r>
            <a:r>
              <a:rPr lang="es-MX" sz="1400" dirty="0">
                <a:latin typeface="Calibri" panose="020F0502020204030204" pitchFamily="34" charset="0"/>
                <a:cs typeface="Arial" panose="020B0604020202020204" pitchFamily="34" charset="0"/>
              </a:rPr>
              <a:t>, por reunir las condiciones comerciales, técnicas, económicas y ofertar el porcentaje de descuento más bajo</a:t>
            </a:r>
            <a:r>
              <a:rPr lang="es-MX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MX" sz="1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Courier New" pitchFamily="49" charset="0"/>
              <a:buChar char="o"/>
            </a:pPr>
            <a:r>
              <a:rPr lang="es-MX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Previo a </a:t>
            </a:r>
            <a:r>
              <a:rPr lang="es-MX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la asignación del </a:t>
            </a:r>
            <a:r>
              <a:rPr lang="es-MX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contrato, </a:t>
            </a:r>
            <a:r>
              <a:rPr lang="es-MX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se llevó a efecto una ronda de negociación con la empresa seleccionada, en la que se obtuvo un descuento adicional de </a:t>
            </a:r>
            <a:r>
              <a:rPr lang="es-MX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1 MMUSD</a:t>
            </a:r>
            <a:endParaRPr lang="es-MX" sz="1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732613" y="4800602"/>
            <a:ext cx="69725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035115"/>
              </p:ext>
            </p:extLst>
          </p:nvPr>
        </p:nvGraphicFramePr>
        <p:xfrm>
          <a:off x="1732614" y="4876500"/>
          <a:ext cx="6972585" cy="1274134"/>
        </p:xfrm>
        <a:graphic>
          <a:graphicData uri="http://schemas.openxmlformats.org/drawingml/2006/table">
            <a:tbl>
              <a:tblPr/>
              <a:tblGrid>
                <a:gridCol w="6972585"/>
              </a:tblGrid>
              <a:tr h="127413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458978"/>
              </p:ext>
            </p:extLst>
          </p:nvPr>
        </p:nvGraphicFramePr>
        <p:xfrm>
          <a:off x="1865349" y="4948083"/>
          <a:ext cx="6662881" cy="656303"/>
        </p:xfrm>
        <a:graphic>
          <a:graphicData uri="http://schemas.openxmlformats.org/drawingml/2006/table">
            <a:tbl>
              <a:tblPr firstRow="1" firstCol="1" bandRow="1"/>
              <a:tblGrid>
                <a:gridCol w="1225513"/>
                <a:gridCol w="1161543"/>
                <a:gridCol w="1020138"/>
                <a:gridCol w="848432"/>
                <a:gridCol w="1090841"/>
                <a:gridCol w="797929"/>
                <a:gridCol w="518485"/>
              </a:tblGrid>
              <a:tr h="3174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asignado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determinado PMR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Monto Ofertado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Descuento  Negociado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Monto </a:t>
                      </a:r>
                      <a:r>
                        <a:rPr lang="es-MX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final de </a:t>
                      </a:r>
                      <a:r>
                        <a:rPr lang="es-MX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la </a:t>
                      </a:r>
                      <a:r>
                        <a:rPr lang="es-MX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oferta</a:t>
                      </a:r>
                      <a:endParaRPr lang="es-MX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Beneficio</a:t>
                      </a:r>
                      <a:endParaRPr lang="es-MX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694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(MM USD)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(MM USD)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(MM USD)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(MM USD)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(MM USD)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(MM USD)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</a:tr>
              <a:tr h="1694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A-E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723745"/>
              </p:ext>
            </p:extLst>
          </p:nvPr>
        </p:nvGraphicFramePr>
        <p:xfrm>
          <a:off x="1872723" y="5568967"/>
          <a:ext cx="6633714" cy="540569"/>
        </p:xfrm>
        <a:graphic>
          <a:graphicData uri="http://schemas.openxmlformats.org/drawingml/2006/table">
            <a:tbl>
              <a:tblPr firstRow="1" firstCol="1" bandRow="1"/>
              <a:tblGrid>
                <a:gridCol w="1218561"/>
                <a:gridCol w="1154954"/>
                <a:gridCol w="1014351"/>
                <a:gridCol w="843619"/>
                <a:gridCol w="1084653"/>
                <a:gridCol w="793403"/>
                <a:gridCol w="524173"/>
              </a:tblGrid>
              <a:tr h="5405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188.6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148.66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147.66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46.33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23.88%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20 Rectángulo"/>
          <p:cNvSpPr/>
          <p:nvPr/>
        </p:nvSpPr>
        <p:spPr>
          <a:xfrm>
            <a:off x="2286000" y="5694478"/>
            <a:ext cx="401467" cy="292090"/>
          </a:xfrm>
          <a:prstGeom prst="rect">
            <a:avLst/>
          </a:prstGeom>
          <a:noFill/>
          <a:ln w="952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Calibri" panose="020F0502020204030204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6381896" y="5675738"/>
            <a:ext cx="502945" cy="310830"/>
          </a:xfrm>
          <a:prstGeom prst="rect">
            <a:avLst/>
          </a:prstGeom>
          <a:noFill/>
          <a:ln w="952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Calibri" panose="020F0502020204030204" pitchFamily="34" charset="0"/>
            </a:endParaRPr>
          </a:p>
        </p:txBody>
      </p:sp>
      <p:cxnSp>
        <p:nvCxnSpPr>
          <p:cNvPr id="22" name="58 Conector recto de flecha"/>
          <p:cNvCxnSpPr/>
          <p:nvPr/>
        </p:nvCxnSpPr>
        <p:spPr>
          <a:xfrm flipV="1">
            <a:off x="6641017" y="6002619"/>
            <a:ext cx="0" cy="197685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57 Rectángulo"/>
          <p:cNvSpPr/>
          <p:nvPr/>
        </p:nvSpPr>
        <p:spPr>
          <a:xfrm>
            <a:off x="4977139" y="6200304"/>
            <a:ext cx="38154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Monto obtenido resultado de la estrategia de contratación</a:t>
            </a:r>
            <a:endParaRPr lang="es-MX" sz="1200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77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dirty="0" smtClean="0">
                <a:latin typeface="Calibri" panose="020F0502020204030204" pitchFamily="34" charset="0"/>
              </a:rPr>
              <a:t>Conclusiones</a:t>
            </a:r>
            <a:endParaRPr lang="es-MX" dirty="0">
              <a:latin typeface="Calibri" panose="020F0502020204030204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48482" y="6346737"/>
            <a:ext cx="438318" cy="288925"/>
          </a:xfrm>
        </p:spPr>
        <p:txBody>
          <a:bodyPr/>
          <a:lstStyle/>
          <a:p>
            <a:fld id="{2400F3FB-737C-434C-9B9F-922F36B85744}" type="slidenum">
              <a:rPr lang="es-ES" altLang="es-MX" sz="1400" smtClean="0">
                <a:solidFill>
                  <a:srgbClr val="C0C0C0">
                    <a:lumMod val="50000"/>
                  </a:srgbClr>
                </a:solidFill>
                <a:latin typeface="Calibri" panose="020F0502020204030204" pitchFamily="34" charset="0"/>
              </a:rPr>
              <a:pPr/>
              <a:t>19</a:t>
            </a:fld>
            <a:endParaRPr lang="es-ES" altLang="es-MX" sz="1400" dirty="0">
              <a:solidFill>
                <a:srgbClr val="C0C0C0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586353" y="2280747"/>
            <a:ext cx="2479576" cy="2506994"/>
            <a:chOff x="4003716" y="1744034"/>
            <a:chExt cx="1648708" cy="1648708"/>
          </a:xfrm>
          <a:solidFill>
            <a:srgbClr val="008000"/>
          </a:solidFill>
        </p:grpSpPr>
        <p:sp>
          <p:nvSpPr>
            <p:cNvPr id="7" name="Elipse 6"/>
            <p:cNvSpPr/>
            <p:nvPr/>
          </p:nvSpPr>
          <p:spPr>
            <a:xfrm>
              <a:off x="4003716" y="1744034"/>
              <a:ext cx="1648708" cy="1648708"/>
            </a:xfrm>
            <a:prstGeom prst="ellipse">
              <a:avLst/>
            </a:prstGeom>
            <a:grpFill/>
            <a:ln>
              <a:solidFill>
                <a:srgbClr val="D4D4E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Elipse 4"/>
            <p:cNvSpPr/>
            <p:nvPr/>
          </p:nvSpPr>
          <p:spPr>
            <a:xfrm>
              <a:off x="4245164" y="1985482"/>
              <a:ext cx="1165812" cy="116581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b="1" kern="1200" dirty="0" smtClean="0">
                  <a:latin typeface="Calibri" panose="020F0502020204030204" pitchFamily="34" charset="0"/>
                </a:rPr>
                <a:t>Ahorro de 91.6 MMUSD (23.5% del presupuesto asignado)</a:t>
              </a:r>
              <a:endParaRPr lang="es-MX" sz="1600" b="1" kern="1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3413687" y="904102"/>
            <a:ext cx="1439999" cy="1440000"/>
            <a:chOff x="2684748" y="1675"/>
            <a:chExt cx="850876" cy="898140"/>
          </a:xfrm>
          <a:solidFill>
            <a:srgbClr val="FF6600"/>
          </a:solidFill>
        </p:grpSpPr>
        <p:sp>
          <p:nvSpPr>
            <p:cNvPr id="10" name="Elipse 9"/>
            <p:cNvSpPr/>
            <p:nvPr/>
          </p:nvSpPr>
          <p:spPr>
            <a:xfrm>
              <a:off x="2684748" y="1675"/>
              <a:ext cx="850876" cy="898140"/>
            </a:xfrm>
            <a:prstGeom prst="ellipse">
              <a:avLst/>
            </a:prstGeom>
            <a:grpFill/>
            <a:ln>
              <a:solidFill>
                <a:srgbClr val="D4D4E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Elipse 4"/>
            <p:cNvSpPr/>
            <p:nvPr/>
          </p:nvSpPr>
          <p:spPr>
            <a:xfrm>
              <a:off x="2805473" y="122402"/>
              <a:ext cx="582906" cy="58290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kern="1200" dirty="0" smtClean="0">
                  <a:latin typeface="Calibri" panose="020F0502020204030204" pitchFamily="34" charset="0"/>
                </a:rPr>
                <a:t>Adquisición derivada de Categoría</a:t>
              </a:r>
              <a:endParaRPr lang="es-MX" sz="1400" b="1" kern="1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5093128" y="1802622"/>
            <a:ext cx="1440000" cy="1440000"/>
            <a:chOff x="2684749" y="1438033"/>
            <a:chExt cx="824354" cy="824354"/>
          </a:xfrm>
          <a:solidFill>
            <a:srgbClr val="FF6600"/>
          </a:solidFill>
        </p:grpSpPr>
        <p:sp>
          <p:nvSpPr>
            <p:cNvPr id="13" name="Elipse 12"/>
            <p:cNvSpPr/>
            <p:nvPr/>
          </p:nvSpPr>
          <p:spPr>
            <a:xfrm>
              <a:off x="2684749" y="1438033"/>
              <a:ext cx="824354" cy="824354"/>
            </a:xfrm>
            <a:prstGeom prst="ellipse">
              <a:avLst/>
            </a:prstGeom>
            <a:grpFill/>
            <a:ln>
              <a:solidFill>
                <a:srgbClr val="D4D4E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Elipse 4"/>
            <p:cNvSpPr/>
            <p:nvPr/>
          </p:nvSpPr>
          <p:spPr>
            <a:xfrm>
              <a:off x="2805473" y="1558757"/>
              <a:ext cx="582906" cy="58290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kern="1200" dirty="0" smtClean="0">
                  <a:latin typeface="Calibri" panose="020F0502020204030204" pitchFamily="34" charset="0"/>
                </a:rPr>
                <a:t>Empresas líderes en el servicio</a:t>
              </a:r>
              <a:endParaRPr lang="es-MX" sz="1400" b="1" kern="1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5093128" y="3651648"/>
            <a:ext cx="1440000" cy="1440000"/>
            <a:chOff x="2684749" y="2874388"/>
            <a:chExt cx="824354" cy="824354"/>
          </a:xfrm>
          <a:solidFill>
            <a:srgbClr val="FF6600"/>
          </a:solidFill>
        </p:grpSpPr>
        <p:sp>
          <p:nvSpPr>
            <p:cNvPr id="16" name="Elipse 15"/>
            <p:cNvSpPr/>
            <p:nvPr/>
          </p:nvSpPr>
          <p:spPr>
            <a:xfrm>
              <a:off x="2684749" y="2874388"/>
              <a:ext cx="824354" cy="824354"/>
            </a:xfrm>
            <a:prstGeom prst="ellipse">
              <a:avLst/>
            </a:prstGeom>
            <a:grpFill/>
            <a:ln>
              <a:solidFill>
                <a:srgbClr val="D4D4E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Elipse 4"/>
            <p:cNvSpPr/>
            <p:nvPr/>
          </p:nvSpPr>
          <p:spPr>
            <a:xfrm>
              <a:off x="2805473" y="2995112"/>
              <a:ext cx="582906" cy="58290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kern="1200" dirty="0" smtClean="0">
                  <a:latin typeface="Calibri" panose="020F0502020204030204" pitchFamily="34" charset="0"/>
                </a:rPr>
                <a:t>Utilización de precios máximos de referencia</a:t>
              </a:r>
              <a:endParaRPr lang="es-MX" sz="1400" b="1" kern="1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3388245" y="4772627"/>
            <a:ext cx="1440000" cy="1440000"/>
            <a:chOff x="2684749" y="4310743"/>
            <a:chExt cx="824354" cy="824354"/>
          </a:xfrm>
          <a:solidFill>
            <a:srgbClr val="FF6600"/>
          </a:solidFill>
        </p:grpSpPr>
        <p:sp>
          <p:nvSpPr>
            <p:cNvPr id="19" name="Elipse 18"/>
            <p:cNvSpPr/>
            <p:nvPr/>
          </p:nvSpPr>
          <p:spPr>
            <a:xfrm>
              <a:off x="2684749" y="4310743"/>
              <a:ext cx="824354" cy="824354"/>
            </a:xfrm>
            <a:prstGeom prst="ellipse">
              <a:avLst/>
            </a:prstGeom>
            <a:grpFill/>
            <a:ln>
              <a:solidFill>
                <a:srgbClr val="D4D4E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Elipse 4"/>
            <p:cNvSpPr/>
            <p:nvPr/>
          </p:nvSpPr>
          <p:spPr>
            <a:xfrm>
              <a:off x="2805473" y="4431467"/>
              <a:ext cx="582906" cy="58290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kern="1200" dirty="0" smtClean="0">
                  <a:latin typeface="Calibri" panose="020F0502020204030204" pitchFamily="34" charset="0"/>
                </a:rPr>
                <a:t>Negociación en el proceso 2 permitió ahorro adicional</a:t>
              </a:r>
              <a:endParaRPr lang="es-MX" sz="1400" b="1" kern="1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3641237" y="3304902"/>
            <a:ext cx="262144" cy="306659"/>
            <a:chOff x="3632756" y="2415058"/>
            <a:chExt cx="262144" cy="306659"/>
          </a:xfrm>
          <a:solidFill>
            <a:srgbClr val="C00000"/>
          </a:solidFill>
        </p:grpSpPr>
        <p:sp>
          <p:nvSpPr>
            <p:cNvPr id="25" name="Flecha derecha 24"/>
            <p:cNvSpPr/>
            <p:nvPr/>
          </p:nvSpPr>
          <p:spPr>
            <a:xfrm>
              <a:off x="3632756" y="2415058"/>
              <a:ext cx="262144" cy="306659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lecha derecha 4"/>
            <p:cNvSpPr/>
            <p:nvPr/>
          </p:nvSpPr>
          <p:spPr>
            <a:xfrm>
              <a:off x="3632756" y="2476390"/>
              <a:ext cx="183501" cy="1839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600" kern="1200">
                <a:latin typeface="Calibri" panose="020F0502020204030204" pitchFamily="34" charset="0"/>
              </a:endParaRP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4708947" y="1856410"/>
            <a:ext cx="478125" cy="478125"/>
            <a:chOff x="2857863" y="892970"/>
            <a:chExt cx="478125" cy="478125"/>
          </a:xfrm>
          <a:solidFill>
            <a:srgbClr val="C00000"/>
          </a:solidFill>
        </p:grpSpPr>
        <p:sp>
          <p:nvSpPr>
            <p:cNvPr id="28" name="Más 27"/>
            <p:cNvSpPr/>
            <p:nvPr/>
          </p:nvSpPr>
          <p:spPr>
            <a:xfrm>
              <a:off x="2857863" y="892970"/>
              <a:ext cx="478125" cy="478125"/>
            </a:xfrm>
            <a:prstGeom prst="mathPlus">
              <a:avLst/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Más 4"/>
            <p:cNvSpPr/>
            <p:nvPr/>
          </p:nvSpPr>
          <p:spPr>
            <a:xfrm>
              <a:off x="2921238" y="1075805"/>
              <a:ext cx="351375" cy="1124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600" kern="1200">
                <a:latin typeface="Calibri" panose="020F0502020204030204" pitchFamily="34" charset="0"/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6012824" y="3175855"/>
            <a:ext cx="478125" cy="478125"/>
            <a:chOff x="2857863" y="892970"/>
            <a:chExt cx="478125" cy="478125"/>
          </a:xfrm>
          <a:solidFill>
            <a:srgbClr val="C00000"/>
          </a:solidFill>
        </p:grpSpPr>
        <p:sp>
          <p:nvSpPr>
            <p:cNvPr id="31" name="Más 30"/>
            <p:cNvSpPr/>
            <p:nvPr/>
          </p:nvSpPr>
          <p:spPr>
            <a:xfrm>
              <a:off x="2857863" y="892970"/>
              <a:ext cx="478125" cy="478125"/>
            </a:xfrm>
            <a:prstGeom prst="mathPlus">
              <a:avLst/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Más 4"/>
            <p:cNvSpPr/>
            <p:nvPr/>
          </p:nvSpPr>
          <p:spPr>
            <a:xfrm>
              <a:off x="2921238" y="1075805"/>
              <a:ext cx="351375" cy="1124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600" kern="1200">
                <a:latin typeface="Calibri" panose="020F0502020204030204" pitchFamily="34" charset="0"/>
              </a:endParaRP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933686" y="5096842"/>
            <a:ext cx="478125" cy="478125"/>
            <a:chOff x="2857863" y="892970"/>
            <a:chExt cx="478125" cy="478125"/>
          </a:xfrm>
          <a:solidFill>
            <a:srgbClr val="C00000"/>
          </a:solidFill>
        </p:grpSpPr>
        <p:sp>
          <p:nvSpPr>
            <p:cNvPr id="34" name="Más 33"/>
            <p:cNvSpPr/>
            <p:nvPr/>
          </p:nvSpPr>
          <p:spPr>
            <a:xfrm>
              <a:off x="2857863" y="892970"/>
              <a:ext cx="478125" cy="478125"/>
            </a:xfrm>
            <a:prstGeom prst="mathPlus">
              <a:avLst/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Más 4"/>
            <p:cNvSpPr/>
            <p:nvPr/>
          </p:nvSpPr>
          <p:spPr>
            <a:xfrm>
              <a:off x="2921238" y="1075805"/>
              <a:ext cx="351375" cy="1124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600" kern="1200">
                <a:latin typeface="Calibri" panose="020F0502020204030204" pitchFamily="34" charset="0"/>
              </a:endParaRPr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6894505" y="2985692"/>
            <a:ext cx="1792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Rentabilidad y transparencia de la Procura</a:t>
            </a:r>
            <a:endParaRPr lang="es-MX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24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D37E64-E3D7-4AAA-B681-30F45BDC9F9F}" type="slidenum">
              <a:rPr lang="es-ES" smtClean="0">
                <a:latin typeface="Calibri" panose="020F0502020204030204" pitchFamily="34" charset="0"/>
              </a:rPr>
              <a:pPr>
                <a:defRPr/>
              </a:pPr>
              <a:t>2</a:t>
            </a:fld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154680" y="2800350"/>
            <a:ext cx="5520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Contexto de Pemex</a:t>
            </a:r>
            <a:endParaRPr lang="es-MX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53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D37E64-E3D7-4AAA-B681-30F45BDC9F9F}" type="slidenum">
              <a:rPr lang="es-ES" smtClean="0">
                <a:latin typeface="Calibri" panose="020F0502020204030204" pitchFamily="34" charset="0"/>
              </a:rPr>
              <a:pPr>
                <a:defRPr/>
              </a:pPr>
              <a:t>20</a:t>
            </a:fld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154680" y="2800350"/>
            <a:ext cx="5520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Muchas </a:t>
            </a:r>
            <a:r>
              <a:rPr lang="es-MX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gracias</a:t>
            </a:r>
            <a:r>
              <a:rPr lang="es-MX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!</a:t>
            </a:r>
            <a:endParaRPr lang="es-MX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9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D37E64-E3D7-4AAA-B681-30F45BDC9F9F}" type="slidenum">
              <a:rPr lang="es-ES" smtClean="0">
                <a:latin typeface="Calibri" panose="020F0502020204030204" pitchFamily="34" charset="0"/>
              </a:rPr>
              <a:pPr>
                <a:defRPr/>
              </a:pPr>
              <a:t>3</a:t>
            </a:fld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63070" y="1146362"/>
            <a:ext cx="59973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Plan de Negocios 2016 - 2021</a:t>
            </a:r>
            <a:endParaRPr lang="es-MX" sz="26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63070" y="2070847"/>
            <a:ext cx="75975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Eje rector: la rentabilidad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Pemex como Empresa Productiva del Estado (EPE) en transición: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Precios regulados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Garantía de abasto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Mayor contribuyente del Estado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Monopolio con regulación asimétrica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Régimen fiscal especial, entre </a:t>
            </a:r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otras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En ejecución y con avances importantes y tangibles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MX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MX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68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D37E64-E3D7-4AAA-B681-30F45BDC9F9F}" type="slidenum">
              <a:rPr lang="es-ES" smtClean="0">
                <a:latin typeface="Calibri" panose="020F0502020204030204" pitchFamily="34" charset="0"/>
              </a:rPr>
              <a:pPr>
                <a:defRPr/>
              </a:pPr>
              <a:t>4</a:t>
            </a:fld>
            <a:endParaRPr lang="es-ES" dirty="0">
              <a:latin typeface="Calibri" panose="020F0502020204030204" pitchFamily="34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795383" y="1074057"/>
            <a:ext cx="7628527" cy="5006221"/>
            <a:chOff x="795383" y="1074057"/>
            <a:chExt cx="7628527" cy="500622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5383" y="1074057"/>
              <a:ext cx="7628527" cy="500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Rectángulo"/>
            <p:cNvSpPr/>
            <p:nvPr/>
          </p:nvSpPr>
          <p:spPr>
            <a:xfrm>
              <a:off x="7724775" y="5880253"/>
              <a:ext cx="381000" cy="20002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175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D37E64-E3D7-4AAA-B681-30F45BDC9F9F}" type="slidenum">
              <a:rPr lang="es-ES" smtClean="0">
                <a:latin typeface="Calibri" panose="020F0502020204030204" pitchFamily="34" charset="0"/>
              </a:rPr>
              <a:pPr>
                <a:defRPr/>
              </a:pPr>
              <a:t>5</a:t>
            </a:fld>
            <a:endParaRPr lang="es-ES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6002" y="1001485"/>
            <a:ext cx="7155542" cy="498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70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D37E64-E3D7-4AAA-B681-30F45BDC9F9F}" type="slidenum">
              <a:rPr lang="es-ES" smtClean="0">
                <a:latin typeface="Calibri" panose="020F0502020204030204" pitchFamily="34" charset="0"/>
              </a:rPr>
              <a:pPr>
                <a:defRPr/>
              </a:pPr>
              <a:t>6</a:t>
            </a:fld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154680" y="2800350"/>
            <a:ext cx="5520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Reforma Energética:</a:t>
            </a:r>
          </a:p>
          <a:p>
            <a:pPr algn="r"/>
            <a:r>
              <a:rPr lang="es-MX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Implicaciones para Pemex</a:t>
            </a:r>
            <a:endParaRPr lang="es-MX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7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D37E64-E3D7-4AAA-B681-30F45BDC9F9F}" type="slidenum">
              <a:rPr lang="es-ES" smtClean="0">
                <a:latin typeface="Calibri" panose="020F0502020204030204" pitchFamily="34" charset="0"/>
              </a:rPr>
              <a:pPr>
                <a:defRPr/>
              </a:pPr>
              <a:t>7</a:t>
            </a:fld>
            <a:endParaRPr lang="es-ES" dirty="0">
              <a:latin typeface="Calibri" panose="020F0502020204030204" pitchFamily="34" charset="0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123190" y="1166498"/>
            <a:ext cx="8824686" cy="4588844"/>
            <a:chOff x="123190" y="1356543"/>
            <a:chExt cx="8824686" cy="411731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3190" y="1356543"/>
              <a:ext cx="8824686" cy="4083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7 Rectángulo"/>
            <p:cNvSpPr/>
            <p:nvPr/>
          </p:nvSpPr>
          <p:spPr>
            <a:xfrm>
              <a:off x="8566876" y="5240098"/>
              <a:ext cx="381000" cy="20002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123190" y="5273831"/>
              <a:ext cx="1705610" cy="20002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6" name="CuadroTexto 5"/>
          <p:cNvSpPr txBox="1"/>
          <p:nvPr/>
        </p:nvSpPr>
        <p:spPr>
          <a:xfrm>
            <a:off x="6010835" y="312070"/>
            <a:ext cx="2675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 smtClean="0">
                <a:latin typeface="Calibri" panose="020F0502020204030204" pitchFamily="34" charset="0"/>
              </a:rPr>
              <a:t>Actividades</a:t>
            </a:r>
            <a:endParaRPr lang="es-MX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91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D37E64-E3D7-4AAA-B681-30F45BDC9F9F}" type="slidenum">
              <a:rPr lang="es-ES" smtClean="0">
                <a:latin typeface="Calibri" panose="020F0502020204030204" pitchFamily="34" charset="0"/>
              </a:rPr>
              <a:pPr>
                <a:defRPr/>
              </a:pPr>
              <a:t>8</a:t>
            </a:fld>
            <a:endParaRPr lang="es-ES" dirty="0">
              <a:latin typeface="Calibri" panose="020F0502020204030204" pitchFamily="34" charset="0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270346" y="904478"/>
            <a:ext cx="8753639" cy="4729840"/>
            <a:chOff x="293206" y="1262743"/>
            <a:chExt cx="8753639" cy="404020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4801" y="1262743"/>
              <a:ext cx="8644725" cy="4034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5 Rectángulo"/>
            <p:cNvSpPr/>
            <p:nvPr/>
          </p:nvSpPr>
          <p:spPr>
            <a:xfrm>
              <a:off x="8665845" y="5102922"/>
              <a:ext cx="381000" cy="20002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293206" y="5097116"/>
              <a:ext cx="1592743" cy="205831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0" name="8 CuadroTexto"/>
          <p:cNvSpPr txBox="1"/>
          <p:nvPr/>
        </p:nvSpPr>
        <p:spPr>
          <a:xfrm>
            <a:off x="363071" y="5628268"/>
            <a:ext cx="8431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Oportunidad: utilizar todos los instrumentos y flexibilidad que ofrece la Reforma Energética</a:t>
            </a:r>
            <a:endParaRPr lang="es-MX" sz="2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755341" y="312070"/>
            <a:ext cx="2931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 smtClean="0">
                <a:latin typeface="Calibri" panose="020F0502020204030204" pitchFamily="34" charset="0"/>
              </a:rPr>
              <a:t>Estructura interna</a:t>
            </a:r>
            <a:endParaRPr lang="es-MX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96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D37E64-E3D7-4AAA-B681-30F45BDC9F9F}" type="slidenum">
              <a:rPr lang="es-ES" smtClean="0">
                <a:latin typeface="Calibri" panose="020F0502020204030204" pitchFamily="34" charset="0"/>
              </a:rPr>
              <a:pPr>
                <a:defRPr/>
              </a:pPr>
              <a:t>9</a:t>
            </a:fld>
            <a:endParaRPr lang="es-ES" dirty="0">
              <a:latin typeface="Calibri" panose="020F050202020403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887506" y="1237129"/>
            <a:ext cx="2447365" cy="2581836"/>
            <a:chOff x="1842247" y="1896035"/>
            <a:chExt cx="2447365" cy="2581836"/>
          </a:xfrm>
          <a:solidFill>
            <a:schemeClr val="accent2"/>
          </a:solidFill>
        </p:grpSpPr>
        <p:sp>
          <p:nvSpPr>
            <p:cNvPr id="5" name="Elipse 4"/>
            <p:cNvSpPr/>
            <p:nvPr/>
          </p:nvSpPr>
          <p:spPr>
            <a:xfrm>
              <a:off x="1842247" y="1896035"/>
              <a:ext cx="2447365" cy="258183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2185146" y="2725288"/>
              <a:ext cx="1761565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Nuevo marco normativo de procura</a:t>
              </a:r>
              <a:endParaRPr lang="es-MX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7" name="CuadroTexto 6"/>
          <p:cNvSpPr txBox="1"/>
          <p:nvPr/>
        </p:nvSpPr>
        <p:spPr>
          <a:xfrm>
            <a:off x="4477871" y="312070"/>
            <a:ext cx="4208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 smtClean="0">
                <a:latin typeface="Calibri" panose="020F0502020204030204" pitchFamily="34" charset="0"/>
              </a:rPr>
              <a:t>Procura y Abastecimiento</a:t>
            </a:r>
            <a:endParaRPr lang="es-MX" sz="2800" b="1" dirty="0">
              <a:latin typeface="Calibri" panose="020F0502020204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798793" y="1303762"/>
            <a:ext cx="4410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latin typeface="Calibri" panose="020F0502020204030204" pitchFamily="34" charset="0"/>
              </a:rPr>
              <a:t>Modelo de contratación más oportuno y eficiente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latin typeface="Calibri" panose="020F0502020204030204" pitchFamily="34" charset="0"/>
              </a:rPr>
              <a:t>Entorno de transparencia y certidumbre</a:t>
            </a:r>
            <a:endParaRPr lang="es-MX" dirty="0">
              <a:latin typeface="Calibri" panose="020F0502020204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798793" y="3320872"/>
            <a:ext cx="4410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latin typeface="Calibri" panose="020F0502020204030204" pitchFamily="34" charset="0"/>
              </a:rPr>
              <a:t>Procesos innovadores de contratación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latin typeface="Calibri" panose="020F0502020204030204" pitchFamily="34" charset="0"/>
              </a:rPr>
              <a:t>Fomento a la competencia y transparencia</a:t>
            </a:r>
            <a:endParaRPr lang="es-MX" dirty="0">
              <a:latin typeface="Calibri" panose="020F0502020204030204" pitchFamily="34" charset="0"/>
            </a:endParaRPr>
          </a:p>
        </p:txBody>
      </p:sp>
      <p:sp>
        <p:nvSpPr>
          <p:cNvPr id="11" name="Cruz 10"/>
          <p:cNvSpPr/>
          <p:nvPr/>
        </p:nvSpPr>
        <p:spPr>
          <a:xfrm>
            <a:off x="5755340" y="2675965"/>
            <a:ext cx="497542" cy="474274"/>
          </a:xfrm>
          <a:prstGeom prst="plus">
            <a:avLst/>
          </a:prstGeom>
          <a:solidFill>
            <a:schemeClr val="accent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3" name="Conector recto 12"/>
          <p:cNvCxnSpPr/>
          <p:nvPr/>
        </p:nvCxnSpPr>
        <p:spPr>
          <a:xfrm flipV="1">
            <a:off x="2299447" y="4518212"/>
            <a:ext cx="6589059" cy="134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779927" y="4983788"/>
            <a:ext cx="8807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alibri" panose="020F0502020204030204" pitchFamily="34" charset="0"/>
              </a:rPr>
              <a:t>Adquisición de bienes y servicios en condiciones de precio y calidad favorables a Pemex</a:t>
            </a:r>
            <a:endParaRPr lang="es-MX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5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pemex">
  <a:themeElements>
    <a:clrScheme name="pemex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0C0C0"/>
      </a:accent1>
      <a:accent2>
        <a:srgbClr val="008000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7300"/>
      </a:accent6>
      <a:hlink>
        <a:srgbClr val="CC3300"/>
      </a:hlink>
      <a:folHlink>
        <a:srgbClr val="5F5F5F"/>
      </a:folHlink>
    </a:clrScheme>
    <a:fontScheme name="pemex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me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mex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mex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mex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mex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mex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mex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mex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mex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mex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mex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mex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mex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0C0C0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7300"/>
        </a:accent6>
        <a:hlink>
          <a:srgbClr val="CC33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24985c95-fb57-494f-9756-0ccb38565a26">XWKFF545T6Z4-292-331</_dlc_DocId>
    <_dlc_DocIdUrl xmlns="24985c95-fb57-494f-9756-0ccb38565a26">
      <Url>http://intranet.pemex.com/acerca/indentidad_institucional/_layouts/15/DocIdRedir.aspx?ID=XWKFF545T6Z4-292-331</Url>
      <Description>XWKFF545T6Z4-292-331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5CF1E75924A1B44AB82CE082859EFFF" ma:contentTypeVersion="1" ma:contentTypeDescription="Crear nuevo documento." ma:contentTypeScope="" ma:versionID="56512b2b6804489e7092f198df6eb42c">
  <xsd:schema xmlns:xsd="http://www.w3.org/2001/XMLSchema" xmlns:xs="http://www.w3.org/2001/XMLSchema" xmlns:p="http://schemas.microsoft.com/office/2006/metadata/properties" xmlns:ns1="http://schemas.microsoft.com/sharepoint/v3" xmlns:ns2="24985c95-fb57-494f-9756-0ccb38565a26" targetNamespace="http://schemas.microsoft.com/office/2006/metadata/properties" ma:root="true" ma:fieldsID="a3ee42605ded1718cf69561de6a533b0" ns1:_="" ns2:_="">
    <xsd:import namespace="http://schemas.microsoft.com/sharepoint/v3"/>
    <xsd:import namespace="24985c95-fb57-494f-9756-0ccb38565a2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985c95-fb57-494f-9756-0ccb38565a2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entificador persistente" ma:description="Mantener el identificador al agregar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6C9698-4A87-4EB3-BE67-D67B991B4639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sharepoint/v3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24985c95-fb57-494f-9756-0ccb38565a26"/>
  </ds:schemaRefs>
</ds:datastoreItem>
</file>

<file path=customXml/itemProps2.xml><?xml version="1.0" encoding="utf-8"?>
<ds:datastoreItem xmlns:ds="http://schemas.openxmlformats.org/officeDocument/2006/customXml" ds:itemID="{491A0289-3C27-4CB4-B5A7-25AE87EAD7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A595F2-5D1D-4B86-B52A-3092DD800DE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1D6A31B-B53A-43B5-B3AC-5932B3C914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4985c95-fb57-494f-9756-0ccb38565a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7332</TotalTime>
  <Words>1405</Words>
  <Application>Microsoft Office PowerPoint</Application>
  <PresentationFormat>Presentación en pantalla (4:3)</PresentationFormat>
  <Paragraphs>349</Paragraphs>
  <Slides>20</Slides>
  <Notes>5</Notes>
  <HiddenSlides>2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Calibri</vt:lpstr>
      <vt:lpstr>Courier New</vt:lpstr>
      <vt:lpstr>Times New Roman</vt:lpstr>
      <vt:lpstr>Trebuchet MS</vt:lpstr>
      <vt:lpstr>Wingdings</vt:lpstr>
      <vt:lpstr>pemex</vt:lpstr>
      <vt:lpstr>Innovación en Procura Caso de Pemex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Abastecimiento Estratégico y Gestión por Categorías</vt:lpstr>
      <vt:lpstr>Presentación de PowerPoint</vt:lpstr>
      <vt:lpstr>Presentación de PowerPoint</vt:lpstr>
      <vt:lpstr>Presentación de PowerPoint</vt:lpstr>
      <vt:lpstr>Presentación de PowerPoint</vt:lpstr>
      <vt:lpstr>Esquema conceptual de proceso</vt:lpstr>
      <vt:lpstr>Presentación de PowerPoint</vt:lpstr>
      <vt:lpstr>Resultado de la implementación de la estrategia Proceso 2</vt:lpstr>
      <vt:lpstr>Conclusiones</vt:lpstr>
      <vt:lpstr>Presentación de PowerPoint</vt:lpstr>
    </vt:vector>
  </TitlesOfParts>
  <Company>GIT - Petróleos Mexicanos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Barbero Huerta Paola</dc:creator>
  <cp:lastModifiedBy>Guasque Garza Ana Rosa</cp:lastModifiedBy>
  <cp:revision>178</cp:revision>
  <cp:lastPrinted>2016-11-24T01:43:45Z</cp:lastPrinted>
  <dcterms:created xsi:type="dcterms:W3CDTF">2007-06-15T16:03:25Z</dcterms:created>
  <dcterms:modified xsi:type="dcterms:W3CDTF">2016-11-25T20:05:26Z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0x01010095CF1E75924A1B44AB82CE082859EFFF</vt:lpwstr>
  </property>
  <property fmtid="{D5CDD505-2E9C-101B-9397-08002B2CF9AE}" pid="3" name="_dlc_DocIdItemGuid">
    <vt:lpwstr>be6ffc4f-4340-4883-9066-05545cacd1c4</vt:lpwstr>
  </property>
</Properties>
</file>