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60" r:id="rId5"/>
    <p:sldId id="262" r:id="rId6"/>
    <p:sldId id="266" r:id="rId7"/>
    <p:sldId id="267" r:id="rId8"/>
    <p:sldId id="268" r:id="rId9"/>
    <p:sldId id="274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D68B1C"/>
    <a:srgbClr val="7ABC32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rdomenech@yahoo.e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alasjm@tigo.c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6835" y="4650640"/>
            <a:ext cx="6108200" cy="8592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Estudio</a:t>
            </a:r>
            <a:r>
              <a:rPr lang="en-US" b="1" dirty="0" smtClean="0">
                <a:solidFill>
                  <a:srgbClr val="002060"/>
                </a:solidFill>
              </a:rPr>
              <a:t> de </a:t>
            </a:r>
            <a:r>
              <a:rPr lang="en-US" b="1" dirty="0" err="1" smtClean="0">
                <a:solidFill>
                  <a:srgbClr val="002060"/>
                </a:solidFill>
              </a:rPr>
              <a:t>Indicadores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de </a:t>
            </a:r>
            <a:r>
              <a:rPr lang="en-US" b="1" dirty="0" err="1" smtClean="0">
                <a:solidFill>
                  <a:srgbClr val="002060"/>
                </a:solidFill>
              </a:rPr>
              <a:t>Impacto</a:t>
            </a:r>
            <a:r>
              <a:rPr lang="en-US" b="1" dirty="0" smtClean="0">
                <a:solidFill>
                  <a:srgbClr val="002060"/>
                </a:solidFill>
              </a:rPr>
              <a:t> y </a:t>
            </a:r>
            <a:r>
              <a:rPr lang="en-US" b="1" dirty="0" err="1" smtClean="0">
                <a:solidFill>
                  <a:srgbClr val="002060"/>
                </a:solidFill>
              </a:rPr>
              <a:t>Avance</a:t>
            </a:r>
            <a:r>
              <a:rPr lang="en-US" b="1" dirty="0" smtClean="0">
                <a:solidFill>
                  <a:srgbClr val="002060"/>
                </a:solidFill>
              </a:rPr>
              <a:t> de la </a:t>
            </a:r>
            <a:r>
              <a:rPr lang="en-US" b="1" dirty="0" smtClean="0">
                <a:solidFill>
                  <a:srgbClr val="002060"/>
                </a:solidFill>
              </a:rPr>
              <a:t>CPS - </a:t>
            </a:r>
            <a:r>
              <a:rPr lang="en-US" b="1" dirty="0" err="1" smtClean="0">
                <a:solidFill>
                  <a:srgbClr val="002060"/>
                </a:solidFill>
              </a:rPr>
              <a:t>Avance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502" y="5843767"/>
            <a:ext cx="7329840" cy="458115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2000" b="1" dirty="0">
                <a:solidFill>
                  <a:srgbClr val="2A5A06"/>
                </a:solidFill>
              </a:rPr>
              <a:t>MSc. José </a:t>
            </a:r>
            <a:r>
              <a:rPr lang="en-US" sz="2000" b="1" dirty="0" err="1" smtClean="0">
                <a:solidFill>
                  <a:srgbClr val="2A5A06"/>
                </a:solidFill>
              </a:rPr>
              <a:t>Domenech</a:t>
            </a:r>
            <a:r>
              <a:rPr lang="en-US" sz="2000" b="1" dirty="0" smtClean="0">
                <a:solidFill>
                  <a:srgbClr val="2A5A06"/>
                </a:solidFill>
              </a:rPr>
              <a:t> - </a:t>
            </a:r>
            <a:r>
              <a:rPr lang="en-US" sz="2000" b="1" dirty="0" smtClean="0">
                <a:solidFill>
                  <a:srgbClr val="2A5A06"/>
                </a:solidFill>
              </a:rPr>
              <a:t>MSc</a:t>
            </a:r>
            <a:r>
              <a:rPr lang="en-US" sz="2000" b="1" dirty="0" smtClean="0">
                <a:solidFill>
                  <a:srgbClr val="2A5A06"/>
                </a:solidFill>
              </a:rPr>
              <a:t>. Josefa Salas </a:t>
            </a:r>
            <a:endParaRPr lang="en-US" sz="2000" b="1" dirty="0" smtClean="0">
              <a:solidFill>
                <a:srgbClr val="2A5A06"/>
              </a:solidFill>
            </a:endParaRPr>
          </a:p>
          <a:p>
            <a:pPr algn="r">
              <a:spcBef>
                <a:spcPts val="0"/>
              </a:spcBef>
            </a:pPr>
            <a:endParaRPr lang="en-US" sz="2000" b="1" dirty="0">
              <a:solidFill>
                <a:srgbClr val="2A5A06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41" y="4650640"/>
            <a:ext cx="1684708" cy="198516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35916" t="39562" r="25353" b="16600"/>
          <a:stretch/>
        </p:blipFill>
        <p:spPr>
          <a:xfrm>
            <a:off x="1861485" y="2037857"/>
            <a:ext cx="7177136" cy="31393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4" y="1291129"/>
            <a:ext cx="6948079" cy="5344675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INDICADORES DE AVANCE </a:t>
            </a: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DE LA IMPLEMENTACIÓN CPS </a:t>
            </a: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(LAC</a:t>
            </a: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)</a:t>
            </a:r>
          </a:p>
          <a:p>
            <a:pPr marL="0" indent="0" algn="ctr">
              <a:buNone/>
            </a:pPr>
            <a:endParaRPr lang="en-US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/>
            <a:endParaRPr lang="en-US" sz="20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/>
            <a:endParaRPr lang="en-US" sz="20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US" sz="2100" b="1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Mecanismos</a:t>
            </a:r>
            <a:r>
              <a:rPr lang="en-US" sz="21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 de </a:t>
            </a:r>
            <a:r>
              <a:rPr lang="en-US" sz="2100" b="1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Apoyo</a:t>
            </a:r>
            <a:r>
              <a:rPr lang="en-US" sz="21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:</a:t>
            </a:r>
          </a:p>
          <a:p>
            <a:pPr lvl="1" indent="-342900" algn="just"/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Existencia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Uso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preguntas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cerradas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lvl="1" indent="-342900" algn="just"/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Utilidad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Alcance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Impacto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la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Implementación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Reporte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Cualitativo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cuantitativo</a:t>
            </a:r>
            <a:endParaRPr lang="en-US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endParaRPr lang="en-US" sz="11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69490"/>
            <a:ext cx="0" cy="6566315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2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/>
          <p:nvPr/>
        </p:nvCxnSpPr>
        <p:spPr>
          <a:xfrm>
            <a:off x="9000445" y="69490"/>
            <a:ext cx="0" cy="6566315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6558080" cy="503926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US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2000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MUCHAS GRACIAS</a:t>
            </a:r>
          </a:p>
          <a:p>
            <a:pPr marL="0" indent="0" algn="ctr">
              <a:buNone/>
            </a:pPr>
            <a:endParaRPr lang="en-US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¿</a:t>
            </a:r>
            <a:r>
              <a:rPr lang="en-US" sz="2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Consultas</a:t>
            </a: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y/o </a:t>
            </a:r>
            <a:r>
              <a:rPr lang="en-US" sz="2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comentarios</a:t>
            </a: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18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José </a:t>
            </a:r>
            <a:r>
              <a:rPr lang="en-US" sz="18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Domenech</a:t>
            </a:r>
            <a:r>
              <a:rPr lang="en-US" sz="1800" dirty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</a:t>
            </a:r>
            <a:r>
              <a:rPr lang="en-US" sz="18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  <a:hlinkClick r:id="rId3"/>
              </a:rPr>
              <a:t>jrdomenech@yahoo.es</a:t>
            </a:r>
            <a:r>
              <a:rPr lang="en-US" sz="18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</a:t>
            </a:r>
            <a:endParaRPr lang="en-US" sz="1800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Josefa Salas</a:t>
            </a:r>
            <a:r>
              <a:rPr lang="en-US" sz="18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  </a:t>
            </a:r>
            <a:r>
              <a:rPr lang="en-US" sz="18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  <a:hlinkClick r:id="rId4"/>
              </a:rPr>
              <a:t>salasjm@tigo.cr</a:t>
            </a:r>
            <a:r>
              <a:rPr lang="en-US" sz="18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</a:t>
            </a:r>
          </a:p>
          <a:p>
            <a:pPr marL="0" indent="0" algn="ctr">
              <a:buNone/>
            </a:pPr>
            <a:endParaRPr lang="en-US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endParaRPr lang="en-US" sz="11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8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6558080" cy="503926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2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Metodología</a:t>
            </a:r>
            <a:endParaRPr lang="en-US" sz="2400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Recopilación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información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bibliográfica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Experiencia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internacional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Monitoreo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Prioridades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LAC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Participación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el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Grupo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Trabajo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2A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Monitoreo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Implementación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CPS del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Programa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10YFP CPS de PNUMA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Recopilación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información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del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Grupo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Trabajo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Discusión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del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Borrador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Grupo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Trabajo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lvl="1"/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23887"/>
            <a:ext cx="0" cy="6611918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976015" y="69490"/>
            <a:ext cx="7024431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8"/>
            <a:ext cx="7024430" cy="5390279"/>
          </a:xfrm>
        </p:spPr>
        <p:txBody>
          <a:bodyPr>
            <a:normAutofit fontScale="55000" lnSpcReduction="20000"/>
          </a:bodyPr>
          <a:lstStyle/>
          <a:p>
            <a:pPr marL="0" indent="0" algn="r">
              <a:buNone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3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Contenido</a:t>
            </a:r>
            <a:r>
              <a:rPr lang="en-US" sz="3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del </a:t>
            </a:r>
            <a:r>
              <a:rPr lang="en-US" sz="3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Informe</a:t>
            </a:r>
            <a:endParaRPr lang="en-US" sz="3400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1200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Importancia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beneficios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Monitorear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el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impacto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avance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 CPS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Experiencia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Internacional</a:t>
            </a:r>
            <a:endParaRPr lang="en-US" sz="33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Indicadores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del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Impacto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 CPS (LAC)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Medición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del </a:t>
            </a:r>
            <a:r>
              <a:rPr lang="en-US" sz="33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Avance</a:t>
            </a:r>
            <a:r>
              <a:rPr lang="en-US" sz="33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 CPS (LAC)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sz="22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ANEXOS</a:t>
            </a:r>
          </a:p>
          <a:p>
            <a:pPr marL="514350" indent="-514350">
              <a:lnSpc>
                <a:spcPct val="170000"/>
              </a:lnSpc>
              <a:buAutoNum type="romanUcPeriod"/>
            </a:pP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Antecedentes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 CPS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Latinoamérica</a:t>
            </a:r>
            <a:endParaRPr lang="en-US" sz="25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514350" indent="-514350">
              <a:lnSpc>
                <a:spcPct val="170000"/>
              </a:lnSpc>
              <a:buAutoNum type="romanUcPeriod"/>
            </a:pP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Marcos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Normativos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Relevantes</a:t>
            </a:r>
            <a:endParaRPr lang="en-US" sz="25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514350" indent="-514350">
              <a:lnSpc>
                <a:spcPct val="170000"/>
              </a:lnSpc>
              <a:buAutoNum type="romanUcPeriod"/>
            </a:pP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Recomendaciones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para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sistemas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monitoreo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CPS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eficientes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marL="514350" indent="-514350">
              <a:lnSpc>
                <a:spcPct val="170000"/>
              </a:lnSpc>
              <a:buAutoNum type="romanUcPeriod"/>
            </a:pP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Experiencia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Internacional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–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Generación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Formas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5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Medición</a:t>
            </a:r>
            <a:endParaRPr lang="en-US" sz="25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514350" indent="-514350">
              <a:lnSpc>
                <a:spcPct val="170000"/>
              </a:lnSpc>
              <a:buAutoNum type="romanUcPeriod"/>
            </a:pP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Experiencia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Internacional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–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Herramientas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medidas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apoyo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que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facilitan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promueven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el </a:t>
            </a:r>
            <a:r>
              <a:rPr lang="en-US" sz="25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monitoreo</a:t>
            </a:r>
            <a:endParaRPr lang="en-US" sz="25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23887"/>
            <a:ext cx="0" cy="6611918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976015" y="69490"/>
            <a:ext cx="7024431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7024430" cy="503926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2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Importancia</a:t>
            </a: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y </a:t>
            </a:r>
            <a:r>
              <a:rPr lang="en-US" sz="2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Beneficios</a:t>
            </a:r>
            <a:endParaRPr lang="en-US" sz="2400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Determinar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el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nivel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éxito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 CPS:</a:t>
            </a:r>
          </a:p>
          <a:p>
            <a:pPr lvl="1" algn="just">
              <a:lnSpc>
                <a:spcPct val="150000"/>
              </a:lnSpc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Impacto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el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entorno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Incorporación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criterios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de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sustentabilidad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a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las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Compras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Públicas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Mejorar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Efectividad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del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Gasto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Público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Herramienta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Toma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Decisiones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Obtención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apoyo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politico de alto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nivel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lvl="1"/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23887"/>
            <a:ext cx="0" cy="6611918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976015" y="69490"/>
            <a:ext cx="7024431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7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7024430" cy="50392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7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2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Experiencia</a:t>
            </a:r>
            <a:r>
              <a:rPr lang="en-US" sz="24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Internacional</a:t>
            </a:r>
            <a:endParaRPr lang="en-US" sz="2400" dirty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pPr algn="just"/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Recomendaciones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al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establecer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un Sistema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Monitoreo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(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Anexo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III)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Metodologías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Recolección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Datos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Indicadores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Claves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Desempeño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(KPIs)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relación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a los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objetivos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las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políticas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CPS</a:t>
            </a:r>
          </a:p>
          <a:p>
            <a:pPr marL="400050" algn="just">
              <a:lnSpc>
                <a:spcPct val="150000"/>
              </a:lnSpc>
              <a:spcAft>
                <a:spcPts val="600"/>
              </a:spcAft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00050" algn="just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Herramientas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medidas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apoyo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que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facilitan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la CPS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23887"/>
            <a:ext cx="0" cy="6611918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976015" y="69490"/>
            <a:ext cx="7024431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6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20729" t="58350" r="21903" b="16600"/>
          <a:stretch/>
        </p:blipFill>
        <p:spPr>
          <a:xfrm>
            <a:off x="1536201" y="2512770"/>
            <a:ext cx="7464244" cy="259598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6558080" cy="5039265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endParaRPr lang="en-US" sz="15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31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Experiencia</a:t>
            </a:r>
            <a:r>
              <a:rPr lang="en-US" sz="31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Internacional</a:t>
            </a:r>
            <a:endParaRPr lang="en-US" sz="3100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endParaRPr lang="en-US" sz="20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Iniciativas</a:t>
            </a:r>
            <a:r>
              <a:rPr lang="en-US" sz="24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 de </a:t>
            </a:r>
            <a:r>
              <a:rPr lang="en-US" sz="2400" b="1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Monitoreo</a:t>
            </a:r>
            <a:endParaRPr lang="en-US" sz="24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2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2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Australia, Austria,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Brasil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, Chile, China,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Corea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del Sur,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España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(Cataluña y País Vasco),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Estados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Unidos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Japón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Reino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Unido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Suecia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Tailandia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Unión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Europea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(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Anexo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IV).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23887"/>
            <a:ext cx="0" cy="6611918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976015" y="69490"/>
            <a:ext cx="7024431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976014" y="69491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6558080" cy="5039265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31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Experiencia</a:t>
            </a:r>
            <a:r>
              <a:rPr lang="en-US" sz="31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Internacional</a:t>
            </a:r>
            <a:endParaRPr lang="en-US" sz="3100" dirty="0" smtClean="0">
              <a:gradFill flip="none" rotWithShape="1">
                <a:gsLst>
                  <a:gs pos="0">
                    <a:srgbClr val="F15B29"/>
                  </a:gs>
                  <a:gs pos="50000">
                    <a:srgbClr val="F47826"/>
                  </a:gs>
                  <a:gs pos="100000">
                    <a:srgbClr val="FFCE07"/>
                  </a:gs>
                </a:gsLst>
                <a:lin ang="8100000" scaled="1"/>
                <a:tileRect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rebuchet MS" pitchFamily="34" charset="0"/>
              <a:cs typeface="Calibri" pitchFamily="34" charset="0"/>
            </a:endParaRPr>
          </a:p>
          <a:p>
            <a:endParaRPr lang="en-US" sz="13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sz="19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2300" b="1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Herramientas</a:t>
            </a:r>
            <a:r>
              <a:rPr lang="en-US" sz="23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 </a:t>
            </a:r>
            <a:r>
              <a:rPr lang="en-US" sz="2300" b="1" dirty="0">
                <a:solidFill>
                  <a:srgbClr val="00B0F0"/>
                </a:solidFill>
                <a:latin typeface="Trebuchet MS" panose="020B0603020202020204" pitchFamily="34" charset="0"/>
              </a:rPr>
              <a:t>y </a:t>
            </a:r>
            <a:r>
              <a:rPr lang="en-US" sz="2300" b="1" dirty="0" err="1">
                <a:solidFill>
                  <a:srgbClr val="00B0F0"/>
                </a:solidFill>
                <a:latin typeface="Trebuchet MS" panose="020B0603020202020204" pitchFamily="34" charset="0"/>
              </a:rPr>
              <a:t>medidas</a:t>
            </a:r>
            <a:r>
              <a:rPr lang="en-US" sz="2300" b="1" dirty="0">
                <a:solidFill>
                  <a:srgbClr val="00B0F0"/>
                </a:solidFill>
                <a:latin typeface="Trebuchet MS" panose="020B0603020202020204" pitchFamily="34" charset="0"/>
              </a:rPr>
              <a:t> de </a:t>
            </a:r>
            <a:r>
              <a:rPr lang="en-US" sz="2300" b="1" dirty="0" err="1">
                <a:solidFill>
                  <a:srgbClr val="00B0F0"/>
                </a:solidFill>
                <a:latin typeface="Trebuchet MS" panose="020B0603020202020204" pitchFamily="34" charset="0"/>
              </a:rPr>
              <a:t>apoyo</a:t>
            </a:r>
            <a:r>
              <a:rPr lang="en-US" sz="2300" b="1" dirty="0">
                <a:solidFill>
                  <a:srgbClr val="00B0F0"/>
                </a:solidFill>
                <a:latin typeface="Trebuchet MS" panose="020B0603020202020204" pitchFamily="34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Trebuchet MS" panose="020B0603020202020204" pitchFamily="34" charset="0"/>
              </a:rPr>
              <a:t>que</a:t>
            </a:r>
            <a:r>
              <a:rPr lang="en-US" sz="2300" b="1" dirty="0">
                <a:solidFill>
                  <a:srgbClr val="00B0F0"/>
                </a:solidFill>
                <a:latin typeface="Trebuchet MS" panose="020B0603020202020204" pitchFamily="34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Trebuchet MS" panose="020B0603020202020204" pitchFamily="34" charset="0"/>
              </a:rPr>
              <a:t>facilitan</a:t>
            </a:r>
            <a:r>
              <a:rPr lang="en-US" sz="2300" b="1" dirty="0">
                <a:solidFill>
                  <a:srgbClr val="00B0F0"/>
                </a:solidFill>
                <a:latin typeface="Trebuchet MS" panose="020B0603020202020204" pitchFamily="34" charset="0"/>
              </a:rPr>
              <a:t> la </a:t>
            </a:r>
            <a:r>
              <a:rPr lang="en-US" sz="23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CPS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FRANCIA: </a:t>
            </a:r>
            <a:r>
              <a:rPr lang="en-US" sz="22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Incentivos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Monetarios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(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Anexo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V)</a:t>
            </a:r>
          </a:p>
          <a:p>
            <a:pPr algn="just">
              <a:lnSpc>
                <a:spcPct val="150000"/>
              </a:lnSpc>
            </a:pPr>
            <a:endParaRPr lang="en-US" sz="9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Metas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communes para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todos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los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ministerios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“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Fond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d’Etat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Exemplaire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”: 1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% del total del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presupuesto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compras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congelado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el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fondo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  <a:endParaRPr lang="en-US" sz="22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Porcentaje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cumplimiento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medido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base a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indicadores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Menor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al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mínimo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: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pérdida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50% de la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contribución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Mínimo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: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Recuperación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50% de la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contribución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se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beneficia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redistribución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fondos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23887"/>
            <a:ext cx="0" cy="6611918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976015" y="69490"/>
            <a:ext cx="7024431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4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7024430" cy="5390279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gradFill flip="none" rotWithShape="1">
                  <a:gsLst>
                    <a:gs pos="0">
                      <a:srgbClr val="F15B29"/>
                    </a:gs>
                    <a:gs pos="50000">
                      <a:srgbClr val="F47826"/>
                    </a:gs>
                    <a:gs pos="100000">
                      <a:srgbClr val="FFCE07"/>
                    </a:gs>
                  </a:gsLst>
                  <a:lin ang="8100000" scaled="1"/>
                  <a:tileRect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  <a:cs typeface="Calibri" pitchFamily="34" charset="0"/>
              </a:rPr>
              <a:t>INDICADORES DE IMPACTO CPS (LAC)</a:t>
            </a:r>
          </a:p>
          <a:p>
            <a:endParaRPr lang="en-US" sz="12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Esquema</a:t>
            </a:r>
            <a:r>
              <a:rPr lang="en-US" sz="20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 de </a:t>
            </a:r>
            <a:r>
              <a:rPr lang="en-US" sz="2000" b="1" dirty="0" err="1" smtClean="0">
                <a:solidFill>
                  <a:srgbClr val="00B0F0"/>
                </a:solidFill>
                <a:latin typeface="Trebuchet MS" panose="020B0603020202020204" pitchFamily="34" charset="0"/>
              </a:rPr>
              <a:t>Trabajo</a:t>
            </a:r>
            <a:r>
              <a:rPr lang="en-US" sz="20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Estrategia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y/o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Política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Consumo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Producción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Sostenible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Política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y/o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Implementación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 CPS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Identificar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Categorías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Productos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y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Servicios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Prioritarios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sz="18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2200" b="1" dirty="0" err="1">
                <a:solidFill>
                  <a:srgbClr val="00B0F0"/>
                </a:solidFill>
                <a:latin typeface="Trebuchet MS" panose="020B0603020202020204" pitchFamily="34" charset="0"/>
              </a:rPr>
              <a:t>Esquema</a:t>
            </a:r>
            <a:r>
              <a:rPr lang="en-US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 de </a:t>
            </a:r>
            <a:r>
              <a:rPr lang="en-US" sz="2200" b="1" dirty="0" err="1">
                <a:solidFill>
                  <a:srgbClr val="00B0F0"/>
                </a:solidFill>
                <a:latin typeface="Trebuchet MS" panose="020B0603020202020204" pitchFamily="34" charset="0"/>
              </a:rPr>
              <a:t>Indicadores</a:t>
            </a:r>
            <a:endParaRPr lang="en-US" sz="2200" b="1" dirty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Basado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experiencia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internacional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propuestos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por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el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equipo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investigación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Flexible: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organizado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por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niveles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o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plazos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(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avance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independiente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).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Prioriza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incorporación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indicadores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avance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e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implementación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Alineado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con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las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prioridades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de LAC (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ANexoVI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)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23887"/>
            <a:ext cx="0" cy="6611918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976015" y="69490"/>
            <a:ext cx="7024431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1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1976014" y="69490"/>
            <a:ext cx="7024431" cy="1221639"/>
          </a:xfrm>
          <a:prstGeom prst="rect">
            <a:avLst/>
          </a:prstGeom>
          <a:solidFill>
            <a:srgbClr val="2A5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MONITOREO DEL IMPACTO Y AVANCE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6558080" cy="503926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42330" y="6635805"/>
            <a:ext cx="601670" cy="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1823310" y="6635805"/>
            <a:ext cx="7177135" cy="0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000445" y="69490"/>
            <a:ext cx="0" cy="6566315"/>
          </a:xfrm>
          <a:prstGeom prst="line">
            <a:avLst/>
          </a:prstGeom>
          <a:ln w="92075">
            <a:solidFill>
              <a:srgbClr val="2A5A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3">
            <a:lum contrast="20000"/>
          </a:blip>
          <a:srcRect r="17380"/>
          <a:stretch/>
        </p:blipFill>
        <p:spPr>
          <a:xfrm>
            <a:off x="0" y="1291829"/>
            <a:ext cx="8976149" cy="534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480</Words>
  <Application>Microsoft Office PowerPoint</Application>
  <PresentationFormat>Presentación en pantalla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Office Theme</vt:lpstr>
      <vt:lpstr>Estudio de Indicadores de Impacto y Avance de la CPS - Avance</vt:lpstr>
      <vt:lpstr>CPS MONITOREO DEL IMPACTO Y AVANCE</vt:lpstr>
      <vt:lpstr>CPS MONITOREO DEL IMPACTO Y AVANCE</vt:lpstr>
      <vt:lpstr>CPS MONITOREO DEL IMPACTO Y AVANCE</vt:lpstr>
      <vt:lpstr>CPS MONITOREO DEL IMPACTO Y AVANCE</vt:lpstr>
      <vt:lpstr>CPS MONITOREO DEL IMPACTO Y AVANCE</vt:lpstr>
      <vt:lpstr>CPS MONITOREO DEL IMPACTO Y AVANCE</vt:lpstr>
      <vt:lpstr>CPS MONITOREO DEL IMPACTO Y AVANCE</vt:lpstr>
      <vt:lpstr>CPS MONITOREO DEL IMPACTO Y AVANCE</vt:lpstr>
      <vt:lpstr>CPS MONITOREO DEL IMPACTO Y AVANCE</vt:lpstr>
      <vt:lpstr>CPS MONITOREO DEL IMPACTO Y AVANCE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Josefa Salas</cp:lastModifiedBy>
  <cp:revision>60</cp:revision>
  <dcterms:created xsi:type="dcterms:W3CDTF">2013-08-21T19:17:07Z</dcterms:created>
  <dcterms:modified xsi:type="dcterms:W3CDTF">2014-10-23T19:17:23Z</dcterms:modified>
</cp:coreProperties>
</file>