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6" r:id="rId4"/>
    <p:sldId id="259" r:id="rId5"/>
    <p:sldId id="274" r:id="rId6"/>
    <p:sldId id="276" r:id="rId7"/>
    <p:sldId id="263" r:id="rId8"/>
    <p:sldId id="269" r:id="rId9"/>
    <p:sldId id="265" r:id="rId10"/>
    <p:sldId id="267" r:id="rId11"/>
    <p:sldId id="273" r:id="rId12"/>
    <p:sldId id="270" r:id="rId13"/>
    <p:sldId id="271" r:id="rId14"/>
    <p:sldId id="262" r:id="rId15"/>
  </p:sldIdLst>
  <p:sldSz cx="9144000" cy="6858000" type="screen4x3"/>
  <p:notesSz cx="6858000" cy="91440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CB7"/>
    <a:srgbClr val="EF414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ECF1FB-FDF5-4FF3-ADE1-AC719553E733}" type="doc">
      <dgm:prSet loTypeId="urn:microsoft.com/office/officeart/2009/3/layout/StepUpProcess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s-CL"/>
        </a:p>
      </dgm:t>
    </dgm:pt>
    <dgm:pt modelId="{55FD5F91-F072-4789-8092-4E46C8BDCB1E}">
      <dgm:prSet phldrT="[Texto]"/>
      <dgm:spPr/>
      <dgm:t>
        <a:bodyPr/>
        <a:lstStyle/>
        <a:p>
          <a:r>
            <a:rPr lang="es-CL" dirty="0" smtClean="0"/>
            <a:t>Enero</a:t>
          </a:r>
          <a:r>
            <a:rPr lang="es-CL" baseline="0" dirty="0" smtClean="0"/>
            <a:t> 2007, se realiza primer proceso de acreditación, sólo con prueba en formato  web. En este proceso participan solo 135 servicios públicos. </a:t>
          </a:r>
          <a:endParaRPr lang="es-CL" dirty="0"/>
        </a:p>
      </dgm:t>
    </dgm:pt>
    <dgm:pt modelId="{C9B1ECE0-0557-4291-BF28-81202883206F}" type="parTrans" cxnId="{B092E35C-B90E-4476-A2FA-AFC69A910254}">
      <dgm:prSet/>
      <dgm:spPr/>
      <dgm:t>
        <a:bodyPr/>
        <a:lstStyle/>
        <a:p>
          <a:endParaRPr lang="es-CL"/>
        </a:p>
      </dgm:t>
    </dgm:pt>
    <dgm:pt modelId="{156A9F7E-7903-469A-A046-9620403F6918}" type="sibTrans" cxnId="{B092E35C-B90E-4476-A2FA-AFC69A910254}">
      <dgm:prSet/>
      <dgm:spPr/>
      <dgm:t>
        <a:bodyPr/>
        <a:lstStyle/>
        <a:p>
          <a:endParaRPr lang="es-CL"/>
        </a:p>
      </dgm:t>
    </dgm:pt>
    <dgm:pt modelId="{5E9137C0-8537-4BC0-94A3-AF2071DF7E55}">
      <dgm:prSet phldrT="[Texto]"/>
      <dgm:spPr/>
      <dgm:t>
        <a:bodyPr/>
        <a:lstStyle/>
        <a:p>
          <a:r>
            <a:rPr lang="es-CL" dirty="0" smtClean="0"/>
            <a:t>Noviembre 2008, se realiza el primero proceso masivo de acreditación, que se abre para la totalidad de los servicios públicos., y se cambia la modalidad a prueba impresa</a:t>
          </a:r>
          <a:endParaRPr lang="es-CL" dirty="0"/>
        </a:p>
      </dgm:t>
    </dgm:pt>
    <dgm:pt modelId="{CF314357-F00C-4C8F-A49A-C12F92C3FB4F}" type="parTrans" cxnId="{454E2089-21CD-4E87-80C8-3B058B7604C4}">
      <dgm:prSet/>
      <dgm:spPr/>
      <dgm:t>
        <a:bodyPr/>
        <a:lstStyle/>
        <a:p>
          <a:endParaRPr lang="es-CL"/>
        </a:p>
      </dgm:t>
    </dgm:pt>
    <dgm:pt modelId="{5F2CE524-0B00-4A95-A924-71F917CDE4D6}" type="sibTrans" cxnId="{454E2089-21CD-4E87-80C8-3B058B7604C4}">
      <dgm:prSet/>
      <dgm:spPr/>
      <dgm:t>
        <a:bodyPr/>
        <a:lstStyle/>
        <a:p>
          <a:endParaRPr lang="es-CL"/>
        </a:p>
      </dgm:t>
    </dgm:pt>
    <dgm:pt modelId="{6641BA2D-E482-4FE5-BA70-A05E72586033}">
      <dgm:prSet phldrT="[Texto]"/>
      <dgm:spPr/>
      <dgm:t>
        <a:bodyPr/>
        <a:lstStyle/>
        <a:p>
          <a:r>
            <a:rPr lang="es-CL" dirty="0" smtClean="0"/>
            <a:t>Noviembre 2010, se incorpora el concepto de “bloqueo de Claves”, el cual se materializa el 31 de marzo del 2011.</a:t>
          </a:r>
          <a:endParaRPr lang="es-CL" dirty="0"/>
        </a:p>
      </dgm:t>
    </dgm:pt>
    <dgm:pt modelId="{25835EDE-6582-4C18-8216-D3338E931440}" type="parTrans" cxnId="{9F605711-9409-4CC4-9C7D-54F56B0B4C4D}">
      <dgm:prSet/>
      <dgm:spPr/>
      <dgm:t>
        <a:bodyPr/>
        <a:lstStyle/>
        <a:p>
          <a:endParaRPr lang="es-CL"/>
        </a:p>
      </dgm:t>
    </dgm:pt>
    <dgm:pt modelId="{2D38A66D-B7B0-4C44-8988-4D187F01285C}" type="sibTrans" cxnId="{9F605711-9409-4CC4-9C7D-54F56B0B4C4D}">
      <dgm:prSet/>
      <dgm:spPr/>
      <dgm:t>
        <a:bodyPr/>
        <a:lstStyle/>
        <a:p>
          <a:endParaRPr lang="es-CL"/>
        </a:p>
      </dgm:t>
    </dgm:pt>
    <dgm:pt modelId="{59F671D4-D3D3-4535-BB12-7DCFB6763D43}" type="pres">
      <dgm:prSet presAssocID="{BCECF1FB-FDF5-4FF3-ADE1-AC719553E73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222ABECF-5755-4181-9100-4EF903B0EB05}" type="pres">
      <dgm:prSet presAssocID="{55FD5F91-F072-4789-8092-4E46C8BDCB1E}" presName="composite" presStyleCnt="0"/>
      <dgm:spPr/>
    </dgm:pt>
    <dgm:pt modelId="{887C95E3-C172-4C24-BEF1-EA5603804782}" type="pres">
      <dgm:prSet presAssocID="{55FD5F91-F072-4789-8092-4E46C8BDCB1E}" presName="LShape" presStyleLbl="alignNode1" presStyleIdx="0" presStyleCnt="5"/>
      <dgm:spPr/>
    </dgm:pt>
    <dgm:pt modelId="{2EFD4B3F-3D70-4298-BFDD-16B9BE9EAFA7}" type="pres">
      <dgm:prSet presAssocID="{55FD5F91-F072-4789-8092-4E46C8BDCB1E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9130217-9F98-4F82-B43A-67E367A52FFB}" type="pres">
      <dgm:prSet presAssocID="{55FD5F91-F072-4789-8092-4E46C8BDCB1E}" presName="Triangle" presStyleLbl="alignNode1" presStyleIdx="1" presStyleCnt="5"/>
      <dgm:spPr/>
    </dgm:pt>
    <dgm:pt modelId="{B0DBAFD9-C528-4AF2-8E7F-5FFE3099FFC4}" type="pres">
      <dgm:prSet presAssocID="{156A9F7E-7903-469A-A046-9620403F6918}" presName="sibTrans" presStyleCnt="0"/>
      <dgm:spPr/>
    </dgm:pt>
    <dgm:pt modelId="{741E06DC-19C8-4BC9-A975-82A05AFA2543}" type="pres">
      <dgm:prSet presAssocID="{156A9F7E-7903-469A-A046-9620403F6918}" presName="space" presStyleCnt="0"/>
      <dgm:spPr/>
    </dgm:pt>
    <dgm:pt modelId="{10DD32A9-1A80-4A0E-B020-EBE3B181EBB5}" type="pres">
      <dgm:prSet presAssocID="{5E9137C0-8537-4BC0-94A3-AF2071DF7E55}" presName="composite" presStyleCnt="0"/>
      <dgm:spPr/>
    </dgm:pt>
    <dgm:pt modelId="{0C82748F-184E-48C4-821C-9A52B1075609}" type="pres">
      <dgm:prSet presAssocID="{5E9137C0-8537-4BC0-94A3-AF2071DF7E55}" presName="LShape" presStyleLbl="alignNode1" presStyleIdx="2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L"/>
        </a:p>
      </dgm:t>
    </dgm:pt>
    <dgm:pt modelId="{BFC5BD35-ABA7-4C90-99D0-C1E6F2EB298B}" type="pres">
      <dgm:prSet presAssocID="{5E9137C0-8537-4BC0-94A3-AF2071DF7E55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402BAA4-4BDF-48DE-8697-1E622E010831}" type="pres">
      <dgm:prSet presAssocID="{5E9137C0-8537-4BC0-94A3-AF2071DF7E55}" presName="Triangle" presStyleLbl="alignNode1" presStyleIdx="3" presStyleCnt="5"/>
      <dgm:spPr/>
    </dgm:pt>
    <dgm:pt modelId="{97F3F02F-EB21-454C-970A-4CC74A88FB85}" type="pres">
      <dgm:prSet presAssocID="{5F2CE524-0B00-4A95-A924-71F917CDE4D6}" presName="sibTrans" presStyleCnt="0"/>
      <dgm:spPr/>
    </dgm:pt>
    <dgm:pt modelId="{9EE550DC-0039-470B-B955-78C293BF6C39}" type="pres">
      <dgm:prSet presAssocID="{5F2CE524-0B00-4A95-A924-71F917CDE4D6}" presName="space" presStyleCnt="0"/>
      <dgm:spPr/>
    </dgm:pt>
    <dgm:pt modelId="{80254015-B4D7-49AC-A8F7-ECA8DA836E12}" type="pres">
      <dgm:prSet presAssocID="{6641BA2D-E482-4FE5-BA70-A05E72586033}" presName="composite" presStyleCnt="0"/>
      <dgm:spPr/>
    </dgm:pt>
    <dgm:pt modelId="{3532D7FD-12C0-4F3A-B108-FDE1A17DDC02}" type="pres">
      <dgm:prSet presAssocID="{6641BA2D-E482-4FE5-BA70-A05E72586033}" presName="LShape" presStyleLbl="alignNode1" presStyleIdx="4" presStyleCnt="5"/>
      <dgm:spPr/>
    </dgm:pt>
    <dgm:pt modelId="{E1701A70-A752-4B2B-823E-2656F6C581CA}" type="pres">
      <dgm:prSet presAssocID="{6641BA2D-E482-4FE5-BA70-A05E72586033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9453EF54-6460-4127-A698-30A6EFA8A6F5}" type="presOf" srcId="{55FD5F91-F072-4789-8092-4E46C8BDCB1E}" destId="{2EFD4B3F-3D70-4298-BFDD-16B9BE9EAFA7}" srcOrd="0" destOrd="0" presId="urn:microsoft.com/office/officeart/2009/3/layout/StepUpProcess"/>
    <dgm:cxn modelId="{003FEBF9-F162-4204-AB08-1A7959CF19AB}" type="presOf" srcId="{6641BA2D-E482-4FE5-BA70-A05E72586033}" destId="{E1701A70-A752-4B2B-823E-2656F6C581CA}" srcOrd="0" destOrd="0" presId="urn:microsoft.com/office/officeart/2009/3/layout/StepUpProcess"/>
    <dgm:cxn modelId="{9F605711-9409-4CC4-9C7D-54F56B0B4C4D}" srcId="{BCECF1FB-FDF5-4FF3-ADE1-AC719553E733}" destId="{6641BA2D-E482-4FE5-BA70-A05E72586033}" srcOrd="2" destOrd="0" parTransId="{25835EDE-6582-4C18-8216-D3338E931440}" sibTransId="{2D38A66D-B7B0-4C44-8988-4D187F01285C}"/>
    <dgm:cxn modelId="{F07C4827-5E81-4828-964E-717D9916AAF7}" type="presOf" srcId="{5E9137C0-8537-4BC0-94A3-AF2071DF7E55}" destId="{BFC5BD35-ABA7-4C90-99D0-C1E6F2EB298B}" srcOrd="0" destOrd="0" presId="urn:microsoft.com/office/officeart/2009/3/layout/StepUpProcess"/>
    <dgm:cxn modelId="{B092E35C-B90E-4476-A2FA-AFC69A910254}" srcId="{BCECF1FB-FDF5-4FF3-ADE1-AC719553E733}" destId="{55FD5F91-F072-4789-8092-4E46C8BDCB1E}" srcOrd="0" destOrd="0" parTransId="{C9B1ECE0-0557-4291-BF28-81202883206F}" sibTransId="{156A9F7E-7903-469A-A046-9620403F6918}"/>
    <dgm:cxn modelId="{454E2089-21CD-4E87-80C8-3B058B7604C4}" srcId="{BCECF1FB-FDF5-4FF3-ADE1-AC719553E733}" destId="{5E9137C0-8537-4BC0-94A3-AF2071DF7E55}" srcOrd="1" destOrd="0" parTransId="{CF314357-F00C-4C8F-A49A-C12F92C3FB4F}" sibTransId="{5F2CE524-0B00-4A95-A924-71F917CDE4D6}"/>
    <dgm:cxn modelId="{BF2E89F9-78D6-4D8F-869F-10EA7F8FED40}" type="presOf" srcId="{BCECF1FB-FDF5-4FF3-ADE1-AC719553E733}" destId="{59F671D4-D3D3-4535-BB12-7DCFB6763D43}" srcOrd="0" destOrd="0" presId="urn:microsoft.com/office/officeart/2009/3/layout/StepUpProcess"/>
    <dgm:cxn modelId="{07D19ACB-8CCF-4773-8D51-36C513DCFEC2}" type="presParOf" srcId="{59F671D4-D3D3-4535-BB12-7DCFB6763D43}" destId="{222ABECF-5755-4181-9100-4EF903B0EB05}" srcOrd="0" destOrd="0" presId="urn:microsoft.com/office/officeart/2009/3/layout/StepUpProcess"/>
    <dgm:cxn modelId="{06370DE2-FB61-4936-86FB-A9CF4D6E778A}" type="presParOf" srcId="{222ABECF-5755-4181-9100-4EF903B0EB05}" destId="{887C95E3-C172-4C24-BEF1-EA5603804782}" srcOrd="0" destOrd="0" presId="urn:microsoft.com/office/officeart/2009/3/layout/StepUpProcess"/>
    <dgm:cxn modelId="{3664EE06-C431-4792-ADCB-0E02C57B4E06}" type="presParOf" srcId="{222ABECF-5755-4181-9100-4EF903B0EB05}" destId="{2EFD4B3F-3D70-4298-BFDD-16B9BE9EAFA7}" srcOrd="1" destOrd="0" presId="urn:microsoft.com/office/officeart/2009/3/layout/StepUpProcess"/>
    <dgm:cxn modelId="{E6DF51A2-A134-4A47-9121-4CEE3161D68F}" type="presParOf" srcId="{222ABECF-5755-4181-9100-4EF903B0EB05}" destId="{99130217-9F98-4F82-B43A-67E367A52FFB}" srcOrd="2" destOrd="0" presId="urn:microsoft.com/office/officeart/2009/3/layout/StepUpProcess"/>
    <dgm:cxn modelId="{F6A493A0-023C-41B2-BFCF-3778E718BDD8}" type="presParOf" srcId="{59F671D4-D3D3-4535-BB12-7DCFB6763D43}" destId="{B0DBAFD9-C528-4AF2-8E7F-5FFE3099FFC4}" srcOrd="1" destOrd="0" presId="urn:microsoft.com/office/officeart/2009/3/layout/StepUpProcess"/>
    <dgm:cxn modelId="{C5D50254-1AE9-41C6-9BF8-BE1BEA71C6E7}" type="presParOf" srcId="{B0DBAFD9-C528-4AF2-8E7F-5FFE3099FFC4}" destId="{741E06DC-19C8-4BC9-A975-82A05AFA2543}" srcOrd="0" destOrd="0" presId="urn:microsoft.com/office/officeart/2009/3/layout/StepUpProcess"/>
    <dgm:cxn modelId="{252ADBAC-5344-4B7B-A9EC-8AB49911F0DF}" type="presParOf" srcId="{59F671D4-D3D3-4535-BB12-7DCFB6763D43}" destId="{10DD32A9-1A80-4A0E-B020-EBE3B181EBB5}" srcOrd="2" destOrd="0" presId="urn:microsoft.com/office/officeart/2009/3/layout/StepUpProcess"/>
    <dgm:cxn modelId="{1B7378F7-8EFA-4940-8001-28E002C79B80}" type="presParOf" srcId="{10DD32A9-1A80-4A0E-B020-EBE3B181EBB5}" destId="{0C82748F-184E-48C4-821C-9A52B1075609}" srcOrd="0" destOrd="0" presId="urn:microsoft.com/office/officeart/2009/3/layout/StepUpProcess"/>
    <dgm:cxn modelId="{3B75154D-05D8-4728-9319-0438B665FAEA}" type="presParOf" srcId="{10DD32A9-1A80-4A0E-B020-EBE3B181EBB5}" destId="{BFC5BD35-ABA7-4C90-99D0-C1E6F2EB298B}" srcOrd="1" destOrd="0" presId="urn:microsoft.com/office/officeart/2009/3/layout/StepUpProcess"/>
    <dgm:cxn modelId="{B3DCC9AA-5C0A-47CE-9105-598AF7F9507D}" type="presParOf" srcId="{10DD32A9-1A80-4A0E-B020-EBE3B181EBB5}" destId="{A402BAA4-4BDF-48DE-8697-1E622E010831}" srcOrd="2" destOrd="0" presId="urn:microsoft.com/office/officeart/2009/3/layout/StepUpProcess"/>
    <dgm:cxn modelId="{97A40799-D713-4274-9BC0-9F6E57DDBFFE}" type="presParOf" srcId="{59F671D4-D3D3-4535-BB12-7DCFB6763D43}" destId="{97F3F02F-EB21-454C-970A-4CC74A88FB85}" srcOrd="3" destOrd="0" presId="urn:microsoft.com/office/officeart/2009/3/layout/StepUpProcess"/>
    <dgm:cxn modelId="{2E221D03-3F59-4CD4-96B5-A1D8B3B900B4}" type="presParOf" srcId="{97F3F02F-EB21-454C-970A-4CC74A88FB85}" destId="{9EE550DC-0039-470B-B955-78C293BF6C39}" srcOrd="0" destOrd="0" presId="urn:microsoft.com/office/officeart/2009/3/layout/StepUpProcess"/>
    <dgm:cxn modelId="{6735B689-AADD-4B3B-800E-CE86906C5C9B}" type="presParOf" srcId="{59F671D4-D3D3-4535-BB12-7DCFB6763D43}" destId="{80254015-B4D7-49AC-A8F7-ECA8DA836E12}" srcOrd="4" destOrd="0" presId="urn:microsoft.com/office/officeart/2009/3/layout/StepUpProcess"/>
    <dgm:cxn modelId="{59087675-30AF-47CE-8E4A-253D20FBCCA6}" type="presParOf" srcId="{80254015-B4D7-49AC-A8F7-ECA8DA836E12}" destId="{3532D7FD-12C0-4F3A-B108-FDE1A17DDC02}" srcOrd="0" destOrd="0" presId="urn:microsoft.com/office/officeart/2009/3/layout/StepUpProcess"/>
    <dgm:cxn modelId="{77592FD5-FDFC-411C-AA11-05B6D3009514}" type="presParOf" srcId="{80254015-B4D7-49AC-A8F7-ECA8DA836E12}" destId="{E1701A70-A752-4B2B-823E-2656F6C581C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F970E5-A6A7-4570-9582-77BAEA1D7DFF}" type="doc">
      <dgm:prSet loTypeId="urn:microsoft.com/office/officeart/2005/8/layout/rings+Icon" loCatId="officeonline" qsTypeId="urn:microsoft.com/office/officeart/2005/8/quickstyle/simple1#2" qsCatId="simple" csTypeId="urn:microsoft.com/office/officeart/2005/8/colors/accent1_2#2" csCatId="accent1" phldr="1"/>
      <dgm:spPr/>
    </dgm:pt>
    <dgm:pt modelId="{C9C08B44-D076-4EDC-AB3D-9A1DC235C0BC}">
      <dgm:prSet phldrT="[Texto]"/>
      <dgm:spPr/>
      <dgm:t>
        <a:bodyPr/>
        <a:lstStyle/>
        <a:p>
          <a:r>
            <a:rPr lang="es-CL" dirty="0" smtClean="0"/>
            <a:t>Cursos Presenciales</a:t>
          </a:r>
          <a:endParaRPr lang="es-CL" dirty="0"/>
        </a:p>
      </dgm:t>
    </dgm:pt>
    <dgm:pt modelId="{8C93BE2D-36F5-4114-BEB7-B6F34A7FEAE5}" type="parTrans" cxnId="{4F85EF21-A307-43C8-8C05-AA063A199FDF}">
      <dgm:prSet/>
      <dgm:spPr/>
      <dgm:t>
        <a:bodyPr/>
        <a:lstStyle/>
        <a:p>
          <a:endParaRPr lang="es-CL"/>
        </a:p>
      </dgm:t>
    </dgm:pt>
    <dgm:pt modelId="{B29281CC-8180-473D-9664-8A1275241A53}" type="sibTrans" cxnId="{4F85EF21-A307-43C8-8C05-AA063A199FDF}">
      <dgm:prSet/>
      <dgm:spPr/>
      <dgm:t>
        <a:bodyPr/>
        <a:lstStyle/>
        <a:p>
          <a:endParaRPr lang="es-CL"/>
        </a:p>
      </dgm:t>
    </dgm:pt>
    <dgm:pt modelId="{CD1F4028-37C2-4E8D-929A-A0A362DADE2A}">
      <dgm:prSet phldrT="[Texto]"/>
      <dgm:spPr/>
      <dgm:t>
        <a:bodyPr/>
        <a:lstStyle/>
        <a:p>
          <a:pPr algn="ctr"/>
          <a:r>
            <a:rPr lang="es-CL" dirty="0" smtClean="0"/>
            <a:t>Cursos Certificados dictados por Organismos Externos</a:t>
          </a:r>
          <a:endParaRPr lang="es-CL" dirty="0"/>
        </a:p>
      </dgm:t>
    </dgm:pt>
    <dgm:pt modelId="{5771F72C-4D12-457D-9F05-AEC3C57B327D}" type="parTrans" cxnId="{473F2BDE-9E61-42E0-A9E8-203E48C1506D}">
      <dgm:prSet/>
      <dgm:spPr/>
      <dgm:t>
        <a:bodyPr/>
        <a:lstStyle/>
        <a:p>
          <a:endParaRPr lang="es-CL"/>
        </a:p>
      </dgm:t>
    </dgm:pt>
    <dgm:pt modelId="{06A79967-769F-44E6-9338-69605BF7B8BD}" type="sibTrans" cxnId="{473F2BDE-9E61-42E0-A9E8-203E48C1506D}">
      <dgm:prSet/>
      <dgm:spPr/>
      <dgm:t>
        <a:bodyPr/>
        <a:lstStyle/>
        <a:p>
          <a:endParaRPr lang="es-CL"/>
        </a:p>
      </dgm:t>
    </dgm:pt>
    <dgm:pt modelId="{722F8244-3A55-4E35-8A30-D31A62AC0F22}">
      <dgm:prSet phldrT="[Texto]"/>
      <dgm:spPr/>
      <dgm:t>
        <a:bodyPr/>
        <a:lstStyle/>
        <a:p>
          <a:r>
            <a:rPr lang="es-CL" dirty="0" err="1" smtClean="0"/>
            <a:t>Elearning</a:t>
          </a:r>
          <a:endParaRPr lang="es-CL" dirty="0"/>
        </a:p>
      </dgm:t>
    </dgm:pt>
    <dgm:pt modelId="{84B2D754-7B37-4163-B99D-A159F1CC5320}" type="parTrans" cxnId="{C52531D4-9C2B-4F63-8A47-BEBCE475A7A2}">
      <dgm:prSet/>
      <dgm:spPr/>
      <dgm:t>
        <a:bodyPr/>
        <a:lstStyle/>
        <a:p>
          <a:endParaRPr lang="es-CL"/>
        </a:p>
      </dgm:t>
    </dgm:pt>
    <dgm:pt modelId="{766D17EC-C3B8-402B-A38E-1399736B379A}" type="sibTrans" cxnId="{C52531D4-9C2B-4F63-8A47-BEBCE475A7A2}">
      <dgm:prSet/>
      <dgm:spPr/>
      <dgm:t>
        <a:bodyPr/>
        <a:lstStyle/>
        <a:p>
          <a:endParaRPr lang="es-CL"/>
        </a:p>
      </dgm:t>
    </dgm:pt>
    <dgm:pt modelId="{DC3EC279-3836-4B57-9677-59C3916AA5F3}" type="pres">
      <dgm:prSet presAssocID="{08F970E5-A6A7-4570-9582-77BAEA1D7DFF}" presName="Name0" presStyleCnt="0">
        <dgm:presLayoutVars>
          <dgm:chMax val="7"/>
          <dgm:dir/>
          <dgm:resizeHandles val="exact"/>
        </dgm:presLayoutVars>
      </dgm:prSet>
      <dgm:spPr/>
    </dgm:pt>
    <dgm:pt modelId="{6C6ABEC6-21E2-43C3-AC75-0EBE0D1167AB}" type="pres">
      <dgm:prSet presAssocID="{08F970E5-A6A7-4570-9582-77BAEA1D7DFF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1A183EC-D396-4820-B269-29405CF188CD}" type="pres">
      <dgm:prSet presAssocID="{08F970E5-A6A7-4570-9582-77BAEA1D7DFF}" presName="ellipse2" presStyleLbl="vennNode1" presStyleIdx="1" presStyleCnt="3" custLinFactNeighborX="-3194" custLinFactNeighborY="-106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A53A40F-C74F-432A-A12E-6E86E96D486D}" type="pres">
      <dgm:prSet presAssocID="{08F970E5-A6A7-4570-9582-77BAEA1D7DFF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57D21FD-8E92-4F28-8497-6ACEF0972ACF}" type="presOf" srcId="{08F970E5-A6A7-4570-9582-77BAEA1D7DFF}" destId="{DC3EC279-3836-4B57-9677-59C3916AA5F3}" srcOrd="0" destOrd="0" presId="urn:microsoft.com/office/officeart/2005/8/layout/rings+Icon"/>
    <dgm:cxn modelId="{473F2BDE-9E61-42E0-A9E8-203E48C1506D}" srcId="{08F970E5-A6A7-4570-9582-77BAEA1D7DFF}" destId="{CD1F4028-37C2-4E8D-929A-A0A362DADE2A}" srcOrd="1" destOrd="0" parTransId="{5771F72C-4D12-457D-9F05-AEC3C57B327D}" sibTransId="{06A79967-769F-44E6-9338-69605BF7B8BD}"/>
    <dgm:cxn modelId="{C52531D4-9C2B-4F63-8A47-BEBCE475A7A2}" srcId="{08F970E5-A6A7-4570-9582-77BAEA1D7DFF}" destId="{722F8244-3A55-4E35-8A30-D31A62AC0F22}" srcOrd="2" destOrd="0" parTransId="{84B2D754-7B37-4163-B99D-A159F1CC5320}" sibTransId="{766D17EC-C3B8-402B-A38E-1399736B379A}"/>
    <dgm:cxn modelId="{B2A6BEDE-017B-41E8-8095-9D96CD04F5C7}" type="presOf" srcId="{C9C08B44-D076-4EDC-AB3D-9A1DC235C0BC}" destId="{6C6ABEC6-21E2-43C3-AC75-0EBE0D1167AB}" srcOrd="0" destOrd="0" presId="urn:microsoft.com/office/officeart/2005/8/layout/rings+Icon"/>
    <dgm:cxn modelId="{4F85EF21-A307-43C8-8C05-AA063A199FDF}" srcId="{08F970E5-A6A7-4570-9582-77BAEA1D7DFF}" destId="{C9C08B44-D076-4EDC-AB3D-9A1DC235C0BC}" srcOrd="0" destOrd="0" parTransId="{8C93BE2D-36F5-4114-BEB7-B6F34A7FEAE5}" sibTransId="{B29281CC-8180-473D-9664-8A1275241A53}"/>
    <dgm:cxn modelId="{8123782C-6B2D-4EA8-8F64-52860504813B}" type="presOf" srcId="{CD1F4028-37C2-4E8D-929A-A0A362DADE2A}" destId="{81A183EC-D396-4820-B269-29405CF188CD}" srcOrd="0" destOrd="0" presId="urn:microsoft.com/office/officeart/2005/8/layout/rings+Icon"/>
    <dgm:cxn modelId="{5E56FE97-89EA-409E-8322-B3A039B589AE}" type="presOf" srcId="{722F8244-3A55-4E35-8A30-D31A62AC0F22}" destId="{BA53A40F-C74F-432A-A12E-6E86E96D486D}" srcOrd="0" destOrd="0" presId="urn:microsoft.com/office/officeart/2005/8/layout/rings+Icon"/>
    <dgm:cxn modelId="{7BBCE6D4-5F0A-4462-B512-65262D705E78}" type="presParOf" srcId="{DC3EC279-3836-4B57-9677-59C3916AA5F3}" destId="{6C6ABEC6-21E2-43C3-AC75-0EBE0D1167AB}" srcOrd="0" destOrd="0" presId="urn:microsoft.com/office/officeart/2005/8/layout/rings+Icon"/>
    <dgm:cxn modelId="{FCD1A1DD-304D-42B8-BAFE-742A471922E3}" type="presParOf" srcId="{DC3EC279-3836-4B57-9677-59C3916AA5F3}" destId="{81A183EC-D396-4820-B269-29405CF188CD}" srcOrd="1" destOrd="0" presId="urn:microsoft.com/office/officeart/2005/8/layout/rings+Icon"/>
    <dgm:cxn modelId="{8A46AC4B-0C37-43E1-AEBF-0C716B0C989E}" type="presParOf" srcId="{DC3EC279-3836-4B57-9677-59C3916AA5F3}" destId="{BA53A40F-C74F-432A-A12E-6E86E96D486D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D600DC-F883-493E-AFF3-BDA7F2045400}" type="doc">
      <dgm:prSet loTypeId="urn:microsoft.com/office/officeart/2005/8/layout/radial6" loCatId="cycle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s-CL"/>
        </a:p>
      </dgm:t>
    </dgm:pt>
    <dgm:pt modelId="{A301CCEF-89AB-4340-A209-6629A391A451}">
      <dgm:prSet phldrT="[Texto]"/>
      <dgm:spPr/>
      <dgm:t>
        <a:bodyPr/>
        <a:lstStyle/>
        <a:p>
          <a:r>
            <a:rPr lang="es-CL" dirty="0" smtClean="0"/>
            <a:t>Acreditación de Competencias</a:t>
          </a:r>
          <a:endParaRPr lang="es-CL" dirty="0"/>
        </a:p>
      </dgm:t>
    </dgm:pt>
    <dgm:pt modelId="{9769CCD8-7567-4E76-A8BE-9CEE90232A72}" type="parTrans" cxnId="{B85BAD86-D603-4CF4-8721-144B8A91C93A}">
      <dgm:prSet/>
      <dgm:spPr/>
      <dgm:t>
        <a:bodyPr/>
        <a:lstStyle/>
        <a:p>
          <a:endParaRPr lang="es-CL"/>
        </a:p>
      </dgm:t>
    </dgm:pt>
    <dgm:pt modelId="{7E33513C-D5D6-4DE6-89CE-542DC176AA3D}" type="sibTrans" cxnId="{B85BAD86-D603-4CF4-8721-144B8A91C93A}">
      <dgm:prSet/>
      <dgm:spPr/>
      <dgm:t>
        <a:bodyPr/>
        <a:lstStyle/>
        <a:p>
          <a:endParaRPr lang="es-CL"/>
        </a:p>
      </dgm:t>
    </dgm:pt>
    <dgm:pt modelId="{98189D01-8346-459E-B0AE-7A80718C68AB}">
      <dgm:prSet phldrT="[Texto]" custT="1"/>
      <dgm:spPr/>
      <dgm:t>
        <a:bodyPr/>
        <a:lstStyle/>
        <a:p>
          <a:r>
            <a:rPr lang="es-CL" sz="1400" dirty="0" smtClean="0"/>
            <a:t>Cursos Presenciales  </a:t>
          </a:r>
        </a:p>
        <a:p>
          <a:r>
            <a:rPr lang="es-CL" sz="1400" b="1" dirty="0" smtClean="0"/>
            <a:t>Total 3079 asistentes</a:t>
          </a:r>
          <a:endParaRPr lang="es-CL" sz="1400" b="1" dirty="0"/>
        </a:p>
      </dgm:t>
    </dgm:pt>
    <dgm:pt modelId="{58279433-3BC0-4A21-B5FC-7A66D3DC0C69}" type="parTrans" cxnId="{7BB5AA65-61A1-4D2D-A8F0-1D19DABA34D0}">
      <dgm:prSet/>
      <dgm:spPr/>
      <dgm:t>
        <a:bodyPr/>
        <a:lstStyle/>
        <a:p>
          <a:endParaRPr lang="es-CL"/>
        </a:p>
      </dgm:t>
    </dgm:pt>
    <dgm:pt modelId="{08D1677E-3259-410D-9B31-8DB108F3B978}" type="sibTrans" cxnId="{7BB5AA65-61A1-4D2D-A8F0-1D19DABA34D0}">
      <dgm:prSet/>
      <dgm:spPr/>
      <dgm:t>
        <a:bodyPr/>
        <a:lstStyle/>
        <a:p>
          <a:endParaRPr lang="es-CL"/>
        </a:p>
      </dgm:t>
    </dgm:pt>
    <dgm:pt modelId="{22BC9623-2584-4099-8A77-C32F27F0B639}">
      <dgm:prSet phldrT="[Texto]" custT="1"/>
      <dgm:spPr/>
      <dgm:t>
        <a:bodyPr/>
        <a:lstStyle/>
        <a:p>
          <a:r>
            <a:rPr lang="es-CL" sz="1400" dirty="0" err="1" smtClean="0"/>
            <a:t>Elearning</a:t>
          </a:r>
          <a:endParaRPr lang="es-CL" sz="1400" dirty="0" smtClean="0"/>
        </a:p>
        <a:p>
          <a:r>
            <a:rPr lang="es-CL" sz="1400" b="1" dirty="0" smtClean="0"/>
            <a:t>Total 3374 asistentes</a:t>
          </a:r>
          <a:endParaRPr lang="es-CL" sz="1400" b="1" dirty="0"/>
        </a:p>
      </dgm:t>
    </dgm:pt>
    <dgm:pt modelId="{99E3BDD6-76E5-4B8B-93C2-4D02BFCFAEA6}" type="parTrans" cxnId="{7114C494-F322-42C4-A301-642BD2DBA0FE}">
      <dgm:prSet/>
      <dgm:spPr/>
      <dgm:t>
        <a:bodyPr/>
        <a:lstStyle/>
        <a:p>
          <a:endParaRPr lang="es-CL"/>
        </a:p>
      </dgm:t>
    </dgm:pt>
    <dgm:pt modelId="{D9801CDB-1334-45A5-94D3-807EF0E0B88C}" type="sibTrans" cxnId="{7114C494-F322-42C4-A301-642BD2DBA0FE}">
      <dgm:prSet/>
      <dgm:spPr/>
      <dgm:t>
        <a:bodyPr/>
        <a:lstStyle/>
        <a:p>
          <a:endParaRPr lang="es-CL"/>
        </a:p>
      </dgm:t>
    </dgm:pt>
    <dgm:pt modelId="{264318AF-5264-40DD-8076-6A5C8C09A715}">
      <dgm:prSet phldrT="[Texto]" custT="1"/>
      <dgm:spPr/>
      <dgm:t>
        <a:bodyPr/>
        <a:lstStyle/>
        <a:p>
          <a:r>
            <a:rPr lang="es-CL" sz="1400" dirty="0" smtClean="0"/>
            <a:t>Feria ChileCompra</a:t>
          </a:r>
        </a:p>
        <a:p>
          <a:r>
            <a:rPr lang="es-CL" sz="1400" b="1" dirty="0" smtClean="0"/>
            <a:t>Total 5188 asistentes</a:t>
          </a:r>
          <a:endParaRPr lang="es-CL" sz="1400" b="1" dirty="0"/>
        </a:p>
      </dgm:t>
    </dgm:pt>
    <dgm:pt modelId="{280261F9-AD20-4FFD-A0B8-0D79FF9ACB2F}" type="parTrans" cxnId="{2498BBB3-2157-42E9-9B0C-09C90751D221}">
      <dgm:prSet/>
      <dgm:spPr/>
      <dgm:t>
        <a:bodyPr/>
        <a:lstStyle/>
        <a:p>
          <a:endParaRPr lang="es-CL"/>
        </a:p>
      </dgm:t>
    </dgm:pt>
    <dgm:pt modelId="{2B5CAB4B-AAD7-47C2-82A6-A2D96362D7E3}" type="sibTrans" cxnId="{2498BBB3-2157-42E9-9B0C-09C90751D221}">
      <dgm:prSet/>
      <dgm:spPr/>
      <dgm:t>
        <a:bodyPr/>
        <a:lstStyle/>
        <a:p>
          <a:endParaRPr lang="es-CL"/>
        </a:p>
      </dgm:t>
    </dgm:pt>
    <dgm:pt modelId="{446E4669-22A4-48F3-8F82-397580523997}">
      <dgm:prSet phldrT="[Texto]" custT="1"/>
      <dgm:spPr/>
      <dgm:t>
        <a:bodyPr/>
        <a:lstStyle/>
        <a:p>
          <a:r>
            <a:rPr lang="es-CL" sz="1400" dirty="0" smtClean="0"/>
            <a:t>Cursos Externalizados (*)</a:t>
          </a:r>
        </a:p>
        <a:p>
          <a:r>
            <a:rPr lang="es-CL" sz="1400" b="1" dirty="0" smtClean="0"/>
            <a:t>Total 201 asistentes</a:t>
          </a:r>
          <a:endParaRPr lang="es-CL" sz="1400" b="1" dirty="0"/>
        </a:p>
      </dgm:t>
    </dgm:pt>
    <dgm:pt modelId="{D9929B5F-987B-4DDB-82B4-E32DA937A0C6}" type="parTrans" cxnId="{4354D268-0910-4705-85BF-6E3306A1813D}">
      <dgm:prSet/>
      <dgm:spPr/>
      <dgm:t>
        <a:bodyPr/>
        <a:lstStyle/>
        <a:p>
          <a:endParaRPr lang="es-CL"/>
        </a:p>
      </dgm:t>
    </dgm:pt>
    <dgm:pt modelId="{C41BCF24-FA8F-45B9-AFF9-0F4B0D765926}" type="sibTrans" cxnId="{4354D268-0910-4705-85BF-6E3306A1813D}">
      <dgm:prSet/>
      <dgm:spPr/>
      <dgm:t>
        <a:bodyPr/>
        <a:lstStyle/>
        <a:p>
          <a:endParaRPr lang="es-CL"/>
        </a:p>
      </dgm:t>
    </dgm:pt>
    <dgm:pt modelId="{429FA784-73F2-4936-86C3-4C4AE9257A55}" type="pres">
      <dgm:prSet presAssocID="{C8D600DC-F883-493E-AFF3-BDA7F204540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49FB7B62-7CA6-4C44-B8D4-DE560827E251}" type="pres">
      <dgm:prSet presAssocID="{A301CCEF-89AB-4340-A209-6629A391A451}" presName="centerShape" presStyleLbl="node0" presStyleIdx="0" presStyleCnt="1" custScaleX="123880" custScaleY="114488"/>
      <dgm:spPr/>
      <dgm:t>
        <a:bodyPr/>
        <a:lstStyle/>
        <a:p>
          <a:endParaRPr lang="es-CL"/>
        </a:p>
      </dgm:t>
    </dgm:pt>
    <dgm:pt modelId="{C9DB9D7B-28D9-4DEC-904C-782492F7A1F3}" type="pres">
      <dgm:prSet presAssocID="{98189D01-8346-459E-B0AE-7A80718C68AB}" presName="node" presStyleLbl="node1" presStyleIdx="0" presStyleCnt="4" custScaleX="15289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F193640-5FED-4A38-8289-0251099C3FEF}" type="pres">
      <dgm:prSet presAssocID="{98189D01-8346-459E-B0AE-7A80718C68AB}" presName="dummy" presStyleCnt="0"/>
      <dgm:spPr/>
    </dgm:pt>
    <dgm:pt modelId="{B4BA6E6C-0C88-4157-B126-47DF48CC6D44}" type="pres">
      <dgm:prSet presAssocID="{08D1677E-3259-410D-9B31-8DB108F3B978}" presName="sibTrans" presStyleLbl="sibTrans2D1" presStyleIdx="0" presStyleCnt="4" custScaleX="123880" custScaleY="114488"/>
      <dgm:spPr/>
      <dgm:t>
        <a:bodyPr/>
        <a:lstStyle/>
        <a:p>
          <a:endParaRPr lang="es-CL"/>
        </a:p>
      </dgm:t>
    </dgm:pt>
    <dgm:pt modelId="{E5750513-56B4-4B2C-996C-298EBCD473DC}" type="pres">
      <dgm:prSet presAssocID="{22BC9623-2584-4099-8A77-C32F27F0B639}" presName="node" presStyleLbl="node1" presStyleIdx="1" presStyleCnt="4" custScaleX="184985" custScaleY="114488" custRadScaleRad="123784" custRadScaleInc="206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3FA5323-280B-4418-B0D3-986933D30A75}" type="pres">
      <dgm:prSet presAssocID="{22BC9623-2584-4099-8A77-C32F27F0B639}" presName="dummy" presStyleCnt="0"/>
      <dgm:spPr/>
    </dgm:pt>
    <dgm:pt modelId="{7AC32947-53C4-4277-8B0B-9FC0891F0A56}" type="pres">
      <dgm:prSet presAssocID="{D9801CDB-1334-45A5-94D3-807EF0E0B88C}" presName="sibTrans" presStyleLbl="sibTrans2D1" presStyleIdx="1" presStyleCnt="4" custScaleX="123880" custScaleY="114488"/>
      <dgm:spPr/>
      <dgm:t>
        <a:bodyPr/>
        <a:lstStyle/>
        <a:p>
          <a:endParaRPr lang="es-CL"/>
        </a:p>
      </dgm:t>
    </dgm:pt>
    <dgm:pt modelId="{0A31DE21-B533-45CD-95CE-46716AEEF19C}" type="pres">
      <dgm:prSet presAssocID="{264318AF-5264-40DD-8076-6A5C8C09A715}" presName="node" presStyleLbl="node1" presStyleIdx="2" presStyleCnt="4" custScaleX="167640" custScaleY="11448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22FCF4A-721A-4E69-A00E-5735F848A4E3}" type="pres">
      <dgm:prSet presAssocID="{264318AF-5264-40DD-8076-6A5C8C09A715}" presName="dummy" presStyleCnt="0"/>
      <dgm:spPr/>
    </dgm:pt>
    <dgm:pt modelId="{26F1AD3B-7034-4246-AFB8-3388EFBA042A}" type="pres">
      <dgm:prSet presAssocID="{2B5CAB4B-AAD7-47C2-82A6-A2D96362D7E3}" presName="sibTrans" presStyleLbl="sibTrans2D1" presStyleIdx="2" presStyleCnt="4" custScaleX="151424" custScaleY="115336" custLinFactNeighborX="7298" custLinFactNeighborY="-258"/>
      <dgm:spPr/>
      <dgm:t>
        <a:bodyPr/>
        <a:lstStyle/>
        <a:p>
          <a:endParaRPr lang="es-CL"/>
        </a:p>
      </dgm:t>
    </dgm:pt>
    <dgm:pt modelId="{D8E01126-E2FA-4C69-8F96-B4445402D923}" type="pres">
      <dgm:prSet presAssocID="{446E4669-22A4-48F3-8F82-397580523997}" presName="node" presStyleLbl="node1" presStyleIdx="3" presStyleCnt="4" custScaleX="178138" custScaleY="114488" custRadScaleRad="125026" custRadScaleInc="-204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EC1970B-6C8C-4C32-8501-83A8CE3C1539}" type="pres">
      <dgm:prSet presAssocID="{446E4669-22A4-48F3-8F82-397580523997}" presName="dummy" presStyleCnt="0"/>
      <dgm:spPr/>
    </dgm:pt>
    <dgm:pt modelId="{56A38A87-E7D2-477D-BA89-3187EB468874}" type="pres">
      <dgm:prSet presAssocID="{C41BCF24-FA8F-45B9-AFF9-0F4B0D765926}" presName="sibTrans" presStyleLbl="sibTrans2D1" presStyleIdx="3" presStyleCnt="4" custScaleX="146903" custScaleY="114488" custLinFactNeighborX="6862" custLinFactNeighborY="-2506"/>
      <dgm:spPr/>
      <dgm:t>
        <a:bodyPr/>
        <a:lstStyle/>
        <a:p>
          <a:endParaRPr lang="es-CL"/>
        </a:p>
      </dgm:t>
    </dgm:pt>
  </dgm:ptLst>
  <dgm:cxnLst>
    <dgm:cxn modelId="{42D090EE-2C11-4DA0-AC68-057404704A73}" type="presOf" srcId="{D9801CDB-1334-45A5-94D3-807EF0E0B88C}" destId="{7AC32947-53C4-4277-8B0B-9FC0891F0A56}" srcOrd="0" destOrd="0" presId="urn:microsoft.com/office/officeart/2005/8/layout/radial6"/>
    <dgm:cxn modelId="{D61F7EFD-2FCC-4AE4-BBBC-E817B7E4CEEE}" type="presOf" srcId="{C8D600DC-F883-493E-AFF3-BDA7F2045400}" destId="{429FA784-73F2-4936-86C3-4C4AE9257A55}" srcOrd="0" destOrd="0" presId="urn:microsoft.com/office/officeart/2005/8/layout/radial6"/>
    <dgm:cxn modelId="{D1175FAD-FF56-4CD6-91F7-B609F34C8A12}" type="presOf" srcId="{A301CCEF-89AB-4340-A209-6629A391A451}" destId="{49FB7B62-7CA6-4C44-B8D4-DE560827E251}" srcOrd="0" destOrd="0" presId="urn:microsoft.com/office/officeart/2005/8/layout/radial6"/>
    <dgm:cxn modelId="{B85BAD86-D603-4CF4-8721-144B8A91C93A}" srcId="{C8D600DC-F883-493E-AFF3-BDA7F2045400}" destId="{A301CCEF-89AB-4340-A209-6629A391A451}" srcOrd="0" destOrd="0" parTransId="{9769CCD8-7567-4E76-A8BE-9CEE90232A72}" sibTransId="{7E33513C-D5D6-4DE6-89CE-542DC176AA3D}"/>
    <dgm:cxn modelId="{7114C494-F322-42C4-A301-642BD2DBA0FE}" srcId="{A301CCEF-89AB-4340-A209-6629A391A451}" destId="{22BC9623-2584-4099-8A77-C32F27F0B639}" srcOrd="1" destOrd="0" parTransId="{99E3BDD6-76E5-4B8B-93C2-4D02BFCFAEA6}" sibTransId="{D9801CDB-1334-45A5-94D3-807EF0E0B88C}"/>
    <dgm:cxn modelId="{74C4AE1A-909C-4D5D-A6F3-7DFDD81E25E8}" type="presOf" srcId="{2B5CAB4B-AAD7-47C2-82A6-A2D96362D7E3}" destId="{26F1AD3B-7034-4246-AFB8-3388EFBA042A}" srcOrd="0" destOrd="0" presId="urn:microsoft.com/office/officeart/2005/8/layout/radial6"/>
    <dgm:cxn modelId="{7BB5AA65-61A1-4D2D-A8F0-1D19DABA34D0}" srcId="{A301CCEF-89AB-4340-A209-6629A391A451}" destId="{98189D01-8346-459E-B0AE-7A80718C68AB}" srcOrd="0" destOrd="0" parTransId="{58279433-3BC0-4A21-B5FC-7A66D3DC0C69}" sibTransId="{08D1677E-3259-410D-9B31-8DB108F3B978}"/>
    <dgm:cxn modelId="{FA5F4B9F-3275-4463-8F5C-89B1FDF8172F}" type="presOf" srcId="{98189D01-8346-459E-B0AE-7A80718C68AB}" destId="{C9DB9D7B-28D9-4DEC-904C-782492F7A1F3}" srcOrd="0" destOrd="0" presId="urn:microsoft.com/office/officeart/2005/8/layout/radial6"/>
    <dgm:cxn modelId="{B0604C5B-417D-43AB-ACEF-8389BB330265}" type="presOf" srcId="{08D1677E-3259-410D-9B31-8DB108F3B978}" destId="{B4BA6E6C-0C88-4157-B126-47DF48CC6D44}" srcOrd="0" destOrd="0" presId="urn:microsoft.com/office/officeart/2005/8/layout/radial6"/>
    <dgm:cxn modelId="{69F35BED-A981-4EA6-B4F9-FB45D414F64A}" type="presOf" srcId="{446E4669-22A4-48F3-8F82-397580523997}" destId="{D8E01126-E2FA-4C69-8F96-B4445402D923}" srcOrd="0" destOrd="0" presId="urn:microsoft.com/office/officeart/2005/8/layout/radial6"/>
    <dgm:cxn modelId="{2498BBB3-2157-42E9-9B0C-09C90751D221}" srcId="{A301CCEF-89AB-4340-A209-6629A391A451}" destId="{264318AF-5264-40DD-8076-6A5C8C09A715}" srcOrd="2" destOrd="0" parTransId="{280261F9-AD20-4FFD-A0B8-0D79FF9ACB2F}" sibTransId="{2B5CAB4B-AAD7-47C2-82A6-A2D96362D7E3}"/>
    <dgm:cxn modelId="{4354D268-0910-4705-85BF-6E3306A1813D}" srcId="{A301CCEF-89AB-4340-A209-6629A391A451}" destId="{446E4669-22A4-48F3-8F82-397580523997}" srcOrd="3" destOrd="0" parTransId="{D9929B5F-987B-4DDB-82B4-E32DA937A0C6}" sibTransId="{C41BCF24-FA8F-45B9-AFF9-0F4B0D765926}"/>
    <dgm:cxn modelId="{3CA49395-D430-4383-A434-0EC07EB652A9}" type="presOf" srcId="{264318AF-5264-40DD-8076-6A5C8C09A715}" destId="{0A31DE21-B533-45CD-95CE-46716AEEF19C}" srcOrd="0" destOrd="0" presId="urn:microsoft.com/office/officeart/2005/8/layout/radial6"/>
    <dgm:cxn modelId="{640F24BA-EB2E-4184-8BEF-CC51DCC25000}" type="presOf" srcId="{22BC9623-2584-4099-8A77-C32F27F0B639}" destId="{E5750513-56B4-4B2C-996C-298EBCD473DC}" srcOrd="0" destOrd="0" presId="urn:microsoft.com/office/officeart/2005/8/layout/radial6"/>
    <dgm:cxn modelId="{C8732B78-42D0-43E0-87D2-3FAA45893043}" type="presOf" srcId="{C41BCF24-FA8F-45B9-AFF9-0F4B0D765926}" destId="{56A38A87-E7D2-477D-BA89-3187EB468874}" srcOrd="0" destOrd="0" presId="urn:microsoft.com/office/officeart/2005/8/layout/radial6"/>
    <dgm:cxn modelId="{6946D6A6-D3B7-4135-94D3-C7B6A5A33087}" type="presParOf" srcId="{429FA784-73F2-4936-86C3-4C4AE9257A55}" destId="{49FB7B62-7CA6-4C44-B8D4-DE560827E251}" srcOrd="0" destOrd="0" presId="urn:microsoft.com/office/officeart/2005/8/layout/radial6"/>
    <dgm:cxn modelId="{46D79B55-E060-4473-99A0-CEB872A7634D}" type="presParOf" srcId="{429FA784-73F2-4936-86C3-4C4AE9257A55}" destId="{C9DB9D7B-28D9-4DEC-904C-782492F7A1F3}" srcOrd="1" destOrd="0" presId="urn:microsoft.com/office/officeart/2005/8/layout/radial6"/>
    <dgm:cxn modelId="{B5D6920E-3794-4CC1-A43C-FC7A047367C4}" type="presParOf" srcId="{429FA784-73F2-4936-86C3-4C4AE9257A55}" destId="{EF193640-5FED-4A38-8289-0251099C3FEF}" srcOrd="2" destOrd="0" presId="urn:microsoft.com/office/officeart/2005/8/layout/radial6"/>
    <dgm:cxn modelId="{05A4C080-3003-4277-BADC-BC7B819E6908}" type="presParOf" srcId="{429FA784-73F2-4936-86C3-4C4AE9257A55}" destId="{B4BA6E6C-0C88-4157-B126-47DF48CC6D44}" srcOrd="3" destOrd="0" presId="urn:microsoft.com/office/officeart/2005/8/layout/radial6"/>
    <dgm:cxn modelId="{0FE0452B-DF03-45D5-B168-0AC8185908F7}" type="presParOf" srcId="{429FA784-73F2-4936-86C3-4C4AE9257A55}" destId="{E5750513-56B4-4B2C-996C-298EBCD473DC}" srcOrd="4" destOrd="0" presId="urn:microsoft.com/office/officeart/2005/8/layout/radial6"/>
    <dgm:cxn modelId="{990DC5E9-D485-4529-8A6F-ED775D063001}" type="presParOf" srcId="{429FA784-73F2-4936-86C3-4C4AE9257A55}" destId="{03FA5323-280B-4418-B0D3-986933D30A75}" srcOrd="5" destOrd="0" presId="urn:microsoft.com/office/officeart/2005/8/layout/radial6"/>
    <dgm:cxn modelId="{1C8E805B-8A7E-4C8F-92B3-4CD8BCB7E132}" type="presParOf" srcId="{429FA784-73F2-4936-86C3-4C4AE9257A55}" destId="{7AC32947-53C4-4277-8B0B-9FC0891F0A56}" srcOrd="6" destOrd="0" presId="urn:microsoft.com/office/officeart/2005/8/layout/radial6"/>
    <dgm:cxn modelId="{81B43ED0-A2DC-46A8-97AA-28F4D1248968}" type="presParOf" srcId="{429FA784-73F2-4936-86C3-4C4AE9257A55}" destId="{0A31DE21-B533-45CD-95CE-46716AEEF19C}" srcOrd="7" destOrd="0" presId="urn:microsoft.com/office/officeart/2005/8/layout/radial6"/>
    <dgm:cxn modelId="{AEE76547-1D3C-440A-8C8C-A49C31411874}" type="presParOf" srcId="{429FA784-73F2-4936-86C3-4C4AE9257A55}" destId="{F22FCF4A-721A-4E69-A00E-5735F848A4E3}" srcOrd="8" destOrd="0" presId="urn:microsoft.com/office/officeart/2005/8/layout/radial6"/>
    <dgm:cxn modelId="{1BA69129-D5C8-4F5D-B296-AB43E75A4BC0}" type="presParOf" srcId="{429FA784-73F2-4936-86C3-4C4AE9257A55}" destId="{26F1AD3B-7034-4246-AFB8-3388EFBA042A}" srcOrd="9" destOrd="0" presId="urn:microsoft.com/office/officeart/2005/8/layout/radial6"/>
    <dgm:cxn modelId="{A588BABC-12F6-45DA-9AB9-D7E9B6ABC688}" type="presParOf" srcId="{429FA784-73F2-4936-86C3-4C4AE9257A55}" destId="{D8E01126-E2FA-4C69-8F96-B4445402D923}" srcOrd="10" destOrd="0" presId="urn:microsoft.com/office/officeart/2005/8/layout/radial6"/>
    <dgm:cxn modelId="{89BA0837-B2FE-4812-B02D-51A26C7ED720}" type="presParOf" srcId="{429FA784-73F2-4936-86C3-4C4AE9257A55}" destId="{BEC1970B-6C8C-4C32-8501-83A8CE3C1539}" srcOrd="11" destOrd="0" presId="urn:microsoft.com/office/officeart/2005/8/layout/radial6"/>
    <dgm:cxn modelId="{E6C72F8C-776B-4F70-A8E9-CEDF7D3E7675}" type="presParOf" srcId="{429FA784-73F2-4936-86C3-4C4AE9257A55}" destId="{56A38A87-E7D2-477D-BA89-3187EB46887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Círculos interconectados"/>
  <dgm:desc val="Se usa para mostrar ideas o conceptos superpuestos o interconectados. Las siete primeras líneas del texto de nivel 1 se corresponden con un círculo. El texto sin usar no aparece, pero sigue estando disponible si cambia de diseño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113"/>
            <a:ext cx="2670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7 Imagen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5819775"/>
            <a:ext cx="26987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9776" y="1484785"/>
            <a:ext cx="7772400" cy="100811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err="1" smtClean="0"/>
              <a:t>Click to edit Master title style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2563448"/>
            <a:ext cx="7704856" cy="64952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s-C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/>
          <p:cNvSpPr txBox="1"/>
          <p:nvPr userDrawn="1"/>
        </p:nvSpPr>
        <p:spPr>
          <a:xfrm>
            <a:off x="25400" y="6524625"/>
            <a:ext cx="4546600" cy="231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9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</a:t>
            </a:r>
            <a:r>
              <a:rPr lang="es-CL" sz="900" b="1" dirty="0" err="1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ChileCompra</a:t>
            </a:r>
            <a:endParaRPr lang="es-CL" sz="900" b="1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4 Marcador de contenido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0"/>
            <a:ext cx="900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1 Gráfico"/>
          <p:cNvGraphicFramePr>
            <a:graphicFrameLocks/>
          </p:cNvGraphicFramePr>
          <p:nvPr/>
        </p:nvGraphicFramePr>
        <p:xfrm>
          <a:off x="200025" y="282575"/>
          <a:ext cx="5202238" cy="3500438"/>
        </p:xfrm>
        <a:graphic>
          <a:graphicData uri="http://schemas.openxmlformats.org/presentationml/2006/ole">
            <p:oleObj spid="_x0000_s46081" r:id="rId4" imgW="5200339" imgH="3505504" progId="Excel.Chart.8">
              <p:embed/>
            </p:oleObj>
          </a:graphicData>
        </a:graphic>
      </p:graphicFrame>
      <p:graphicFrame>
        <p:nvGraphicFramePr>
          <p:cNvPr id="5" name="6 Gráfico"/>
          <p:cNvGraphicFramePr>
            <a:graphicFrameLocks/>
          </p:cNvGraphicFramePr>
          <p:nvPr/>
        </p:nvGraphicFramePr>
        <p:xfrm>
          <a:off x="3657600" y="2946400"/>
          <a:ext cx="5200650" cy="3502025"/>
        </p:xfrm>
        <a:graphic>
          <a:graphicData uri="http://schemas.openxmlformats.org/presentationml/2006/ole">
            <p:oleObj spid="_x0000_s46082" r:id="rId5" imgW="5200339" imgH="3505504" progId="Excel.Chart.8">
              <p:embed/>
            </p:oleObj>
          </a:graphicData>
        </a:graphic>
      </p:graphicFrame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spedida-Gracia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5675313"/>
            <a:ext cx="269716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2563448"/>
            <a:ext cx="6120680" cy="1801656"/>
          </a:xfrm>
        </p:spPr>
        <p:txBody>
          <a:bodyPr>
            <a:noAutofit/>
          </a:bodyPr>
          <a:lstStyle>
            <a:lvl1pPr marL="0" indent="0" algn="l">
              <a:buNone/>
              <a:defRPr sz="9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s-C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43888" y="0"/>
            <a:ext cx="900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7 CuadroTexto"/>
          <p:cNvSpPr txBox="1"/>
          <p:nvPr userDrawn="1"/>
        </p:nvSpPr>
        <p:spPr>
          <a:xfrm>
            <a:off x="25400" y="6524625"/>
            <a:ext cx="4546600" cy="231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9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</a:t>
            </a:r>
            <a:r>
              <a:rPr lang="es-CL" sz="900" b="1" dirty="0" err="1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ChileCompra</a:t>
            </a:r>
            <a:endParaRPr lang="es-CL" sz="900" b="1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 userDrawn="1"/>
        </p:nvSpPr>
        <p:spPr>
          <a:xfrm>
            <a:off x="468313" y="115888"/>
            <a:ext cx="7931150" cy="10096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CL" sz="2400" kern="1200" baseline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dirty="0" smtClean="0"/>
              <a:t>Haga clic para modificar el estilo de </a:t>
            </a:r>
            <a:br>
              <a:rPr dirty="0" smtClean="0"/>
            </a:br>
            <a:r>
              <a:rPr dirty="0" smtClean="0"/>
              <a:t>título del patrón</a:t>
            </a:r>
            <a:endParaRPr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51749"/>
            <a:ext cx="7931224" cy="1008112"/>
          </a:xfrm>
        </p:spPr>
        <p:txBody>
          <a:bodyPr>
            <a:normAutofit/>
          </a:bodyPr>
          <a:lstStyle>
            <a:lvl1pPr algn="l">
              <a:defRPr sz="2400" b="1" i="0" cap="all" baseline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187229"/>
          </a:xfrm>
        </p:spPr>
        <p:txBody>
          <a:bodyPr>
            <a:normAutofit/>
          </a:bodyPr>
          <a:lstStyle>
            <a:lvl1pPr>
              <a:defRPr sz="1800" baseline="0">
                <a:solidFill>
                  <a:srgbClr val="EF414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 b="0" i="0" cap="none" baseline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 baseline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 baseline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 baseline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bg>
      <p:bgPr>
        <a:solidFill>
          <a:srgbClr val="EF41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43888" y="0"/>
            <a:ext cx="900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7 CuadroTexto"/>
          <p:cNvSpPr txBox="1"/>
          <p:nvPr userDrawn="1"/>
        </p:nvSpPr>
        <p:spPr>
          <a:xfrm>
            <a:off x="25400" y="6524625"/>
            <a:ext cx="4546600" cy="231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9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</a:t>
            </a:r>
            <a:r>
              <a:rPr lang="es-CL" sz="9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ChileCompra</a:t>
            </a:r>
            <a:endParaRPr lang="es-CL" sz="9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 userDrawn="1"/>
        </p:nvSpPr>
        <p:spPr>
          <a:xfrm>
            <a:off x="468313" y="115888"/>
            <a:ext cx="7931150" cy="10096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CL" sz="2400" kern="1200" baseline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dirty="0" smtClean="0">
                <a:solidFill>
                  <a:schemeClr val="bg1"/>
                </a:solidFill>
              </a:rPr>
              <a:t>Haga clic para modificar el estilo de </a:t>
            </a:r>
            <a:br>
              <a:rPr dirty="0" smtClean="0">
                <a:solidFill>
                  <a:schemeClr val="bg1"/>
                </a:solidFill>
              </a:rPr>
            </a:br>
            <a:r>
              <a:rPr dirty="0" smtClean="0">
                <a:solidFill>
                  <a:schemeClr val="bg1"/>
                </a:solidFill>
              </a:rPr>
              <a:t>título del patrón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1251749"/>
            <a:ext cx="7931224" cy="1008112"/>
          </a:xfrm>
        </p:spPr>
        <p:txBody>
          <a:bodyPr>
            <a:normAutofit/>
          </a:bodyPr>
          <a:lstStyle>
            <a:lvl1pPr algn="l">
              <a:defRPr sz="2400" b="1" i="0" cap="all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CL" dirty="0"/>
          </a:p>
        </p:txBody>
      </p:sp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187229"/>
          </a:xfrm>
        </p:spPr>
        <p:txBody>
          <a:bodyPr>
            <a:normAutofit/>
          </a:bodyPr>
          <a:lstStyle>
            <a:lvl1pPr>
              <a:defRPr sz="1800" baseline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 b="0" i="0" cap="none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43888" y="0"/>
            <a:ext cx="900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7 CuadroTexto"/>
          <p:cNvSpPr txBox="1"/>
          <p:nvPr userDrawn="1"/>
        </p:nvSpPr>
        <p:spPr>
          <a:xfrm>
            <a:off x="25400" y="6524625"/>
            <a:ext cx="4546600" cy="231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9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</a:t>
            </a:r>
            <a:r>
              <a:rPr lang="es-CL" sz="9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ChileCompra</a:t>
            </a:r>
            <a:endParaRPr lang="es-CL" sz="9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 userDrawn="1"/>
        </p:nvSpPr>
        <p:spPr>
          <a:xfrm>
            <a:off x="468313" y="115888"/>
            <a:ext cx="7931150" cy="10096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CL" sz="2400" kern="1200" baseline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dirty="0" smtClean="0">
                <a:solidFill>
                  <a:schemeClr val="bg1"/>
                </a:solidFill>
              </a:rPr>
              <a:t>Haga clic para modificar el estilo de </a:t>
            </a:r>
            <a:br>
              <a:rPr dirty="0" smtClean="0">
                <a:solidFill>
                  <a:schemeClr val="bg1"/>
                </a:solidFill>
              </a:rPr>
            </a:br>
            <a:r>
              <a:rPr dirty="0" smtClean="0">
                <a:solidFill>
                  <a:schemeClr val="bg1"/>
                </a:solidFill>
              </a:rPr>
              <a:t>título del patrón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1251749"/>
            <a:ext cx="7931224" cy="1008112"/>
          </a:xfrm>
        </p:spPr>
        <p:txBody>
          <a:bodyPr>
            <a:normAutofit/>
          </a:bodyPr>
          <a:lstStyle>
            <a:lvl1pPr algn="l">
              <a:defRPr sz="2400" b="1" i="0" cap="all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CL" dirty="0"/>
          </a:p>
        </p:txBody>
      </p:sp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187229"/>
          </a:xfrm>
        </p:spPr>
        <p:txBody>
          <a:bodyPr>
            <a:normAutofit/>
          </a:bodyPr>
          <a:lstStyle>
            <a:lvl1pPr>
              <a:defRPr sz="1800" baseline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 b="0" i="0" cap="none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43888" y="0"/>
            <a:ext cx="900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9 CuadroTexto"/>
          <p:cNvSpPr txBox="1"/>
          <p:nvPr userDrawn="1"/>
        </p:nvSpPr>
        <p:spPr>
          <a:xfrm>
            <a:off x="25400" y="6524625"/>
            <a:ext cx="4546600" cy="231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9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</a:t>
            </a:r>
            <a:r>
              <a:rPr lang="es-CL" sz="900" b="1" dirty="0" err="1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ChileCompra</a:t>
            </a:r>
            <a:endParaRPr lang="es-CL" sz="900" b="1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>
            <a:noAutofit/>
          </a:bodyPr>
          <a:lstStyle>
            <a:lvl1pPr algn="l">
              <a:defRPr sz="3200" b="1" cap="all" baseline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Encabezado de sección">
    <p:bg>
      <p:bgPr>
        <a:solidFill>
          <a:srgbClr val="EF41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43888" y="0"/>
            <a:ext cx="900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9 CuadroTexto"/>
          <p:cNvSpPr txBox="1"/>
          <p:nvPr userDrawn="1"/>
        </p:nvSpPr>
        <p:spPr>
          <a:xfrm>
            <a:off x="25400" y="6524625"/>
            <a:ext cx="4546600" cy="231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9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</a:t>
            </a:r>
            <a:r>
              <a:rPr lang="es-CL" sz="9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ChileCompra</a:t>
            </a:r>
            <a:endParaRPr lang="es-CL" sz="9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43888" y="0"/>
            <a:ext cx="900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9 CuadroTexto"/>
          <p:cNvSpPr txBox="1"/>
          <p:nvPr userDrawn="1"/>
        </p:nvSpPr>
        <p:spPr>
          <a:xfrm>
            <a:off x="25400" y="6524625"/>
            <a:ext cx="4546600" cy="231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9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</a:t>
            </a:r>
            <a:r>
              <a:rPr lang="es-CL" sz="9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ChileCompra</a:t>
            </a:r>
            <a:endParaRPr lang="es-CL" sz="9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 Marcador de contenido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0"/>
            <a:ext cx="900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79311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L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229600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  <a:p>
            <a:pPr lvl="4"/>
            <a:endParaRPr lang="es-CL" smtClean="0"/>
          </a:p>
        </p:txBody>
      </p:sp>
      <p:pic>
        <p:nvPicPr>
          <p:cNvPr id="1028" name="4 Marcador de contenido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243888" y="0"/>
            <a:ext cx="900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25400" y="6524625"/>
            <a:ext cx="4546600" cy="231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9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</a:t>
            </a:r>
            <a:r>
              <a:rPr lang="es-CL" sz="900" b="1" dirty="0" err="1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ChileCompra</a:t>
            </a:r>
            <a:endParaRPr lang="es-CL" sz="900" b="1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lang="es-CL" sz="2400" kern="1200" dirty="0">
          <a:solidFill>
            <a:srgbClr val="006CB7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lang="es-ES" sz="2200" kern="1200">
          <a:solidFill>
            <a:srgbClr val="006CB7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s-ES" sz="2400" kern="1200">
          <a:solidFill>
            <a:srgbClr val="7F7F7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lang="es-ES" sz="2000" kern="1200">
          <a:solidFill>
            <a:srgbClr val="7F7F7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s-ES" kern="1200">
          <a:solidFill>
            <a:srgbClr val="7F7F7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lang="es-CL" kern="1200">
          <a:solidFill>
            <a:srgbClr val="7F7F7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9900" y="1484313"/>
            <a:ext cx="7772400" cy="10080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Proceso de Acreditación de Competencias Técnicas: el modelo chileno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79216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sz="2400" dirty="0" smtClean="0"/>
              <a:t>¿porqué decimos que el proceso es exitoso?</a:t>
            </a:r>
            <a:endParaRPr sz="2400" dirty="0"/>
          </a:p>
        </p:txBody>
      </p:sp>
      <p:sp>
        <p:nvSpPr>
          <p:cNvPr id="21506" name="4 CuadroTexto"/>
          <p:cNvSpPr txBox="1">
            <a:spLocks noChangeArrowheads="1"/>
          </p:cNvSpPr>
          <p:nvPr/>
        </p:nvSpPr>
        <p:spPr bwMode="auto">
          <a:xfrm>
            <a:off x="679450" y="1441450"/>
            <a:ext cx="792003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2000">
                <a:latin typeface="Calibri" pitchFamily="34" charset="0"/>
              </a:rPr>
              <a:t>a. Por que hoy en día tenemos al 100% de los usuarios del sistema de información participando del proceso de acreditación de competencias.</a:t>
            </a:r>
          </a:p>
          <a:p>
            <a:endParaRPr lang="es-CL" sz="2000">
              <a:latin typeface="Calibri" pitchFamily="34" charset="0"/>
            </a:endParaRPr>
          </a:p>
          <a:p>
            <a:r>
              <a:rPr lang="es-CL" sz="2000">
                <a:latin typeface="Calibri" pitchFamily="34" charset="0"/>
              </a:rPr>
              <a:t>b. Por que hemos logrado posicionar el proceso de manera seria, cumpliendo cada hito a pesar de lo impopular que pueda ser. Por ejemplo, el bloqueo de claves.</a:t>
            </a:r>
          </a:p>
          <a:p>
            <a:endParaRPr lang="es-CL" sz="2000">
              <a:latin typeface="Calibri" pitchFamily="34" charset="0"/>
            </a:endParaRPr>
          </a:p>
          <a:p>
            <a:r>
              <a:rPr lang="es-CL" sz="2000">
                <a:latin typeface="Calibri" pitchFamily="34" charset="0"/>
              </a:rPr>
              <a:t>c. Por que el proceso en sí mismo se ha validado entre los usuarios, quienes participan y cumplen con todos los requisitos exigidos. </a:t>
            </a:r>
          </a:p>
          <a:p>
            <a:endParaRPr lang="es-CL" sz="2000">
              <a:latin typeface="Calibri" pitchFamily="34" charset="0"/>
            </a:endParaRPr>
          </a:p>
          <a:p>
            <a:r>
              <a:rPr lang="es-CL" sz="2000">
                <a:latin typeface="Calibri" pitchFamily="34" charset="0"/>
              </a:rPr>
              <a:t>d. Por que los usuarios se preparan asistiendo a alguna de las actividades de capacitación implementada por la Dirección</a:t>
            </a:r>
          </a:p>
          <a:p>
            <a:endParaRPr lang="es-CL" sz="2000">
              <a:latin typeface="Calibri" pitchFamily="34" charset="0"/>
            </a:endParaRPr>
          </a:p>
          <a:p>
            <a:r>
              <a:rPr lang="es-CL" sz="2000" b="1">
                <a:latin typeface="Calibri" pitchFamily="34" charset="0"/>
              </a:rPr>
              <a:t>d. Y por que a nivel político el proceso ha sido validado por las autoridades.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79216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sz="2000" dirty="0" smtClean="0"/>
              <a:t>LA CAPACITACIÓN SE HA TRANSFORMADO EN UN EJE CENTRAL, Y CADA AÑO BUSCAMOS NUEVAS MANERAS DE ACERCARNOS A NUESTROS Usuarios y hoy contamos con 3 ejes de acción</a:t>
            </a:r>
            <a:endParaRPr sz="2000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1547664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79216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sz="2000" dirty="0" smtClean="0"/>
              <a:t>La importancia de la capacitación: MAS DE 11 MIL USUARIOS PARTICIPARON EN ALGUNA DE NUESTRAS Actividades durante el año 2011…</a:t>
            </a:r>
            <a:endParaRPr sz="2000" dirty="0"/>
          </a:p>
        </p:txBody>
      </p:sp>
      <p:graphicFrame>
        <p:nvGraphicFramePr>
          <p:cNvPr id="2" name="1 Diagrama"/>
          <p:cNvGraphicFramePr/>
          <p:nvPr/>
        </p:nvGraphicFramePr>
        <p:xfrm>
          <a:off x="179512" y="1397000"/>
          <a:ext cx="871296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5" name="3 CuadroTexto"/>
          <p:cNvSpPr txBox="1">
            <a:spLocks noChangeArrowheads="1"/>
          </p:cNvSpPr>
          <p:nvPr/>
        </p:nvSpPr>
        <p:spPr bwMode="auto">
          <a:xfrm>
            <a:off x="-3175" y="5589588"/>
            <a:ext cx="29289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CL">
              <a:latin typeface="Calibri" pitchFamily="34" charset="0"/>
            </a:endParaRPr>
          </a:p>
          <a:p>
            <a:r>
              <a:rPr lang="es-CL">
                <a:latin typeface="Calibri" pitchFamily="34" charset="0"/>
              </a:rPr>
              <a:t>(*) plan comenzó el segundo </a:t>
            </a:r>
          </a:p>
          <a:p>
            <a:r>
              <a:rPr lang="es-CL">
                <a:latin typeface="Calibri" pitchFamily="34" charset="0"/>
              </a:rPr>
              <a:t>Semestre  del 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79216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sz="2400" dirty="0" smtClean="0"/>
              <a:t>¿Qué impacto tiene la capacitación en el resultado de la prueba de acreditación? </a:t>
            </a:r>
            <a:endParaRPr sz="24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422275" y="1641475"/>
          <a:ext cx="8435975" cy="4175125"/>
        </p:xfrm>
        <a:graphic>
          <a:graphicData uri="http://schemas.openxmlformats.org/drawingml/2006/table">
            <a:tbl>
              <a:tblPr/>
              <a:tblGrid>
                <a:gridCol w="1594520"/>
                <a:gridCol w="864096"/>
                <a:gridCol w="1008112"/>
                <a:gridCol w="1008112"/>
                <a:gridCol w="1053514"/>
                <a:gridCol w="968976"/>
                <a:gridCol w="968976"/>
                <a:gridCol w="968976"/>
              </a:tblGrid>
              <a:tr h="1279818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PROCESO DE ACREDITACION DE MAYO 2012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8444" marR="8444" marT="8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 Promedio Total</a:t>
                      </a:r>
                    </a:p>
                  </a:txBody>
                  <a:tcPr marL="8444" marR="8444" marT="8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Aprobados</a:t>
                      </a:r>
                    </a:p>
                  </a:txBody>
                  <a:tcPr marL="8444" marR="8444" marT="8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 Promedio Aprobados</a:t>
                      </a:r>
                    </a:p>
                  </a:txBody>
                  <a:tcPr marL="8444" marR="8444" marT="8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Reprobados</a:t>
                      </a:r>
                    </a:p>
                  </a:txBody>
                  <a:tcPr marL="8444" marR="8444" marT="8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 Promedio Reprobados</a:t>
                      </a:r>
                    </a:p>
                  </a:txBody>
                  <a:tcPr marL="8444" marR="8444" marT="8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Aprobación</a:t>
                      </a:r>
                    </a:p>
                  </a:txBody>
                  <a:tcPr marL="8444" marR="8444" marT="8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35281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Asistentes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3444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68,94%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2722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73,44%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722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52,13%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79%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401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 Ninguna Capacitación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2701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68,03%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2075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72,82%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626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52,13%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77%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281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 Malla Básica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427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71,90%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368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75,02%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52,44%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86%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401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 Malla Básica Externalizada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73,00%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253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75,83%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52,00%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88%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281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 E-</a:t>
                      </a:r>
                      <a:r>
                        <a:rPr lang="es-C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Learning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75,60%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78,38%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51,40%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90%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3 Subtítulo"/>
          <p:cNvSpPr>
            <a:spLocks noGrp="1"/>
          </p:cNvSpPr>
          <p:nvPr>
            <p:ph type="subTitle" idx="1"/>
          </p:nvPr>
        </p:nvSpPr>
        <p:spPr>
          <a:xfrm>
            <a:off x="468313" y="2563813"/>
            <a:ext cx="6119812" cy="1801812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79216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sz="2400" dirty="0" smtClean="0"/>
              <a:t>¿Qué es el proceso de acreditación de competencias?</a:t>
            </a:r>
            <a:endParaRPr sz="2400" dirty="0"/>
          </a:p>
        </p:txBody>
      </p:sp>
      <p:sp>
        <p:nvSpPr>
          <p:cNvPr id="13314" name="4 CuadroTexto"/>
          <p:cNvSpPr txBox="1">
            <a:spLocks noChangeArrowheads="1"/>
          </p:cNvSpPr>
          <p:nvPr/>
        </p:nvSpPr>
        <p:spPr bwMode="auto">
          <a:xfrm>
            <a:off x="684213" y="1557338"/>
            <a:ext cx="79216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2000" i="1">
                <a:latin typeface="Calibri" pitchFamily="34" charset="0"/>
              </a:rPr>
              <a:t>Es un procedimiento implementado por la Dirección de Compras y Contratación Pública, el cual tiene por finalidad medir los conocimientos técnicos relativos al sistema de compras públicas de los usuarios del sistema. </a:t>
            </a:r>
          </a:p>
          <a:p>
            <a:endParaRPr lang="es-CL" sz="2000" i="1">
              <a:latin typeface="Calibri" pitchFamily="34" charset="0"/>
            </a:endParaRPr>
          </a:p>
          <a:p>
            <a:r>
              <a:rPr lang="es-CL" sz="2000" i="1">
                <a:latin typeface="Calibri" pitchFamily="34" charset="0"/>
              </a:rPr>
              <a:t>Este proceso es de carácter </a:t>
            </a:r>
            <a:r>
              <a:rPr lang="es-CL" sz="2000" b="1" i="1">
                <a:latin typeface="Calibri" pitchFamily="34" charset="0"/>
              </a:rPr>
              <a:t>obligatorio</a:t>
            </a:r>
            <a:r>
              <a:rPr lang="es-CL" sz="2000" i="1">
                <a:latin typeface="Calibri" pitchFamily="34" charset="0"/>
              </a:rPr>
              <a:t> (art. 5 bis del reglamento de compras públicas) para todos los </a:t>
            </a:r>
            <a:r>
              <a:rPr lang="es-CL" sz="2000" b="1" i="1">
                <a:latin typeface="Calibri" pitchFamily="34" charset="0"/>
              </a:rPr>
              <a:t>usuarios</a:t>
            </a:r>
            <a:r>
              <a:rPr lang="es-CL" sz="2000" i="1">
                <a:latin typeface="Calibri" pitchFamily="34" charset="0"/>
              </a:rPr>
              <a:t> del sistema de compras públicas, </a:t>
            </a:r>
            <a:r>
              <a:rPr lang="es-CL" sz="2000" b="1" i="1">
                <a:latin typeface="Calibri" pitchFamily="34" charset="0"/>
              </a:rPr>
              <a:t>tengan o no clave de acceso al sistema de información</a:t>
            </a:r>
            <a:r>
              <a:rPr lang="es-CL" sz="2000" i="1">
                <a:latin typeface="Calibri" pitchFamily="34" charset="0"/>
              </a:rPr>
              <a:t> (términos y condiciones de uso del sistema de compras públicas).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79216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sz="2400" dirty="0" smtClean="0"/>
              <a:t>¿Quiénes deben acreditar competencias?</a:t>
            </a:r>
            <a:endParaRPr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684213" y="1557338"/>
            <a:ext cx="7921625" cy="3784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000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i="1" dirty="0">
                <a:latin typeface="+mn-lt"/>
              </a:rPr>
              <a:t>Este proceso es de carácter </a:t>
            </a:r>
            <a:r>
              <a:rPr lang="es-CL" sz="2000" b="1" i="1" dirty="0">
                <a:latin typeface="+mn-lt"/>
              </a:rPr>
              <a:t>obligatorio</a:t>
            </a:r>
            <a:r>
              <a:rPr lang="es-CL" sz="2000" i="1" dirty="0">
                <a:latin typeface="+mn-lt"/>
              </a:rPr>
              <a:t> (art. 5 bis del reglamento de compras públicas) para todos los </a:t>
            </a:r>
            <a:r>
              <a:rPr lang="es-CL" sz="2000" b="1" i="1" dirty="0">
                <a:latin typeface="+mn-lt"/>
              </a:rPr>
              <a:t>usuarios</a:t>
            </a:r>
            <a:r>
              <a:rPr lang="es-CL" sz="2000" i="1" dirty="0">
                <a:latin typeface="+mn-lt"/>
              </a:rPr>
              <a:t> del sistema de compras públicas, </a:t>
            </a:r>
            <a:r>
              <a:rPr lang="es-CL" sz="2000" b="1" i="1" dirty="0">
                <a:latin typeface="+mn-lt"/>
              </a:rPr>
              <a:t>tengan o no clave de acceso al sistema de información</a:t>
            </a:r>
            <a:r>
              <a:rPr lang="es-CL" sz="2000" i="1" dirty="0">
                <a:latin typeface="+mn-lt"/>
              </a:rPr>
              <a:t> (términos y condiciones de uso del sistema de compras públicas). De esta manera los “perfiles” que acreditan son los siguientes: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000" i="1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s-CL" sz="2000" i="1" dirty="0">
                <a:latin typeface="+mn-lt"/>
              </a:rPr>
              <a:t>Operador (Comprador).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s-CL" sz="2000" i="1" dirty="0">
                <a:latin typeface="+mn-lt"/>
              </a:rPr>
              <a:t>Supervisor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s-CL" sz="2000" i="1" dirty="0">
                <a:latin typeface="+mn-lt"/>
              </a:rPr>
              <a:t>Auditor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s-CL" sz="2000" i="1" dirty="0">
                <a:latin typeface="+mn-lt"/>
              </a:rPr>
              <a:t>Abogado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s-CL" sz="2000" i="1" dirty="0">
                <a:latin typeface="+mn-lt"/>
              </a:rPr>
              <a:t>Jefe </a:t>
            </a:r>
            <a:r>
              <a:rPr lang="es-CL" sz="2000" i="1">
                <a:latin typeface="+mn-lt"/>
              </a:rPr>
              <a:t>de Servicio*</a:t>
            </a:r>
            <a:endParaRPr lang="es-CL" sz="20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79216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sz="2400" dirty="0" smtClean="0"/>
              <a:t>¿Cómo se efectúa el proceso de acreditación de competencias?</a:t>
            </a:r>
            <a:endParaRPr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684213" y="1412875"/>
            <a:ext cx="7920037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dirty="0">
                <a:latin typeface="+mn-lt"/>
              </a:rPr>
              <a:t>El proceso de acreditación consta de dos etapas: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000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s-CL" sz="2000" dirty="0">
                <a:latin typeface="+mn-lt"/>
              </a:rPr>
              <a:t>Prueba Presencial que consta de 60 preguntas distribuidas en tres secciones: verdadero y falso, selección múltiple y casos de decisión.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endParaRPr lang="es-CL" sz="2000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s-CL" sz="2000" dirty="0">
                <a:latin typeface="+mn-lt"/>
              </a:rPr>
              <a:t>Monitoreo del Comportamiento: que consiste en medir 3 indicadores de gestión en el sistema de los usuarios (que tengan clave de acceso) en un período que abarca los 6 meses previos a cada prueba.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dirty="0">
                <a:latin typeface="+mn-lt"/>
              </a:rPr>
              <a:t>Para la obtención de la nota, se considera el siguiente polinomio:</a:t>
            </a:r>
            <a:endParaRPr lang="es-CL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dirty="0">
                <a:latin typeface="+mn-lt"/>
              </a:rPr>
              <a:t>Nota = Nota Prueba *0,60 + Nota Monitoreo * 0,40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dirty="0">
                <a:latin typeface="+mn-lt"/>
              </a:rPr>
              <a:t>Este mecanismo lo define la Dirección de Compras y Contratación Pública, el cual se declara mediante una Guía y Reglamento que es publicado en el sistema. </a:t>
            </a:r>
            <a:endParaRPr lang="es-CL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79216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sz="2400" dirty="0" smtClean="0"/>
              <a:t>¿Qué es el monitoreo del comportamiento?</a:t>
            </a:r>
            <a:endParaRPr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684213" y="1412875"/>
            <a:ext cx="7920037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dirty="0">
                <a:latin typeface="+mn-lt"/>
              </a:rPr>
              <a:t>Es la evaluación de 3 indicadores, los cuales son: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CL" sz="2000" dirty="0">
                <a:latin typeface="+mn-lt"/>
              </a:rPr>
              <a:t>% de Licitaciones Exitosas: aquellas licitaciones que tienen 3 o más oferentes.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CL" sz="2000" dirty="0">
                <a:latin typeface="+mn-lt"/>
              </a:rPr>
              <a:t>1-%Licitaciones declaradas desiertas con oferentes: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CL" sz="2000" dirty="0">
                <a:latin typeface="+mn-lt"/>
              </a:rPr>
              <a:t>% de licitaciones publicadas en tiempos óptimos: para este indicador se considera el plazo estipulado en el reglamento de compras públicas.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dirty="0">
                <a:latin typeface="+mn-lt"/>
              </a:rPr>
              <a:t>Estos indicadores se evalúan en un período que contempla los 6 meses previos al desarrollo de la prueba. Se considera para la medición todas las licitaciones en las cuales interviene un usuario con su clave de acceso al sistema.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000" dirty="0"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79216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sz="2400" dirty="0" smtClean="0"/>
              <a:t>Aspectos positivos del monitoreo del comportamiento</a:t>
            </a:r>
            <a:endParaRPr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684213" y="1412875"/>
            <a:ext cx="7920037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dirty="0">
                <a:latin typeface="+mn-lt"/>
              </a:rPr>
              <a:t>Desde la medición del monitoreo se han obtenido algunas mejoras tales como: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000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CL" sz="2000" dirty="0">
                <a:latin typeface="+mn-lt"/>
              </a:rPr>
              <a:t>Término de claves genéricas en los servicios.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CL" sz="2000" dirty="0">
                <a:latin typeface="+mn-lt"/>
              </a:rPr>
              <a:t>Disminución drástica del uso de claves compartidas.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CL" sz="2000" dirty="0">
                <a:latin typeface="+mn-lt"/>
              </a:rPr>
              <a:t>Conocimiento de la RESPONSABILIDAD ADMINISTRATIVA para el titular de la clave.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CL" sz="2000" dirty="0">
                <a:latin typeface="+mn-lt"/>
              </a:rPr>
              <a:t>Mejora en los indicadores individuales de cada usuario.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CL" sz="2000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CL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000" dirty="0"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79216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sz="2400" dirty="0" smtClean="0"/>
              <a:t>¿Cuáles han sido los principales hitos del proceso de acreditación?</a:t>
            </a:r>
            <a:endParaRPr sz="2400" dirty="0"/>
          </a:p>
        </p:txBody>
      </p:sp>
      <p:graphicFrame>
        <p:nvGraphicFramePr>
          <p:cNvPr id="2" name="1 Diagrama"/>
          <p:cNvGraphicFramePr/>
          <p:nvPr/>
        </p:nvGraphicFramePr>
        <p:xfrm>
          <a:off x="827584" y="1052736"/>
          <a:ext cx="69364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79216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sz="2400" dirty="0" smtClean="0"/>
              <a:t>¿en qué consiste el bloqueo de clave?</a:t>
            </a:r>
            <a:endParaRPr sz="2400" dirty="0"/>
          </a:p>
        </p:txBody>
      </p:sp>
      <p:sp>
        <p:nvSpPr>
          <p:cNvPr id="19458" name="4 CuadroTexto"/>
          <p:cNvSpPr txBox="1">
            <a:spLocks noChangeArrowheads="1"/>
          </p:cNvSpPr>
          <p:nvPr/>
        </p:nvSpPr>
        <p:spPr bwMode="auto">
          <a:xfrm>
            <a:off x="684213" y="1557338"/>
            <a:ext cx="792162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2000" i="1">
                <a:latin typeface="Calibri" pitchFamily="34" charset="0"/>
              </a:rPr>
              <a:t>Consiste en impedir el acceso de un funcionario al sistema de compras públicas, para lo cual se realiza una “marca” al Rut y al Usuario con el que ingresa al sistema.</a:t>
            </a:r>
          </a:p>
          <a:p>
            <a:endParaRPr lang="es-CL" sz="2000" i="1">
              <a:latin typeface="Calibri" pitchFamily="34" charset="0"/>
            </a:endParaRPr>
          </a:p>
          <a:p>
            <a:r>
              <a:rPr lang="es-CL" sz="2000" i="1">
                <a:latin typeface="Calibri" pitchFamily="34" charset="0"/>
              </a:rPr>
              <a:t>Este bloqueo se realiza a todos los funcionarios que con alcanzan la nota mínima requerida para acreditar (60% sobre un total de 100%), a los cuales se les da un plazo de 1 mes para terminar sus procesos de compras.</a:t>
            </a:r>
          </a:p>
          <a:p>
            <a:endParaRPr lang="es-CL" sz="2000" i="1">
              <a:latin typeface="Calibri" pitchFamily="34" charset="0"/>
            </a:endParaRPr>
          </a:p>
          <a:p>
            <a:r>
              <a:rPr lang="es-CL" sz="2000" i="1">
                <a:latin typeface="Calibri" pitchFamily="34" charset="0"/>
              </a:rPr>
              <a:t>El tiempo de duración de bloqueo depende de cada funcionario, ya que para “desbloquear” deben esperar al siguiente proceso de acreditación y aprobar. Entre un proceso y otro, el usuario puede estar 3 meses sin poder usar su clave.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79216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sz="2400" dirty="0" smtClean="0"/>
              <a:t>¿ha sido exitoso el proceso de acreditación?:</a:t>
            </a:r>
            <a:endParaRPr sz="240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655638" y="1196975"/>
          <a:ext cx="7704137" cy="4725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137726"/>
                <a:gridCol w="1540971"/>
                <a:gridCol w="1540971"/>
                <a:gridCol w="1540971"/>
              </a:tblGrid>
              <a:tr h="844046">
                <a:tc>
                  <a:txBody>
                    <a:bodyPr/>
                    <a:lstStyle/>
                    <a:p>
                      <a:r>
                        <a:rPr lang="es-CL" dirty="0" smtClean="0"/>
                        <a:t>Fecha</a:t>
                      </a:r>
                      <a:r>
                        <a:rPr lang="es-CL" baseline="0" dirty="0" smtClean="0"/>
                        <a:t> Proceso de Acreditación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Inscritos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Asistentes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Aprobados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Reprobados</a:t>
                      </a:r>
                      <a:endParaRPr lang="es-CL" dirty="0"/>
                    </a:p>
                  </a:txBody>
                  <a:tcPr/>
                </a:tc>
              </a:tr>
              <a:tr h="337618">
                <a:tc>
                  <a:txBody>
                    <a:bodyPr/>
                    <a:lstStyle/>
                    <a:p>
                      <a:r>
                        <a:rPr lang="es-CL" dirty="0" smtClean="0"/>
                        <a:t>Enero 2007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1.843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1.194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1.088 (91%)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106 (9%)</a:t>
                      </a:r>
                      <a:endParaRPr lang="es-CL" dirty="0"/>
                    </a:p>
                  </a:txBody>
                  <a:tcPr/>
                </a:tc>
              </a:tr>
              <a:tr h="337618">
                <a:tc>
                  <a:txBody>
                    <a:bodyPr/>
                    <a:lstStyle/>
                    <a:p>
                      <a:r>
                        <a:rPr lang="es-CL" dirty="0" smtClean="0"/>
                        <a:t>Enero</a:t>
                      </a:r>
                      <a:r>
                        <a:rPr lang="es-CL" baseline="0" dirty="0" smtClean="0"/>
                        <a:t> 2008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1.304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1.269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896 (71%)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373 (29%)</a:t>
                      </a:r>
                      <a:endParaRPr lang="es-CL" dirty="0"/>
                    </a:p>
                  </a:txBody>
                  <a:tcPr/>
                </a:tc>
              </a:tr>
              <a:tr h="590832">
                <a:tc>
                  <a:txBody>
                    <a:bodyPr/>
                    <a:lstStyle/>
                    <a:p>
                      <a:r>
                        <a:rPr lang="es-CL" dirty="0" smtClean="0"/>
                        <a:t>Noviembre 2008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5.692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4.057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3.500</a:t>
                      </a:r>
                      <a:r>
                        <a:rPr lang="es-CL" baseline="0" dirty="0" smtClean="0"/>
                        <a:t> (86%)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557 (14%)</a:t>
                      </a:r>
                      <a:endParaRPr lang="es-CL" dirty="0"/>
                    </a:p>
                  </a:txBody>
                  <a:tcPr/>
                </a:tc>
              </a:tr>
              <a:tr h="337618">
                <a:tc>
                  <a:txBody>
                    <a:bodyPr/>
                    <a:lstStyle/>
                    <a:p>
                      <a:r>
                        <a:rPr lang="es-CL" dirty="0" smtClean="0"/>
                        <a:t>Junio 2009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1.667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1.262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1.021 (81%)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241 (19%)</a:t>
                      </a:r>
                      <a:endParaRPr lang="es-CL" dirty="0"/>
                    </a:p>
                  </a:txBody>
                  <a:tcPr/>
                </a:tc>
              </a:tr>
              <a:tr h="337618">
                <a:tc>
                  <a:txBody>
                    <a:bodyPr/>
                    <a:lstStyle/>
                    <a:p>
                      <a:r>
                        <a:rPr lang="es-CL" dirty="0" smtClean="0"/>
                        <a:t>Octubre</a:t>
                      </a:r>
                      <a:r>
                        <a:rPr lang="es-CL" baseline="0" dirty="0" smtClean="0"/>
                        <a:t> 2009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4.542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3.154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2.669 (85%)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485 (15%)</a:t>
                      </a:r>
                      <a:endParaRPr lang="es-CL" dirty="0"/>
                    </a:p>
                  </a:txBody>
                  <a:tcPr/>
                </a:tc>
              </a:tr>
              <a:tr h="337618">
                <a:tc>
                  <a:txBody>
                    <a:bodyPr/>
                    <a:lstStyle/>
                    <a:p>
                      <a:r>
                        <a:rPr lang="es-CL" dirty="0" smtClean="0"/>
                        <a:t>Octubre 2010 (*)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9.327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7.334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337618">
                <a:tc>
                  <a:txBody>
                    <a:bodyPr/>
                    <a:lstStyle/>
                    <a:p>
                      <a:r>
                        <a:rPr lang="es-CL" dirty="0" smtClean="0"/>
                        <a:t>Mayo</a:t>
                      </a:r>
                      <a:r>
                        <a:rPr lang="es-CL" baseline="0" dirty="0" smtClean="0"/>
                        <a:t> 2011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4.444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3.684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2.857 (78%)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827 (22%)</a:t>
                      </a:r>
                      <a:endParaRPr lang="es-CL" dirty="0"/>
                    </a:p>
                  </a:txBody>
                  <a:tcPr/>
                </a:tc>
              </a:tr>
              <a:tr h="337618">
                <a:tc>
                  <a:txBody>
                    <a:bodyPr/>
                    <a:lstStyle/>
                    <a:p>
                      <a:r>
                        <a:rPr lang="es-CL" dirty="0" smtClean="0"/>
                        <a:t>Octubre 2011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4.725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3.872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3.063</a:t>
                      </a:r>
                      <a:r>
                        <a:rPr lang="es-CL" baseline="0" dirty="0" smtClean="0"/>
                        <a:t> (79%)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809 (21%)</a:t>
                      </a:r>
                      <a:endParaRPr lang="es-CL" dirty="0"/>
                    </a:p>
                  </a:txBody>
                  <a:tcPr/>
                </a:tc>
              </a:tr>
              <a:tr h="337618">
                <a:tc>
                  <a:txBody>
                    <a:bodyPr/>
                    <a:lstStyle/>
                    <a:p>
                      <a:r>
                        <a:rPr lang="es-CL" dirty="0" smtClean="0"/>
                        <a:t>Mayo 2012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4.505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3.444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2.718 (79%)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726 (21%)</a:t>
                      </a:r>
                      <a:endParaRPr lang="es-CL" dirty="0"/>
                    </a:p>
                  </a:txBody>
                  <a:tcPr/>
                </a:tc>
              </a:tr>
              <a:tr h="337618">
                <a:tc>
                  <a:txBody>
                    <a:bodyPr/>
                    <a:lstStyle/>
                    <a:p>
                      <a:r>
                        <a:rPr lang="es-CL" dirty="0" smtClean="0"/>
                        <a:t>Octubre 2012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6.276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5.256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4.569</a:t>
                      </a:r>
                      <a:r>
                        <a:rPr lang="es-CL" baseline="0" dirty="0" smtClean="0"/>
                        <a:t> (87%)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687 (13%)</a:t>
                      </a:r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56" name="3 CuadroTexto"/>
          <p:cNvSpPr txBox="1">
            <a:spLocks noChangeArrowheads="1"/>
          </p:cNvSpPr>
          <p:nvPr/>
        </p:nvSpPr>
        <p:spPr bwMode="auto">
          <a:xfrm>
            <a:off x="655638" y="6124575"/>
            <a:ext cx="6732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>
                <a:latin typeface="Calibri" pitchFamily="34" charset="0"/>
              </a:rPr>
              <a:t>(*) se realiza solo 1 proceso de acreditación por efectos del terremoto.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_PPT_ChileCompra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Plantilla_PPT_ChileCompra2011</Template>
  <TotalTime>492</TotalTime>
  <Words>894</Words>
  <Application>Microsoft Office PowerPoint</Application>
  <PresentationFormat>On-screen Show (4:3)</PresentationFormat>
  <Paragraphs>169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Calibri</vt:lpstr>
      <vt:lpstr>Arial</vt:lpstr>
      <vt:lpstr>Verdana</vt:lpstr>
      <vt:lpstr>Plantilla_PPT_ChileCompra2011</vt:lpstr>
      <vt:lpstr>Plantilla_PPT_ChileCompra2011</vt:lpstr>
      <vt:lpstr>Plantilla_PPT_ChileCompra2011</vt:lpstr>
      <vt:lpstr>Plantilla_PPT_ChileCompra2011</vt:lpstr>
      <vt:lpstr>Plantilla_PPT_ChileCompra2011</vt:lpstr>
      <vt:lpstr>Plantilla_PPT_ChileCompra2011</vt:lpstr>
      <vt:lpstr>Plantilla_PPT_ChileCompra2011</vt:lpstr>
      <vt:lpstr>Plantilla_PPT_ChileCompra2011</vt:lpstr>
      <vt:lpstr>Plantilla_PPT_ChileCompra2011</vt:lpstr>
      <vt:lpstr>Plantilla_PPT_ChileCompra2011</vt:lpstr>
      <vt:lpstr>Plantilla_PPT_ChileCompra2011</vt:lpstr>
      <vt:lpstr>Microsoft Excel Chart</vt:lpstr>
      <vt:lpstr>Proceso de Acreditación de Competencias Técnicas: el modelo chileno</vt:lpstr>
      <vt:lpstr>¿QUÉ ES EL PROCESO DE ACREDITACIÓN DE COMPETENCIAS?</vt:lpstr>
      <vt:lpstr>¿QUIÉNES DEBEN ACREDITAR COMPETENCIAS?</vt:lpstr>
      <vt:lpstr>¿CÓMO SE EFECTÚA EL PROCESO DE ACREDITACIÓN DE COMPETENCIAS?</vt:lpstr>
      <vt:lpstr>¿QUÉ ES EL MONITOREO DEL COMPORTAMIENTO?</vt:lpstr>
      <vt:lpstr>ASPECTOS POSITIVOS DEL MONITOREO DEL COMPORTAMIENTO</vt:lpstr>
      <vt:lpstr>¿CUÁLES HAN SIDO LOS PRINCIPALES HITOS DEL PROCESO DE ACREDITACIÓN?</vt:lpstr>
      <vt:lpstr>¿EN QUÉ CONSISTE EL BLOQUEO DE CLAVE?</vt:lpstr>
      <vt:lpstr>¿HA SIDO EXITOSO EL PROCESO DE ACREDITACIÓN?:</vt:lpstr>
      <vt:lpstr>¿PORQUÉ DECIMOS QUE EL PROCESO ES EXITOSO?</vt:lpstr>
      <vt:lpstr>LA CAPACITACIÓN SE HA TRANSFORMADO EN UN EJE CENTRAL, Y CADA AÑO BUSCAMOS NUEVAS MANERAS DE ACERCARNOS A NUESTROS USUARIOS Y HOY CONTAMOS CON 3 EJES DE ACCIÓN</vt:lpstr>
      <vt:lpstr>LA IMPORTANCIA DE LA CAPACITACIÓN: MAS DE 11 MIL USUARIOS PARTICIPARON EN ALGUNA DE NUESTRAS ACTIVIDADES DURANTE EL AÑO 2011…</vt:lpstr>
      <vt:lpstr>¿QUÉ IMPACTO TIENE LA CAPACITACIÓN EN EL RESULTADO DE LA PRUEBA DE ACREDITACIÓN? 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Proyecto: Intervención SSPP</dc:title>
  <dc:creator>Viviana Mora</dc:creator>
  <cp:lastModifiedBy>OAS</cp:lastModifiedBy>
  <cp:revision>18</cp:revision>
  <dcterms:created xsi:type="dcterms:W3CDTF">2012-07-04T15:01:58Z</dcterms:created>
  <dcterms:modified xsi:type="dcterms:W3CDTF">2012-12-17T16:18:48Z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0x010100E62B0670601B3240AB0FA80843B4484E</vt:lpwstr>
  </property>
  <property fmtid="{D5CDD505-2E9C-101B-9397-08002B2CF9AE}" pid="3" name="PublishingExpirationDate">
    <vt:lpwstr/>
  </property>
  <property fmtid="{D5CDD505-2E9C-101B-9397-08002B2CF9AE}" pid="4" name="PublishingStartDate">
    <vt:lpwstr/>
  </property>
  <property fmtid="{D5CDD505-2E9C-101B-9397-08002B2CF9AE}" pid="5" name="Area">
    <vt:lpwstr>Plantillas Corporativas</vt:lpwstr>
  </property>
</Properties>
</file>