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8" r:id="rId14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43E"/>
    <a:srgbClr val="D6DCE5"/>
    <a:srgbClr val="869FB2"/>
    <a:srgbClr val="C3455A"/>
    <a:srgbClr val="CD9C5A"/>
    <a:srgbClr val="F9C25D"/>
    <a:srgbClr val="924F99"/>
    <a:srgbClr val="3F975A"/>
    <a:srgbClr val="51A0BF"/>
    <a:srgbClr val="358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9817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284611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5713745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2487815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4783759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7711837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7509312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282852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473806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70841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426341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A1907-8BBF-46FA-A169-BFC1EFD83577}" type="datetimeFigureOut">
              <a:rPr lang="es-PY" smtClean="0"/>
              <a:t>15/6/2022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52B3-7068-4C2B-B886-3391F6115BA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807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21067" y="219075"/>
            <a:ext cx="11649508" cy="6419850"/>
            <a:chOff x="270943" y="219075"/>
            <a:chExt cx="11649508" cy="6419850"/>
          </a:xfrm>
        </p:grpSpPr>
        <p:sp>
          <p:nvSpPr>
            <p:cNvPr id="6" name="Rectángulo redondeado 5"/>
            <p:cNvSpPr/>
            <p:nvPr/>
          </p:nvSpPr>
          <p:spPr>
            <a:xfrm>
              <a:off x="1429789" y="282633"/>
              <a:ext cx="10490662" cy="6292733"/>
            </a:xfrm>
            <a:prstGeom prst="roundRect">
              <a:avLst>
                <a:gd name="adj" fmla="val 800"/>
              </a:avLst>
            </a:prstGeom>
            <a:solidFill>
              <a:srgbClr val="358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943" y="219075"/>
              <a:ext cx="1076325" cy="641985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F9E97"/>
                </a:clrFrom>
                <a:clrTo>
                  <a:srgbClr val="3F9E9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80850" y="3118312"/>
              <a:ext cx="2676525" cy="3314700"/>
            </a:xfrm>
            <a:prstGeom prst="rect">
              <a:avLst/>
            </a:prstGeom>
          </p:spPr>
        </p:pic>
      </p:grpSp>
      <p:sp>
        <p:nvSpPr>
          <p:cNvPr id="8" name="Google Shape;174;p1"/>
          <p:cNvSpPr txBox="1">
            <a:spLocks noGrp="1"/>
          </p:cNvSpPr>
          <p:nvPr>
            <p:ph type="subTitle" idx="1"/>
          </p:nvPr>
        </p:nvSpPr>
        <p:spPr>
          <a:xfrm>
            <a:off x="2624595" y="4637093"/>
            <a:ext cx="4071741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AÑO 2022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9626138" y="613082"/>
            <a:ext cx="2017428" cy="411661"/>
            <a:chOff x="3669808" y="906820"/>
            <a:chExt cx="4024020" cy="821112"/>
          </a:xfrm>
        </p:grpSpPr>
        <p:pic>
          <p:nvPicPr>
            <p:cNvPr id="10" name="Google Shape;9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69808" y="1053916"/>
              <a:ext cx="1972296" cy="525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37672" y="906820"/>
              <a:ext cx="1556156" cy="821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73;p1"/>
          <p:cNvSpPr txBox="1">
            <a:spLocks/>
          </p:cNvSpPr>
          <p:nvPr/>
        </p:nvSpPr>
        <p:spPr>
          <a:xfrm>
            <a:off x="2624595" y="2522980"/>
            <a:ext cx="5563441" cy="7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4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COMPRAS </a:t>
            </a:r>
            <a:r>
              <a:rPr lang="es-E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PÚBLICAS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624595" y="5331748"/>
            <a:ext cx="2833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  <p:pic>
        <p:nvPicPr>
          <p:cNvPr id="15" name="Google Shape;96;p1"/>
          <p:cNvPicPr preferRelativeResize="0"/>
          <p:nvPr/>
        </p:nvPicPr>
        <p:blipFill rotWithShape="1">
          <a:blip r:embed="rId6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95" y="1091707"/>
            <a:ext cx="2989811" cy="906438"/>
          </a:xfrm>
          <a:prstGeom prst="rect">
            <a:avLst/>
          </a:prstGeom>
        </p:spPr>
      </p:pic>
      <p:sp>
        <p:nvSpPr>
          <p:cNvPr id="19" name="Google Shape;173;p1"/>
          <p:cNvSpPr txBox="1">
            <a:spLocks/>
          </p:cNvSpPr>
          <p:nvPr/>
        </p:nvSpPr>
        <p:spPr>
          <a:xfrm>
            <a:off x="2624595" y="3238500"/>
            <a:ext cx="6646405" cy="7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4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ncode Sans"/>
              <a:buNone/>
              <a:defRPr sz="52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r>
              <a:rPr lang="es-ES" sz="8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SOSTENIBLES</a:t>
            </a:r>
            <a:endParaRPr lang="es-ES" sz="8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redondeado 59"/>
          <p:cNvSpPr/>
          <p:nvPr/>
        </p:nvSpPr>
        <p:spPr>
          <a:xfrm>
            <a:off x="130175" y="1544888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1" name="CuadroTexto 60"/>
          <p:cNvSpPr txBox="1"/>
          <p:nvPr/>
        </p:nvSpPr>
        <p:spPr>
          <a:xfrm>
            <a:off x="182350" y="1821887"/>
            <a:ext cx="15176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Personas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ángulo redondeado 61"/>
          <p:cNvSpPr/>
          <p:nvPr/>
        </p:nvSpPr>
        <p:spPr>
          <a:xfrm>
            <a:off x="130175" y="2550026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3" name="CuadroTexto 62"/>
          <p:cNvSpPr txBox="1"/>
          <p:nvPr/>
        </p:nvSpPr>
        <p:spPr>
          <a:xfrm>
            <a:off x="182350" y="2711173"/>
            <a:ext cx="151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Proceso de compras</a:t>
            </a:r>
          </a:p>
        </p:txBody>
      </p:sp>
      <p:sp>
        <p:nvSpPr>
          <p:cNvPr id="64" name="Rectángulo redondeado 63"/>
          <p:cNvSpPr/>
          <p:nvPr/>
        </p:nvSpPr>
        <p:spPr>
          <a:xfrm>
            <a:off x="130175" y="3606523"/>
            <a:ext cx="1924050" cy="895350"/>
          </a:xfrm>
          <a:prstGeom prst="roundRect">
            <a:avLst>
              <a:gd name="adj" fmla="val 8182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5" name="CuadroTexto 64"/>
          <p:cNvSpPr txBox="1"/>
          <p:nvPr/>
        </p:nvSpPr>
        <p:spPr>
          <a:xfrm>
            <a:off x="182349" y="3747657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F243E"/>
                </a:solidFill>
              </a:rPr>
              <a:t>Relacionamiento con proveedores</a:t>
            </a:r>
            <a:endParaRPr lang="es-PY" b="1" dirty="0">
              <a:solidFill>
                <a:srgbClr val="0F243E"/>
              </a:solidFill>
            </a:endParaRPr>
          </a:p>
        </p:txBody>
      </p:sp>
      <p:sp>
        <p:nvSpPr>
          <p:cNvPr id="66" name="Rectángulo redondeado 65"/>
          <p:cNvSpPr/>
          <p:nvPr/>
        </p:nvSpPr>
        <p:spPr>
          <a:xfrm>
            <a:off x="130175" y="4643269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7" name="CuadroTexto 66"/>
          <p:cNvSpPr txBox="1"/>
          <p:nvPr/>
        </p:nvSpPr>
        <p:spPr>
          <a:xfrm>
            <a:off x="182349" y="4784403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Medidas y resultados</a:t>
            </a:r>
          </a:p>
        </p:txBody>
      </p:sp>
      <p:sp>
        <p:nvSpPr>
          <p:cNvPr id="68" name="Rectángulo redondeado 67"/>
          <p:cNvSpPr/>
          <p:nvPr/>
        </p:nvSpPr>
        <p:spPr>
          <a:xfrm>
            <a:off x="130175" y="539750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9" name="CuadroTexto 68"/>
          <p:cNvSpPr txBox="1"/>
          <p:nvPr/>
        </p:nvSpPr>
        <p:spPr>
          <a:xfrm>
            <a:off x="182350" y="539750"/>
            <a:ext cx="151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Política, estrategia y comunicación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Rectángulo redondeado 55"/>
          <p:cNvSpPr/>
          <p:nvPr/>
        </p:nvSpPr>
        <p:spPr>
          <a:xfrm>
            <a:off x="1981199" y="282633"/>
            <a:ext cx="9889375" cy="6292733"/>
          </a:xfrm>
          <a:prstGeom prst="roundRect">
            <a:avLst>
              <a:gd name="adj" fmla="val 800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9" name="Rectángulo 58"/>
          <p:cNvSpPr/>
          <p:nvPr/>
        </p:nvSpPr>
        <p:spPr>
          <a:xfrm>
            <a:off x="2067735" y="6258788"/>
            <a:ext cx="1962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  <p:pic>
        <p:nvPicPr>
          <p:cNvPr id="15" name="Google Shape;96;p1"/>
          <p:cNvPicPr preferRelativeResize="0"/>
          <p:nvPr/>
        </p:nvPicPr>
        <p:blipFill rotWithShape="1">
          <a:blip r:embed="rId2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333626" y="565784"/>
            <a:ext cx="603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F243E"/>
                </a:solidFill>
              </a:rPr>
              <a:t>Grupo impulsor de la economía circular de Paraguay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48372" y="1766113"/>
            <a:ext cx="64572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dirty="0">
                <a:solidFill>
                  <a:srgbClr val="14303C"/>
                </a:solidFill>
              </a:rPr>
              <a:t>DNCP integra oficialmente las </a:t>
            </a:r>
            <a:r>
              <a:rPr lang="es-PY" sz="2400" b="1" dirty="0">
                <a:solidFill>
                  <a:srgbClr val="C3455A"/>
                </a:solidFill>
              </a:rPr>
              <a:t>4 mesas de trabajo</a:t>
            </a:r>
            <a:r>
              <a:rPr lang="es-PY" sz="2400" b="1" dirty="0" smtClean="0">
                <a:solidFill>
                  <a:srgbClr val="C3455A"/>
                </a:solidFill>
              </a:rPr>
              <a:t>:</a:t>
            </a:r>
          </a:p>
          <a:p>
            <a:r>
              <a:rPr lang="es-PY" sz="2400" dirty="0" smtClean="0">
                <a:solidFill>
                  <a:srgbClr val="14303C"/>
                </a:solidFill>
              </a:rPr>
              <a:t> </a:t>
            </a:r>
            <a:endParaRPr lang="es-PY" sz="2400" dirty="0">
              <a:solidFill>
                <a:srgbClr val="14303C"/>
              </a:solidFill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Y" sz="3200" b="1" dirty="0">
                <a:solidFill>
                  <a:srgbClr val="14303C"/>
                </a:solidFill>
              </a:rPr>
              <a:t>Producción sustentable.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Y" sz="3200" b="1" dirty="0">
                <a:solidFill>
                  <a:srgbClr val="14303C"/>
                </a:solidFill>
              </a:rPr>
              <a:t>Políticas públicas.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Y" sz="3200" b="1" dirty="0">
                <a:solidFill>
                  <a:srgbClr val="14303C"/>
                </a:solidFill>
              </a:rPr>
              <a:t>Consumo Responsable.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Y" sz="3200" b="1" dirty="0">
                <a:solidFill>
                  <a:srgbClr val="14303C"/>
                </a:solidFill>
              </a:rPr>
              <a:t>Reciclaje inclusivo.  </a:t>
            </a:r>
          </a:p>
          <a:p>
            <a:endParaRPr lang="es-PY" sz="24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8286751" y="2817998"/>
            <a:ext cx="3001187" cy="2682055"/>
            <a:chOff x="8286751" y="2817998"/>
            <a:chExt cx="3001187" cy="2682055"/>
          </a:xfrm>
        </p:grpSpPr>
        <p:grpSp>
          <p:nvGrpSpPr>
            <p:cNvPr id="16" name="Google Shape;13095;p54"/>
            <p:cNvGrpSpPr/>
            <p:nvPr/>
          </p:nvGrpSpPr>
          <p:grpSpPr>
            <a:xfrm>
              <a:off x="8286751" y="2817998"/>
              <a:ext cx="3001187" cy="2682055"/>
              <a:chOff x="2186425" y="1976158"/>
              <a:chExt cx="396105" cy="353985"/>
            </a:xfrm>
          </p:grpSpPr>
          <p:sp>
            <p:nvSpPr>
              <p:cNvPr id="17" name="Google Shape;13096;p54"/>
              <p:cNvSpPr/>
              <p:nvPr/>
            </p:nvSpPr>
            <p:spPr>
              <a:xfrm>
                <a:off x="2256277" y="2024949"/>
                <a:ext cx="255379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9724" extrusionOk="0">
                    <a:moveTo>
                      <a:pt x="4863" y="0"/>
                    </a:moveTo>
                    <a:cubicBezTo>
                      <a:pt x="2183" y="0"/>
                      <a:pt x="1" y="2182"/>
                      <a:pt x="1" y="4862"/>
                    </a:cubicBezTo>
                    <a:cubicBezTo>
                      <a:pt x="1" y="7551"/>
                      <a:pt x="2183" y="9724"/>
                      <a:pt x="4863" y="9724"/>
                    </a:cubicBezTo>
                    <a:cubicBezTo>
                      <a:pt x="7552" y="9724"/>
                      <a:pt x="9724" y="7551"/>
                      <a:pt x="9724" y="4862"/>
                    </a:cubicBezTo>
                    <a:cubicBezTo>
                      <a:pt x="9724" y="2182"/>
                      <a:pt x="7552" y="0"/>
                      <a:pt x="4863" y="0"/>
                    </a:cubicBezTo>
                    <a:close/>
                  </a:path>
                </a:pathLst>
              </a:custGeom>
              <a:solidFill>
                <a:srgbClr val="7F9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097;p54"/>
              <p:cNvSpPr/>
              <p:nvPr/>
            </p:nvSpPr>
            <p:spPr>
              <a:xfrm>
                <a:off x="2230909" y="2027706"/>
                <a:ext cx="243036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9623" extrusionOk="0">
                    <a:moveTo>
                      <a:pt x="4843" y="1"/>
                    </a:moveTo>
                    <a:lnTo>
                      <a:pt x="4843" y="1"/>
                    </a:lnTo>
                    <a:cubicBezTo>
                      <a:pt x="1656" y="661"/>
                      <a:pt x="0" y="4202"/>
                      <a:pt x="1541" y="7063"/>
                    </a:cubicBezTo>
                    <a:cubicBezTo>
                      <a:pt x="2439" y="8731"/>
                      <a:pt x="4128" y="9622"/>
                      <a:pt x="5836" y="9622"/>
                    </a:cubicBezTo>
                    <a:cubicBezTo>
                      <a:pt x="7059" y="9622"/>
                      <a:pt x="8293" y="9166"/>
                      <a:pt x="9255" y="8212"/>
                    </a:cubicBezTo>
                    <a:lnTo>
                      <a:pt x="9255" y="8212"/>
                    </a:lnTo>
                    <a:cubicBezTo>
                      <a:pt x="8929" y="8279"/>
                      <a:pt x="8594" y="8308"/>
                      <a:pt x="8260" y="8308"/>
                    </a:cubicBezTo>
                    <a:cubicBezTo>
                      <a:pt x="6288" y="8308"/>
                      <a:pt x="4518" y="7121"/>
                      <a:pt x="3771" y="5302"/>
                    </a:cubicBezTo>
                    <a:cubicBezTo>
                      <a:pt x="3015" y="3484"/>
                      <a:pt x="3436" y="1388"/>
                      <a:pt x="4843" y="1"/>
                    </a:cubicBezTo>
                    <a:close/>
                  </a:path>
                </a:pathLst>
              </a:custGeom>
              <a:solidFill>
                <a:srgbClr val="6A7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101;p54"/>
              <p:cNvSpPr/>
              <p:nvPr/>
            </p:nvSpPr>
            <p:spPr>
              <a:xfrm>
                <a:off x="2236765" y="2073740"/>
                <a:ext cx="345765" cy="256403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9764" extrusionOk="0">
                    <a:moveTo>
                      <a:pt x="11542" y="0"/>
                    </a:moveTo>
                    <a:cubicBezTo>
                      <a:pt x="11407" y="0"/>
                      <a:pt x="11274" y="126"/>
                      <a:pt x="11338" y="286"/>
                    </a:cubicBezTo>
                    <a:cubicBezTo>
                      <a:pt x="12697" y="3148"/>
                      <a:pt x="11740" y="6574"/>
                      <a:pt x="9089" y="8306"/>
                    </a:cubicBezTo>
                    <a:cubicBezTo>
                      <a:pt x="8022" y="9007"/>
                      <a:pt x="6813" y="9347"/>
                      <a:pt x="5613" y="9347"/>
                    </a:cubicBezTo>
                    <a:cubicBezTo>
                      <a:pt x="3834" y="9347"/>
                      <a:pt x="2076" y="8600"/>
                      <a:pt x="830" y="7177"/>
                    </a:cubicBezTo>
                    <a:lnTo>
                      <a:pt x="830" y="7177"/>
                    </a:lnTo>
                    <a:lnTo>
                      <a:pt x="1567" y="7416"/>
                    </a:lnTo>
                    <a:cubicBezTo>
                      <a:pt x="1599" y="7429"/>
                      <a:pt x="1629" y="7435"/>
                      <a:pt x="1656" y="7435"/>
                    </a:cubicBezTo>
                    <a:cubicBezTo>
                      <a:pt x="1872" y="7435"/>
                      <a:pt x="1955" y="7082"/>
                      <a:pt x="1701" y="7014"/>
                    </a:cubicBezTo>
                    <a:lnTo>
                      <a:pt x="294" y="6545"/>
                    </a:lnTo>
                    <a:cubicBezTo>
                      <a:pt x="272" y="6538"/>
                      <a:pt x="249" y="6535"/>
                      <a:pt x="228" y="6535"/>
                    </a:cubicBezTo>
                    <a:cubicBezTo>
                      <a:pt x="102" y="6535"/>
                      <a:pt x="0" y="6645"/>
                      <a:pt x="17" y="6784"/>
                    </a:cubicBezTo>
                    <a:lnTo>
                      <a:pt x="256" y="8421"/>
                    </a:lnTo>
                    <a:cubicBezTo>
                      <a:pt x="275" y="8526"/>
                      <a:pt x="361" y="8603"/>
                      <a:pt x="466" y="8603"/>
                    </a:cubicBezTo>
                    <a:lnTo>
                      <a:pt x="495" y="8603"/>
                    </a:lnTo>
                    <a:cubicBezTo>
                      <a:pt x="610" y="8583"/>
                      <a:pt x="696" y="8478"/>
                      <a:pt x="677" y="8363"/>
                    </a:cubicBezTo>
                    <a:lnTo>
                      <a:pt x="553" y="7492"/>
                    </a:lnTo>
                    <a:lnTo>
                      <a:pt x="553" y="7492"/>
                    </a:lnTo>
                    <a:cubicBezTo>
                      <a:pt x="1880" y="8985"/>
                      <a:pt x="3736" y="9764"/>
                      <a:pt x="5614" y="9764"/>
                    </a:cubicBezTo>
                    <a:cubicBezTo>
                      <a:pt x="6903" y="9764"/>
                      <a:pt x="8202" y="9397"/>
                      <a:pt x="9348" y="8641"/>
                    </a:cubicBezTo>
                    <a:cubicBezTo>
                      <a:pt x="12152" y="6794"/>
                      <a:pt x="13166" y="3157"/>
                      <a:pt x="11731" y="114"/>
                    </a:cubicBezTo>
                    <a:lnTo>
                      <a:pt x="11721" y="104"/>
                    </a:lnTo>
                    <a:cubicBezTo>
                      <a:pt x="11677" y="31"/>
                      <a:pt x="11609" y="0"/>
                      <a:pt x="1154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102;p54"/>
              <p:cNvSpPr/>
              <p:nvPr/>
            </p:nvSpPr>
            <p:spPr>
              <a:xfrm>
                <a:off x="2186425" y="1976158"/>
                <a:ext cx="344820" cy="255510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9730" extrusionOk="0">
                    <a:moveTo>
                      <a:pt x="7544" y="0"/>
                    </a:moveTo>
                    <a:cubicBezTo>
                      <a:pt x="6257" y="0"/>
                      <a:pt x="4960" y="367"/>
                      <a:pt x="3819" y="1121"/>
                    </a:cubicBezTo>
                    <a:cubicBezTo>
                      <a:pt x="1024" y="2968"/>
                      <a:pt x="0" y="6586"/>
                      <a:pt x="1417" y="9620"/>
                    </a:cubicBezTo>
                    <a:cubicBezTo>
                      <a:pt x="1459" y="9697"/>
                      <a:pt x="1526" y="9730"/>
                      <a:pt x="1593" y="9730"/>
                    </a:cubicBezTo>
                    <a:cubicBezTo>
                      <a:pt x="1725" y="9730"/>
                      <a:pt x="1857" y="9603"/>
                      <a:pt x="1800" y="9438"/>
                    </a:cubicBezTo>
                    <a:cubicBezTo>
                      <a:pt x="1388" y="8586"/>
                      <a:pt x="1178" y="7658"/>
                      <a:pt x="1187" y="6720"/>
                    </a:cubicBezTo>
                    <a:cubicBezTo>
                      <a:pt x="1187" y="4079"/>
                      <a:pt x="2824" y="1715"/>
                      <a:pt x="5302" y="786"/>
                    </a:cubicBezTo>
                    <a:cubicBezTo>
                      <a:pt x="6026" y="514"/>
                      <a:pt x="6777" y="383"/>
                      <a:pt x="7521" y="383"/>
                    </a:cubicBezTo>
                    <a:cubicBezTo>
                      <a:pt x="9317" y="383"/>
                      <a:pt x="11073" y="1149"/>
                      <a:pt x="12298" y="2557"/>
                    </a:cubicBezTo>
                    <a:lnTo>
                      <a:pt x="11571" y="2318"/>
                    </a:lnTo>
                    <a:cubicBezTo>
                      <a:pt x="11549" y="2312"/>
                      <a:pt x="11529" y="2309"/>
                      <a:pt x="11509" y="2309"/>
                    </a:cubicBezTo>
                    <a:cubicBezTo>
                      <a:pt x="11294" y="2309"/>
                      <a:pt x="11209" y="2623"/>
                      <a:pt x="11437" y="2720"/>
                    </a:cubicBezTo>
                    <a:lnTo>
                      <a:pt x="12844" y="3179"/>
                    </a:lnTo>
                    <a:cubicBezTo>
                      <a:pt x="12863" y="3189"/>
                      <a:pt x="12882" y="3198"/>
                      <a:pt x="12911" y="3198"/>
                    </a:cubicBezTo>
                    <a:cubicBezTo>
                      <a:pt x="13035" y="3189"/>
                      <a:pt x="13131" y="3083"/>
                      <a:pt x="13121" y="2959"/>
                    </a:cubicBezTo>
                    <a:lnTo>
                      <a:pt x="12882" y="1313"/>
                    </a:lnTo>
                    <a:cubicBezTo>
                      <a:pt x="12869" y="1181"/>
                      <a:pt x="12773" y="1121"/>
                      <a:pt x="12676" y="1121"/>
                    </a:cubicBezTo>
                    <a:cubicBezTo>
                      <a:pt x="12554" y="1121"/>
                      <a:pt x="12429" y="1215"/>
                      <a:pt x="12461" y="1380"/>
                    </a:cubicBezTo>
                    <a:lnTo>
                      <a:pt x="12576" y="2241"/>
                    </a:lnTo>
                    <a:cubicBezTo>
                      <a:pt x="11251" y="769"/>
                      <a:pt x="9407" y="0"/>
                      <a:pt x="7544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13383;p54"/>
            <p:cNvGrpSpPr/>
            <p:nvPr/>
          </p:nvGrpSpPr>
          <p:grpSpPr>
            <a:xfrm>
              <a:off x="9136268" y="3552176"/>
              <a:ext cx="1247970" cy="1242754"/>
              <a:chOff x="3545301" y="2423523"/>
              <a:chExt cx="358134" cy="356637"/>
            </a:xfrm>
          </p:grpSpPr>
          <p:sp>
            <p:nvSpPr>
              <p:cNvPr id="37" name="Google Shape;13384;p54"/>
              <p:cNvSpPr/>
              <p:nvPr/>
            </p:nvSpPr>
            <p:spPr>
              <a:xfrm>
                <a:off x="3545301" y="2633630"/>
                <a:ext cx="64600" cy="146531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5580" extrusionOk="0">
                    <a:moveTo>
                      <a:pt x="354" y="0"/>
                    </a:moveTo>
                    <a:cubicBezTo>
                      <a:pt x="153" y="0"/>
                      <a:pt x="0" y="154"/>
                      <a:pt x="0" y="345"/>
                    </a:cubicBezTo>
                    <a:lnTo>
                      <a:pt x="0" y="5580"/>
                    </a:lnTo>
                    <a:lnTo>
                      <a:pt x="2460" y="5580"/>
                    </a:lnTo>
                    <a:lnTo>
                      <a:pt x="2460" y="345"/>
                    </a:lnTo>
                    <a:cubicBezTo>
                      <a:pt x="2460" y="154"/>
                      <a:pt x="2306" y="0"/>
                      <a:pt x="2115" y="0"/>
                    </a:cubicBezTo>
                    <a:close/>
                  </a:path>
                </a:pathLst>
              </a:custGeom>
              <a:solidFill>
                <a:srgbClr val="94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385;p54"/>
              <p:cNvSpPr/>
              <p:nvPr/>
            </p:nvSpPr>
            <p:spPr>
              <a:xfrm>
                <a:off x="3545301" y="2633630"/>
                <a:ext cx="30934" cy="146531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5580" extrusionOk="0">
                    <a:moveTo>
                      <a:pt x="354" y="0"/>
                    </a:moveTo>
                    <a:cubicBezTo>
                      <a:pt x="153" y="0"/>
                      <a:pt x="0" y="154"/>
                      <a:pt x="0" y="345"/>
                    </a:cubicBezTo>
                    <a:lnTo>
                      <a:pt x="0" y="5580"/>
                    </a:lnTo>
                    <a:lnTo>
                      <a:pt x="833" y="5580"/>
                    </a:lnTo>
                    <a:lnTo>
                      <a:pt x="833" y="345"/>
                    </a:lnTo>
                    <a:cubicBezTo>
                      <a:pt x="833" y="154"/>
                      <a:pt x="986" y="0"/>
                      <a:pt x="1177" y="0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386;p54"/>
              <p:cNvSpPr/>
              <p:nvPr/>
            </p:nvSpPr>
            <p:spPr>
              <a:xfrm>
                <a:off x="3643041" y="2597181"/>
                <a:ext cx="64888" cy="18298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6968" extrusionOk="0">
                    <a:moveTo>
                      <a:pt x="355" y="1"/>
                    </a:moveTo>
                    <a:cubicBezTo>
                      <a:pt x="164" y="10"/>
                      <a:pt x="1" y="163"/>
                      <a:pt x="1" y="355"/>
                    </a:cubicBezTo>
                    <a:lnTo>
                      <a:pt x="1" y="6968"/>
                    </a:lnTo>
                    <a:lnTo>
                      <a:pt x="2470" y="6968"/>
                    </a:lnTo>
                    <a:lnTo>
                      <a:pt x="2470" y="355"/>
                    </a:lnTo>
                    <a:cubicBezTo>
                      <a:pt x="2460" y="163"/>
                      <a:pt x="2307" y="10"/>
                      <a:pt x="2116" y="1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387;p54"/>
              <p:cNvSpPr/>
              <p:nvPr/>
            </p:nvSpPr>
            <p:spPr>
              <a:xfrm>
                <a:off x="3643041" y="2597181"/>
                <a:ext cx="30961" cy="18298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6968" extrusionOk="0">
                    <a:moveTo>
                      <a:pt x="355" y="1"/>
                    </a:moveTo>
                    <a:cubicBezTo>
                      <a:pt x="154" y="10"/>
                      <a:pt x="1" y="163"/>
                      <a:pt x="1" y="355"/>
                    </a:cubicBezTo>
                    <a:lnTo>
                      <a:pt x="1" y="6968"/>
                    </a:lnTo>
                    <a:lnTo>
                      <a:pt x="824" y="6968"/>
                    </a:lnTo>
                    <a:lnTo>
                      <a:pt x="824" y="355"/>
                    </a:lnTo>
                    <a:cubicBezTo>
                      <a:pt x="824" y="163"/>
                      <a:pt x="977" y="10"/>
                      <a:pt x="1178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388;p54"/>
              <p:cNvSpPr/>
              <p:nvPr/>
            </p:nvSpPr>
            <p:spPr>
              <a:xfrm>
                <a:off x="3740807" y="2560994"/>
                <a:ext cx="65125" cy="21916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8346" extrusionOk="0">
                    <a:moveTo>
                      <a:pt x="355" y="1"/>
                    </a:moveTo>
                    <a:cubicBezTo>
                      <a:pt x="163" y="1"/>
                      <a:pt x="10" y="163"/>
                      <a:pt x="1" y="355"/>
                    </a:cubicBezTo>
                    <a:lnTo>
                      <a:pt x="1" y="8346"/>
                    </a:lnTo>
                    <a:lnTo>
                      <a:pt x="2479" y="8346"/>
                    </a:lnTo>
                    <a:lnTo>
                      <a:pt x="2479" y="355"/>
                    </a:lnTo>
                    <a:cubicBezTo>
                      <a:pt x="2470" y="154"/>
                      <a:pt x="2307" y="1"/>
                      <a:pt x="2116" y="1"/>
                    </a:cubicBezTo>
                    <a:close/>
                  </a:path>
                </a:pathLst>
              </a:custGeom>
              <a:solidFill>
                <a:srgbClr val="C0C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389;p54"/>
              <p:cNvSpPr/>
              <p:nvPr/>
            </p:nvSpPr>
            <p:spPr>
              <a:xfrm>
                <a:off x="3740807" y="2560994"/>
                <a:ext cx="30934" cy="219166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8346" extrusionOk="0">
                    <a:moveTo>
                      <a:pt x="355" y="1"/>
                    </a:moveTo>
                    <a:cubicBezTo>
                      <a:pt x="163" y="1"/>
                      <a:pt x="10" y="163"/>
                      <a:pt x="1" y="355"/>
                    </a:cubicBezTo>
                    <a:lnTo>
                      <a:pt x="1" y="8346"/>
                    </a:lnTo>
                    <a:lnTo>
                      <a:pt x="824" y="8346"/>
                    </a:lnTo>
                    <a:lnTo>
                      <a:pt x="824" y="355"/>
                    </a:lnTo>
                    <a:cubicBezTo>
                      <a:pt x="833" y="163"/>
                      <a:pt x="986" y="1"/>
                      <a:pt x="1178" y="1"/>
                    </a:cubicBezTo>
                    <a:close/>
                  </a:path>
                </a:pathLst>
              </a:custGeom>
              <a:solidFill>
                <a:srgbClr val="A9B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390;p54"/>
              <p:cNvSpPr/>
              <p:nvPr/>
            </p:nvSpPr>
            <p:spPr>
              <a:xfrm>
                <a:off x="3838573" y="2524808"/>
                <a:ext cx="64862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9724" extrusionOk="0">
                    <a:moveTo>
                      <a:pt x="355" y="0"/>
                    </a:moveTo>
                    <a:cubicBezTo>
                      <a:pt x="163" y="0"/>
                      <a:pt x="10" y="163"/>
                      <a:pt x="1" y="355"/>
                    </a:cubicBezTo>
                    <a:lnTo>
                      <a:pt x="1" y="9724"/>
                    </a:lnTo>
                    <a:lnTo>
                      <a:pt x="2470" y="9724"/>
                    </a:lnTo>
                    <a:lnTo>
                      <a:pt x="2470" y="355"/>
                    </a:lnTo>
                    <a:cubicBezTo>
                      <a:pt x="2470" y="163"/>
                      <a:pt x="2307" y="0"/>
                      <a:pt x="2116" y="0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391;p54"/>
              <p:cNvSpPr/>
              <p:nvPr/>
            </p:nvSpPr>
            <p:spPr>
              <a:xfrm>
                <a:off x="3838835" y="2524808"/>
                <a:ext cx="30934" cy="255352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9724" extrusionOk="0">
                    <a:moveTo>
                      <a:pt x="354" y="0"/>
                    </a:moveTo>
                    <a:cubicBezTo>
                      <a:pt x="153" y="0"/>
                      <a:pt x="0" y="163"/>
                      <a:pt x="0" y="355"/>
                    </a:cubicBezTo>
                    <a:lnTo>
                      <a:pt x="0" y="9724"/>
                    </a:lnTo>
                    <a:lnTo>
                      <a:pt x="823" y="9724"/>
                    </a:lnTo>
                    <a:lnTo>
                      <a:pt x="823" y="355"/>
                    </a:lnTo>
                    <a:cubicBezTo>
                      <a:pt x="823" y="154"/>
                      <a:pt x="976" y="0"/>
                      <a:pt x="1177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392;p54"/>
              <p:cNvSpPr/>
              <p:nvPr/>
            </p:nvSpPr>
            <p:spPr>
              <a:xfrm>
                <a:off x="3560873" y="2423523"/>
                <a:ext cx="332767" cy="13424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5112" extrusionOk="0">
                    <a:moveTo>
                      <a:pt x="10171" y="0"/>
                    </a:moveTo>
                    <a:cubicBezTo>
                      <a:pt x="9996" y="0"/>
                      <a:pt x="9889" y="205"/>
                      <a:pt x="9992" y="355"/>
                    </a:cubicBezTo>
                    <a:lnTo>
                      <a:pt x="10355" y="872"/>
                    </a:lnTo>
                    <a:cubicBezTo>
                      <a:pt x="9140" y="1599"/>
                      <a:pt x="5274" y="3628"/>
                      <a:pt x="0" y="3628"/>
                    </a:cubicBezTo>
                    <a:lnTo>
                      <a:pt x="0" y="5111"/>
                    </a:lnTo>
                    <a:cubicBezTo>
                      <a:pt x="2871" y="5102"/>
                      <a:pt x="5714" y="4547"/>
                      <a:pt x="8374" y="3484"/>
                    </a:cubicBezTo>
                    <a:cubicBezTo>
                      <a:pt x="9351" y="3092"/>
                      <a:pt x="10298" y="2633"/>
                      <a:pt x="11207" y="2087"/>
                    </a:cubicBezTo>
                    <a:lnTo>
                      <a:pt x="11523" y="2546"/>
                    </a:lnTo>
                    <a:cubicBezTo>
                      <a:pt x="11568" y="2612"/>
                      <a:pt x="11636" y="2642"/>
                      <a:pt x="11703" y="2642"/>
                    </a:cubicBezTo>
                    <a:cubicBezTo>
                      <a:pt x="11793" y="2642"/>
                      <a:pt x="11883" y="2588"/>
                      <a:pt x="11915" y="2489"/>
                    </a:cubicBezTo>
                    <a:lnTo>
                      <a:pt x="12624" y="374"/>
                    </a:lnTo>
                    <a:cubicBezTo>
                      <a:pt x="12671" y="230"/>
                      <a:pt x="12566" y="77"/>
                      <a:pt x="12413" y="77"/>
                    </a:cubicBezTo>
                    <a:lnTo>
                      <a:pt x="10183" y="1"/>
                    </a:lnTo>
                    <a:cubicBezTo>
                      <a:pt x="10179" y="0"/>
                      <a:pt x="10175" y="0"/>
                      <a:pt x="10171" y="0"/>
                    </a:cubicBezTo>
                    <a:close/>
                  </a:path>
                </a:pathLst>
              </a:custGeom>
              <a:solidFill>
                <a:srgbClr val="D6DC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2" y="491923"/>
            <a:ext cx="1696732" cy="5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1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ángulo redondeado 156"/>
          <p:cNvSpPr/>
          <p:nvPr/>
        </p:nvSpPr>
        <p:spPr>
          <a:xfrm>
            <a:off x="130175" y="1544888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8" name="CuadroTexto 157"/>
          <p:cNvSpPr txBox="1"/>
          <p:nvPr/>
        </p:nvSpPr>
        <p:spPr>
          <a:xfrm>
            <a:off x="182350" y="1821887"/>
            <a:ext cx="15176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Personas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9" name="Rectángulo redondeado 158"/>
          <p:cNvSpPr/>
          <p:nvPr/>
        </p:nvSpPr>
        <p:spPr>
          <a:xfrm>
            <a:off x="130175" y="2550026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0" name="CuadroTexto 159"/>
          <p:cNvSpPr txBox="1"/>
          <p:nvPr/>
        </p:nvSpPr>
        <p:spPr>
          <a:xfrm>
            <a:off x="182350" y="2711173"/>
            <a:ext cx="151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Proceso de compras</a:t>
            </a:r>
          </a:p>
        </p:txBody>
      </p:sp>
      <p:sp>
        <p:nvSpPr>
          <p:cNvPr id="161" name="Rectángulo redondeado 160"/>
          <p:cNvSpPr/>
          <p:nvPr/>
        </p:nvSpPr>
        <p:spPr>
          <a:xfrm>
            <a:off x="130175" y="3606523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2" name="CuadroTexto 161"/>
          <p:cNvSpPr txBox="1"/>
          <p:nvPr/>
        </p:nvSpPr>
        <p:spPr>
          <a:xfrm>
            <a:off x="182349" y="3747657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Relacionamiento con proveedores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" name="Rectángulo redondeado 162"/>
          <p:cNvSpPr/>
          <p:nvPr/>
        </p:nvSpPr>
        <p:spPr>
          <a:xfrm>
            <a:off x="130175" y="4643269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4" name="CuadroTexto 163"/>
          <p:cNvSpPr txBox="1"/>
          <p:nvPr/>
        </p:nvSpPr>
        <p:spPr>
          <a:xfrm>
            <a:off x="182350" y="4784403"/>
            <a:ext cx="139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F243E"/>
                </a:solidFill>
              </a:rPr>
              <a:t>Medidas y resultados</a:t>
            </a:r>
          </a:p>
        </p:txBody>
      </p:sp>
      <p:sp>
        <p:nvSpPr>
          <p:cNvPr id="166" name="Rectángulo redondeado 165"/>
          <p:cNvSpPr/>
          <p:nvPr/>
        </p:nvSpPr>
        <p:spPr>
          <a:xfrm>
            <a:off x="130175" y="539750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7" name="CuadroTexto 166"/>
          <p:cNvSpPr txBox="1"/>
          <p:nvPr/>
        </p:nvSpPr>
        <p:spPr>
          <a:xfrm>
            <a:off x="182350" y="539750"/>
            <a:ext cx="151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Política, estrategia y comunicación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5" name="Rectángulo redondeado 164"/>
          <p:cNvSpPr/>
          <p:nvPr/>
        </p:nvSpPr>
        <p:spPr>
          <a:xfrm>
            <a:off x="1981199" y="282633"/>
            <a:ext cx="9889375" cy="6292733"/>
          </a:xfrm>
          <a:prstGeom prst="roundRect">
            <a:avLst>
              <a:gd name="adj" fmla="val 800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8" name="Rectángulo 167"/>
          <p:cNvSpPr/>
          <p:nvPr/>
        </p:nvSpPr>
        <p:spPr>
          <a:xfrm>
            <a:off x="2067735" y="6258788"/>
            <a:ext cx="1962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  <p:pic>
        <p:nvPicPr>
          <p:cNvPr id="15" name="Google Shape;96;p1"/>
          <p:cNvPicPr preferRelativeResize="0"/>
          <p:nvPr/>
        </p:nvPicPr>
        <p:blipFill rotWithShape="1">
          <a:blip r:embed="rId2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Imagen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2" y="491923"/>
            <a:ext cx="1696732" cy="514408"/>
          </a:xfrm>
          <a:prstGeom prst="rect">
            <a:avLst/>
          </a:prstGeom>
        </p:spPr>
      </p:pic>
      <p:grpSp>
        <p:nvGrpSpPr>
          <p:cNvPr id="123" name="Grupo 122"/>
          <p:cNvGrpSpPr/>
          <p:nvPr/>
        </p:nvGrpSpPr>
        <p:grpSpPr>
          <a:xfrm>
            <a:off x="2534672" y="2977526"/>
            <a:ext cx="3085389" cy="2815252"/>
            <a:chOff x="1880031" y="2727924"/>
            <a:chExt cx="3015819" cy="2751773"/>
          </a:xfrm>
        </p:grpSpPr>
        <p:grpSp>
          <p:nvGrpSpPr>
            <p:cNvPr id="124" name="Google Shape;10762;p52"/>
            <p:cNvGrpSpPr/>
            <p:nvPr/>
          </p:nvGrpSpPr>
          <p:grpSpPr>
            <a:xfrm>
              <a:off x="1880031" y="2727924"/>
              <a:ext cx="3015819" cy="2751773"/>
              <a:chOff x="1989911" y="2306065"/>
              <a:chExt cx="387099" cy="353207"/>
            </a:xfrm>
          </p:grpSpPr>
          <p:sp>
            <p:nvSpPr>
              <p:cNvPr id="147" name="Google Shape;10763;p52"/>
              <p:cNvSpPr/>
              <p:nvPr/>
            </p:nvSpPr>
            <p:spPr>
              <a:xfrm>
                <a:off x="2110003" y="2555181"/>
                <a:ext cx="146916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379" extrusionOk="0">
                    <a:moveTo>
                      <a:pt x="2796" y="1"/>
                    </a:moveTo>
                    <a:lnTo>
                      <a:pt x="576" y="986"/>
                    </a:lnTo>
                    <a:lnTo>
                      <a:pt x="1" y="2879"/>
                    </a:lnTo>
                    <a:lnTo>
                      <a:pt x="1298" y="3108"/>
                    </a:lnTo>
                    <a:lnTo>
                      <a:pt x="2865" y="3379"/>
                    </a:lnTo>
                    <a:lnTo>
                      <a:pt x="5591" y="2879"/>
                    </a:lnTo>
                    <a:lnTo>
                      <a:pt x="5238" y="1714"/>
                    </a:lnTo>
                    <a:lnTo>
                      <a:pt x="5016" y="986"/>
                    </a:lnTo>
                    <a:lnTo>
                      <a:pt x="2796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0764;p52"/>
              <p:cNvSpPr/>
              <p:nvPr/>
            </p:nvSpPr>
            <p:spPr>
              <a:xfrm>
                <a:off x="2110003" y="2555181"/>
                <a:ext cx="137615" cy="81681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109" extrusionOk="0">
                    <a:moveTo>
                      <a:pt x="2796" y="1"/>
                    </a:moveTo>
                    <a:lnTo>
                      <a:pt x="583" y="986"/>
                    </a:lnTo>
                    <a:lnTo>
                      <a:pt x="1" y="2879"/>
                    </a:lnTo>
                    <a:lnTo>
                      <a:pt x="1298" y="3108"/>
                    </a:lnTo>
                    <a:lnTo>
                      <a:pt x="1561" y="1714"/>
                    </a:lnTo>
                    <a:lnTo>
                      <a:pt x="5238" y="1714"/>
                    </a:lnTo>
                    <a:lnTo>
                      <a:pt x="5016" y="986"/>
                    </a:lnTo>
                    <a:lnTo>
                      <a:pt x="279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0765;p52"/>
              <p:cNvSpPr/>
              <p:nvPr/>
            </p:nvSpPr>
            <p:spPr>
              <a:xfrm>
                <a:off x="1989911" y="2306065"/>
                <a:ext cx="387099" cy="275021"/>
              </a:xfrm>
              <a:custGeom>
                <a:avLst/>
                <a:gdLst/>
                <a:ahLst/>
                <a:cxnLst/>
                <a:rect l="l" t="t" r="r" b="b"/>
                <a:pathLst>
                  <a:path w="14734" h="10468" extrusionOk="0">
                    <a:moveTo>
                      <a:pt x="1215" y="1"/>
                    </a:moveTo>
                    <a:cubicBezTo>
                      <a:pt x="542" y="1"/>
                      <a:pt x="1" y="549"/>
                      <a:pt x="1" y="1222"/>
                    </a:cubicBezTo>
                    <a:lnTo>
                      <a:pt x="1" y="9247"/>
                    </a:lnTo>
                    <a:cubicBezTo>
                      <a:pt x="1" y="9920"/>
                      <a:pt x="542" y="10468"/>
                      <a:pt x="1215" y="10468"/>
                    </a:cubicBezTo>
                    <a:lnTo>
                      <a:pt x="13513" y="10468"/>
                    </a:lnTo>
                    <a:cubicBezTo>
                      <a:pt x="14185" y="10468"/>
                      <a:pt x="14733" y="9920"/>
                      <a:pt x="14733" y="9247"/>
                    </a:cubicBezTo>
                    <a:lnTo>
                      <a:pt x="14733" y="1222"/>
                    </a:lnTo>
                    <a:cubicBezTo>
                      <a:pt x="14733" y="549"/>
                      <a:pt x="14185" y="1"/>
                      <a:pt x="1351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0766;p52"/>
              <p:cNvSpPr/>
              <p:nvPr/>
            </p:nvSpPr>
            <p:spPr>
              <a:xfrm>
                <a:off x="2021438" y="2337723"/>
                <a:ext cx="324045" cy="193628"/>
              </a:xfrm>
              <a:custGeom>
                <a:avLst/>
                <a:gdLst/>
                <a:ahLst/>
                <a:cxnLst/>
                <a:rect l="l" t="t" r="r" b="b"/>
                <a:pathLst>
                  <a:path w="12334" h="7370" extrusionOk="0">
                    <a:moveTo>
                      <a:pt x="12320" y="1"/>
                    </a:moveTo>
                    <a:cubicBezTo>
                      <a:pt x="12318" y="1"/>
                      <a:pt x="12315" y="2"/>
                      <a:pt x="12313" y="3"/>
                    </a:cubicBezTo>
                    <a:lnTo>
                      <a:pt x="15" y="3"/>
                    </a:lnTo>
                    <a:cubicBezTo>
                      <a:pt x="8" y="3"/>
                      <a:pt x="1" y="10"/>
                      <a:pt x="1" y="17"/>
                    </a:cubicBezTo>
                    <a:lnTo>
                      <a:pt x="1" y="7369"/>
                    </a:lnTo>
                    <a:lnTo>
                      <a:pt x="12333" y="7369"/>
                    </a:lnTo>
                    <a:lnTo>
                      <a:pt x="12333" y="17"/>
                    </a:lnTo>
                    <a:cubicBezTo>
                      <a:pt x="12333" y="11"/>
                      <a:pt x="12329" y="1"/>
                      <a:pt x="1232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0767;p52"/>
              <p:cNvSpPr/>
              <p:nvPr/>
            </p:nvSpPr>
            <p:spPr>
              <a:xfrm>
                <a:off x="2327224" y="2337776"/>
                <a:ext cx="18259" cy="193576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368" extrusionOk="0">
                    <a:moveTo>
                      <a:pt x="1" y="1"/>
                    </a:moveTo>
                    <a:cubicBezTo>
                      <a:pt x="1" y="8"/>
                      <a:pt x="1" y="8"/>
                      <a:pt x="1" y="15"/>
                    </a:cubicBezTo>
                    <a:lnTo>
                      <a:pt x="1" y="7367"/>
                    </a:lnTo>
                    <a:lnTo>
                      <a:pt x="694" y="7367"/>
                    </a:lnTo>
                    <a:lnTo>
                      <a:pt x="694" y="15"/>
                    </a:lnTo>
                    <a:cubicBezTo>
                      <a:pt x="694" y="8"/>
                      <a:pt x="694" y="8"/>
                      <a:pt x="69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0768;p52"/>
              <p:cNvSpPr/>
              <p:nvPr/>
            </p:nvSpPr>
            <p:spPr>
              <a:xfrm>
                <a:off x="2069543" y="2630819"/>
                <a:ext cx="227651" cy="28453"/>
              </a:xfrm>
              <a:custGeom>
                <a:avLst/>
                <a:gdLst/>
                <a:ahLst/>
                <a:cxnLst/>
                <a:rect l="l" t="t" r="r" b="b"/>
                <a:pathLst>
                  <a:path w="8665" h="1083" extrusionOk="0">
                    <a:moveTo>
                      <a:pt x="542" y="0"/>
                    </a:moveTo>
                    <a:cubicBezTo>
                      <a:pt x="244" y="0"/>
                      <a:pt x="1" y="243"/>
                      <a:pt x="1" y="541"/>
                    </a:cubicBezTo>
                    <a:cubicBezTo>
                      <a:pt x="1" y="839"/>
                      <a:pt x="244" y="1082"/>
                      <a:pt x="542" y="1082"/>
                    </a:cubicBezTo>
                    <a:lnTo>
                      <a:pt x="8123" y="1082"/>
                    </a:lnTo>
                    <a:cubicBezTo>
                      <a:pt x="8421" y="1082"/>
                      <a:pt x="8664" y="839"/>
                      <a:pt x="8664" y="541"/>
                    </a:cubicBezTo>
                    <a:cubicBezTo>
                      <a:pt x="8664" y="243"/>
                      <a:pt x="8421" y="0"/>
                      <a:pt x="812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0769;p52"/>
              <p:cNvSpPr/>
              <p:nvPr/>
            </p:nvSpPr>
            <p:spPr>
              <a:xfrm>
                <a:off x="2175237" y="2549191"/>
                <a:ext cx="14975" cy="11849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51" extrusionOk="0">
                    <a:moveTo>
                      <a:pt x="312" y="0"/>
                    </a:moveTo>
                    <a:cubicBezTo>
                      <a:pt x="266" y="0"/>
                      <a:pt x="218" y="15"/>
                      <a:pt x="174" y="48"/>
                    </a:cubicBezTo>
                    <a:cubicBezTo>
                      <a:pt x="1" y="180"/>
                      <a:pt x="91" y="451"/>
                      <a:pt x="313" y="451"/>
                    </a:cubicBezTo>
                    <a:cubicBezTo>
                      <a:pt x="410" y="451"/>
                      <a:pt x="500" y="381"/>
                      <a:pt x="528" y="284"/>
                    </a:cubicBezTo>
                    <a:cubicBezTo>
                      <a:pt x="570" y="129"/>
                      <a:pt x="448" y="0"/>
                      <a:pt x="312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13373;p54"/>
            <p:cNvSpPr/>
            <p:nvPr/>
          </p:nvSpPr>
          <p:spPr>
            <a:xfrm>
              <a:off x="2386090" y="3137510"/>
              <a:ext cx="1959597" cy="162195"/>
            </a:xfrm>
            <a:custGeom>
              <a:avLst/>
              <a:gdLst/>
              <a:ahLst/>
              <a:cxnLst/>
              <a:rect l="l" t="t" r="r" b="b"/>
              <a:pathLst>
                <a:path w="13773" h="1140" extrusionOk="0">
                  <a:moveTo>
                    <a:pt x="49" y="0"/>
                  </a:moveTo>
                  <a:cubicBezTo>
                    <a:pt x="20" y="0"/>
                    <a:pt x="1" y="19"/>
                    <a:pt x="1" y="48"/>
                  </a:cubicBezTo>
                  <a:lnTo>
                    <a:pt x="1" y="1082"/>
                  </a:lnTo>
                  <a:cubicBezTo>
                    <a:pt x="1" y="1110"/>
                    <a:pt x="20" y="1139"/>
                    <a:pt x="49" y="1139"/>
                  </a:cubicBezTo>
                  <a:lnTo>
                    <a:pt x="13725" y="1139"/>
                  </a:lnTo>
                  <a:cubicBezTo>
                    <a:pt x="13753" y="1139"/>
                    <a:pt x="13773" y="1110"/>
                    <a:pt x="13773" y="1082"/>
                  </a:cubicBezTo>
                  <a:lnTo>
                    <a:pt x="13773" y="48"/>
                  </a:lnTo>
                  <a:cubicBezTo>
                    <a:pt x="13773" y="19"/>
                    <a:pt x="13753" y="0"/>
                    <a:pt x="13725" y="0"/>
                  </a:cubicBezTo>
                  <a:close/>
                </a:path>
              </a:pathLst>
            </a:custGeom>
            <a:solidFill>
              <a:srgbClr val="D6D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374;p54"/>
            <p:cNvSpPr/>
            <p:nvPr/>
          </p:nvSpPr>
          <p:spPr>
            <a:xfrm>
              <a:off x="2921795" y="3947129"/>
              <a:ext cx="153943" cy="358258"/>
            </a:xfrm>
            <a:custGeom>
              <a:avLst/>
              <a:gdLst/>
              <a:ahLst/>
              <a:cxnLst/>
              <a:rect l="l" t="t" r="r" b="b"/>
              <a:pathLst>
                <a:path w="1082" h="2518" extrusionOk="0">
                  <a:moveTo>
                    <a:pt x="0" y="1"/>
                  </a:moveTo>
                  <a:lnTo>
                    <a:pt x="0" y="2518"/>
                  </a:lnTo>
                  <a:lnTo>
                    <a:pt x="1081" y="251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375;p54"/>
            <p:cNvSpPr/>
            <p:nvPr/>
          </p:nvSpPr>
          <p:spPr>
            <a:xfrm>
              <a:off x="3184587" y="3793327"/>
              <a:ext cx="153943" cy="512060"/>
            </a:xfrm>
            <a:custGeom>
              <a:avLst/>
              <a:gdLst/>
              <a:ahLst/>
              <a:cxnLst/>
              <a:rect l="l" t="t" r="r" b="b"/>
              <a:pathLst>
                <a:path w="1082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1082" y="359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376;p54"/>
            <p:cNvSpPr/>
            <p:nvPr/>
          </p:nvSpPr>
          <p:spPr>
            <a:xfrm>
              <a:off x="3440541" y="3885948"/>
              <a:ext cx="153943" cy="419433"/>
            </a:xfrm>
            <a:custGeom>
              <a:avLst/>
              <a:gdLst/>
              <a:ahLst/>
              <a:cxnLst/>
              <a:rect l="l" t="t" r="r" b="b"/>
              <a:pathLst>
                <a:path w="1082" h="2948" extrusionOk="0">
                  <a:moveTo>
                    <a:pt x="0" y="0"/>
                  </a:moveTo>
                  <a:lnTo>
                    <a:pt x="0" y="2948"/>
                  </a:lnTo>
                  <a:lnTo>
                    <a:pt x="1082" y="294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377;p54"/>
            <p:cNvSpPr/>
            <p:nvPr/>
          </p:nvSpPr>
          <p:spPr>
            <a:xfrm>
              <a:off x="2402908" y="3530535"/>
              <a:ext cx="292949" cy="73702"/>
            </a:xfrm>
            <a:custGeom>
              <a:avLst/>
              <a:gdLst/>
              <a:ahLst/>
              <a:cxnLst/>
              <a:rect l="l" t="t" r="r" b="b"/>
              <a:pathLst>
                <a:path w="2059" h="518" extrusionOk="0">
                  <a:moveTo>
                    <a:pt x="345" y="0"/>
                  </a:moveTo>
                  <a:cubicBezTo>
                    <a:pt x="1" y="0"/>
                    <a:pt x="1" y="517"/>
                    <a:pt x="345" y="517"/>
                  </a:cubicBezTo>
                  <a:lnTo>
                    <a:pt x="1714" y="517"/>
                  </a:lnTo>
                  <a:cubicBezTo>
                    <a:pt x="2058" y="517"/>
                    <a:pt x="2058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378;p54"/>
            <p:cNvSpPr/>
            <p:nvPr/>
          </p:nvSpPr>
          <p:spPr>
            <a:xfrm>
              <a:off x="2402908" y="3653037"/>
              <a:ext cx="399089" cy="72277"/>
            </a:xfrm>
            <a:custGeom>
              <a:avLst/>
              <a:gdLst/>
              <a:ahLst/>
              <a:cxnLst/>
              <a:rect l="l" t="t" r="r" b="b"/>
              <a:pathLst>
                <a:path w="2805" h="508" extrusionOk="0">
                  <a:moveTo>
                    <a:pt x="345" y="1"/>
                  </a:moveTo>
                  <a:cubicBezTo>
                    <a:pt x="1" y="1"/>
                    <a:pt x="1" y="508"/>
                    <a:pt x="345" y="508"/>
                  </a:cubicBezTo>
                  <a:lnTo>
                    <a:pt x="2470" y="508"/>
                  </a:lnTo>
                  <a:cubicBezTo>
                    <a:pt x="2805" y="50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379;p54"/>
            <p:cNvSpPr/>
            <p:nvPr/>
          </p:nvSpPr>
          <p:spPr>
            <a:xfrm>
              <a:off x="2402908" y="3774261"/>
              <a:ext cx="399089" cy="73702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7"/>
                    <a:pt x="345" y="517"/>
                  </a:cubicBezTo>
                  <a:lnTo>
                    <a:pt x="2470" y="517"/>
                  </a:lnTo>
                  <a:cubicBezTo>
                    <a:pt x="2805" y="517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80;p54"/>
            <p:cNvSpPr/>
            <p:nvPr/>
          </p:nvSpPr>
          <p:spPr>
            <a:xfrm>
              <a:off x="2402908" y="3896763"/>
              <a:ext cx="399089" cy="73702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8"/>
                    <a:pt x="345" y="518"/>
                  </a:cubicBezTo>
                  <a:lnTo>
                    <a:pt x="2470" y="518"/>
                  </a:lnTo>
                  <a:cubicBezTo>
                    <a:pt x="2805" y="51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616;p54"/>
            <p:cNvSpPr/>
            <p:nvPr/>
          </p:nvSpPr>
          <p:spPr>
            <a:xfrm>
              <a:off x="3528536" y="3399915"/>
              <a:ext cx="608474" cy="389878"/>
            </a:xfrm>
            <a:custGeom>
              <a:avLst/>
              <a:gdLst/>
              <a:ahLst/>
              <a:cxnLst/>
              <a:rect l="l" t="t" r="r" b="b"/>
              <a:pathLst>
                <a:path w="6867" h="4400" extrusionOk="0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5540;p55"/>
            <p:cNvGrpSpPr/>
            <p:nvPr/>
          </p:nvGrpSpPr>
          <p:grpSpPr>
            <a:xfrm>
              <a:off x="3734917" y="3847963"/>
              <a:ext cx="660101" cy="520699"/>
              <a:chOff x="1725989" y="1991820"/>
              <a:chExt cx="378426" cy="298509"/>
            </a:xfrm>
          </p:grpSpPr>
          <p:sp>
            <p:nvSpPr>
              <p:cNvPr id="135" name="Google Shape;15541;p55"/>
              <p:cNvSpPr/>
              <p:nvPr/>
            </p:nvSpPr>
            <p:spPr>
              <a:xfrm>
                <a:off x="1803392" y="2021331"/>
                <a:ext cx="145143" cy="236346"/>
              </a:xfrm>
              <a:custGeom>
                <a:avLst/>
                <a:gdLst/>
                <a:ahLst/>
                <a:cxnLst/>
                <a:rect l="l" t="t" r="r" b="b"/>
                <a:pathLst>
                  <a:path w="5543" h="9026" extrusionOk="0">
                    <a:moveTo>
                      <a:pt x="5330" y="1"/>
                    </a:moveTo>
                    <a:cubicBezTo>
                      <a:pt x="5324" y="1"/>
                      <a:pt x="5319" y="1"/>
                      <a:pt x="5314" y="1"/>
                    </a:cubicBezTo>
                    <a:cubicBezTo>
                      <a:pt x="3215" y="97"/>
                      <a:pt x="1374" y="1461"/>
                      <a:pt x="687" y="3455"/>
                    </a:cubicBezTo>
                    <a:cubicBezTo>
                      <a:pt x="0" y="5439"/>
                      <a:pt x="592" y="7652"/>
                      <a:pt x="2194" y="9026"/>
                    </a:cubicBezTo>
                    <a:lnTo>
                      <a:pt x="5543" y="5134"/>
                    </a:lnTo>
                    <a:lnTo>
                      <a:pt x="5543" y="2234"/>
                    </a:lnTo>
                    <a:lnTo>
                      <a:pt x="5543" y="221"/>
                    </a:lnTo>
                    <a:cubicBezTo>
                      <a:pt x="5543" y="102"/>
                      <a:pt x="5447" y="1"/>
                      <a:pt x="5330" y="1"/>
                    </a:cubicBezTo>
                    <a:close/>
                  </a:path>
                </a:pathLst>
              </a:custGeom>
              <a:solidFill>
                <a:srgbClr val="D1DB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5542;p55"/>
              <p:cNvSpPr/>
              <p:nvPr/>
            </p:nvSpPr>
            <p:spPr>
              <a:xfrm>
                <a:off x="1948509" y="2155738"/>
                <a:ext cx="134669" cy="132679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5067" extrusionOk="0">
                    <a:moveTo>
                      <a:pt x="1" y="1"/>
                    </a:moveTo>
                    <a:lnTo>
                      <a:pt x="726" y="4179"/>
                    </a:lnTo>
                    <a:lnTo>
                      <a:pt x="878" y="5066"/>
                    </a:lnTo>
                    <a:cubicBezTo>
                      <a:pt x="3254" y="4656"/>
                      <a:pt x="5028" y="2643"/>
                      <a:pt x="5133" y="230"/>
                    </a:cubicBezTo>
                    <a:cubicBezTo>
                      <a:pt x="5143" y="106"/>
                      <a:pt x="5038" y="1"/>
                      <a:pt x="4914" y="1"/>
                    </a:cubicBezTo>
                    <a:close/>
                  </a:path>
                </a:pathLst>
              </a:custGeom>
              <a:solidFill>
                <a:srgbClr val="778D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5543;p55"/>
              <p:cNvSpPr/>
              <p:nvPr/>
            </p:nvSpPr>
            <p:spPr>
              <a:xfrm>
                <a:off x="1814861" y="2034842"/>
                <a:ext cx="82980" cy="123619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4721" extrusionOk="0">
                    <a:moveTo>
                      <a:pt x="2844" y="0"/>
                    </a:moveTo>
                    <a:lnTo>
                      <a:pt x="2844" y="0"/>
                    </a:lnTo>
                    <a:cubicBezTo>
                      <a:pt x="1279" y="773"/>
                      <a:pt x="201" y="2290"/>
                      <a:pt x="1" y="4026"/>
                    </a:cubicBezTo>
                    <a:cubicBezTo>
                      <a:pt x="220" y="4026"/>
                      <a:pt x="440" y="3998"/>
                      <a:pt x="650" y="3950"/>
                    </a:cubicBezTo>
                    <a:lnTo>
                      <a:pt x="2262" y="4704"/>
                    </a:lnTo>
                    <a:cubicBezTo>
                      <a:pt x="2287" y="4715"/>
                      <a:pt x="2313" y="4720"/>
                      <a:pt x="2338" y="4720"/>
                    </a:cubicBezTo>
                    <a:cubicBezTo>
                      <a:pt x="2438" y="4720"/>
                      <a:pt x="2529" y="4637"/>
                      <a:pt x="2529" y="4522"/>
                    </a:cubicBezTo>
                    <a:lnTo>
                      <a:pt x="2443" y="2748"/>
                    </a:lnTo>
                    <a:cubicBezTo>
                      <a:pt x="3016" y="1947"/>
                      <a:pt x="3168" y="926"/>
                      <a:pt x="2844" y="0"/>
                    </a:cubicBezTo>
                    <a:close/>
                  </a:path>
                </a:pathLst>
              </a:custGeom>
              <a:solidFill>
                <a:srgbClr val="9DA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5544;p55"/>
              <p:cNvSpPr/>
              <p:nvPr/>
            </p:nvSpPr>
            <p:spPr>
              <a:xfrm>
                <a:off x="1967493" y="2155738"/>
                <a:ext cx="115685" cy="132679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5067" extrusionOk="0">
                    <a:moveTo>
                      <a:pt x="3712" y="1"/>
                    </a:moveTo>
                    <a:cubicBezTo>
                      <a:pt x="3397" y="2004"/>
                      <a:pt x="1947" y="3635"/>
                      <a:pt x="1" y="4179"/>
                    </a:cubicBezTo>
                    <a:lnTo>
                      <a:pt x="153" y="5066"/>
                    </a:lnTo>
                    <a:cubicBezTo>
                      <a:pt x="2529" y="4656"/>
                      <a:pt x="4303" y="2643"/>
                      <a:pt x="4408" y="230"/>
                    </a:cubicBezTo>
                    <a:cubicBezTo>
                      <a:pt x="4418" y="106"/>
                      <a:pt x="4313" y="1"/>
                      <a:pt x="418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5545;p55"/>
              <p:cNvSpPr/>
              <p:nvPr/>
            </p:nvSpPr>
            <p:spPr>
              <a:xfrm>
                <a:off x="1969745" y="2000854"/>
                <a:ext cx="134669" cy="134460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5135" extrusionOk="0">
                    <a:moveTo>
                      <a:pt x="230" y="1"/>
                    </a:moveTo>
                    <a:cubicBezTo>
                      <a:pt x="106" y="1"/>
                      <a:pt x="1" y="96"/>
                      <a:pt x="1" y="220"/>
                    </a:cubicBezTo>
                    <a:lnTo>
                      <a:pt x="1" y="4914"/>
                    </a:lnTo>
                    <a:cubicBezTo>
                      <a:pt x="1" y="5038"/>
                      <a:pt x="96" y="5133"/>
                      <a:pt x="220" y="5133"/>
                    </a:cubicBezTo>
                    <a:lnTo>
                      <a:pt x="4914" y="5133"/>
                    </a:lnTo>
                    <a:cubicBezTo>
                      <a:pt x="4919" y="5134"/>
                      <a:pt x="4924" y="5134"/>
                      <a:pt x="4929" y="5134"/>
                    </a:cubicBezTo>
                    <a:cubicBezTo>
                      <a:pt x="5047" y="5134"/>
                      <a:pt x="5143" y="5032"/>
                      <a:pt x="5143" y="4904"/>
                    </a:cubicBezTo>
                    <a:cubicBezTo>
                      <a:pt x="5019" y="2252"/>
                      <a:pt x="2891" y="125"/>
                      <a:pt x="230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5546;p55"/>
              <p:cNvSpPr/>
              <p:nvPr/>
            </p:nvSpPr>
            <p:spPr>
              <a:xfrm>
                <a:off x="1969745" y="2014365"/>
                <a:ext cx="134669" cy="120922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4618" extrusionOk="0">
                    <a:moveTo>
                      <a:pt x="2243" y="0"/>
                    </a:moveTo>
                    <a:lnTo>
                      <a:pt x="2243" y="0"/>
                    </a:lnTo>
                    <a:cubicBezTo>
                      <a:pt x="3378" y="973"/>
                      <a:pt x="4036" y="2395"/>
                      <a:pt x="4036" y="3892"/>
                    </a:cubicBezTo>
                    <a:lnTo>
                      <a:pt x="1" y="3892"/>
                    </a:lnTo>
                    <a:lnTo>
                      <a:pt x="1" y="4398"/>
                    </a:lnTo>
                    <a:cubicBezTo>
                      <a:pt x="1" y="4522"/>
                      <a:pt x="96" y="4617"/>
                      <a:pt x="220" y="4617"/>
                    </a:cubicBezTo>
                    <a:lnTo>
                      <a:pt x="4914" y="4617"/>
                    </a:lnTo>
                    <a:cubicBezTo>
                      <a:pt x="4919" y="4618"/>
                      <a:pt x="4923" y="4618"/>
                      <a:pt x="4928" y="4618"/>
                    </a:cubicBezTo>
                    <a:cubicBezTo>
                      <a:pt x="5046" y="4618"/>
                      <a:pt x="5142" y="4508"/>
                      <a:pt x="5133" y="4388"/>
                    </a:cubicBezTo>
                    <a:cubicBezTo>
                      <a:pt x="5047" y="2509"/>
                      <a:pt x="3941" y="821"/>
                      <a:pt x="224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5547;p55"/>
              <p:cNvSpPr/>
              <p:nvPr/>
            </p:nvSpPr>
            <p:spPr>
              <a:xfrm>
                <a:off x="1860842" y="2155738"/>
                <a:ext cx="110684" cy="134591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5140" extrusionOk="0">
                    <a:moveTo>
                      <a:pt x="3349" y="1"/>
                    </a:moveTo>
                    <a:lnTo>
                      <a:pt x="172" y="3693"/>
                    </a:lnTo>
                    <a:lnTo>
                      <a:pt x="0" y="3893"/>
                    </a:lnTo>
                    <a:cubicBezTo>
                      <a:pt x="942" y="4704"/>
                      <a:pt x="2135" y="5140"/>
                      <a:pt x="3359" y="5140"/>
                    </a:cubicBezTo>
                    <a:cubicBezTo>
                      <a:pt x="3647" y="5140"/>
                      <a:pt x="3938" y="5115"/>
                      <a:pt x="4226" y="5066"/>
                    </a:cubicBezTo>
                    <a:lnTo>
                      <a:pt x="4074" y="4170"/>
                    </a:lnTo>
                    <a:lnTo>
                      <a:pt x="3349" y="1"/>
                    </a:lnTo>
                    <a:close/>
                  </a:path>
                </a:pathLst>
              </a:custGeom>
              <a:solidFill>
                <a:srgbClr val="A4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5548;p55"/>
              <p:cNvSpPr/>
              <p:nvPr/>
            </p:nvSpPr>
            <p:spPr>
              <a:xfrm>
                <a:off x="1860842" y="2252413"/>
                <a:ext cx="110684" cy="37916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448" extrusionOk="0">
                    <a:moveTo>
                      <a:pt x="172" y="1"/>
                    </a:moveTo>
                    <a:lnTo>
                      <a:pt x="0" y="201"/>
                    </a:lnTo>
                    <a:cubicBezTo>
                      <a:pt x="942" y="1012"/>
                      <a:pt x="2135" y="1448"/>
                      <a:pt x="3359" y="1448"/>
                    </a:cubicBezTo>
                    <a:cubicBezTo>
                      <a:pt x="3647" y="1448"/>
                      <a:pt x="3938" y="1423"/>
                      <a:pt x="4226" y="1374"/>
                    </a:cubicBezTo>
                    <a:lnTo>
                      <a:pt x="4074" y="487"/>
                    </a:lnTo>
                    <a:cubicBezTo>
                      <a:pt x="3912" y="535"/>
                      <a:pt x="3740" y="573"/>
                      <a:pt x="3578" y="602"/>
                    </a:cubicBezTo>
                    <a:cubicBezTo>
                      <a:pt x="3289" y="651"/>
                      <a:pt x="2998" y="675"/>
                      <a:pt x="2709" y="675"/>
                    </a:cubicBezTo>
                    <a:cubicBezTo>
                      <a:pt x="1823" y="675"/>
                      <a:pt x="949" y="446"/>
                      <a:pt x="172" y="1"/>
                    </a:cubicBezTo>
                    <a:close/>
                  </a:path>
                </a:pathLst>
              </a:custGeom>
              <a:solidFill>
                <a:srgbClr val="9CAC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5549;p55"/>
              <p:cNvSpPr/>
              <p:nvPr/>
            </p:nvSpPr>
            <p:spPr>
              <a:xfrm>
                <a:off x="1725989" y="1991820"/>
                <a:ext cx="177089" cy="148966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5689" extrusionOk="0">
                    <a:moveTo>
                      <a:pt x="3358" y="0"/>
                    </a:moveTo>
                    <a:cubicBezTo>
                      <a:pt x="1269" y="0"/>
                      <a:pt x="1" y="2333"/>
                      <a:pt x="1172" y="4095"/>
                    </a:cubicBezTo>
                    <a:cubicBezTo>
                      <a:pt x="1673" y="4835"/>
                      <a:pt x="2502" y="5265"/>
                      <a:pt x="3364" y="5265"/>
                    </a:cubicBezTo>
                    <a:cubicBezTo>
                      <a:pt x="3603" y="5265"/>
                      <a:pt x="3844" y="5232"/>
                      <a:pt x="4082" y="5164"/>
                    </a:cubicBezTo>
                    <a:lnTo>
                      <a:pt x="5169" y="5669"/>
                    </a:lnTo>
                    <a:cubicBezTo>
                      <a:pt x="5198" y="5682"/>
                      <a:pt x="5227" y="5689"/>
                      <a:pt x="5256" y="5689"/>
                    </a:cubicBezTo>
                    <a:cubicBezTo>
                      <a:pt x="5374" y="5689"/>
                      <a:pt x="5482" y="5589"/>
                      <a:pt x="5475" y="5459"/>
                    </a:cubicBezTo>
                    <a:lnTo>
                      <a:pt x="5427" y="4267"/>
                    </a:lnTo>
                    <a:cubicBezTo>
                      <a:pt x="6763" y="2578"/>
                      <a:pt x="5618" y="88"/>
                      <a:pt x="3471" y="3"/>
                    </a:cubicBezTo>
                    <a:cubicBezTo>
                      <a:pt x="3433" y="1"/>
                      <a:pt x="3396" y="0"/>
                      <a:pt x="3358" y="0"/>
                    </a:cubicBezTo>
                    <a:close/>
                  </a:path>
                </a:pathLst>
              </a:custGeom>
              <a:solidFill>
                <a:srgbClr val="6A7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5550;p55"/>
              <p:cNvSpPr/>
              <p:nvPr/>
            </p:nvSpPr>
            <p:spPr>
              <a:xfrm>
                <a:off x="1798128" y="2039582"/>
                <a:ext cx="20529" cy="5273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2014" extrusionOk="0">
                    <a:moveTo>
                      <a:pt x="258" y="1"/>
                    </a:moveTo>
                    <a:cubicBezTo>
                      <a:pt x="1" y="20"/>
                      <a:pt x="1" y="392"/>
                      <a:pt x="258" y="420"/>
                    </a:cubicBezTo>
                    <a:lnTo>
                      <a:pt x="373" y="420"/>
                    </a:lnTo>
                    <a:lnTo>
                      <a:pt x="373" y="1813"/>
                    </a:lnTo>
                    <a:cubicBezTo>
                      <a:pt x="373" y="1928"/>
                      <a:pt x="468" y="2014"/>
                      <a:pt x="583" y="2014"/>
                    </a:cubicBezTo>
                    <a:cubicBezTo>
                      <a:pt x="697" y="2014"/>
                      <a:pt x="783" y="1928"/>
                      <a:pt x="783" y="1813"/>
                    </a:cubicBezTo>
                    <a:lnTo>
                      <a:pt x="783" y="211"/>
                    </a:lnTo>
                    <a:cubicBezTo>
                      <a:pt x="783" y="96"/>
                      <a:pt x="697" y="1"/>
                      <a:pt x="583" y="1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5551;p55"/>
              <p:cNvSpPr/>
              <p:nvPr/>
            </p:nvSpPr>
            <p:spPr>
              <a:xfrm>
                <a:off x="1797893" y="2083808"/>
                <a:ext cx="31239" cy="10762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411" extrusionOk="0">
                    <a:moveTo>
                      <a:pt x="258" y="0"/>
                    </a:moveTo>
                    <a:cubicBezTo>
                      <a:pt x="0" y="19"/>
                      <a:pt x="0" y="391"/>
                      <a:pt x="258" y="410"/>
                    </a:cubicBezTo>
                    <a:lnTo>
                      <a:pt x="935" y="410"/>
                    </a:lnTo>
                    <a:cubicBezTo>
                      <a:pt x="1193" y="391"/>
                      <a:pt x="1193" y="19"/>
                      <a:pt x="935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5552;p55"/>
              <p:cNvSpPr/>
              <p:nvPr/>
            </p:nvSpPr>
            <p:spPr>
              <a:xfrm>
                <a:off x="1800145" y="2023006"/>
                <a:ext cx="18513" cy="15868"/>
              </a:xfrm>
              <a:custGeom>
                <a:avLst/>
                <a:gdLst/>
                <a:ahLst/>
                <a:cxnLst/>
                <a:rect l="l" t="t" r="r" b="b"/>
                <a:pathLst>
                  <a:path w="707" h="606" extrusionOk="0">
                    <a:moveTo>
                      <a:pt x="404" y="0"/>
                    </a:moveTo>
                    <a:cubicBezTo>
                      <a:pt x="329" y="0"/>
                      <a:pt x="253" y="28"/>
                      <a:pt x="191" y="90"/>
                    </a:cubicBezTo>
                    <a:cubicBezTo>
                      <a:pt x="0" y="281"/>
                      <a:pt x="134" y="605"/>
                      <a:pt x="410" y="605"/>
                    </a:cubicBezTo>
                    <a:cubicBezTo>
                      <a:pt x="572" y="605"/>
                      <a:pt x="706" y="471"/>
                      <a:pt x="706" y="300"/>
                    </a:cubicBezTo>
                    <a:cubicBezTo>
                      <a:pt x="706" y="120"/>
                      <a:pt x="558" y="0"/>
                      <a:pt x="404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" name="CuadroTexto 153"/>
          <p:cNvSpPr txBox="1"/>
          <p:nvPr/>
        </p:nvSpPr>
        <p:spPr>
          <a:xfrm>
            <a:off x="2209240" y="486672"/>
            <a:ext cx="7591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F243E"/>
                </a:solidFill>
                <a:latin typeface="Calibri"/>
                <a:ea typeface="Calibri"/>
                <a:cs typeface="Calibri"/>
              </a:rPr>
              <a:t>Aprovechar la cultura de datos que tiene la DNCP</a:t>
            </a:r>
            <a:endParaRPr lang="es-PY" sz="4800" b="1" dirty="0">
              <a:solidFill>
                <a:srgbClr val="0F243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5" name="CuadroTexto 154"/>
          <p:cNvSpPr txBox="1"/>
          <p:nvPr/>
        </p:nvSpPr>
        <p:spPr>
          <a:xfrm>
            <a:off x="6304097" y="3310199"/>
            <a:ext cx="5228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Y" sz="2400" b="1" i="0" u="none" strike="noStrike" cap="none" dirty="0" smtClean="0">
                <a:solidFill>
                  <a:srgbClr val="0F243E"/>
                </a:solidFill>
                <a:effectLst/>
                <a:ea typeface="Arial"/>
                <a:cs typeface="Arial"/>
                <a:sym typeface="Arial"/>
              </a:rPr>
              <a:t>Ahorro de CO2 que permite las CPS.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PY" sz="2400" b="1" i="0" u="none" strike="noStrike" cap="none" dirty="0" smtClean="0">
              <a:solidFill>
                <a:srgbClr val="0F243E"/>
              </a:solidFill>
              <a:effectLst/>
              <a:ea typeface="Arial"/>
              <a:cs typeface="Arial"/>
              <a:sym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Y" sz="2400" b="1" i="0" u="none" strike="noStrike" cap="none" dirty="0" smtClean="0">
                <a:solidFill>
                  <a:srgbClr val="0F243E"/>
                </a:solidFill>
                <a:effectLst/>
                <a:ea typeface="Arial"/>
                <a:cs typeface="Arial"/>
                <a:sym typeface="Arial"/>
              </a:rPr>
              <a:t>Cuánto dinero se asigna a MIPYMES.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PY" sz="2400" b="1" i="0" u="none" strike="noStrike" cap="none" dirty="0" smtClean="0">
              <a:solidFill>
                <a:srgbClr val="0F243E"/>
              </a:solidFill>
              <a:effectLst/>
              <a:ea typeface="Arial"/>
              <a:cs typeface="Arial"/>
              <a:sym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PY" sz="2400" b="1" i="0" u="none" strike="noStrike" cap="none" dirty="0" smtClean="0">
                <a:solidFill>
                  <a:srgbClr val="0F243E"/>
                </a:solidFill>
                <a:effectLst/>
                <a:ea typeface="Arial"/>
                <a:cs typeface="Arial"/>
                <a:sym typeface="Arial"/>
              </a:rPr>
              <a:t>Cuanta participación se da a empresas de mujeres en el país.</a:t>
            </a:r>
            <a:endParaRPr lang="es-PY" sz="2400" b="1" i="0" u="none" strike="noStrike" cap="none" dirty="0">
              <a:solidFill>
                <a:srgbClr val="0F243E"/>
              </a:solidFill>
              <a:effectLst/>
              <a:ea typeface="Arial"/>
              <a:cs typeface="Arial"/>
              <a:sym typeface="Arial"/>
            </a:endParaRPr>
          </a:p>
        </p:txBody>
      </p:sp>
      <p:sp>
        <p:nvSpPr>
          <p:cNvPr id="156" name="CuadroTexto 155"/>
          <p:cNvSpPr txBox="1"/>
          <p:nvPr/>
        </p:nvSpPr>
        <p:spPr>
          <a:xfrm>
            <a:off x="5817462" y="2711173"/>
            <a:ext cx="524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lvl="0" indent="0">
              <a:buNone/>
            </a:pPr>
            <a:r>
              <a:rPr lang="es-PY" sz="2400" b="0" i="0" u="none" strike="noStrike" cap="none" dirty="0" smtClean="0">
                <a:solidFill>
                  <a:srgbClr val="0F243E"/>
                </a:solidFill>
                <a:effectLst/>
                <a:ea typeface="Arial"/>
                <a:cs typeface="Arial"/>
                <a:sym typeface="Arial"/>
              </a:rPr>
              <a:t>Se podrá monitorear por ejemplo:</a:t>
            </a:r>
          </a:p>
        </p:txBody>
      </p:sp>
    </p:spTree>
    <p:extLst>
      <p:ext uri="{BB962C8B-B14F-4D97-AF65-F5344CB8AC3E}">
        <p14:creationId xmlns:p14="http://schemas.microsoft.com/office/powerpoint/2010/main" val="646040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60218" y="282634"/>
            <a:ext cx="11510357" cy="6292733"/>
          </a:xfrm>
          <a:prstGeom prst="roundRect">
            <a:avLst>
              <a:gd name="adj" fmla="val 800"/>
            </a:avLst>
          </a:prstGeom>
          <a:solidFill>
            <a:srgbClr val="358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9" name="Google Shape;96;p1"/>
          <p:cNvPicPr preferRelativeResize="0"/>
          <p:nvPr/>
        </p:nvPicPr>
        <p:blipFill rotWithShape="1">
          <a:blip r:embed="rId2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257550" y="2514600"/>
            <a:ext cx="5438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 smtClean="0">
                <a:solidFill>
                  <a:schemeClr val="bg1"/>
                </a:solidFill>
              </a:rPr>
              <a:t>Las compras públicas sostenibles deberían de dejar de ser una alternativa de compra, para convertirse en la forma habitual que tenga el Estado para comprar.</a:t>
            </a:r>
            <a:endParaRPr lang="es-PY" sz="3200" i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86760" y="850538"/>
            <a:ext cx="609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900" i="1" dirty="0" smtClean="0">
                <a:solidFill>
                  <a:schemeClr val="bg1"/>
                </a:solidFill>
              </a:rPr>
              <a:t>“</a:t>
            </a:r>
            <a:endParaRPr lang="es-PY" sz="19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9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60218" y="282634"/>
            <a:ext cx="11510357" cy="6292733"/>
          </a:xfrm>
          <a:prstGeom prst="roundRect">
            <a:avLst>
              <a:gd name="adj" fmla="val 800"/>
            </a:avLst>
          </a:prstGeom>
          <a:solidFill>
            <a:srgbClr val="358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9" name="Google Shape;96;p1"/>
          <p:cNvPicPr preferRelativeResize="0"/>
          <p:nvPr/>
        </p:nvPicPr>
        <p:blipFill rotWithShape="1">
          <a:blip r:embed="rId2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87" y="2510156"/>
            <a:ext cx="4114584" cy="124744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823773" y="3972229"/>
            <a:ext cx="4323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</p:spTree>
    <p:extLst>
      <p:ext uri="{BB962C8B-B14F-4D97-AF65-F5344CB8AC3E}">
        <p14:creationId xmlns:p14="http://schemas.microsoft.com/office/powerpoint/2010/main" val="1589612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60218" y="282634"/>
            <a:ext cx="11510357" cy="6292733"/>
          </a:xfrm>
          <a:prstGeom prst="roundRect">
            <a:avLst>
              <a:gd name="adj" fmla="val 800"/>
            </a:avLst>
          </a:prstGeom>
          <a:solidFill>
            <a:srgbClr val="358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3F9E97"/>
              </a:clrFrom>
              <a:clrTo>
                <a:srgbClr val="3F9E97">
                  <a:alpha val="0"/>
                </a:srgbClr>
              </a:clrTo>
            </a:clrChange>
          </a:blip>
          <a:srcRect r="15248"/>
          <a:stretch/>
        </p:blipFill>
        <p:spPr>
          <a:xfrm>
            <a:off x="8423664" y="3679721"/>
            <a:ext cx="3302722" cy="271756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422525" y="5212665"/>
            <a:ext cx="1749425" cy="37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105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22466" y="749127"/>
            <a:ext cx="6670816" cy="994172"/>
          </a:xfrm>
        </p:spPr>
        <p:txBody>
          <a:bodyPr>
            <a:noAutofit/>
          </a:bodyPr>
          <a:lstStyle/>
          <a:p>
            <a:r>
              <a:rPr lang="es-PY" sz="4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NUEVA POLÍTICA </a:t>
            </a:r>
            <a:r>
              <a:rPr lang="es-PY" sz="48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Y" sz="48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PY" sz="24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PY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COMPRAS PÚBLICAS SOSTENIBLES</a:t>
            </a:r>
            <a:endParaRPr lang="es-PY" sz="2400" dirty="0">
              <a:solidFill>
                <a:schemeClr val="bg1"/>
              </a:solidFill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022466" y="2464216"/>
            <a:ext cx="7257010" cy="2531399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s-ES" sz="1800" dirty="0">
                <a:solidFill>
                  <a:schemeClr val="bg1"/>
                </a:solidFill>
              </a:rPr>
              <a:t>DECLARAMOS el compromiso del SISTEMA DE CONTRATACIONES PÚBLICAS con el Desarrollo Sostenible con </a:t>
            </a:r>
            <a:r>
              <a:rPr lang="es-ES" sz="1800" b="1" dirty="0">
                <a:solidFill>
                  <a:schemeClr val="bg1"/>
                </a:solidFill>
              </a:rPr>
              <a:t>triple impacto: ambiental, social y económico.</a:t>
            </a:r>
          </a:p>
          <a:p>
            <a:pPr marL="0" indent="0" algn="just">
              <a:buNone/>
            </a:pPr>
            <a:endParaRPr lang="es-ES" sz="1800" dirty="0">
              <a:solidFill>
                <a:schemeClr val="bg1"/>
              </a:solidFill>
            </a:endParaRPr>
          </a:p>
          <a:p>
            <a:pPr algn="just"/>
            <a:r>
              <a:rPr lang="es-ES" sz="1800" dirty="0">
                <a:solidFill>
                  <a:schemeClr val="bg1"/>
                </a:solidFill>
              </a:rPr>
              <a:t>Incorporamos los conceptos de: </a:t>
            </a:r>
          </a:p>
          <a:p>
            <a:pPr lvl="3" algn="just"/>
            <a:r>
              <a:rPr lang="es-PY" sz="2400" b="1" dirty="0">
                <a:solidFill>
                  <a:schemeClr val="bg1"/>
                </a:solidFill>
                <a:sym typeface="Calibri"/>
              </a:rPr>
              <a:t>Valor por dinero.</a:t>
            </a:r>
          </a:p>
          <a:p>
            <a:pPr lvl="3" algn="just"/>
            <a:r>
              <a:rPr lang="es-PY" sz="2400" b="1" dirty="0">
                <a:solidFill>
                  <a:schemeClr val="bg1"/>
                </a:solidFill>
                <a:sym typeface="Calibri"/>
              </a:rPr>
              <a:t>Economía circular. </a:t>
            </a:r>
          </a:p>
          <a:p>
            <a:pPr lvl="3" algn="just"/>
            <a:r>
              <a:rPr lang="es-PY" sz="2400" b="1" dirty="0">
                <a:solidFill>
                  <a:schemeClr val="bg1"/>
                </a:solidFill>
                <a:sym typeface="Calibri"/>
              </a:rPr>
              <a:t>Innovación en las contrataciones públicas.</a:t>
            </a:r>
          </a:p>
          <a:p>
            <a:pPr lvl="3" algn="just"/>
            <a:r>
              <a:rPr lang="es-ES" sz="2400" b="1" dirty="0">
                <a:solidFill>
                  <a:srgbClr val="0F243E"/>
                </a:solidFill>
                <a:sym typeface="Calibri"/>
              </a:rPr>
              <a:t>Integridad.</a:t>
            </a:r>
            <a:endParaRPr lang="es-PY" sz="2400" b="1" dirty="0">
              <a:solidFill>
                <a:srgbClr val="0F243E"/>
              </a:solidFill>
              <a:sym typeface="Calibri"/>
            </a:endParaRPr>
          </a:p>
          <a:p>
            <a:pPr marL="0" indent="0" algn="just">
              <a:buNone/>
            </a:pPr>
            <a:endParaRPr lang="es-ES" sz="1800" b="1" dirty="0">
              <a:solidFill>
                <a:schemeClr val="bg1"/>
              </a:solidFill>
              <a:highlight>
                <a:srgbClr val="FFFFFF"/>
              </a:highlight>
              <a:cs typeface="Calibri"/>
              <a:sym typeface="Calibri"/>
            </a:endParaRPr>
          </a:p>
        </p:txBody>
      </p:sp>
      <p:pic>
        <p:nvPicPr>
          <p:cNvPr id="9" name="Google Shape;96;p1"/>
          <p:cNvPicPr preferRelativeResize="0"/>
          <p:nvPr/>
        </p:nvPicPr>
        <p:blipFill rotWithShape="1">
          <a:blip r:embed="rId3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2" y="491923"/>
            <a:ext cx="1696732" cy="51440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30036" y="6258788"/>
            <a:ext cx="1962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22466" y="1762923"/>
            <a:ext cx="2519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400" dirty="0" smtClean="0">
                <a:solidFill>
                  <a:schemeClr val="bg1"/>
                </a:solidFill>
              </a:rPr>
              <a:t>* Resolución N° 922/2020</a:t>
            </a:r>
          </a:p>
        </p:txBody>
      </p:sp>
    </p:spTree>
    <p:extLst>
      <p:ext uri="{BB962C8B-B14F-4D97-AF65-F5344CB8AC3E}">
        <p14:creationId xmlns:p14="http://schemas.microsoft.com/office/powerpoint/2010/main" val="4144645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67;gb09cc7fc03_0_39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79" t="12880" r="891" b="183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541815" y="2737884"/>
            <a:ext cx="10111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13313C"/>
              </a:buClr>
              <a:buFont typeface="+mj-lt"/>
              <a:buAutoNum type="arabicPeriod"/>
            </a:pPr>
            <a:r>
              <a:rPr lang="es-ES" sz="4400" b="1" i="1" dirty="0">
                <a:solidFill>
                  <a:srgbClr val="1331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Política, estrategia y </a:t>
            </a:r>
            <a:r>
              <a:rPr lang="es-ES" sz="4400" b="1" i="1" dirty="0" smtClean="0">
                <a:solidFill>
                  <a:srgbClr val="1331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comunicación.</a:t>
            </a:r>
            <a:endParaRPr lang="es-ES" sz="4400" b="1" i="1" dirty="0">
              <a:solidFill>
                <a:srgbClr val="13313C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14350" indent="-514350">
              <a:buClr>
                <a:srgbClr val="13313C"/>
              </a:buClr>
              <a:buFont typeface="+mj-lt"/>
              <a:buAutoNum type="arabicPeriod"/>
            </a:pPr>
            <a:r>
              <a:rPr lang="es-ES" sz="4400" b="1" i="1" dirty="0" smtClean="0">
                <a:solidFill>
                  <a:srgbClr val="1331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Personas.</a:t>
            </a:r>
            <a:endParaRPr lang="es-ES" sz="4400" b="1" i="1" dirty="0">
              <a:solidFill>
                <a:srgbClr val="13313C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14350" indent="-514350">
              <a:buClr>
                <a:srgbClr val="13313C"/>
              </a:buClr>
              <a:buFont typeface="+mj-lt"/>
              <a:buAutoNum type="arabicPeriod"/>
            </a:pPr>
            <a:r>
              <a:rPr lang="es-ES" sz="4400" b="1" i="1" dirty="0">
                <a:solidFill>
                  <a:srgbClr val="1331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Proceso de </a:t>
            </a:r>
            <a:r>
              <a:rPr lang="es-ES" sz="4400" b="1" i="1" dirty="0" smtClean="0">
                <a:solidFill>
                  <a:srgbClr val="1331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compras.</a:t>
            </a:r>
            <a:endParaRPr lang="es-ES" sz="4400" b="1" i="1" dirty="0">
              <a:solidFill>
                <a:srgbClr val="13313C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14350" indent="-514350">
              <a:buClr>
                <a:srgbClr val="13313C"/>
              </a:buClr>
              <a:buFont typeface="+mj-lt"/>
              <a:buAutoNum type="arabicPeriod"/>
            </a:pPr>
            <a:r>
              <a:rPr lang="es-ES" sz="4400" b="1" i="1" dirty="0">
                <a:solidFill>
                  <a:srgbClr val="1331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Relacionamiento con </a:t>
            </a:r>
            <a:r>
              <a:rPr lang="es-ES" sz="4400" b="1" i="1" dirty="0" smtClean="0">
                <a:solidFill>
                  <a:srgbClr val="1331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proveedores.</a:t>
            </a:r>
            <a:endParaRPr lang="es-ES" sz="4400" b="1" i="1" dirty="0">
              <a:solidFill>
                <a:srgbClr val="13313C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14350" indent="-514350">
              <a:buClr>
                <a:srgbClr val="13313C"/>
              </a:buClr>
              <a:buFont typeface="+mj-lt"/>
              <a:buAutoNum type="arabicPeriod"/>
            </a:pPr>
            <a:r>
              <a:rPr lang="es-ES" sz="4400" b="1" i="1" dirty="0">
                <a:solidFill>
                  <a:srgbClr val="1331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Medidas y </a:t>
            </a:r>
            <a:r>
              <a:rPr lang="es-ES" sz="4400" b="1" i="1" dirty="0" smtClean="0">
                <a:solidFill>
                  <a:srgbClr val="1331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resultados.</a:t>
            </a:r>
            <a:endParaRPr lang="es-ES" sz="4400" b="1" i="1" dirty="0">
              <a:solidFill>
                <a:srgbClr val="13313C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08426" y="584050"/>
            <a:ext cx="7113174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2700"/>
            </a:pPr>
            <a:r>
              <a:rPr lang="es-ES" sz="5300" b="1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Arial"/>
              </a:rPr>
              <a:t>PLAN DE ACCIÓN </a:t>
            </a:r>
            <a:r>
              <a:rPr lang="es-ES" sz="3100" b="1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Arial"/>
              </a:rPr>
              <a:t/>
            </a:r>
            <a:br>
              <a:rPr lang="es-ES" sz="3100" b="1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Arial"/>
              </a:rPr>
            </a:br>
            <a:r>
              <a:rPr lang="es-ES" sz="2700" b="1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Arial"/>
              </a:rPr>
              <a:t>Implementación de la política</a:t>
            </a:r>
            <a:br>
              <a:rPr lang="es-ES" sz="2700" b="1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Arial"/>
              </a:rPr>
            </a:br>
            <a:r>
              <a:rPr lang="es-ES" sz="2700" b="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Arial"/>
              </a:rPr>
              <a:t>(En base al estudio de factibilidad realizado con la RICG)</a:t>
            </a:r>
            <a:endParaRPr lang="es-ES" sz="2700" b="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726F4A-3D83-46A9-87D9-23C67A70A228}"/>
              </a:ext>
            </a:extLst>
          </p:cNvPr>
          <p:cNvSpPr txBox="1"/>
          <p:nvPr/>
        </p:nvSpPr>
        <p:spPr>
          <a:xfrm>
            <a:off x="1729015" y="2153109"/>
            <a:ext cx="186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3200" i="1" dirty="0" smtClean="0">
                <a:solidFill>
                  <a:srgbClr val="0F243E"/>
                </a:solidFill>
              </a:rPr>
              <a:t>Aspectos: </a:t>
            </a:r>
            <a:endParaRPr lang="es-PY" sz="3200" i="1" dirty="0">
              <a:solidFill>
                <a:srgbClr val="0F243E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40822" y="282634"/>
            <a:ext cx="11510357" cy="6292733"/>
          </a:xfrm>
          <a:prstGeom prst="roundRect">
            <a:avLst>
              <a:gd name="adj" fmla="val 8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9" name="Google Shape;96;p1"/>
          <p:cNvPicPr preferRelativeResize="0"/>
          <p:nvPr/>
        </p:nvPicPr>
        <p:blipFill rotWithShape="1">
          <a:blip r:embed="rId3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2" y="491923"/>
            <a:ext cx="1696732" cy="51440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30036" y="6258788"/>
            <a:ext cx="1962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</p:spTree>
    <p:extLst>
      <p:ext uri="{BB962C8B-B14F-4D97-AF65-F5344CB8AC3E}">
        <p14:creationId xmlns:p14="http://schemas.microsoft.com/office/powerpoint/2010/main" val="3756638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redondeado 62"/>
          <p:cNvSpPr/>
          <p:nvPr/>
        </p:nvSpPr>
        <p:spPr>
          <a:xfrm>
            <a:off x="130175" y="1544888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4" name="CuadroTexto 63"/>
          <p:cNvSpPr txBox="1"/>
          <p:nvPr/>
        </p:nvSpPr>
        <p:spPr>
          <a:xfrm>
            <a:off x="182350" y="1821887"/>
            <a:ext cx="15176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Personas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ángulo redondeado 64"/>
          <p:cNvSpPr/>
          <p:nvPr/>
        </p:nvSpPr>
        <p:spPr>
          <a:xfrm>
            <a:off x="130175" y="2550026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6" name="CuadroTexto 65"/>
          <p:cNvSpPr txBox="1"/>
          <p:nvPr/>
        </p:nvSpPr>
        <p:spPr>
          <a:xfrm>
            <a:off x="182350" y="2711173"/>
            <a:ext cx="151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Proceso de compras</a:t>
            </a:r>
          </a:p>
        </p:txBody>
      </p:sp>
      <p:sp>
        <p:nvSpPr>
          <p:cNvPr id="67" name="Rectángulo redondeado 66"/>
          <p:cNvSpPr/>
          <p:nvPr/>
        </p:nvSpPr>
        <p:spPr>
          <a:xfrm>
            <a:off x="130175" y="3606523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8" name="CuadroTexto 67"/>
          <p:cNvSpPr txBox="1"/>
          <p:nvPr/>
        </p:nvSpPr>
        <p:spPr>
          <a:xfrm>
            <a:off x="182349" y="3747657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Relacionamiento con proveedores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9" name="Rectángulo redondeado 68"/>
          <p:cNvSpPr/>
          <p:nvPr/>
        </p:nvSpPr>
        <p:spPr>
          <a:xfrm>
            <a:off x="130175" y="4643269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70" name="CuadroTexto 69"/>
          <p:cNvSpPr txBox="1"/>
          <p:nvPr/>
        </p:nvSpPr>
        <p:spPr>
          <a:xfrm>
            <a:off x="182349" y="4784403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Medidas y resultados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981199" y="282633"/>
            <a:ext cx="9889375" cy="6292733"/>
          </a:xfrm>
          <a:prstGeom prst="roundRect">
            <a:avLst>
              <a:gd name="adj" fmla="val 800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5" name="Google Shape;96;p1"/>
          <p:cNvPicPr preferRelativeResize="0"/>
          <p:nvPr/>
        </p:nvPicPr>
        <p:blipFill rotWithShape="1">
          <a:blip r:embed="rId2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o 16"/>
          <p:cNvGrpSpPr/>
          <p:nvPr/>
        </p:nvGrpSpPr>
        <p:grpSpPr>
          <a:xfrm>
            <a:off x="2457361" y="2547711"/>
            <a:ext cx="9010077" cy="3225224"/>
            <a:chOff x="1172148" y="2351188"/>
            <a:chExt cx="10178023" cy="3643299"/>
          </a:xfrm>
        </p:grpSpPr>
        <p:grpSp>
          <p:nvGrpSpPr>
            <p:cNvPr id="18" name="Grupo 17"/>
            <p:cNvGrpSpPr/>
            <p:nvPr/>
          </p:nvGrpSpPr>
          <p:grpSpPr>
            <a:xfrm>
              <a:off x="1830470" y="2575675"/>
              <a:ext cx="8162924" cy="531561"/>
              <a:chOff x="1830470" y="2680450"/>
              <a:chExt cx="8162924" cy="531561"/>
            </a:xfrm>
          </p:grpSpPr>
          <p:cxnSp>
            <p:nvCxnSpPr>
              <p:cNvPr id="52" name="Conector recto 51"/>
              <p:cNvCxnSpPr/>
              <p:nvPr/>
            </p:nvCxnSpPr>
            <p:spPr>
              <a:xfrm>
                <a:off x="1830470" y="2680450"/>
                <a:ext cx="0" cy="531561"/>
              </a:xfrm>
              <a:prstGeom prst="line">
                <a:avLst/>
              </a:prstGeom>
              <a:ln w="28575">
                <a:solidFill>
                  <a:srgbClr val="869F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/>
              <p:cNvCxnSpPr/>
              <p:nvPr/>
            </p:nvCxnSpPr>
            <p:spPr>
              <a:xfrm>
                <a:off x="3492582" y="2680450"/>
                <a:ext cx="0" cy="531561"/>
              </a:xfrm>
              <a:prstGeom prst="line">
                <a:avLst/>
              </a:prstGeom>
              <a:ln w="28575">
                <a:solidFill>
                  <a:srgbClr val="869F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53"/>
              <p:cNvCxnSpPr/>
              <p:nvPr/>
            </p:nvCxnSpPr>
            <p:spPr>
              <a:xfrm>
                <a:off x="5121357" y="2680450"/>
                <a:ext cx="0" cy="531561"/>
              </a:xfrm>
              <a:prstGeom prst="line">
                <a:avLst/>
              </a:prstGeom>
              <a:ln w="28575">
                <a:solidFill>
                  <a:srgbClr val="869F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54"/>
              <p:cNvCxnSpPr/>
              <p:nvPr/>
            </p:nvCxnSpPr>
            <p:spPr>
              <a:xfrm>
                <a:off x="6788232" y="2680450"/>
                <a:ext cx="0" cy="531561"/>
              </a:xfrm>
              <a:prstGeom prst="line">
                <a:avLst/>
              </a:prstGeom>
              <a:ln w="28575">
                <a:solidFill>
                  <a:srgbClr val="869F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/>
              <p:cNvCxnSpPr/>
              <p:nvPr/>
            </p:nvCxnSpPr>
            <p:spPr>
              <a:xfrm>
                <a:off x="8378907" y="2680450"/>
                <a:ext cx="0" cy="531561"/>
              </a:xfrm>
              <a:prstGeom prst="line">
                <a:avLst/>
              </a:prstGeom>
              <a:ln w="28575">
                <a:solidFill>
                  <a:srgbClr val="869F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cto 56"/>
              <p:cNvCxnSpPr/>
              <p:nvPr/>
            </p:nvCxnSpPr>
            <p:spPr>
              <a:xfrm>
                <a:off x="9993394" y="2680450"/>
                <a:ext cx="0" cy="531561"/>
              </a:xfrm>
              <a:prstGeom prst="line">
                <a:avLst/>
              </a:prstGeom>
              <a:ln w="28575">
                <a:solidFill>
                  <a:srgbClr val="869F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68E4EB40-F202-4884-B1A6-97A97DC445C0}"/>
                </a:ext>
              </a:extLst>
            </p:cNvPr>
            <p:cNvSpPr txBox="1"/>
            <p:nvPr/>
          </p:nvSpPr>
          <p:spPr>
            <a:xfrm>
              <a:off x="2680547" y="4673331"/>
              <a:ext cx="1707859" cy="132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400" b="1" dirty="0"/>
                <a:t>Nivel </a:t>
              </a:r>
              <a:r>
                <a:rPr lang="es-PY" sz="1400" b="1" dirty="0" smtClean="0"/>
                <a:t>1</a:t>
              </a:r>
            </a:p>
            <a:p>
              <a:pPr algn="ctr"/>
              <a:r>
                <a:rPr lang="es-PY" sz="1400" dirty="0" smtClean="0"/>
                <a:t>Ajustes e</a:t>
              </a:r>
            </a:p>
            <a:p>
              <a:pPr algn="ctr"/>
              <a:r>
                <a:rPr lang="es-PY" sz="1400" dirty="0" smtClean="0"/>
                <a:t>impulso </a:t>
              </a:r>
              <a:r>
                <a:rPr lang="es-PY" sz="1400" dirty="0"/>
                <a:t>de la implementación </a:t>
              </a:r>
            </a:p>
            <a:p>
              <a:pPr algn="ctr"/>
              <a:endParaRPr lang="es-PY" sz="1400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CB94E16-F086-4A89-9966-E7A509F03B71}"/>
                </a:ext>
              </a:extLst>
            </p:cNvPr>
            <p:cNvSpPr txBox="1"/>
            <p:nvPr/>
          </p:nvSpPr>
          <p:spPr>
            <a:xfrm>
              <a:off x="4477684" y="4673331"/>
              <a:ext cx="1435880" cy="107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400" b="1" dirty="0"/>
                <a:t>Nivel </a:t>
              </a:r>
              <a:r>
                <a:rPr lang="es-PY" sz="1400" b="1" dirty="0" smtClean="0"/>
                <a:t>2</a:t>
              </a:r>
            </a:p>
            <a:p>
              <a:pPr algn="ctr"/>
              <a:r>
                <a:rPr lang="es-PY" sz="1400" dirty="0" smtClean="0"/>
                <a:t> </a:t>
              </a:r>
              <a:r>
                <a:rPr lang="es-PY" sz="1400" dirty="0"/>
                <a:t>Integración y desarrollo </a:t>
              </a:r>
            </a:p>
            <a:p>
              <a:pPr algn="ctr"/>
              <a:endParaRPr lang="es-PY" sz="1400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6DECEE8-DB06-4ACD-B60B-9FB4A6D7A1E0}"/>
                </a:ext>
              </a:extLst>
            </p:cNvPr>
            <p:cNvSpPr txBox="1"/>
            <p:nvPr/>
          </p:nvSpPr>
          <p:spPr>
            <a:xfrm>
              <a:off x="6258540" y="4673331"/>
              <a:ext cx="1035138" cy="83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400" b="1" dirty="0"/>
                <a:t>Nivel </a:t>
              </a:r>
              <a:r>
                <a:rPr lang="es-PY" sz="1400" b="1" dirty="0" smtClean="0"/>
                <a:t>3</a:t>
              </a:r>
            </a:p>
            <a:p>
              <a:pPr algn="ctr"/>
              <a:r>
                <a:rPr lang="es-PY" sz="1400" dirty="0" smtClean="0"/>
                <a:t>Práctica  </a:t>
              </a:r>
              <a:endParaRPr lang="es-PY" sz="1400" dirty="0"/>
            </a:p>
            <a:p>
              <a:pPr algn="ctr"/>
              <a:endParaRPr lang="es-PY" sz="1400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DDC6D813-16C7-400B-9893-65A492D25A20}"/>
                </a:ext>
              </a:extLst>
            </p:cNvPr>
            <p:cNvSpPr txBox="1"/>
            <p:nvPr/>
          </p:nvSpPr>
          <p:spPr>
            <a:xfrm>
              <a:off x="7830956" y="4684974"/>
              <a:ext cx="1035138" cy="83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400" b="1" dirty="0"/>
                <a:t>Nivel </a:t>
              </a:r>
              <a:r>
                <a:rPr lang="es-PY" sz="1400" b="1" dirty="0" smtClean="0"/>
                <a:t>4</a:t>
              </a:r>
            </a:p>
            <a:p>
              <a:pPr algn="ctr"/>
              <a:r>
                <a:rPr lang="es-PY" sz="1400" dirty="0" smtClean="0"/>
                <a:t>Avance </a:t>
              </a:r>
              <a:endParaRPr lang="es-PY" sz="1400" dirty="0"/>
            </a:p>
            <a:p>
              <a:pPr algn="ctr"/>
              <a:endParaRPr lang="es-PY" sz="1400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D236585-A1A0-4879-B810-6B94E5142E3E}"/>
                </a:ext>
              </a:extLst>
            </p:cNvPr>
            <p:cNvSpPr txBox="1"/>
            <p:nvPr/>
          </p:nvSpPr>
          <p:spPr>
            <a:xfrm>
              <a:off x="9473750" y="4684974"/>
              <a:ext cx="1175890" cy="83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400" b="1" dirty="0"/>
                <a:t>Nivel </a:t>
              </a:r>
              <a:r>
                <a:rPr lang="es-PY" sz="1400" b="1" dirty="0" smtClean="0"/>
                <a:t>5 </a:t>
              </a:r>
              <a:r>
                <a:rPr lang="es-PY" sz="1400" dirty="0"/>
                <a:t>Liderazgo </a:t>
              </a:r>
            </a:p>
            <a:p>
              <a:pPr algn="ctr"/>
              <a:endParaRPr lang="es-PY" sz="1400" dirty="0"/>
            </a:p>
          </p:txBody>
        </p:sp>
        <p:grpSp>
          <p:nvGrpSpPr>
            <p:cNvPr id="25" name="Grupo 24"/>
            <p:cNvGrpSpPr/>
            <p:nvPr/>
          </p:nvGrpSpPr>
          <p:grpSpPr>
            <a:xfrm>
              <a:off x="1172148" y="2894688"/>
              <a:ext cx="9477493" cy="1357184"/>
              <a:chOff x="412186" y="2561626"/>
              <a:chExt cx="7747626" cy="1109466"/>
            </a:xfrm>
          </p:grpSpPr>
          <p:pic>
            <p:nvPicPr>
              <p:cNvPr id="46" name="Imagen 45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83846"/>
              <a:stretch/>
            </p:blipFill>
            <p:spPr>
              <a:xfrm>
                <a:off x="412186" y="2561626"/>
                <a:ext cx="1076325" cy="1037084"/>
              </a:xfrm>
              <a:prstGeom prst="rect">
                <a:avLst/>
              </a:prstGeom>
            </p:spPr>
          </p:pic>
          <p:pic>
            <p:nvPicPr>
              <p:cNvPr id="47" name="Imagen 46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7044" b="66932"/>
              <a:stretch/>
            </p:blipFill>
            <p:spPr>
              <a:xfrm>
                <a:off x="1770564" y="2590798"/>
                <a:ext cx="1076325" cy="1028700"/>
              </a:xfrm>
              <a:prstGeom prst="rect">
                <a:avLst/>
              </a:prstGeom>
            </p:spPr>
          </p:pic>
          <p:pic>
            <p:nvPicPr>
              <p:cNvPr id="48" name="Imagen 4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3874" b="50602"/>
              <a:stretch/>
            </p:blipFill>
            <p:spPr>
              <a:xfrm>
                <a:off x="3097444" y="2609090"/>
                <a:ext cx="1076325" cy="996667"/>
              </a:xfrm>
              <a:prstGeom prst="rect">
                <a:avLst/>
              </a:prstGeom>
            </p:spPr>
          </p:pic>
          <p:pic>
            <p:nvPicPr>
              <p:cNvPr id="49" name="Imagen 48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50510" b="34086"/>
              <a:stretch/>
            </p:blipFill>
            <p:spPr>
              <a:xfrm>
                <a:off x="4455822" y="2622068"/>
                <a:ext cx="1076325" cy="988881"/>
              </a:xfrm>
              <a:prstGeom prst="rect">
                <a:avLst/>
              </a:prstGeom>
            </p:spPr>
          </p:pic>
          <p:pic>
            <p:nvPicPr>
              <p:cNvPr id="50" name="Imagen 49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66748" b="17377"/>
              <a:stretch/>
            </p:blipFill>
            <p:spPr>
              <a:xfrm>
                <a:off x="5756607" y="2597091"/>
                <a:ext cx="1076325" cy="1019176"/>
              </a:xfrm>
              <a:prstGeom prst="rect">
                <a:avLst/>
              </a:prstGeom>
            </p:spPr>
          </p:pic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2920"/>
              <a:stretch/>
            </p:blipFill>
            <p:spPr>
              <a:xfrm>
                <a:off x="7083487" y="2574576"/>
                <a:ext cx="1076325" cy="1096516"/>
              </a:xfrm>
              <a:prstGeom prst="rect">
                <a:avLst/>
              </a:prstGeom>
            </p:spPr>
          </p:pic>
        </p:grpSp>
        <p:cxnSp>
          <p:nvCxnSpPr>
            <p:cNvPr id="26" name="Conector recto 25"/>
            <p:cNvCxnSpPr/>
            <p:nvPr/>
          </p:nvCxnSpPr>
          <p:spPr>
            <a:xfrm>
              <a:off x="1830470" y="2536825"/>
              <a:ext cx="9519701" cy="0"/>
            </a:xfrm>
            <a:prstGeom prst="line">
              <a:avLst/>
            </a:prstGeom>
            <a:ln w="57150">
              <a:solidFill>
                <a:srgbClr val="869FB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8E4EB40-F202-4884-B1A6-97A97DC445C0}"/>
                </a:ext>
              </a:extLst>
            </p:cNvPr>
            <p:cNvSpPr txBox="1"/>
            <p:nvPr/>
          </p:nvSpPr>
          <p:spPr>
            <a:xfrm>
              <a:off x="1172148" y="4673331"/>
              <a:ext cx="1195841" cy="59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400" dirty="0" smtClean="0"/>
                <a:t>Línea </a:t>
              </a:r>
            </a:p>
            <a:p>
              <a:pPr algn="ctr"/>
              <a:r>
                <a:rPr lang="es-PY" sz="1400" dirty="0" smtClean="0"/>
                <a:t>de base</a:t>
              </a:r>
              <a:endParaRPr lang="es-PY" sz="1400" dirty="0"/>
            </a:p>
          </p:txBody>
        </p:sp>
        <p:sp>
          <p:nvSpPr>
            <p:cNvPr id="28" name="Elipse 27"/>
            <p:cNvSpPr/>
            <p:nvPr/>
          </p:nvSpPr>
          <p:spPr>
            <a:xfrm>
              <a:off x="3317971" y="2362654"/>
              <a:ext cx="348342" cy="348342"/>
            </a:xfrm>
            <a:prstGeom prst="ellipse">
              <a:avLst/>
            </a:prstGeom>
            <a:solidFill>
              <a:srgbClr val="51A0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29" name="Elipse 28"/>
            <p:cNvSpPr/>
            <p:nvPr/>
          </p:nvSpPr>
          <p:spPr>
            <a:xfrm>
              <a:off x="4941113" y="2362654"/>
              <a:ext cx="348342" cy="348342"/>
            </a:xfrm>
            <a:prstGeom prst="ellipse">
              <a:avLst/>
            </a:prstGeom>
            <a:solidFill>
              <a:srgbClr val="F9C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30" name="Elipse 29"/>
            <p:cNvSpPr/>
            <p:nvPr/>
          </p:nvSpPr>
          <p:spPr>
            <a:xfrm>
              <a:off x="6601938" y="2362654"/>
              <a:ext cx="348342" cy="348342"/>
            </a:xfrm>
            <a:prstGeom prst="ellipse">
              <a:avLst/>
            </a:prstGeom>
            <a:solidFill>
              <a:srgbClr val="CD9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31" name="Elipse 30"/>
            <p:cNvSpPr/>
            <p:nvPr/>
          </p:nvSpPr>
          <p:spPr>
            <a:xfrm>
              <a:off x="8194007" y="2362654"/>
              <a:ext cx="348342" cy="348342"/>
            </a:xfrm>
            <a:prstGeom prst="ellipse">
              <a:avLst/>
            </a:prstGeom>
            <a:solidFill>
              <a:srgbClr val="C34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32" name="Elipse 31"/>
            <p:cNvSpPr/>
            <p:nvPr/>
          </p:nvSpPr>
          <p:spPr>
            <a:xfrm>
              <a:off x="9817147" y="2362654"/>
              <a:ext cx="348342" cy="348342"/>
            </a:xfrm>
            <a:prstGeom prst="ellipse">
              <a:avLst/>
            </a:prstGeom>
            <a:solidFill>
              <a:srgbClr val="3F9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1655452" y="2351188"/>
              <a:ext cx="350036" cy="350036"/>
            </a:xfrm>
            <a:prstGeom prst="rect">
              <a:avLst/>
            </a:prstGeom>
            <a:solidFill>
              <a:srgbClr val="92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1222375" y="2950531"/>
              <a:ext cx="1193800" cy="1212798"/>
            </a:xfrm>
            <a:prstGeom prst="roundRect">
              <a:avLst>
                <a:gd name="adj" fmla="val 4966"/>
              </a:avLst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35" name="Rectángulo redondeado 34"/>
            <p:cNvSpPr/>
            <p:nvPr/>
          </p:nvSpPr>
          <p:spPr>
            <a:xfrm>
              <a:off x="2892597" y="2950531"/>
              <a:ext cx="1193800" cy="1212798"/>
            </a:xfrm>
            <a:prstGeom prst="roundRect">
              <a:avLst>
                <a:gd name="adj" fmla="val 4966"/>
              </a:avLst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36" name="Rectángulo redondeado 35"/>
            <p:cNvSpPr/>
            <p:nvPr/>
          </p:nvSpPr>
          <p:spPr>
            <a:xfrm>
              <a:off x="4521690" y="2950531"/>
              <a:ext cx="1193800" cy="1212798"/>
            </a:xfrm>
            <a:prstGeom prst="roundRect">
              <a:avLst>
                <a:gd name="adj" fmla="val 4966"/>
              </a:avLst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6179209" y="2950531"/>
              <a:ext cx="1193800" cy="1212798"/>
            </a:xfrm>
            <a:prstGeom prst="roundRect">
              <a:avLst>
                <a:gd name="adj" fmla="val 4966"/>
              </a:avLst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38" name="Rectángulo redondeado 37"/>
            <p:cNvSpPr/>
            <p:nvPr/>
          </p:nvSpPr>
          <p:spPr>
            <a:xfrm>
              <a:off x="7766840" y="2950531"/>
              <a:ext cx="1193800" cy="1212798"/>
            </a:xfrm>
            <a:prstGeom prst="roundRect">
              <a:avLst>
                <a:gd name="adj" fmla="val 4966"/>
              </a:avLst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39" name="Rectángulo redondeado 38"/>
            <p:cNvSpPr/>
            <p:nvPr/>
          </p:nvSpPr>
          <p:spPr>
            <a:xfrm>
              <a:off x="9379859" y="2950531"/>
              <a:ext cx="1193800" cy="1212798"/>
            </a:xfrm>
            <a:prstGeom prst="roundRect">
              <a:avLst>
                <a:gd name="adj" fmla="val 4966"/>
              </a:avLst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40" name="Triángulo isósceles 39"/>
            <p:cNvSpPr/>
            <p:nvPr/>
          </p:nvSpPr>
          <p:spPr>
            <a:xfrm rot="10800000">
              <a:off x="1592693" y="4138500"/>
              <a:ext cx="475554" cy="409960"/>
            </a:xfrm>
            <a:prstGeom prst="triangle">
              <a:avLst/>
            </a:prstGeom>
            <a:solidFill>
              <a:srgbClr val="924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41" name="Triángulo isósceles 40"/>
            <p:cNvSpPr/>
            <p:nvPr/>
          </p:nvSpPr>
          <p:spPr>
            <a:xfrm rot="10800000">
              <a:off x="3254365" y="4138500"/>
              <a:ext cx="475554" cy="409960"/>
            </a:xfrm>
            <a:prstGeom prst="triangle">
              <a:avLst/>
            </a:prstGeom>
            <a:solidFill>
              <a:srgbClr val="51A0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42" name="Triángulo isósceles 41"/>
            <p:cNvSpPr/>
            <p:nvPr/>
          </p:nvSpPr>
          <p:spPr>
            <a:xfrm rot="10800000">
              <a:off x="4877507" y="4138500"/>
              <a:ext cx="475554" cy="409960"/>
            </a:xfrm>
            <a:prstGeom prst="triangle">
              <a:avLst/>
            </a:prstGeom>
            <a:solidFill>
              <a:srgbClr val="F9C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43" name="Triángulo isósceles 42"/>
            <p:cNvSpPr/>
            <p:nvPr/>
          </p:nvSpPr>
          <p:spPr>
            <a:xfrm rot="10800000">
              <a:off x="6539178" y="4138500"/>
              <a:ext cx="475554" cy="409960"/>
            </a:xfrm>
            <a:prstGeom prst="triangle">
              <a:avLst/>
            </a:prstGeom>
            <a:solidFill>
              <a:srgbClr val="CD9C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44" name="Triángulo isósceles 43"/>
            <p:cNvSpPr/>
            <p:nvPr/>
          </p:nvSpPr>
          <p:spPr>
            <a:xfrm rot="10800000">
              <a:off x="8130004" y="4138500"/>
              <a:ext cx="475554" cy="409960"/>
            </a:xfrm>
            <a:prstGeom prst="triangle">
              <a:avLst/>
            </a:prstGeom>
            <a:solidFill>
              <a:srgbClr val="C34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  <p:sp>
          <p:nvSpPr>
            <p:cNvPr id="45" name="Triángulo isósceles 44"/>
            <p:cNvSpPr/>
            <p:nvPr/>
          </p:nvSpPr>
          <p:spPr>
            <a:xfrm rot="10800000">
              <a:off x="9763761" y="4138500"/>
              <a:ext cx="475554" cy="409960"/>
            </a:xfrm>
            <a:prstGeom prst="triangle">
              <a:avLst/>
            </a:prstGeom>
            <a:solidFill>
              <a:srgbClr val="3F9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400"/>
            </a:p>
          </p:txBody>
        </p:sp>
      </p:grpSp>
      <p:sp>
        <p:nvSpPr>
          <p:cNvPr id="59" name="Título 1">
            <a:extLst>
              <a:ext uri="{FF2B5EF4-FFF2-40B4-BE49-F238E27FC236}">
                <a16:creationId xmlns:a16="http://schemas.microsoft.com/office/drawing/2014/main" id="{A2BB7204-F2DB-48FC-B663-060A11FF38FB}"/>
              </a:ext>
            </a:extLst>
          </p:cNvPr>
          <p:cNvSpPr txBox="1">
            <a:spLocks/>
          </p:cNvSpPr>
          <p:nvPr/>
        </p:nvSpPr>
        <p:spPr>
          <a:xfrm>
            <a:off x="2349316" y="907128"/>
            <a:ext cx="6042069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Y" b="1" dirty="0" smtClean="0">
                <a:solidFill>
                  <a:srgbClr val="14303C"/>
                </a:solidFill>
                <a:latin typeface="+mn-lt"/>
              </a:rPr>
              <a:t>Plan de implementación de la política al 2027 </a:t>
            </a:r>
            <a:endParaRPr lang="es-PY" b="1" dirty="0">
              <a:solidFill>
                <a:srgbClr val="14303C"/>
              </a:solidFill>
              <a:latin typeface="+mn-lt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30175" y="539750"/>
            <a:ext cx="1924050" cy="895350"/>
          </a:xfrm>
          <a:prstGeom prst="roundRect">
            <a:avLst>
              <a:gd name="adj" fmla="val 8182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0" name="CuadroTexto 59"/>
          <p:cNvSpPr txBox="1"/>
          <p:nvPr/>
        </p:nvSpPr>
        <p:spPr>
          <a:xfrm>
            <a:off x="182350" y="539750"/>
            <a:ext cx="151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F243E"/>
                </a:solidFill>
              </a:rPr>
              <a:t>Política, estrategia y comunicación</a:t>
            </a:r>
            <a:endParaRPr lang="es-PY" b="1" dirty="0" smtClean="0">
              <a:solidFill>
                <a:srgbClr val="0F243E"/>
              </a:solidFill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2" y="491923"/>
            <a:ext cx="1696732" cy="514408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2067735" y="6258788"/>
            <a:ext cx="1962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828492" y="5961306"/>
            <a:ext cx="2943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 smtClean="0"/>
              <a:t>Directiva </a:t>
            </a:r>
            <a:r>
              <a:rPr lang="es-ES" sz="1100" dirty="0"/>
              <a:t>Modelo para la </a:t>
            </a:r>
            <a:r>
              <a:rPr lang="es-ES" sz="1100" dirty="0" smtClean="0"/>
              <a:t>Promoción </a:t>
            </a:r>
            <a:r>
              <a:rPr lang="es-ES" sz="1100" dirty="0"/>
              <a:t>de Compras </a:t>
            </a:r>
            <a:r>
              <a:rPr lang="es-ES" sz="1100" dirty="0" smtClean="0"/>
              <a:t>Públicas Sostenibles</a:t>
            </a:r>
            <a:r>
              <a:rPr lang="es-ES" sz="1100" dirty="0"/>
              <a:t> </a:t>
            </a:r>
            <a:r>
              <a:rPr lang="es-ES" sz="1100" dirty="0" smtClean="0"/>
              <a:t>- RICG </a:t>
            </a:r>
            <a:endParaRPr lang="es-PY" sz="1100" dirty="0"/>
          </a:p>
        </p:txBody>
      </p:sp>
      <p:sp>
        <p:nvSpPr>
          <p:cNvPr id="58" name="CuadroTexto 57"/>
          <p:cNvSpPr txBox="1"/>
          <p:nvPr/>
        </p:nvSpPr>
        <p:spPr>
          <a:xfrm>
            <a:off x="6623766" y="5961306"/>
            <a:ext cx="2558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 smtClean="0"/>
              <a:t>Nueva Ley de Suministro y Contrataciones Públicas.</a:t>
            </a:r>
          </a:p>
        </p:txBody>
      </p:sp>
    </p:spTree>
    <p:extLst>
      <p:ext uri="{BB962C8B-B14F-4D97-AF65-F5344CB8AC3E}">
        <p14:creationId xmlns:p14="http://schemas.microsoft.com/office/powerpoint/2010/main" val="3089122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ángulo redondeado 145"/>
          <p:cNvSpPr/>
          <p:nvPr/>
        </p:nvSpPr>
        <p:spPr>
          <a:xfrm>
            <a:off x="130175" y="539750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37" name="Rectángulo redondeado 136"/>
          <p:cNvSpPr/>
          <p:nvPr/>
        </p:nvSpPr>
        <p:spPr>
          <a:xfrm>
            <a:off x="130175" y="1544888"/>
            <a:ext cx="1924050" cy="895350"/>
          </a:xfrm>
          <a:prstGeom prst="roundRect">
            <a:avLst>
              <a:gd name="adj" fmla="val 8182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38" name="CuadroTexto 137"/>
          <p:cNvSpPr txBox="1"/>
          <p:nvPr/>
        </p:nvSpPr>
        <p:spPr>
          <a:xfrm>
            <a:off x="182350" y="1821887"/>
            <a:ext cx="151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F243E"/>
                </a:solidFill>
              </a:rPr>
              <a:t>Personas</a:t>
            </a:r>
            <a:endParaRPr lang="es-PY" b="1" dirty="0">
              <a:solidFill>
                <a:srgbClr val="0F243E"/>
              </a:solidFill>
            </a:endParaRPr>
          </a:p>
        </p:txBody>
      </p:sp>
      <p:sp>
        <p:nvSpPr>
          <p:cNvPr id="139" name="Rectángulo redondeado 138"/>
          <p:cNvSpPr/>
          <p:nvPr/>
        </p:nvSpPr>
        <p:spPr>
          <a:xfrm>
            <a:off x="130175" y="2550026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0" name="CuadroTexto 139"/>
          <p:cNvSpPr txBox="1"/>
          <p:nvPr/>
        </p:nvSpPr>
        <p:spPr>
          <a:xfrm>
            <a:off x="182350" y="2711173"/>
            <a:ext cx="151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Proceso de compras</a:t>
            </a:r>
          </a:p>
        </p:txBody>
      </p:sp>
      <p:sp>
        <p:nvSpPr>
          <p:cNvPr id="141" name="Rectángulo redondeado 140"/>
          <p:cNvSpPr/>
          <p:nvPr/>
        </p:nvSpPr>
        <p:spPr>
          <a:xfrm>
            <a:off x="130175" y="3606523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2" name="CuadroTexto 141"/>
          <p:cNvSpPr txBox="1"/>
          <p:nvPr/>
        </p:nvSpPr>
        <p:spPr>
          <a:xfrm>
            <a:off x="182349" y="3747657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Relacionamiento con proveedores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" name="Rectángulo redondeado 142"/>
          <p:cNvSpPr/>
          <p:nvPr/>
        </p:nvSpPr>
        <p:spPr>
          <a:xfrm>
            <a:off x="130175" y="4643269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4" name="CuadroTexto 143"/>
          <p:cNvSpPr txBox="1"/>
          <p:nvPr/>
        </p:nvSpPr>
        <p:spPr>
          <a:xfrm>
            <a:off x="182349" y="4784403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Medidas y resultados</a:t>
            </a:r>
          </a:p>
        </p:txBody>
      </p:sp>
      <p:sp>
        <p:nvSpPr>
          <p:cNvPr id="145" name="Rectángulo redondeado 144"/>
          <p:cNvSpPr/>
          <p:nvPr/>
        </p:nvSpPr>
        <p:spPr>
          <a:xfrm>
            <a:off x="1981199" y="282633"/>
            <a:ext cx="9889375" cy="6292733"/>
          </a:xfrm>
          <a:prstGeom prst="roundRect">
            <a:avLst>
              <a:gd name="adj" fmla="val 800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7" name="CuadroTexto 146"/>
          <p:cNvSpPr txBox="1"/>
          <p:nvPr/>
        </p:nvSpPr>
        <p:spPr>
          <a:xfrm>
            <a:off x="182350" y="539750"/>
            <a:ext cx="151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Política, estrategia y comunicación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8" name="Rectángulo 147"/>
          <p:cNvSpPr/>
          <p:nvPr/>
        </p:nvSpPr>
        <p:spPr>
          <a:xfrm>
            <a:off x="2067735" y="6258788"/>
            <a:ext cx="1962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  <p:pic>
        <p:nvPicPr>
          <p:cNvPr id="15" name="Google Shape;96;p1"/>
          <p:cNvPicPr preferRelativeResize="0"/>
          <p:nvPr/>
        </p:nvPicPr>
        <p:blipFill rotWithShape="1">
          <a:blip r:embed="rId2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ítulo 1">
            <a:extLst>
              <a:ext uri="{FF2B5EF4-FFF2-40B4-BE49-F238E27FC236}">
                <a16:creationId xmlns:a16="http://schemas.microsoft.com/office/drawing/2014/main" id="{A2BB7204-F2DB-48FC-B663-060A11FF38FB}"/>
              </a:ext>
            </a:extLst>
          </p:cNvPr>
          <p:cNvSpPr txBox="1">
            <a:spLocks/>
          </p:cNvSpPr>
          <p:nvPr/>
        </p:nvSpPr>
        <p:spPr>
          <a:xfrm>
            <a:off x="2349316" y="477579"/>
            <a:ext cx="6042069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 smtClean="0">
                <a:solidFill>
                  <a:srgbClr val="0F243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Capacitación</a:t>
            </a:r>
            <a:endParaRPr lang="es-PY" b="1" dirty="0">
              <a:solidFill>
                <a:srgbClr val="14303C"/>
              </a:solidFill>
              <a:latin typeface="+mn-lt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4E67543-CDDB-4D42-853D-5CF8998185E2}"/>
              </a:ext>
            </a:extLst>
          </p:cNvPr>
          <p:cNvSpPr txBox="1"/>
          <p:nvPr/>
        </p:nvSpPr>
        <p:spPr>
          <a:xfrm>
            <a:off x="6282543" y="2057274"/>
            <a:ext cx="5372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>
                <a:solidFill>
                  <a:srgbClr val="924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PÚBLICO</a:t>
            </a:r>
            <a:r>
              <a:rPr lang="es-PY" sz="2400" b="1" dirty="0" smtClean="0">
                <a:solidFill>
                  <a:srgbClr val="924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PY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Manuales, guías y Programa </a:t>
            </a:r>
            <a:r>
              <a:rPr lang="es-PY" sz="24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PY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profesionalización</a:t>
            </a:r>
            <a:endParaRPr lang="es-P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P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PY" sz="2400" b="1" dirty="0">
                <a:solidFill>
                  <a:srgbClr val="924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 </a:t>
            </a:r>
            <a:r>
              <a:rPr lang="es-PY" sz="2400" b="1" dirty="0" smtClean="0">
                <a:solidFill>
                  <a:srgbClr val="924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PRIVADO: </a:t>
            </a:r>
            <a:r>
              <a:rPr lang="es-PY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Talleres, cursos y </a:t>
            </a:r>
            <a:r>
              <a:rPr lang="es-PY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PY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rograma </a:t>
            </a:r>
            <a:r>
              <a:rPr lang="es-PY" sz="2400" dirty="0">
                <a:latin typeface="Calibri" panose="020F0502020204030204" pitchFamily="34" charset="0"/>
                <a:cs typeface="Calibri" panose="020F0502020204030204" pitchFamily="34" charset="0"/>
              </a:rPr>
              <a:t>de incentivos.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P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PY" sz="2400" b="1" dirty="0">
                <a:solidFill>
                  <a:srgbClr val="924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ACTORES </a:t>
            </a:r>
            <a:r>
              <a:rPr lang="es-PY" sz="2400" b="1" dirty="0" smtClean="0">
                <a:solidFill>
                  <a:srgbClr val="924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CLAVES: </a:t>
            </a:r>
            <a:r>
              <a:rPr lang="es-PY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Actualizaciones </a:t>
            </a:r>
            <a:r>
              <a:rPr lang="es-PY" sz="2400" dirty="0">
                <a:latin typeface="Calibri" panose="020F0502020204030204" pitchFamily="34" charset="0"/>
                <a:cs typeface="Calibri" panose="020F0502020204030204" pitchFamily="34" charset="0"/>
              </a:rPr>
              <a:t>al Comité Institucional </a:t>
            </a:r>
            <a:r>
              <a:rPr lang="es-PY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 Programa </a:t>
            </a:r>
            <a:r>
              <a:rPr lang="es-PY" sz="2400" dirty="0">
                <a:latin typeface="Calibri" panose="020F0502020204030204" pitchFamily="34" charset="0"/>
                <a:cs typeface="Calibri" panose="020F0502020204030204" pitchFamily="34" charset="0"/>
              </a:rPr>
              <a:t>de inducción para nuevos funcionarios </a:t>
            </a:r>
          </a:p>
          <a:p>
            <a:endParaRPr lang="es-P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5" name="Imagen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2" y="491923"/>
            <a:ext cx="1696732" cy="514408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5035612" y="1928513"/>
            <a:ext cx="1078684" cy="107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9" name="Elipse 148"/>
          <p:cNvSpPr/>
          <p:nvPr/>
        </p:nvSpPr>
        <p:spPr>
          <a:xfrm>
            <a:off x="5035612" y="3491620"/>
            <a:ext cx="1078684" cy="107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0" name="Elipse 149"/>
          <p:cNvSpPr/>
          <p:nvPr/>
        </p:nvSpPr>
        <p:spPr>
          <a:xfrm>
            <a:off x="5035612" y="5150959"/>
            <a:ext cx="1078684" cy="107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61" name="Google Shape;20760;p58"/>
          <p:cNvGrpSpPr/>
          <p:nvPr/>
        </p:nvGrpSpPr>
        <p:grpSpPr>
          <a:xfrm>
            <a:off x="5057775" y="5253333"/>
            <a:ext cx="1104398" cy="781507"/>
            <a:chOff x="1324219" y="3399202"/>
            <a:chExt cx="376578" cy="272846"/>
          </a:xfrm>
        </p:grpSpPr>
        <p:sp>
          <p:nvSpPr>
            <p:cNvPr id="62" name="Google Shape;20761;p58"/>
            <p:cNvSpPr/>
            <p:nvPr/>
          </p:nvSpPr>
          <p:spPr>
            <a:xfrm>
              <a:off x="1597458" y="3496066"/>
              <a:ext cx="30278" cy="66639"/>
            </a:xfrm>
            <a:custGeom>
              <a:avLst/>
              <a:gdLst/>
              <a:ahLst/>
              <a:cxnLst/>
              <a:rect l="l" t="t" r="r" b="b"/>
              <a:pathLst>
                <a:path w="1155" h="2542" extrusionOk="0">
                  <a:moveTo>
                    <a:pt x="693" y="1"/>
                  </a:moveTo>
                  <a:cubicBezTo>
                    <a:pt x="303" y="1"/>
                    <a:pt x="0" y="318"/>
                    <a:pt x="0" y="693"/>
                  </a:cubicBezTo>
                  <a:lnTo>
                    <a:pt x="0" y="852"/>
                  </a:lnTo>
                  <a:cubicBezTo>
                    <a:pt x="0" y="1054"/>
                    <a:pt x="29" y="1256"/>
                    <a:pt x="101" y="1444"/>
                  </a:cubicBezTo>
                  <a:lnTo>
                    <a:pt x="462" y="2541"/>
                  </a:lnTo>
                  <a:lnTo>
                    <a:pt x="1155" y="2541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762;p58"/>
            <p:cNvSpPr/>
            <p:nvPr/>
          </p:nvSpPr>
          <p:spPr>
            <a:xfrm>
              <a:off x="1609569" y="3490011"/>
              <a:ext cx="72668" cy="72694"/>
            </a:xfrm>
            <a:custGeom>
              <a:avLst/>
              <a:gdLst/>
              <a:ahLst/>
              <a:cxnLst/>
              <a:rect l="l" t="t" r="r" b="b"/>
              <a:pathLst>
                <a:path w="2772" h="2773" extrusionOk="0">
                  <a:moveTo>
                    <a:pt x="693" y="1"/>
                  </a:moveTo>
                  <a:cubicBezTo>
                    <a:pt x="303" y="1"/>
                    <a:pt x="0" y="304"/>
                    <a:pt x="0" y="693"/>
                  </a:cubicBezTo>
                  <a:cubicBezTo>
                    <a:pt x="0" y="939"/>
                    <a:pt x="202" y="1155"/>
                    <a:pt x="462" y="1155"/>
                  </a:cubicBezTo>
                  <a:lnTo>
                    <a:pt x="2310" y="2772"/>
                  </a:lnTo>
                  <a:lnTo>
                    <a:pt x="2700" y="1401"/>
                  </a:lnTo>
                  <a:cubicBezTo>
                    <a:pt x="2757" y="1242"/>
                    <a:pt x="2772" y="1069"/>
                    <a:pt x="2772" y="896"/>
                  </a:cubicBezTo>
                  <a:lnTo>
                    <a:pt x="2772" y="463"/>
                  </a:lnTo>
                  <a:cubicBezTo>
                    <a:pt x="2772" y="203"/>
                    <a:pt x="2570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763;p58"/>
            <p:cNvSpPr/>
            <p:nvPr/>
          </p:nvSpPr>
          <p:spPr>
            <a:xfrm>
              <a:off x="1621681" y="3580846"/>
              <a:ext cx="36334" cy="26870"/>
            </a:xfrm>
            <a:custGeom>
              <a:avLst/>
              <a:gdLst/>
              <a:ahLst/>
              <a:cxnLst/>
              <a:rect l="l" t="t" r="r" b="b"/>
              <a:pathLst>
                <a:path w="1386" h="1025" extrusionOk="0">
                  <a:moveTo>
                    <a:pt x="0" y="0"/>
                  </a:moveTo>
                  <a:lnTo>
                    <a:pt x="0" y="1025"/>
                  </a:lnTo>
                  <a:lnTo>
                    <a:pt x="1386" y="1025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764;p58"/>
            <p:cNvSpPr/>
            <p:nvPr/>
          </p:nvSpPr>
          <p:spPr>
            <a:xfrm>
              <a:off x="1621681" y="3580846"/>
              <a:ext cx="36334" cy="14785"/>
            </a:xfrm>
            <a:custGeom>
              <a:avLst/>
              <a:gdLst/>
              <a:ahLst/>
              <a:cxnLst/>
              <a:rect l="l" t="t" r="r" b="b"/>
              <a:pathLst>
                <a:path w="1386" h="564" extrusionOk="0">
                  <a:moveTo>
                    <a:pt x="0" y="0"/>
                  </a:moveTo>
                  <a:lnTo>
                    <a:pt x="0" y="433"/>
                  </a:lnTo>
                  <a:cubicBezTo>
                    <a:pt x="224" y="520"/>
                    <a:pt x="458" y="563"/>
                    <a:pt x="693" y="563"/>
                  </a:cubicBezTo>
                  <a:cubicBezTo>
                    <a:pt x="927" y="563"/>
                    <a:pt x="1162" y="520"/>
                    <a:pt x="1386" y="433"/>
                  </a:cubicBezTo>
                  <a:lnTo>
                    <a:pt x="138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765;p58"/>
            <p:cNvSpPr/>
            <p:nvPr/>
          </p:nvSpPr>
          <p:spPr>
            <a:xfrm>
              <a:off x="1579291" y="3595605"/>
              <a:ext cx="121507" cy="76443"/>
            </a:xfrm>
            <a:custGeom>
              <a:avLst/>
              <a:gdLst/>
              <a:ahLst/>
              <a:cxnLst/>
              <a:rect l="l" t="t" r="r" b="b"/>
              <a:pathLst>
                <a:path w="4635" h="2916" extrusionOk="0">
                  <a:moveTo>
                    <a:pt x="1631" y="0"/>
                  </a:moveTo>
                  <a:lnTo>
                    <a:pt x="505" y="318"/>
                  </a:lnTo>
                  <a:cubicBezTo>
                    <a:pt x="217" y="404"/>
                    <a:pt x="0" y="679"/>
                    <a:pt x="0" y="996"/>
                  </a:cubicBezTo>
                  <a:lnTo>
                    <a:pt x="0" y="2685"/>
                  </a:lnTo>
                  <a:cubicBezTo>
                    <a:pt x="0" y="2801"/>
                    <a:pt x="116" y="2916"/>
                    <a:pt x="231" y="2916"/>
                  </a:cubicBezTo>
                  <a:lnTo>
                    <a:pt x="4403" y="2916"/>
                  </a:lnTo>
                  <a:cubicBezTo>
                    <a:pt x="4519" y="2916"/>
                    <a:pt x="4634" y="2801"/>
                    <a:pt x="4634" y="2685"/>
                  </a:cubicBezTo>
                  <a:lnTo>
                    <a:pt x="4634" y="996"/>
                  </a:lnTo>
                  <a:cubicBezTo>
                    <a:pt x="4634" y="679"/>
                    <a:pt x="4417" y="404"/>
                    <a:pt x="4114" y="318"/>
                  </a:cubicBezTo>
                  <a:lnTo>
                    <a:pt x="3017" y="0"/>
                  </a:lnTo>
                  <a:lnTo>
                    <a:pt x="2324" y="462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766;p58"/>
            <p:cNvSpPr/>
            <p:nvPr/>
          </p:nvSpPr>
          <p:spPr>
            <a:xfrm>
              <a:off x="1633766" y="3607690"/>
              <a:ext cx="12138" cy="64358"/>
            </a:xfrm>
            <a:custGeom>
              <a:avLst/>
              <a:gdLst/>
              <a:ahLst/>
              <a:cxnLst/>
              <a:rect l="l" t="t" r="r" b="b"/>
              <a:pathLst>
                <a:path w="463" h="2455" extrusionOk="0">
                  <a:moveTo>
                    <a:pt x="116" y="1"/>
                  </a:moveTo>
                  <a:lnTo>
                    <a:pt x="1" y="2455"/>
                  </a:lnTo>
                  <a:lnTo>
                    <a:pt x="463" y="245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767;p58"/>
            <p:cNvSpPr/>
            <p:nvPr/>
          </p:nvSpPr>
          <p:spPr>
            <a:xfrm>
              <a:off x="1603514" y="3520289"/>
              <a:ext cx="72668" cy="66639"/>
            </a:xfrm>
            <a:custGeom>
              <a:avLst/>
              <a:gdLst/>
              <a:ahLst/>
              <a:cxnLst/>
              <a:rect l="l" t="t" r="r" b="b"/>
              <a:pathLst>
                <a:path w="2772" h="2542" extrusionOk="0">
                  <a:moveTo>
                    <a:pt x="895" y="0"/>
                  </a:moveTo>
                  <a:cubicBezTo>
                    <a:pt x="765" y="0"/>
                    <a:pt x="635" y="44"/>
                    <a:pt x="549" y="130"/>
                  </a:cubicBezTo>
                  <a:lnTo>
                    <a:pt x="130" y="549"/>
                  </a:lnTo>
                  <a:cubicBezTo>
                    <a:pt x="43" y="636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920"/>
                    <a:pt x="621" y="2541"/>
                    <a:pt x="1386" y="2541"/>
                  </a:cubicBezTo>
                  <a:cubicBezTo>
                    <a:pt x="2151" y="2541"/>
                    <a:pt x="2772" y="1920"/>
                    <a:pt x="2772" y="1155"/>
                  </a:cubicBezTo>
                  <a:lnTo>
                    <a:pt x="2772" y="852"/>
                  </a:lnTo>
                  <a:cubicBezTo>
                    <a:pt x="2772" y="737"/>
                    <a:pt x="2728" y="621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768;p58"/>
            <p:cNvSpPr/>
            <p:nvPr/>
          </p:nvSpPr>
          <p:spPr>
            <a:xfrm>
              <a:off x="1603514" y="3520289"/>
              <a:ext cx="72668" cy="65118"/>
            </a:xfrm>
            <a:custGeom>
              <a:avLst/>
              <a:gdLst/>
              <a:ahLst/>
              <a:cxnLst/>
              <a:rect l="l" t="t" r="r" b="b"/>
              <a:pathLst>
                <a:path w="2772" h="2484" extrusionOk="0">
                  <a:moveTo>
                    <a:pt x="895" y="0"/>
                  </a:moveTo>
                  <a:cubicBezTo>
                    <a:pt x="765" y="0"/>
                    <a:pt x="650" y="58"/>
                    <a:pt x="563" y="145"/>
                  </a:cubicBezTo>
                  <a:lnTo>
                    <a:pt x="144" y="563"/>
                  </a:lnTo>
                  <a:cubicBezTo>
                    <a:pt x="43" y="650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776"/>
                    <a:pt x="404" y="2325"/>
                    <a:pt x="1011" y="2483"/>
                  </a:cubicBezTo>
                  <a:cubicBezTo>
                    <a:pt x="808" y="2238"/>
                    <a:pt x="693" y="1935"/>
                    <a:pt x="693" y="1617"/>
                  </a:cubicBezTo>
                  <a:lnTo>
                    <a:pt x="693" y="939"/>
                  </a:lnTo>
                  <a:cubicBezTo>
                    <a:pt x="693" y="695"/>
                    <a:pt x="897" y="489"/>
                    <a:pt x="1137" y="489"/>
                  </a:cubicBezTo>
                  <a:cubicBezTo>
                    <a:pt x="1153" y="489"/>
                    <a:pt x="1168" y="489"/>
                    <a:pt x="1184" y="491"/>
                  </a:cubicBezTo>
                  <a:cubicBezTo>
                    <a:pt x="1646" y="520"/>
                    <a:pt x="2339" y="592"/>
                    <a:pt x="2772" y="794"/>
                  </a:cubicBezTo>
                  <a:cubicBezTo>
                    <a:pt x="2757" y="693"/>
                    <a:pt x="2714" y="607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769;p58"/>
            <p:cNvSpPr/>
            <p:nvPr/>
          </p:nvSpPr>
          <p:spPr>
            <a:xfrm>
              <a:off x="1676156" y="3611098"/>
              <a:ext cx="24249" cy="60583"/>
            </a:xfrm>
            <a:custGeom>
              <a:avLst/>
              <a:gdLst/>
              <a:ahLst/>
              <a:cxnLst/>
              <a:rect l="l" t="t" r="r" b="b"/>
              <a:pathLst>
                <a:path w="925" h="2311" extrusionOk="0">
                  <a:moveTo>
                    <a:pt x="809" y="1"/>
                  </a:moveTo>
                  <a:lnTo>
                    <a:pt x="203" y="593"/>
                  </a:lnTo>
                  <a:cubicBezTo>
                    <a:pt x="73" y="723"/>
                    <a:pt x="1" y="896"/>
                    <a:pt x="1" y="1084"/>
                  </a:cubicBezTo>
                  <a:lnTo>
                    <a:pt x="1" y="2311"/>
                  </a:lnTo>
                  <a:lnTo>
                    <a:pt x="694" y="2311"/>
                  </a:lnTo>
                  <a:cubicBezTo>
                    <a:pt x="824" y="2311"/>
                    <a:pt x="925" y="2210"/>
                    <a:pt x="925" y="2080"/>
                  </a:cubicBezTo>
                  <a:lnTo>
                    <a:pt x="925" y="391"/>
                  </a:lnTo>
                  <a:cubicBezTo>
                    <a:pt x="925" y="261"/>
                    <a:pt x="881" y="116"/>
                    <a:pt x="809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770;p58"/>
            <p:cNvSpPr/>
            <p:nvPr/>
          </p:nvSpPr>
          <p:spPr>
            <a:xfrm>
              <a:off x="1633766" y="3607690"/>
              <a:ext cx="12138" cy="12138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20"/>
                    <a:pt x="59" y="463"/>
                    <a:pt x="116" y="463"/>
                  </a:cubicBezTo>
                  <a:lnTo>
                    <a:pt x="347" y="463"/>
                  </a:lnTo>
                  <a:cubicBezTo>
                    <a:pt x="405" y="463"/>
                    <a:pt x="463" y="420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771;p58"/>
            <p:cNvSpPr/>
            <p:nvPr/>
          </p:nvSpPr>
          <p:spPr>
            <a:xfrm>
              <a:off x="1614865" y="3590755"/>
              <a:ext cx="24983" cy="25560"/>
            </a:xfrm>
            <a:custGeom>
              <a:avLst/>
              <a:gdLst/>
              <a:ahLst/>
              <a:cxnLst/>
              <a:rect l="l" t="t" r="r" b="b"/>
              <a:pathLst>
                <a:path w="953" h="975" extrusionOk="0">
                  <a:moveTo>
                    <a:pt x="225" y="0"/>
                  </a:moveTo>
                  <a:cubicBezTo>
                    <a:pt x="193" y="0"/>
                    <a:pt x="161" y="16"/>
                    <a:pt x="145" y="41"/>
                  </a:cubicBezTo>
                  <a:lnTo>
                    <a:pt x="0" y="257"/>
                  </a:lnTo>
                  <a:lnTo>
                    <a:pt x="361" y="907"/>
                  </a:lnTo>
                  <a:cubicBezTo>
                    <a:pt x="379" y="952"/>
                    <a:pt x="425" y="974"/>
                    <a:pt x="475" y="974"/>
                  </a:cubicBezTo>
                  <a:cubicBezTo>
                    <a:pt x="505" y="974"/>
                    <a:pt x="536" y="966"/>
                    <a:pt x="563" y="950"/>
                  </a:cubicBezTo>
                  <a:lnTo>
                    <a:pt x="953" y="647"/>
                  </a:lnTo>
                  <a:lnTo>
                    <a:pt x="289" y="26"/>
                  </a:lnTo>
                  <a:cubicBezTo>
                    <a:pt x="271" y="8"/>
                    <a:pt x="248" y="0"/>
                    <a:pt x="225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772;p58"/>
            <p:cNvSpPr/>
            <p:nvPr/>
          </p:nvSpPr>
          <p:spPr>
            <a:xfrm>
              <a:off x="1639822" y="3590755"/>
              <a:ext cx="25009" cy="25560"/>
            </a:xfrm>
            <a:custGeom>
              <a:avLst/>
              <a:gdLst/>
              <a:ahLst/>
              <a:cxnLst/>
              <a:rect l="l" t="t" r="r" b="b"/>
              <a:pathLst>
                <a:path w="954" h="975" extrusionOk="0">
                  <a:moveTo>
                    <a:pt x="729" y="0"/>
                  </a:moveTo>
                  <a:cubicBezTo>
                    <a:pt x="706" y="0"/>
                    <a:pt x="683" y="8"/>
                    <a:pt x="665" y="26"/>
                  </a:cubicBezTo>
                  <a:lnTo>
                    <a:pt x="1" y="647"/>
                  </a:lnTo>
                  <a:lnTo>
                    <a:pt x="391" y="950"/>
                  </a:lnTo>
                  <a:cubicBezTo>
                    <a:pt x="418" y="966"/>
                    <a:pt x="449" y="974"/>
                    <a:pt x="479" y="974"/>
                  </a:cubicBezTo>
                  <a:cubicBezTo>
                    <a:pt x="528" y="974"/>
                    <a:pt x="575" y="952"/>
                    <a:pt x="593" y="907"/>
                  </a:cubicBezTo>
                  <a:lnTo>
                    <a:pt x="954" y="257"/>
                  </a:lnTo>
                  <a:lnTo>
                    <a:pt x="809" y="41"/>
                  </a:lnTo>
                  <a:cubicBezTo>
                    <a:pt x="793" y="16"/>
                    <a:pt x="761" y="0"/>
                    <a:pt x="72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773;p58"/>
            <p:cNvSpPr/>
            <p:nvPr/>
          </p:nvSpPr>
          <p:spPr>
            <a:xfrm>
              <a:off x="1325373" y="3492291"/>
              <a:ext cx="109002" cy="109395"/>
            </a:xfrm>
            <a:custGeom>
              <a:avLst/>
              <a:gdLst/>
              <a:ahLst/>
              <a:cxnLst/>
              <a:rect l="l" t="t" r="r" b="b"/>
              <a:pathLst>
                <a:path w="4158" h="4173" extrusionOk="0">
                  <a:moveTo>
                    <a:pt x="2079" y="0"/>
                  </a:moveTo>
                  <a:cubicBezTo>
                    <a:pt x="1169" y="0"/>
                    <a:pt x="505" y="722"/>
                    <a:pt x="433" y="1631"/>
                  </a:cubicBezTo>
                  <a:cubicBezTo>
                    <a:pt x="390" y="2267"/>
                    <a:pt x="245" y="2902"/>
                    <a:pt x="43" y="3522"/>
                  </a:cubicBezTo>
                  <a:cubicBezTo>
                    <a:pt x="0" y="3638"/>
                    <a:pt x="58" y="3768"/>
                    <a:pt x="173" y="3811"/>
                  </a:cubicBezTo>
                  <a:cubicBezTo>
                    <a:pt x="549" y="3984"/>
                    <a:pt x="967" y="4114"/>
                    <a:pt x="1371" y="4172"/>
                  </a:cubicBezTo>
                  <a:lnTo>
                    <a:pt x="2786" y="4172"/>
                  </a:lnTo>
                  <a:cubicBezTo>
                    <a:pt x="3205" y="4114"/>
                    <a:pt x="3609" y="3984"/>
                    <a:pt x="3999" y="3811"/>
                  </a:cubicBezTo>
                  <a:cubicBezTo>
                    <a:pt x="4100" y="3753"/>
                    <a:pt x="4157" y="3638"/>
                    <a:pt x="4114" y="3522"/>
                  </a:cubicBezTo>
                  <a:cubicBezTo>
                    <a:pt x="3912" y="2902"/>
                    <a:pt x="3782" y="2267"/>
                    <a:pt x="3724" y="1631"/>
                  </a:cubicBezTo>
                  <a:cubicBezTo>
                    <a:pt x="3667" y="736"/>
                    <a:pt x="2988" y="0"/>
                    <a:pt x="207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774;p58"/>
            <p:cNvSpPr/>
            <p:nvPr/>
          </p:nvSpPr>
          <p:spPr>
            <a:xfrm>
              <a:off x="1355258" y="3492291"/>
              <a:ext cx="79117" cy="109002"/>
            </a:xfrm>
            <a:custGeom>
              <a:avLst/>
              <a:gdLst/>
              <a:ahLst/>
              <a:cxnLst/>
              <a:rect l="l" t="t" r="r" b="b"/>
              <a:pathLst>
                <a:path w="3018" h="4158" extrusionOk="0">
                  <a:moveTo>
                    <a:pt x="939" y="0"/>
                  </a:moveTo>
                  <a:cubicBezTo>
                    <a:pt x="246" y="29"/>
                    <a:pt x="0" y="953"/>
                    <a:pt x="592" y="1314"/>
                  </a:cubicBezTo>
                  <a:cubicBezTo>
                    <a:pt x="621" y="1328"/>
                    <a:pt x="636" y="1328"/>
                    <a:pt x="664" y="1343"/>
                  </a:cubicBezTo>
                  <a:lnTo>
                    <a:pt x="1184" y="4158"/>
                  </a:lnTo>
                  <a:lnTo>
                    <a:pt x="1661" y="4158"/>
                  </a:lnTo>
                  <a:cubicBezTo>
                    <a:pt x="2065" y="4100"/>
                    <a:pt x="2469" y="3984"/>
                    <a:pt x="2859" y="3811"/>
                  </a:cubicBezTo>
                  <a:cubicBezTo>
                    <a:pt x="2960" y="3768"/>
                    <a:pt x="3017" y="3638"/>
                    <a:pt x="2974" y="3522"/>
                  </a:cubicBezTo>
                  <a:cubicBezTo>
                    <a:pt x="2772" y="2902"/>
                    <a:pt x="2642" y="2267"/>
                    <a:pt x="2584" y="1631"/>
                  </a:cubicBezTo>
                  <a:cubicBezTo>
                    <a:pt x="2527" y="736"/>
                    <a:pt x="1848" y="0"/>
                    <a:pt x="939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775;p58"/>
            <p:cNvSpPr/>
            <p:nvPr/>
          </p:nvSpPr>
          <p:spPr>
            <a:xfrm>
              <a:off x="1324612" y="3574790"/>
              <a:ext cx="109002" cy="97258"/>
            </a:xfrm>
            <a:custGeom>
              <a:avLst/>
              <a:gdLst/>
              <a:ahLst/>
              <a:cxnLst/>
              <a:rect l="l" t="t" r="r" b="b"/>
              <a:pathLst>
                <a:path w="4158" h="3710" extrusionOk="0">
                  <a:moveTo>
                    <a:pt x="1386" y="0"/>
                  </a:moveTo>
                  <a:lnTo>
                    <a:pt x="1386" y="693"/>
                  </a:lnTo>
                  <a:cubicBezTo>
                    <a:pt x="1386" y="881"/>
                    <a:pt x="1285" y="1039"/>
                    <a:pt x="1141" y="1112"/>
                  </a:cubicBezTo>
                  <a:lnTo>
                    <a:pt x="390" y="1487"/>
                  </a:lnTo>
                  <a:cubicBezTo>
                    <a:pt x="145" y="1602"/>
                    <a:pt x="0" y="1848"/>
                    <a:pt x="0" y="2108"/>
                  </a:cubicBezTo>
                  <a:lnTo>
                    <a:pt x="0" y="3479"/>
                  </a:lnTo>
                  <a:cubicBezTo>
                    <a:pt x="0" y="3595"/>
                    <a:pt x="101" y="3710"/>
                    <a:pt x="231" y="3710"/>
                  </a:cubicBezTo>
                  <a:lnTo>
                    <a:pt x="3927" y="3710"/>
                  </a:lnTo>
                  <a:cubicBezTo>
                    <a:pt x="4057" y="3710"/>
                    <a:pt x="4158" y="3595"/>
                    <a:pt x="4158" y="3479"/>
                  </a:cubicBezTo>
                  <a:lnTo>
                    <a:pt x="4158" y="2108"/>
                  </a:lnTo>
                  <a:cubicBezTo>
                    <a:pt x="4158" y="1848"/>
                    <a:pt x="4013" y="1602"/>
                    <a:pt x="3782" y="1487"/>
                  </a:cubicBezTo>
                  <a:lnTo>
                    <a:pt x="3032" y="1112"/>
                  </a:lnTo>
                  <a:cubicBezTo>
                    <a:pt x="2873" y="1039"/>
                    <a:pt x="2772" y="881"/>
                    <a:pt x="2772" y="693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776;p58"/>
            <p:cNvSpPr/>
            <p:nvPr/>
          </p:nvSpPr>
          <p:spPr>
            <a:xfrm>
              <a:off x="1360553" y="3574790"/>
              <a:ext cx="37120" cy="24223"/>
            </a:xfrm>
            <a:custGeom>
              <a:avLst/>
              <a:gdLst/>
              <a:ahLst/>
              <a:cxnLst/>
              <a:rect l="l" t="t" r="r" b="b"/>
              <a:pathLst>
                <a:path w="1416" h="924" extrusionOk="0">
                  <a:moveTo>
                    <a:pt x="15" y="0"/>
                  </a:moveTo>
                  <a:lnTo>
                    <a:pt x="15" y="693"/>
                  </a:lnTo>
                  <a:cubicBezTo>
                    <a:pt x="15" y="722"/>
                    <a:pt x="1" y="751"/>
                    <a:pt x="1" y="794"/>
                  </a:cubicBezTo>
                  <a:cubicBezTo>
                    <a:pt x="232" y="881"/>
                    <a:pt x="462" y="924"/>
                    <a:pt x="708" y="924"/>
                  </a:cubicBezTo>
                  <a:cubicBezTo>
                    <a:pt x="953" y="924"/>
                    <a:pt x="1184" y="881"/>
                    <a:pt x="1415" y="794"/>
                  </a:cubicBezTo>
                  <a:cubicBezTo>
                    <a:pt x="1401" y="751"/>
                    <a:pt x="1401" y="722"/>
                    <a:pt x="1401" y="693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777;p58"/>
            <p:cNvSpPr/>
            <p:nvPr/>
          </p:nvSpPr>
          <p:spPr>
            <a:xfrm>
              <a:off x="1324219" y="3606563"/>
              <a:ext cx="109395" cy="65485"/>
            </a:xfrm>
            <a:custGeom>
              <a:avLst/>
              <a:gdLst/>
              <a:ahLst/>
              <a:cxnLst/>
              <a:rect l="l" t="t" r="r" b="b"/>
              <a:pathLst>
                <a:path w="4173" h="2498" extrusionOk="0">
                  <a:moveTo>
                    <a:pt x="925" y="1"/>
                  </a:moveTo>
                  <a:lnTo>
                    <a:pt x="390" y="275"/>
                  </a:lnTo>
                  <a:cubicBezTo>
                    <a:pt x="145" y="390"/>
                    <a:pt x="1" y="636"/>
                    <a:pt x="1" y="896"/>
                  </a:cubicBezTo>
                  <a:lnTo>
                    <a:pt x="1" y="2267"/>
                  </a:lnTo>
                  <a:cubicBezTo>
                    <a:pt x="1" y="2383"/>
                    <a:pt x="102" y="2498"/>
                    <a:pt x="232" y="2498"/>
                  </a:cubicBezTo>
                  <a:lnTo>
                    <a:pt x="3927" y="2498"/>
                  </a:lnTo>
                  <a:cubicBezTo>
                    <a:pt x="4057" y="2498"/>
                    <a:pt x="4158" y="2383"/>
                    <a:pt x="4158" y="2267"/>
                  </a:cubicBezTo>
                  <a:lnTo>
                    <a:pt x="4158" y="896"/>
                  </a:lnTo>
                  <a:cubicBezTo>
                    <a:pt x="4173" y="636"/>
                    <a:pt x="4028" y="390"/>
                    <a:pt x="3797" y="275"/>
                  </a:cubicBezTo>
                  <a:lnTo>
                    <a:pt x="3263" y="1"/>
                  </a:lnTo>
                  <a:cubicBezTo>
                    <a:pt x="2989" y="427"/>
                    <a:pt x="2541" y="639"/>
                    <a:pt x="2094" y="639"/>
                  </a:cubicBezTo>
                  <a:cubicBezTo>
                    <a:pt x="1646" y="639"/>
                    <a:pt x="1199" y="427"/>
                    <a:pt x="92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778;p58"/>
            <p:cNvSpPr/>
            <p:nvPr/>
          </p:nvSpPr>
          <p:spPr>
            <a:xfrm>
              <a:off x="1342779" y="3527393"/>
              <a:ext cx="72668" cy="59534"/>
            </a:xfrm>
            <a:custGeom>
              <a:avLst/>
              <a:gdLst/>
              <a:ahLst/>
              <a:cxnLst/>
              <a:rect l="l" t="t" r="r" b="b"/>
              <a:pathLst>
                <a:path w="2772" h="2271" extrusionOk="0">
                  <a:moveTo>
                    <a:pt x="1083" y="1"/>
                  </a:moveTo>
                  <a:cubicBezTo>
                    <a:pt x="986" y="1"/>
                    <a:pt x="904" y="45"/>
                    <a:pt x="866" y="134"/>
                  </a:cubicBezTo>
                  <a:cubicBezTo>
                    <a:pt x="780" y="292"/>
                    <a:pt x="679" y="437"/>
                    <a:pt x="549" y="552"/>
                  </a:cubicBezTo>
                  <a:cubicBezTo>
                    <a:pt x="419" y="653"/>
                    <a:pt x="274" y="754"/>
                    <a:pt x="130" y="827"/>
                  </a:cubicBezTo>
                  <a:cubicBezTo>
                    <a:pt x="43" y="870"/>
                    <a:pt x="0" y="971"/>
                    <a:pt x="15" y="1072"/>
                  </a:cubicBezTo>
                  <a:cubicBezTo>
                    <a:pt x="101" y="1750"/>
                    <a:pt x="693" y="2270"/>
                    <a:pt x="1386" y="2270"/>
                  </a:cubicBezTo>
                  <a:cubicBezTo>
                    <a:pt x="2108" y="2270"/>
                    <a:pt x="2714" y="1707"/>
                    <a:pt x="2772" y="985"/>
                  </a:cubicBezTo>
                  <a:cubicBezTo>
                    <a:pt x="2772" y="928"/>
                    <a:pt x="2743" y="855"/>
                    <a:pt x="2685" y="812"/>
                  </a:cubicBezTo>
                  <a:cubicBezTo>
                    <a:pt x="2238" y="422"/>
                    <a:pt x="1689" y="148"/>
                    <a:pt x="1126" y="4"/>
                  </a:cubicBezTo>
                  <a:cubicBezTo>
                    <a:pt x="1112" y="2"/>
                    <a:pt x="1097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779;p58"/>
            <p:cNvSpPr/>
            <p:nvPr/>
          </p:nvSpPr>
          <p:spPr>
            <a:xfrm>
              <a:off x="1342779" y="3527393"/>
              <a:ext cx="73061" cy="59141"/>
            </a:xfrm>
            <a:custGeom>
              <a:avLst/>
              <a:gdLst/>
              <a:ahLst/>
              <a:cxnLst/>
              <a:rect l="l" t="t" r="r" b="b"/>
              <a:pathLst>
                <a:path w="2787" h="2256" extrusionOk="0">
                  <a:moveTo>
                    <a:pt x="1088" y="1"/>
                  </a:moveTo>
                  <a:cubicBezTo>
                    <a:pt x="997" y="1"/>
                    <a:pt x="904" y="45"/>
                    <a:pt x="866" y="134"/>
                  </a:cubicBezTo>
                  <a:cubicBezTo>
                    <a:pt x="808" y="249"/>
                    <a:pt x="736" y="350"/>
                    <a:pt x="650" y="451"/>
                  </a:cubicBezTo>
                  <a:cubicBezTo>
                    <a:pt x="621" y="480"/>
                    <a:pt x="592" y="523"/>
                    <a:pt x="549" y="552"/>
                  </a:cubicBezTo>
                  <a:cubicBezTo>
                    <a:pt x="433" y="653"/>
                    <a:pt x="289" y="754"/>
                    <a:pt x="144" y="827"/>
                  </a:cubicBezTo>
                  <a:cubicBezTo>
                    <a:pt x="58" y="870"/>
                    <a:pt x="0" y="971"/>
                    <a:pt x="15" y="1072"/>
                  </a:cubicBezTo>
                  <a:cubicBezTo>
                    <a:pt x="101" y="1678"/>
                    <a:pt x="577" y="2169"/>
                    <a:pt x="1184" y="2256"/>
                  </a:cubicBezTo>
                  <a:cubicBezTo>
                    <a:pt x="866" y="2068"/>
                    <a:pt x="693" y="1722"/>
                    <a:pt x="693" y="1361"/>
                  </a:cubicBezTo>
                  <a:lnTo>
                    <a:pt x="693" y="1029"/>
                  </a:lnTo>
                  <a:cubicBezTo>
                    <a:pt x="751" y="985"/>
                    <a:pt x="808" y="942"/>
                    <a:pt x="852" y="899"/>
                  </a:cubicBezTo>
                  <a:cubicBezTo>
                    <a:pt x="982" y="783"/>
                    <a:pt x="1097" y="653"/>
                    <a:pt x="1184" y="509"/>
                  </a:cubicBezTo>
                  <a:cubicBezTo>
                    <a:pt x="1631" y="653"/>
                    <a:pt x="2035" y="870"/>
                    <a:pt x="2396" y="1159"/>
                  </a:cubicBezTo>
                  <a:cubicBezTo>
                    <a:pt x="2440" y="1202"/>
                    <a:pt x="2541" y="1303"/>
                    <a:pt x="2671" y="1418"/>
                  </a:cubicBezTo>
                  <a:cubicBezTo>
                    <a:pt x="2728" y="1288"/>
                    <a:pt x="2772" y="1144"/>
                    <a:pt x="2772" y="1000"/>
                  </a:cubicBezTo>
                  <a:cubicBezTo>
                    <a:pt x="2786" y="928"/>
                    <a:pt x="2757" y="855"/>
                    <a:pt x="2700" y="812"/>
                  </a:cubicBezTo>
                  <a:cubicBezTo>
                    <a:pt x="2238" y="437"/>
                    <a:pt x="1703" y="162"/>
                    <a:pt x="1126" y="4"/>
                  </a:cubicBezTo>
                  <a:cubicBezTo>
                    <a:pt x="1113" y="2"/>
                    <a:pt x="1101" y="1"/>
                    <a:pt x="108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780;p58"/>
            <p:cNvSpPr/>
            <p:nvPr/>
          </p:nvSpPr>
          <p:spPr>
            <a:xfrm>
              <a:off x="1324612" y="3619067"/>
              <a:ext cx="24249" cy="52981"/>
            </a:xfrm>
            <a:custGeom>
              <a:avLst/>
              <a:gdLst/>
              <a:ahLst/>
              <a:cxnLst/>
              <a:rect l="l" t="t" r="r" b="b"/>
              <a:pathLst>
                <a:path w="925" h="2021" extrusionOk="0">
                  <a:moveTo>
                    <a:pt x="145" y="0"/>
                  </a:moveTo>
                  <a:cubicBezTo>
                    <a:pt x="58" y="116"/>
                    <a:pt x="0" y="260"/>
                    <a:pt x="0" y="419"/>
                  </a:cubicBezTo>
                  <a:lnTo>
                    <a:pt x="0" y="1790"/>
                  </a:lnTo>
                  <a:cubicBezTo>
                    <a:pt x="0" y="1906"/>
                    <a:pt x="116" y="2021"/>
                    <a:pt x="231" y="2021"/>
                  </a:cubicBezTo>
                  <a:lnTo>
                    <a:pt x="924" y="2021"/>
                  </a:lnTo>
                  <a:lnTo>
                    <a:pt x="924" y="852"/>
                  </a:lnTo>
                  <a:cubicBezTo>
                    <a:pt x="924" y="707"/>
                    <a:pt x="866" y="577"/>
                    <a:pt x="751" y="491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781;p58"/>
            <p:cNvSpPr/>
            <p:nvPr/>
          </p:nvSpPr>
          <p:spPr>
            <a:xfrm>
              <a:off x="1409365" y="3586901"/>
              <a:ext cx="206286" cy="85146"/>
            </a:xfrm>
            <a:custGeom>
              <a:avLst/>
              <a:gdLst/>
              <a:ahLst/>
              <a:cxnLst/>
              <a:rect l="l" t="t" r="r" b="b"/>
              <a:pathLst>
                <a:path w="7869" h="3248" extrusionOk="0">
                  <a:moveTo>
                    <a:pt x="2556" y="0"/>
                  </a:moveTo>
                  <a:lnTo>
                    <a:pt x="621" y="707"/>
                  </a:lnTo>
                  <a:cubicBezTo>
                    <a:pt x="246" y="837"/>
                    <a:pt x="1" y="1184"/>
                    <a:pt x="1" y="1574"/>
                  </a:cubicBezTo>
                  <a:lnTo>
                    <a:pt x="1" y="3017"/>
                  </a:lnTo>
                  <a:cubicBezTo>
                    <a:pt x="1" y="3133"/>
                    <a:pt x="116" y="3248"/>
                    <a:pt x="232" y="3248"/>
                  </a:cubicBezTo>
                  <a:lnTo>
                    <a:pt x="7637" y="3248"/>
                  </a:lnTo>
                  <a:cubicBezTo>
                    <a:pt x="7767" y="3248"/>
                    <a:pt x="7868" y="3133"/>
                    <a:pt x="7868" y="3017"/>
                  </a:cubicBezTo>
                  <a:lnTo>
                    <a:pt x="7868" y="1574"/>
                  </a:lnTo>
                  <a:cubicBezTo>
                    <a:pt x="7868" y="1184"/>
                    <a:pt x="7623" y="837"/>
                    <a:pt x="7262" y="707"/>
                  </a:cubicBezTo>
                  <a:lnTo>
                    <a:pt x="5327" y="0"/>
                  </a:lnTo>
                  <a:lnTo>
                    <a:pt x="3942" y="462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782;p58"/>
            <p:cNvSpPr/>
            <p:nvPr/>
          </p:nvSpPr>
          <p:spPr>
            <a:xfrm>
              <a:off x="1500567" y="3611098"/>
              <a:ext cx="24249" cy="60950"/>
            </a:xfrm>
            <a:custGeom>
              <a:avLst/>
              <a:gdLst/>
              <a:ahLst/>
              <a:cxnLst/>
              <a:rect l="l" t="t" r="r" b="b"/>
              <a:pathLst>
                <a:path w="925" h="2325" extrusionOk="0">
                  <a:moveTo>
                    <a:pt x="217" y="1"/>
                  </a:moveTo>
                  <a:lnTo>
                    <a:pt x="1" y="2325"/>
                  </a:lnTo>
                  <a:lnTo>
                    <a:pt x="925" y="2325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83;p58"/>
            <p:cNvSpPr/>
            <p:nvPr/>
          </p:nvSpPr>
          <p:spPr>
            <a:xfrm>
              <a:off x="1502088" y="3598986"/>
              <a:ext cx="21208" cy="20474"/>
            </a:xfrm>
            <a:custGeom>
              <a:avLst/>
              <a:gdLst/>
              <a:ahLst/>
              <a:cxnLst/>
              <a:rect l="l" t="t" r="r" b="b"/>
              <a:pathLst>
                <a:path w="809" h="781" extrusionOk="0">
                  <a:moveTo>
                    <a:pt x="0" y="1"/>
                  </a:moveTo>
                  <a:lnTo>
                    <a:pt x="0" y="622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2"/>
                  </a:cubicBezTo>
                  <a:lnTo>
                    <a:pt x="809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784;p58"/>
            <p:cNvSpPr/>
            <p:nvPr/>
          </p:nvSpPr>
          <p:spPr>
            <a:xfrm>
              <a:off x="1579291" y="3611858"/>
              <a:ext cx="36360" cy="60190"/>
            </a:xfrm>
            <a:custGeom>
              <a:avLst/>
              <a:gdLst/>
              <a:ahLst/>
              <a:cxnLst/>
              <a:rect l="l" t="t" r="r" b="b"/>
              <a:pathLst>
                <a:path w="1387" h="2296" extrusionOk="0">
                  <a:moveTo>
                    <a:pt x="1141" y="1"/>
                  </a:moveTo>
                  <a:lnTo>
                    <a:pt x="275" y="867"/>
                  </a:lnTo>
                  <a:cubicBezTo>
                    <a:pt x="101" y="1040"/>
                    <a:pt x="0" y="1271"/>
                    <a:pt x="0" y="1516"/>
                  </a:cubicBezTo>
                  <a:lnTo>
                    <a:pt x="0" y="2296"/>
                  </a:lnTo>
                  <a:lnTo>
                    <a:pt x="1155" y="2296"/>
                  </a:lnTo>
                  <a:cubicBezTo>
                    <a:pt x="1285" y="2296"/>
                    <a:pt x="1386" y="2181"/>
                    <a:pt x="1386" y="2065"/>
                  </a:cubicBezTo>
                  <a:lnTo>
                    <a:pt x="1386" y="622"/>
                  </a:lnTo>
                  <a:cubicBezTo>
                    <a:pt x="1386" y="391"/>
                    <a:pt x="1299" y="160"/>
                    <a:pt x="1141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785;p58"/>
            <p:cNvSpPr/>
            <p:nvPr/>
          </p:nvSpPr>
          <p:spPr>
            <a:xfrm>
              <a:off x="1446066" y="3399202"/>
              <a:ext cx="133251" cy="96891"/>
            </a:xfrm>
            <a:custGeom>
              <a:avLst/>
              <a:gdLst/>
              <a:ahLst/>
              <a:cxnLst/>
              <a:rect l="l" t="t" r="r" b="b"/>
              <a:pathLst>
                <a:path w="5083" h="3696" extrusionOk="0">
                  <a:moveTo>
                    <a:pt x="1849" y="0"/>
                  </a:moveTo>
                  <a:cubicBezTo>
                    <a:pt x="824" y="0"/>
                    <a:pt x="1" y="823"/>
                    <a:pt x="1" y="1848"/>
                  </a:cubicBezTo>
                  <a:lnTo>
                    <a:pt x="1" y="2396"/>
                  </a:lnTo>
                  <a:cubicBezTo>
                    <a:pt x="1" y="2642"/>
                    <a:pt x="30" y="2887"/>
                    <a:pt x="116" y="3118"/>
                  </a:cubicBezTo>
                  <a:lnTo>
                    <a:pt x="189" y="3349"/>
                  </a:lnTo>
                  <a:cubicBezTo>
                    <a:pt x="217" y="3421"/>
                    <a:pt x="232" y="3493"/>
                    <a:pt x="232" y="3566"/>
                  </a:cubicBezTo>
                  <a:lnTo>
                    <a:pt x="232" y="3696"/>
                  </a:lnTo>
                  <a:lnTo>
                    <a:pt x="4851" y="3696"/>
                  </a:lnTo>
                  <a:lnTo>
                    <a:pt x="4851" y="3580"/>
                  </a:lnTo>
                  <a:cubicBezTo>
                    <a:pt x="4851" y="3508"/>
                    <a:pt x="4851" y="3421"/>
                    <a:pt x="4880" y="3349"/>
                  </a:cubicBezTo>
                  <a:lnTo>
                    <a:pt x="4952" y="3133"/>
                  </a:lnTo>
                  <a:cubicBezTo>
                    <a:pt x="5039" y="2887"/>
                    <a:pt x="5082" y="2642"/>
                    <a:pt x="5082" y="2396"/>
                  </a:cubicBezTo>
                  <a:lnTo>
                    <a:pt x="5082" y="462"/>
                  </a:lnTo>
                  <a:cubicBezTo>
                    <a:pt x="5082" y="202"/>
                    <a:pt x="4880" y="0"/>
                    <a:pt x="462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86;p58"/>
            <p:cNvSpPr/>
            <p:nvPr/>
          </p:nvSpPr>
          <p:spPr>
            <a:xfrm>
              <a:off x="1476345" y="3399202"/>
              <a:ext cx="102973" cy="96891"/>
            </a:xfrm>
            <a:custGeom>
              <a:avLst/>
              <a:gdLst/>
              <a:ahLst/>
              <a:cxnLst/>
              <a:rect l="l" t="t" r="r" b="b"/>
              <a:pathLst>
                <a:path w="3928" h="3696" extrusionOk="0">
                  <a:moveTo>
                    <a:pt x="939" y="0"/>
                  </a:moveTo>
                  <a:cubicBezTo>
                    <a:pt x="419" y="0"/>
                    <a:pt x="1" y="419"/>
                    <a:pt x="1" y="938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96"/>
                  </a:lnTo>
                  <a:lnTo>
                    <a:pt x="3696" y="3696"/>
                  </a:lnTo>
                  <a:lnTo>
                    <a:pt x="3696" y="3580"/>
                  </a:lnTo>
                  <a:cubicBezTo>
                    <a:pt x="3696" y="3508"/>
                    <a:pt x="3696" y="3421"/>
                    <a:pt x="3725" y="3349"/>
                  </a:cubicBezTo>
                  <a:lnTo>
                    <a:pt x="3797" y="3133"/>
                  </a:lnTo>
                  <a:cubicBezTo>
                    <a:pt x="3884" y="2887"/>
                    <a:pt x="3927" y="2642"/>
                    <a:pt x="3927" y="2396"/>
                  </a:cubicBezTo>
                  <a:lnTo>
                    <a:pt x="3927" y="462"/>
                  </a:lnTo>
                  <a:cubicBezTo>
                    <a:pt x="3927" y="202"/>
                    <a:pt x="3711" y="0"/>
                    <a:pt x="346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787;p58"/>
            <p:cNvSpPr/>
            <p:nvPr/>
          </p:nvSpPr>
          <p:spPr>
            <a:xfrm>
              <a:off x="1476345" y="3544512"/>
              <a:ext cx="72694" cy="54501"/>
            </a:xfrm>
            <a:custGeom>
              <a:avLst/>
              <a:gdLst/>
              <a:ahLst/>
              <a:cxnLst/>
              <a:rect l="l" t="t" r="r" b="b"/>
              <a:pathLst>
                <a:path w="2773" h="2079" extrusionOk="0">
                  <a:moveTo>
                    <a:pt x="1" y="0"/>
                  </a:moveTo>
                  <a:lnTo>
                    <a:pt x="1" y="2079"/>
                  </a:lnTo>
                  <a:lnTo>
                    <a:pt x="2772" y="2079"/>
                  </a:ln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788;p58"/>
            <p:cNvSpPr/>
            <p:nvPr/>
          </p:nvSpPr>
          <p:spPr>
            <a:xfrm>
              <a:off x="1476345" y="3544512"/>
              <a:ext cx="72694" cy="30383"/>
            </a:xfrm>
            <a:custGeom>
              <a:avLst/>
              <a:gdLst/>
              <a:ahLst/>
              <a:cxnLst/>
              <a:rect l="l" t="t" r="r" b="b"/>
              <a:pathLst>
                <a:path w="2773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27" y="1032"/>
                    <a:pt x="903" y="1159"/>
                    <a:pt x="1381" y="1159"/>
                  </a:cubicBezTo>
                  <a:cubicBezTo>
                    <a:pt x="1859" y="1159"/>
                    <a:pt x="2339" y="1032"/>
                    <a:pt x="2772" y="780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789;p58"/>
            <p:cNvSpPr/>
            <p:nvPr/>
          </p:nvSpPr>
          <p:spPr>
            <a:xfrm>
              <a:off x="1464233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413" y="1"/>
                  </a:moveTo>
                  <a:cubicBezTo>
                    <a:pt x="327" y="1"/>
                    <a:pt x="242" y="49"/>
                    <a:pt x="203" y="137"/>
                  </a:cubicBezTo>
                  <a:lnTo>
                    <a:pt x="1" y="555"/>
                  </a:lnTo>
                  <a:lnTo>
                    <a:pt x="752" y="1566"/>
                  </a:lnTo>
                  <a:cubicBezTo>
                    <a:pt x="798" y="1628"/>
                    <a:pt x="869" y="1656"/>
                    <a:pt x="941" y="1656"/>
                  </a:cubicBezTo>
                  <a:cubicBezTo>
                    <a:pt x="1003" y="1656"/>
                    <a:pt x="1065" y="1635"/>
                    <a:pt x="1112" y="1595"/>
                  </a:cubicBezTo>
                  <a:lnTo>
                    <a:pt x="1849" y="844"/>
                  </a:lnTo>
                  <a:lnTo>
                    <a:pt x="535" y="36"/>
                  </a:lnTo>
                  <a:cubicBezTo>
                    <a:pt x="497" y="12"/>
                    <a:pt x="455" y="1"/>
                    <a:pt x="41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790;p58"/>
            <p:cNvSpPr/>
            <p:nvPr/>
          </p:nvSpPr>
          <p:spPr>
            <a:xfrm>
              <a:off x="1512679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1436" y="1"/>
                  </a:moveTo>
                  <a:cubicBezTo>
                    <a:pt x="1394" y="1"/>
                    <a:pt x="1352" y="12"/>
                    <a:pt x="1314" y="36"/>
                  </a:cubicBezTo>
                  <a:lnTo>
                    <a:pt x="1" y="844"/>
                  </a:lnTo>
                  <a:lnTo>
                    <a:pt x="737" y="1595"/>
                  </a:lnTo>
                  <a:cubicBezTo>
                    <a:pt x="784" y="1635"/>
                    <a:pt x="843" y="1656"/>
                    <a:pt x="902" y="1656"/>
                  </a:cubicBezTo>
                  <a:cubicBezTo>
                    <a:pt x="970" y="1656"/>
                    <a:pt x="1037" y="1628"/>
                    <a:pt x="1083" y="1566"/>
                  </a:cubicBezTo>
                  <a:lnTo>
                    <a:pt x="1848" y="555"/>
                  </a:lnTo>
                  <a:lnTo>
                    <a:pt x="1646" y="137"/>
                  </a:lnTo>
                  <a:cubicBezTo>
                    <a:pt x="1607" y="49"/>
                    <a:pt x="1522" y="1"/>
                    <a:pt x="143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791;p58"/>
            <p:cNvSpPr/>
            <p:nvPr/>
          </p:nvSpPr>
          <p:spPr>
            <a:xfrm>
              <a:off x="1452122" y="3448171"/>
              <a:ext cx="121140" cy="114533"/>
            </a:xfrm>
            <a:custGeom>
              <a:avLst/>
              <a:gdLst/>
              <a:ahLst/>
              <a:cxnLst/>
              <a:rect l="l" t="t" r="r" b="b"/>
              <a:pathLst>
                <a:path w="4621" h="4369" extrusionOk="0">
                  <a:moveTo>
                    <a:pt x="2025" y="1"/>
                  </a:moveTo>
                  <a:cubicBezTo>
                    <a:pt x="1423" y="1"/>
                    <a:pt x="898" y="105"/>
                    <a:pt x="636" y="167"/>
                  </a:cubicBezTo>
                  <a:cubicBezTo>
                    <a:pt x="535" y="182"/>
                    <a:pt x="463" y="283"/>
                    <a:pt x="463" y="384"/>
                  </a:cubicBezTo>
                  <a:lnTo>
                    <a:pt x="463" y="947"/>
                  </a:lnTo>
                  <a:cubicBezTo>
                    <a:pt x="463" y="1062"/>
                    <a:pt x="405" y="1178"/>
                    <a:pt x="319" y="1279"/>
                  </a:cubicBezTo>
                  <a:lnTo>
                    <a:pt x="131" y="1467"/>
                  </a:lnTo>
                  <a:cubicBezTo>
                    <a:pt x="44" y="1553"/>
                    <a:pt x="1" y="1669"/>
                    <a:pt x="1" y="1784"/>
                  </a:cubicBezTo>
                  <a:lnTo>
                    <a:pt x="1" y="2059"/>
                  </a:lnTo>
                  <a:cubicBezTo>
                    <a:pt x="1" y="3343"/>
                    <a:pt x="1026" y="4368"/>
                    <a:pt x="2311" y="4368"/>
                  </a:cubicBezTo>
                  <a:cubicBezTo>
                    <a:pt x="3581" y="4368"/>
                    <a:pt x="4620" y="3329"/>
                    <a:pt x="4620" y="2059"/>
                  </a:cubicBezTo>
                  <a:lnTo>
                    <a:pt x="4620" y="1784"/>
                  </a:lnTo>
                  <a:cubicBezTo>
                    <a:pt x="4620" y="1669"/>
                    <a:pt x="4577" y="1539"/>
                    <a:pt x="4490" y="1452"/>
                  </a:cubicBezTo>
                  <a:lnTo>
                    <a:pt x="4303" y="1265"/>
                  </a:lnTo>
                  <a:cubicBezTo>
                    <a:pt x="4202" y="1178"/>
                    <a:pt x="4158" y="1062"/>
                    <a:pt x="4158" y="947"/>
                  </a:cubicBezTo>
                  <a:lnTo>
                    <a:pt x="4158" y="817"/>
                  </a:lnTo>
                  <a:cubicBezTo>
                    <a:pt x="4158" y="716"/>
                    <a:pt x="4115" y="629"/>
                    <a:pt x="4043" y="572"/>
                  </a:cubicBezTo>
                  <a:cubicBezTo>
                    <a:pt x="3439" y="126"/>
                    <a:pt x="2685" y="1"/>
                    <a:pt x="202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792;p58"/>
            <p:cNvSpPr/>
            <p:nvPr/>
          </p:nvSpPr>
          <p:spPr>
            <a:xfrm>
              <a:off x="1452122" y="3448355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86" y="1"/>
                  </a:moveTo>
                  <a:cubicBezTo>
                    <a:pt x="1772" y="1"/>
                    <a:pt x="1570" y="13"/>
                    <a:pt x="1387" y="31"/>
                  </a:cubicBezTo>
                  <a:cubicBezTo>
                    <a:pt x="1127" y="59"/>
                    <a:pt x="881" y="103"/>
                    <a:pt x="636" y="160"/>
                  </a:cubicBezTo>
                  <a:cubicBezTo>
                    <a:pt x="521" y="189"/>
                    <a:pt x="448" y="276"/>
                    <a:pt x="448" y="391"/>
                  </a:cubicBezTo>
                  <a:lnTo>
                    <a:pt x="448" y="940"/>
                  </a:lnTo>
                  <a:cubicBezTo>
                    <a:pt x="448" y="1055"/>
                    <a:pt x="405" y="1171"/>
                    <a:pt x="319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2"/>
                    <a:pt x="2022" y="4347"/>
                  </a:cubicBezTo>
                  <a:cubicBezTo>
                    <a:pt x="1618" y="3914"/>
                    <a:pt x="1387" y="3351"/>
                    <a:pt x="1387" y="2744"/>
                  </a:cubicBezTo>
                  <a:lnTo>
                    <a:pt x="1387" y="1055"/>
                  </a:lnTo>
                  <a:cubicBezTo>
                    <a:pt x="1387" y="825"/>
                    <a:pt x="1560" y="622"/>
                    <a:pt x="1791" y="594"/>
                  </a:cubicBezTo>
                  <a:cubicBezTo>
                    <a:pt x="1966" y="575"/>
                    <a:pt x="2188" y="558"/>
                    <a:pt x="2436" y="558"/>
                  </a:cubicBezTo>
                  <a:cubicBezTo>
                    <a:pt x="2964" y="558"/>
                    <a:pt x="3608" y="635"/>
                    <a:pt x="4158" y="940"/>
                  </a:cubicBezTo>
                  <a:lnTo>
                    <a:pt x="4158" y="810"/>
                  </a:lnTo>
                  <a:cubicBezTo>
                    <a:pt x="4158" y="723"/>
                    <a:pt x="4115" y="637"/>
                    <a:pt x="4043" y="579"/>
                  </a:cubicBezTo>
                  <a:cubicBezTo>
                    <a:pt x="3420" y="121"/>
                    <a:pt x="2649" y="1"/>
                    <a:pt x="198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793;p58"/>
            <p:cNvSpPr/>
            <p:nvPr/>
          </p:nvSpPr>
          <p:spPr>
            <a:xfrm>
              <a:off x="1409759" y="3611858"/>
              <a:ext cx="36334" cy="60190"/>
            </a:xfrm>
            <a:custGeom>
              <a:avLst/>
              <a:gdLst/>
              <a:ahLst/>
              <a:cxnLst/>
              <a:rect l="l" t="t" r="r" b="b"/>
              <a:pathLst>
                <a:path w="1386" h="2296" extrusionOk="0">
                  <a:moveTo>
                    <a:pt x="246" y="1"/>
                  </a:moveTo>
                  <a:cubicBezTo>
                    <a:pt x="87" y="160"/>
                    <a:pt x="0" y="391"/>
                    <a:pt x="0" y="622"/>
                  </a:cubicBezTo>
                  <a:lnTo>
                    <a:pt x="0" y="2065"/>
                  </a:lnTo>
                  <a:cubicBezTo>
                    <a:pt x="0" y="2181"/>
                    <a:pt x="101" y="2296"/>
                    <a:pt x="231" y="2296"/>
                  </a:cubicBezTo>
                  <a:lnTo>
                    <a:pt x="1386" y="2296"/>
                  </a:lnTo>
                  <a:lnTo>
                    <a:pt x="1386" y="1516"/>
                  </a:lnTo>
                  <a:cubicBezTo>
                    <a:pt x="1386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20068;p58"/>
          <p:cNvGrpSpPr/>
          <p:nvPr/>
        </p:nvGrpSpPr>
        <p:grpSpPr>
          <a:xfrm>
            <a:off x="5071846" y="1997162"/>
            <a:ext cx="1006216" cy="855542"/>
            <a:chOff x="2774354" y="2009990"/>
            <a:chExt cx="372017" cy="316310"/>
          </a:xfrm>
        </p:grpSpPr>
        <p:sp>
          <p:nvSpPr>
            <p:cNvPr id="96" name="Google Shape;20069;p58"/>
            <p:cNvSpPr/>
            <p:nvPr/>
          </p:nvSpPr>
          <p:spPr>
            <a:xfrm>
              <a:off x="2948055" y="2090995"/>
              <a:ext cx="191134" cy="174094"/>
            </a:xfrm>
            <a:custGeom>
              <a:avLst/>
              <a:gdLst/>
              <a:ahLst/>
              <a:cxnLst/>
              <a:rect l="l" t="t" r="r" b="b"/>
              <a:pathLst>
                <a:path w="7291" h="6641" extrusionOk="0">
                  <a:moveTo>
                    <a:pt x="4591" y="0"/>
                  </a:moveTo>
                  <a:lnTo>
                    <a:pt x="3191" y="1068"/>
                  </a:lnTo>
                  <a:lnTo>
                    <a:pt x="2021" y="679"/>
                  </a:lnTo>
                  <a:lnTo>
                    <a:pt x="0" y="2324"/>
                  </a:lnTo>
                  <a:lnTo>
                    <a:pt x="3118" y="6640"/>
                  </a:lnTo>
                  <a:lnTo>
                    <a:pt x="7290" y="3667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070;p58"/>
            <p:cNvSpPr/>
            <p:nvPr/>
          </p:nvSpPr>
          <p:spPr>
            <a:xfrm>
              <a:off x="3033568" y="2009990"/>
              <a:ext cx="112803" cy="206889"/>
            </a:xfrm>
            <a:custGeom>
              <a:avLst/>
              <a:gdLst/>
              <a:ahLst/>
              <a:cxnLst/>
              <a:rect l="l" t="t" r="r" b="b"/>
              <a:pathLst>
                <a:path w="4303" h="7892" extrusionOk="0">
                  <a:moveTo>
                    <a:pt x="4302" y="1"/>
                  </a:moveTo>
                  <a:lnTo>
                    <a:pt x="131" y="2960"/>
                  </a:lnTo>
                  <a:cubicBezTo>
                    <a:pt x="30" y="3032"/>
                    <a:pt x="1" y="3177"/>
                    <a:pt x="87" y="3278"/>
                  </a:cubicBezTo>
                  <a:lnTo>
                    <a:pt x="3581" y="7810"/>
                  </a:lnTo>
                  <a:cubicBezTo>
                    <a:pt x="3631" y="7861"/>
                    <a:pt x="3696" y="7892"/>
                    <a:pt x="3761" y="7892"/>
                  </a:cubicBezTo>
                  <a:cubicBezTo>
                    <a:pt x="3809" y="7892"/>
                    <a:pt x="3856" y="7876"/>
                    <a:pt x="3898" y="7839"/>
                  </a:cubicBezTo>
                  <a:lnTo>
                    <a:pt x="4302" y="7522"/>
                  </a:lnTo>
                  <a:lnTo>
                    <a:pt x="4302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071;p58"/>
            <p:cNvSpPr/>
            <p:nvPr/>
          </p:nvSpPr>
          <p:spPr>
            <a:xfrm>
              <a:off x="3110404" y="2165524"/>
              <a:ext cx="35600" cy="51355"/>
            </a:xfrm>
            <a:custGeom>
              <a:avLst/>
              <a:gdLst/>
              <a:ahLst/>
              <a:cxnLst/>
              <a:rect l="l" t="t" r="r" b="b"/>
              <a:pathLst>
                <a:path w="1358" h="1959" extrusionOk="0">
                  <a:moveTo>
                    <a:pt x="1357" y="1"/>
                  </a:moveTo>
                  <a:lnTo>
                    <a:pt x="0" y="1040"/>
                  </a:lnTo>
                  <a:lnTo>
                    <a:pt x="650" y="1877"/>
                  </a:lnTo>
                  <a:cubicBezTo>
                    <a:pt x="692" y="1928"/>
                    <a:pt x="758" y="1959"/>
                    <a:pt x="823" y="1959"/>
                  </a:cubicBezTo>
                  <a:cubicBezTo>
                    <a:pt x="870" y="1959"/>
                    <a:pt x="917" y="1943"/>
                    <a:pt x="953" y="1906"/>
                  </a:cubicBezTo>
                  <a:lnTo>
                    <a:pt x="1357" y="1589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072;p58"/>
            <p:cNvSpPr/>
            <p:nvPr/>
          </p:nvSpPr>
          <p:spPr>
            <a:xfrm>
              <a:off x="2960533" y="2148510"/>
              <a:ext cx="145336" cy="96733"/>
            </a:xfrm>
            <a:custGeom>
              <a:avLst/>
              <a:gdLst/>
              <a:ahLst/>
              <a:cxnLst/>
              <a:rect l="l" t="t" r="r" b="b"/>
              <a:pathLst>
                <a:path w="5544" h="3690" extrusionOk="0">
                  <a:moveTo>
                    <a:pt x="636" y="0"/>
                  </a:moveTo>
                  <a:lnTo>
                    <a:pt x="1" y="1169"/>
                  </a:lnTo>
                  <a:lnTo>
                    <a:pt x="4476" y="3609"/>
                  </a:lnTo>
                  <a:cubicBezTo>
                    <a:pt x="4575" y="3663"/>
                    <a:pt x="4682" y="3689"/>
                    <a:pt x="4789" y="3689"/>
                  </a:cubicBezTo>
                  <a:cubicBezTo>
                    <a:pt x="5023" y="3689"/>
                    <a:pt x="5252" y="3563"/>
                    <a:pt x="5371" y="3335"/>
                  </a:cubicBezTo>
                  <a:cubicBezTo>
                    <a:pt x="5544" y="3017"/>
                    <a:pt x="5428" y="2613"/>
                    <a:pt x="5111" y="2440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073;p58"/>
            <p:cNvSpPr/>
            <p:nvPr/>
          </p:nvSpPr>
          <p:spPr>
            <a:xfrm>
              <a:off x="3017315" y="2196930"/>
              <a:ext cx="85540" cy="48419"/>
            </a:xfrm>
            <a:custGeom>
              <a:avLst/>
              <a:gdLst/>
              <a:ahLst/>
              <a:cxnLst/>
              <a:rect l="l" t="t" r="r" b="b"/>
              <a:pathLst>
                <a:path w="3263" h="1847" extrusionOk="0">
                  <a:moveTo>
                    <a:pt x="289" y="1"/>
                  </a:moveTo>
                  <a:lnTo>
                    <a:pt x="0" y="506"/>
                  </a:lnTo>
                  <a:lnTo>
                    <a:pt x="2310" y="1762"/>
                  </a:lnTo>
                  <a:cubicBezTo>
                    <a:pt x="2412" y="1820"/>
                    <a:pt x="2522" y="1847"/>
                    <a:pt x="2630" y="1847"/>
                  </a:cubicBezTo>
                  <a:cubicBezTo>
                    <a:pt x="2901" y="1847"/>
                    <a:pt x="3159" y="1676"/>
                    <a:pt x="3262" y="1387"/>
                  </a:cubicBezTo>
                  <a:lnTo>
                    <a:pt x="3262" y="1387"/>
                  </a:lnTo>
                  <a:cubicBezTo>
                    <a:pt x="3187" y="1410"/>
                    <a:pt x="3112" y="1421"/>
                    <a:pt x="3039" y="1421"/>
                  </a:cubicBezTo>
                  <a:cubicBezTo>
                    <a:pt x="2929" y="1421"/>
                    <a:pt x="2824" y="1395"/>
                    <a:pt x="2728" y="1343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074;p58"/>
            <p:cNvSpPr/>
            <p:nvPr/>
          </p:nvSpPr>
          <p:spPr>
            <a:xfrm>
              <a:off x="2933663" y="2173467"/>
              <a:ext cx="145336" cy="96733"/>
            </a:xfrm>
            <a:custGeom>
              <a:avLst/>
              <a:gdLst/>
              <a:ahLst/>
              <a:cxnLst/>
              <a:rect l="l" t="t" r="r" b="b"/>
              <a:pathLst>
                <a:path w="5544" h="3690" extrusionOk="0">
                  <a:moveTo>
                    <a:pt x="636" y="1"/>
                  </a:moveTo>
                  <a:lnTo>
                    <a:pt x="1" y="1170"/>
                  </a:lnTo>
                  <a:lnTo>
                    <a:pt x="4476" y="3610"/>
                  </a:lnTo>
                  <a:cubicBezTo>
                    <a:pt x="4575" y="3664"/>
                    <a:pt x="4682" y="3690"/>
                    <a:pt x="4789" y="3690"/>
                  </a:cubicBezTo>
                  <a:cubicBezTo>
                    <a:pt x="5023" y="3690"/>
                    <a:pt x="5252" y="3564"/>
                    <a:pt x="5371" y="3336"/>
                  </a:cubicBezTo>
                  <a:cubicBezTo>
                    <a:pt x="5544" y="3018"/>
                    <a:pt x="5428" y="2614"/>
                    <a:pt x="5111" y="2441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075;p58"/>
            <p:cNvSpPr/>
            <p:nvPr/>
          </p:nvSpPr>
          <p:spPr>
            <a:xfrm>
              <a:off x="2999515" y="2228361"/>
              <a:ext cx="76102" cy="41603"/>
            </a:xfrm>
            <a:custGeom>
              <a:avLst/>
              <a:gdLst/>
              <a:ahLst/>
              <a:cxnLst/>
              <a:rect l="l" t="t" r="r" b="b"/>
              <a:pathLst>
                <a:path w="2903" h="1587" extrusionOk="0">
                  <a:moveTo>
                    <a:pt x="260" y="0"/>
                  </a:moveTo>
                  <a:lnTo>
                    <a:pt x="1" y="448"/>
                  </a:lnTo>
                  <a:lnTo>
                    <a:pt x="1949" y="1501"/>
                  </a:lnTo>
                  <a:cubicBezTo>
                    <a:pt x="2053" y="1559"/>
                    <a:pt x="2163" y="1586"/>
                    <a:pt x="2272" y="1586"/>
                  </a:cubicBezTo>
                  <a:cubicBezTo>
                    <a:pt x="2542" y="1586"/>
                    <a:pt x="2799" y="1419"/>
                    <a:pt x="2902" y="1140"/>
                  </a:cubicBezTo>
                  <a:lnTo>
                    <a:pt x="2902" y="1140"/>
                  </a:lnTo>
                  <a:cubicBezTo>
                    <a:pt x="2816" y="1180"/>
                    <a:pt x="2724" y="1199"/>
                    <a:pt x="2631" y="1199"/>
                  </a:cubicBezTo>
                  <a:cubicBezTo>
                    <a:pt x="2522" y="1199"/>
                    <a:pt x="2412" y="1173"/>
                    <a:pt x="2310" y="1126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076;p58"/>
            <p:cNvSpPr/>
            <p:nvPr/>
          </p:nvSpPr>
          <p:spPr>
            <a:xfrm>
              <a:off x="2906425" y="2198450"/>
              <a:ext cx="145729" cy="96733"/>
            </a:xfrm>
            <a:custGeom>
              <a:avLst/>
              <a:gdLst/>
              <a:ahLst/>
              <a:cxnLst/>
              <a:rect l="l" t="t" r="r" b="b"/>
              <a:pathLst>
                <a:path w="5559" h="3690" extrusionOk="0">
                  <a:moveTo>
                    <a:pt x="650" y="1"/>
                  </a:moveTo>
                  <a:lnTo>
                    <a:pt x="0" y="1170"/>
                  </a:lnTo>
                  <a:lnTo>
                    <a:pt x="4490" y="3610"/>
                  </a:lnTo>
                  <a:cubicBezTo>
                    <a:pt x="4590" y="3664"/>
                    <a:pt x="4698" y="3690"/>
                    <a:pt x="4806" y="3690"/>
                  </a:cubicBezTo>
                  <a:cubicBezTo>
                    <a:pt x="5039" y="3690"/>
                    <a:pt x="5266" y="3567"/>
                    <a:pt x="5385" y="3350"/>
                  </a:cubicBezTo>
                  <a:cubicBezTo>
                    <a:pt x="5558" y="3018"/>
                    <a:pt x="5443" y="2613"/>
                    <a:pt x="5125" y="2440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077;p58"/>
            <p:cNvSpPr/>
            <p:nvPr/>
          </p:nvSpPr>
          <p:spPr>
            <a:xfrm>
              <a:off x="2982108" y="2259007"/>
              <a:ext cx="66245" cy="36150"/>
            </a:xfrm>
            <a:custGeom>
              <a:avLst/>
              <a:gdLst/>
              <a:ahLst/>
              <a:cxnLst/>
              <a:rect l="l" t="t" r="r" b="b"/>
              <a:pathLst>
                <a:path w="2527" h="1379" extrusionOk="0">
                  <a:moveTo>
                    <a:pt x="260" y="0"/>
                  </a:moveTo>
                  <a:lnTo>
                    <a:pt x="1" y="433"/>
                  </a:lnTo>
                  <a:lnTo>
                    <a:pt x="1603" y="1300"/>
                  </a:lnTo>
                  <a:cubicBezTo>
                    <a:pt x="1703" y="1354"/>
                    <a:pt x="1810" y="1379"/>
                    <a:pt x="1915" y="1379"/>
                  </a:cubicBezTo>
                  <a:cubicBezTo>
                    <a:pt x="2175" y="1379"/>
                    <a:pt x="2424" y="1224"/>
                    <a:pt x="2527" y="968"/>
                  </a:cubicBezTo>
                  <a:lnTo>
                    <a:pt x="2527" y="968"/>
                  </a:lnTo>
                  <a:cubicBezTo>
                    <a:pt x="2452" y="999"/>
                    <a:pt x="2369" y="1014"/>
                    <a:pt x="2285" y="1014"/>
                  </a:cubicBezTo>
                  <a:cubicBezTo>
                    <a:pt x="2174" y="1014"/>
                    <a:pt x="2062" y="988"/>
                    <a:pt x="1964" y="939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078;p58"/>
            <p:cNvSpPr/>
            <p:nvPr/>
          </p:nvSpPr>
          <p:spPr>
            <a:xfrm>
              <a:off x="2879555" y="2223800"/>
              <a:ext cx="145729" cy="96655"/>
            </a:xfrm>
            <a:custGeom>
              <a:avLst/>
              <a:gdLst/>
              <a:ahLst/>
              <a:cxnLst/>
              <a:rect l="l" t="t" r="r" b="b"/>
              <a:pathLst>
                <a:path w="5559" h="3687" extrusionOk="0">
                  <a:moveTo>
                    <a:pt x="636" y="1"/>
                  </a:moveTo>
                  <a:lnTo>
                    <a:pt x="0" y="1156"/>
                  </a:lnTo>
                  <a:lnTo>
                    <a:pt x="4475" y="3610"/>
                  </a:lnTo>
                  <a:cubicBezTo>
                    <a:pt x="4572" y="3662"/>
                    <a:pt x="4676" y="3687"/>
                    <a:pt x="4780" y="3687"/>
                  </a:cubicBezTo>
                  <a:cubicBezTo>
                    <a:pt x="5018" y="3687"/>
                    <a:pt x="5254" y="3557"/>
                    <a:pt x="5385" y="3335"/>
                  </a:cubicBezTo>
                  <a:cubicBezTo>
                    <a:pt x="5558" y="3018"/>
                    <a:pt x="5428" y="2614"/>
                    <a:pt x="5111" y="2440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079;p58"/>
            <p:cNvSpPr/>
            <p:nvPr/>
          </p:nvSpPr>
          <p:spPr>
            <a:xfrm>
              <a:off x="2964701" y="2288132"/>
              <a:ext cx="56782" cy="32323"/>
            </a:xfrm>
            <a:custGeom>
              <a:avLst/>
              <a:gdLst/>
              <a:ahLst/>
              <a:cxnLst/>
              <a:rect l="l" t="t" r="r" b="b"/>
              <a:pathLst>
                <a:path w="2166" h="1233" extrusionOk="0">
                  <a:moveTo>
                    <a:pt x="275" y="1"/>
                  </a:moveTo>
                  <a:lnTo>
                    <a:pt x="0" y="477"/>
                  </a:lnTo>
                  <a:lnTo>
                    <a:pt x="1227" y="1156"/>
                  </a:lnTo>
                  <a:cubicBezTo>
                    <a:pt x="1324" y="1208"/>
                    <a:pt x="1428" y="1233"/>
                    <a:pt x="1532" y="1233"/>
                  </a:cubicBezTo>
                  <a:cubicBezTo>
                    <a:pt x="1770" y="1233"/>
                    <a:pt x="2006" y="1103"/>
                    <a:pt x="2137" y="881"/>
                  </a:cubicBezTo>
                  <a:cubicBezTo>
                    <a:pt x="2151" y="853"/>
                    <a:pt x="2166" y="824"/>
                    <a:pt x="2166" y="795"/>
                  </a:cubicBezTo>
                  <a:lnTo>
                    <a:pt x="2166" y="795"/>
                  </a:lnTo>
                  <a:cubicBezTo>
                    <a:pt x="2097" y="818"/>
                    <a:pt x="2025" y="829"/>
                    <a:pt x="1953" y="829"/>
                  </a:cubicBezTo>
                  <a:cubicBezTo>
                    <a:pt x="1845" y="829"/>
                    <a:pt x="1736" y="803"/>
                    <a:pt x="1632" y="752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080;p58"/>
            <p:cNvSpPr/>
            <p:nvPr/>
          </p:nvSpPr>
          <p:spPr>
            <a:xfrm>
              <a:off x="2791761" y="2103080"/>
              <a:ext cx="185445" cy="168064"/>
            </a:xfrm>
            <a:custGeom>
              <a:avLst/>
              <a:gdLst/>
              <a:ahLst/>
              <a:cxnLst/>
              <a:rect l="l" t="t" r="r" b="b"/>
              <a:pathLst>
                <a:path w="7074" h="6411" extrusionOk="0">
                  <a:moveTo>
                    <a:pt x="2209" y="1"/>
                  </a:moveTo>
                  <a:lnTo>
                    <a:pt x="0" y="3985"/>
                  </a:lnTo>
                  <a:lnTo>
                    <a:pt x="4519" y="6410"/>
                  </a:lnTo>
                  <a:lnTo>
                    <a:pt x="7074" y="1733"/>
                  </a:lnTo>
                  <a:lnTo>
                    <a:pt x="4836" y="780"/>
                  </a:lnTo>
                  <a:cubicBezTo>
                    <a:pt x="4815" y="773"/>
                    <a:pt x="4793" y="770"/>
                    <a:pt x="4773" y="770"/>
                  </a:cubicBezTo>
                  <a:cubicBezTo>
                    <a:pt x="4753" y="770"/>
                    <a:pt x="4735" y="773"/>
                    <a:pt x="4721" y="780"/>
                  </a:cubicBezTo>
                  <a:lnTo>
                    <a:pt x="3811" y="882"/>
                  </a:lnTo>
                  <a:cubicBezTo>
                    <a:pt x="3768" y="882"/>
                    <a:pt x="3725" y="882"/>
                    <a:pt x="3682" y="853"/>
                  </a:cubicBezTo>
                  <a:lnTo>
                    <a:pt x="2209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081;p58"/>
            <p:cNvSpPr/>
            <p:nvPr/>
          </p:nvSpPr>
          <p:spPr>
            <a:xfrm>
              <a:off x="2774354" y="2035734"/>
              <a:ext cx="114691" cy="198316"/>
            </a:xfrm>
            <a:custGeom>
              <a:avLst/>
              <a:gdLst/>
              <a:ahLst/>
              <a:cxnLst/>
              <a:rect l="l" t="t" r="r" b="b"/>
              <a:pathLst>
                <a:path w="4375" h="7565" extrusionOk="0">
                  <a:moveTo>
                    <a:pt x="0" y="0"/>
                  </a:moveTo>
                  <a:lnTo>
                    <a:pt x="0" y="6785"/>
                  </a:lnTo>
                  <a:lnTo>
                    <a:pt x="1271" y="7536"/>
                  </a:lnTo>
                  <a:cubicBezTo>
                    <a:pt x="1308" y="7554"/>
                    <a:pt x="1350" y="7564"/>
                    <a:pt x="1392" y="7564"/>
                  </a:cubicBezTo>
                  <a:cubicBezTo>
                    <a:pt x="1480" y="7564"/>
                    <a:pt x="1568" y="7522"/>
                    <a:pt x="1617" y="7435"/>
                  </a:cubicBezTo>
                  <a:lnTo>
                    <a:pt x="4302" y="2787"/>
                  </a:lnTo>
                  <a:cubicBezTo>
                    <a:pt x="4374" y="2671"/>
                    <a:pt x="4331" y="2512"/>
                    <a:pt x="4216" y="2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82;p58"/>
            <p:cNvSpPr/>
            <p:nvPr/>
          </p:nvSpPr>
          <p:spPr>
            <a:xfrm>
              <a:off x="2774354" y="2035734"/>
              <a:ext cx="88580" cy="185445"/>
            </a:xfrm>
            <a:custGeom>
              <a:avLst/>
              <a:gdLst/>
              <a:ahLst/>
              <a:cxnLst/>
              <a:rect l="l" t="t" r="r" b="b"/>
              <a:pathLst>
                <a:path w="3379" h="7074" extrusionOk="0">
                  <a:moveTo>
                    <a:pt x="0" y="0"/>
                  </a:moveTo>
                  <a:lnTo>
                    <a:pt x="0" y="6785"/>
                  </a:lnTo>
                  <a:lnTo>
                    <a:pt x="506" y="7074"/>
                  </a:lnTo>
                  <a:lnTo>
                    <a:pt x="3378" y="1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083;p58"/>
            <p:cNvSpPr/>
            <p:nvPr/>
          </p:nvSpPr>
          <p:spPr>
            <a:xfrm>
              <a:off x="2774354" y="2175381"/>
              <a:ext cx="54894" cy="58669"/>
            </a:xfrm>
            <a:custGeom>
              <a:avLst/>
              <a:gdLst/>
              <a:ahLst/>
              <a:cxnLst/>
              <a:rect l="l" t="t" r="r" b="b"/>
              <a:pathLst>
                <a:path w="2094" h="2238" extrusionOk="0">
                  <a:moveTo>
                    <a:pt x="0" y="0"/>
                  </a:moveTo>
                  <a:lnTo>
                    <a:pt x="0" y="1458"/>
                  </a:lnTo>
                  <a:lnTo>
                    <a:pt x="1271" y="2209"/>
                  </a:lnTo>
                  <a:cubicBezTo>
                    <a:pt x="1308" y="2227"/>
                    <a:pt x="1350" y="2237"/>
                    <a:pt x="1392" y="2237"/>
                  </a:cubicBezTo>
                  <a:cubicBezTo>
                    <a:pt x="1480" y="2237"/>
                    <a:pt x="1568" y="2195"/>
                    <a:pt x="1617" y="2108"/>
                  </a:cubicBezTo>
                  <a:lnTo>
                    <a:pt x="2094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084;p58"/>
            <p:cNvSpPr/>
            <p:nvPr/>
          </p:nvSpPr>
          <p:spPr>
            <a:xfrm>
              <a:off x="2774354" y="2175381"/>
              <a:ext cx="28784" cy="45798"/>
            </a:xfrm>
            <a:custGeom>
              <a:avLst/>
              <a:gdLst/>
              <a:ahLst/>
              <a:cxnLst/>
              <a:rect l="l" t="t" r="r" b="b"/>
              <a:pathLst>
                <a:path w="1098" h="1747" extrusionOk="0">
                  <a:moveTo>
                    <a:pt x="0" y="0"/>
                  </a:moveTo>
                  <a:lnTo>
                    <a:pt x="0" y="1458"/>
                  </a:lnTo>
                  <a:lnTo>
                    <a:pt x="506" y="1747"/>
                  </a:lnTo>
                  <a:lnTo>
                    <a:pt x="1098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085;p58"/>
            <p:cNvSpPr/>
            <p:nvPr/>
          </p:nvSpPr>
          <p:spPr>
            <a:xfrm>
              <a:off x="2829983" y="2199105"/>
              <a:ext cx="78357" cy="62811"/>
            </a:xfrm>
            <a:custGeom>
              <a:avLst/>
              <a:gdLst/>
              <a:ahLst/>
              <a:cxnLst/>
              <a:rect l="l" t="t" r="r" b="b"/>
              <a:pathLst>
                <a:path w="2989" h="2396" extrusionOk="0">
                  <a:moveTo>
                    <a:pt x="2228" y="0"/>
                  </a:moveTo>
                  <a:cubicBezTo>
                    <a:pt x="2096" y="0"/>
                    <a:pt x="1963" y="40"/>
                    <a:pt x="1848" y="120"/>
                  </a:cubicBezTo>
                  <a:lnTo>
                    <a:pt x="376" y="1188"/>
                  </a:lnTo>
                  <a:cubicBezTo>
                    <a:pt x="73" y="1405"/>
                    <a:pt x="0" y="1823"/>
                    <a:pt x="217" y="2112"/>
                  </a:cubicBezTo>
                  <a:cubicBezTo>
                    <a:pt x="349" y="2297"/>
                    <a:pt x="556" y="2396"/>
                    <a:pt x="767" y="2396"/>
                  </a:cubicBezTo>
                  <a:cubicBezTo>
                    <a:pt x="901" y="2396"/>
                    <a:pt x="1037" y="2355"/>
                    <a:pt x="1155" y="2271"/>
                  </a:cubicBezTo>
                  <a:lnTo>
                    <a:pt x="2628" y="1203"/>
                  </a:lnTo>
                  <a:cubicBezTo>
                    <a:pt x="2916" y="986"/>
                    <a:pt x="2989" y="553"/>
                    <a:pt x="2758" y="264"/>
                  </a:cubicBezTo>
                  <a:cubicBezTo>
                    <a:pt x="2627" y="91"/>
                    <a:pt x="2429" y="0"/>
                    <a:pt x="2228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086;p58"/>
            <p:cNvSpPr/>
            <p:nvPr/>
          </p:nvSpPr>
          <p:spPr>
            <a:xfrm>
              <a:off x="2833390" y="2200337"/>
              <a:ext cx="74949" cy="61579"/>
            </a:xfrm>
            <a:custGeom>
              <a:avLst/>
              <a:gdLst/>
              <a:ahLst/>
              <a:cxnLst/>
              <a:rect l="l" t="t" r="r" b="b"/>
              <a:pathLst>
                <a:path w="2859" h="2349" extrusionOk="0">
                  <a:moveTo>
                    <a:pt x="2353" y="1"/>
                  </a:moveTo>
                  <a:cubicBezTo>
                    <a:pt x="2454" y="290"/>
                    <a:pt x="2368" y="607"/>
                    <a:pt x="2122" y="780"/>
                  </a:cubicBezTo>
                  <a:lnTo>
                    <a:pt x="650" y="1849"/>
                  </a:lnTo>
                  <a:cubicBezTo>
                    <a:pt x="533" y="1939"/>
                    <a:pt x="393" y="1984"/>
                    <a:pt x="252" y="1984"/>
                  </a:cubicBezTo>
                  <a:cubicBezTo>
                    <a:pt x="167" y="1984"/>
                    <a:pt x="82" y="1968"/>
                    <a:pt x="0" y="1935"/>
                  </a:cubicBezTo>
                  <a:lnTo>
                    <a:pt x="0" y="1935"/>
                  </a:lnTo>
                  <a:cubicBezTo>
                    <a:pt x="114" y="2201"/>
                    <a:pt x="365" y="2348"/>
                    <a:pt x="622" y="2348"/>
                  </a:cubicBezTo>
                  <a:cubicBezTo>
                    <a:pt x="756" y="2348"/>
                    <a:pt x="892" y="2308"/>
                    <a:pt x="1011" y="2224"/>
                  </a:cubicBezTo>
                  <a:lnTo>
                    <a:pt x="2483" y="1156"/>
                  </a:lnTo>
                  <a:cubicBezTo>
                    <a:pt x="2786" y="939"/>
                    <a:pt x="2859" y="521"/>
                    <a:pt x="2628" y="217"/>
                  </a:cubicBezTo>
                  <a:cubicBezTo>
                    <a:pt x="2555" y="116"/>
                    <a:pt x="2454" y="44"/>
                    <a:pt x="2353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087;p58"/>
            <p:cNvSpPr/>
            <p:nvPr/>
          </p:nvSpPr>
          <p:spPr>
            <a:xfrm>
              <a:off x="2859868" y="2226815"/>
              <a:ext cx="69653" cy="56546"/>
            </a:xfrm>
            <a:custGeom>
              <a:avLst/>
              <a:gdLst/>
              <a:ahLst/>
              <a:cxnLst/>
              <a:rect l="l" t="t" r="r" b="b"/>
              <a:pathLst>
                <a:path w="2657" h="2157" extrusionOk="0">
                  <a:moveTo>
                    <a:pt x="1904" y="0"/>
                  </a:moveTo>
                  <a:cubicBezTo>
                    <a:pt x="1766" y="0"/>
                    <a:pt x="1626" y="43"/>
                    <a:pt x="1502" y="131"/>
                  </a:cubicBezTo>
                  <a:lnTo>
                    <a:pt x="376" y="940"/>
                  </a:lnTo>
                  <a:cubicBezTo>
                    <a:pt x="73" y="1156"/>
                    <a:pt x="1" y="1589"/>
                    <a:pt x="232" y="1892"/>
                  </a:cubicBezTo>
                  <a:cubicBezTo>
                    <a:pt x="362" y="2066"/>
                    <a:pt x="561" y="2156"/>
                    <a:pt x="761" y="2156"/>
                  </a:cubicBezTo>
                  <a:cubicBezTo>
                    <a:pt x="893" y="2156"/>
                    <a:pt x="1026" y="2117"/>
                    <a:pt x="1141" y="2037"/>
                  </a:cubicBezTo>
                  <a:lnTo>
                    <a:pt x="2282" y="1199"/>
                  </a:lnTo>
                  <a:cubicBezTo>
                    <a:pt x="2585" y="983"/>
                    <a:pt x="2657" y="550"/>
                    <a:pt x="2426" y="261"/>
                  </a:cubicBezTo>
                  <a:cubicBezTo>
                    <a:pt x="2298" y="90"/>
                    <a:pt x="2104" y="0"/>
                    <a:pt x="1904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088;p58"/>
            <p:cNvSpPr/>
            <p:nvPr/>
          </p:nvSpPr>
          <p:spPr>
            <a:xfrm>
              <a:off x="2863669" y="2227968"/>
              <a:ext cx="65852" cy="55392"/>
            </a:xfrm>
            <a:custGeom>
              <a:avLst/>
              <a:gdLst/>
              <a:ahLst/>
              <a:cxnLst/>
              <a:rect l="l" t="t" r="r" b="b"/>
              <a:pathLst>
                <a:path w="2512" h="2113" extrusionOk="0">
                  <a:moveTo>
                    <a:pt x="2007" y="1"/>
                  </a:moveTo>
                  <a:lnTo>
                    <a:pt x="2007" y="1"/>
                  </a:lnTo>
                  <a:cubicBezTo>
                    <a:pt x="2122" y="289"/>
                    <a:pt x="2021" y="607"/>
                    <a:pt x="1776" y="795"/>
                  </a:cubicBezTo>
                  <a:lnTo>
                    <a:pt x="635" y="1617"/>
                  </a:lnTo>
                  <a:cubicBezTo>
                    <a:pt x="520" y="1697"/>
                    <a:pt x="382" y="1739"/>
                    <a:pt x="247" y="1739"/>
                  </a:cubicBezTo>
                  <a:cubicBezTo>
                    <a:pt x="162" y="1739"/>
                    <a:pt x="78" y="1723"/>
                    <a:pt x="0" y="1690"/>
                  </a:cubicBezTo>
                  <a:lnTo>
                    <a:pt x="0" y="1690"/>
                  </a:lnTo>
                  <a:cubicBezTo>
                    <a:pt x="15" y="1747"/>
                    <a:pt x="44" y="1805"/>
                    <a:pt x="87" y="1848"/>
                  </a:cubicBezTo>
                  <a:cubicBezTo>
                    <a:pt x="217" y="2022"/>
                    <a:pt x="416" y="2112"/>
                    <a:pt x="616" y="2112"/>
                  </a:cubicBezTo>
                  <a:cubicBezTo>
                    <a:pt x="748" y="2112"/>
                    <a:pt x="881" y="2073"/>
                    <a:pt x="996" y="1993"/>
                  </a:cubicBezTo>
                  <a:lnTo>
                    <a:pt x="2151" y="1155"/>
                  </a:lnTo>
                  <a:cubicBezTo>
                    <a:pt x="2440" y="939"/>
                    <a:pt x="2512" y="506"/>
                    <a:pt x="2281" y="217"/>
                  </a:cubicBezTo>
                  <a:cubicBezTo>
                    <a:pt x="2209" y="116"/>
                    <a:pt x="2108" y="44"/>
                    <a:pt x="2007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089;p58"/>
            <p:cNvSpPr/>
            <p:nvPr/>
          </p:nvSpPr>
          <p:spPr>
            <a:xfrm>
              <a:off x="2889779" y="2254734"/>
              <a:ext cx="60950" cy="50097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565" y="0"/>
                  </a:moveTo>
                  <a:cubicBezTo>
                    <a:pt x="1432" y="0"/>
                    <a:pt x="1299" y="40"/>
                    <a:pt x="1184" y="120"/>
                  </a:cubicBezTo>
                  <a:lnTo>
                    <a:pt x="361" y="697"/>
                  </a:lnTo>
                  <a:cubicBezTo>
                    <a:pt x="72" y="914"/>
                    <a:pt x="0" y="1333"/>
                    <a:pt x="217" y="1636"/>
                  </a:cubicBezTo>
                  <a:cubicBezTo>
                    <a:pt x="346" y="1817"/>
                    <a:pt x="547" y="1910"/>
                    <a:pt x="750" y="1910"/>
                  </a:cubicBezTo>
                  <a:cubicBezTo>
                    <a:pt x="887" y="1910"/>
                    <a:pt x="1024" y="1867"/>
                    <a:pt x="1141" y="1780"/>
                  </a:cubicBezTo>
                  <a:lnTo>
                    <a:pt x="1963" y="1203"/>
                  </a:lnTo>
                  <a:cubicBezTo>
                    <a:pt x="2252" y="972"/>
                    <a:pt x="2324" y="553"/>
                    <a:pt x="2108" y="264"/>
                  </a:cubicBezTo>
                  <a:cubicBezTo>
                    <a:pt x="1969" y="90"/>
                    <a:pt x="1767" y="0"/>
                    <a:pt x="1565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090;p58"/>
            <p:cNvSpPr/>
            <p:nvPr/>
          </p:nvSpPr>
          <p:spPr>
            <a:xfrm>
              <a:off x="2893187" y="2255599"/>
              <a:ext cx="57542" cy="49468"/>
            </a:xfrm>
            <a:custGeom>
              <a:avLst/>
              <a:gdLst/>
              <a:ahLst/>
              <a:cxnLst/>
              <a:rect l="l" t="t" r="r" b="b"/>
              <a:pathLst>
                <a:path w="2195" h="1887" extrusionOk="0">
                  <a:moveTo>
                    <a:pt x="1660" y="0"/>
                  </a:moveTo>
                  <a:lnTo>
                    <a:pt x="1660" y="0"/>
                  </a:lnTo>
                  <a:cubicBezTo>
                    <a:pt x="1761" y="275"/>
                    <a:pt x="1660" y="592"/>
                    <a:pt x="1429" y="766"/>
                  </a:cubicBezTo>
                  <a:lnTo>
                    <a:pt x="606" y="1357"/>
                  </a:lnTo>
                  <a:cubicBezTo>
                    <a:pt x="491" y="1434"/>
                    <a:pt x="350" y="1479"/>
                    <a:pt x="209" y="1479"/>
                  </a:cubicBezTo>
                  <a:cubicBezTo>
                    <a:pt x="138" y="1479"/>
                    <a:pt x="68" y="1468"/>
                    <a:pt x="0" y="1444"/>
                  </a:cubicBezTo>
                  <a:lnTo>
                    <a:pt x="0" y="1444"/>
                  </a:lnTo>
                  <a:cubicBezTo>
                    <a:pt x="15" y="1502"/>
                    <a:pt x="58" y="1559"/>
                    <a:pt x="87" y="1603"/>
                  </a:cubicBezTo>
                  <a:cubicBezTo>
                    <a:pt x="219" y="1788"/>
                    <a:pt x="426" y="1887"/>
                    <a:pt x="636" y="1887"/>
                  </a:cubicBezTo>
                  <a:cubicBezTo>
                    <a:pt x="771" y="1887"/>
                    <a:pt x="907" y="1846"/>
                    <a:pt x="1025" y="1762"/>
                  </a:cubicBezTo>
                  <a:lnTo>
                    <a:pt x="1833" y="1170"/>
                  </a:lnTo>
                  <a:cubicBezTo>
                    <a:pt x="2137" y="953"/>
                    <a:pt x="2194" y="520"/>
                    <a:pt x="1978" y="231"/>
                  </a:cubicBezTo>
                  <a:cubicBezTo>
                    <a:pt x="1891" y="116"/>
                    <a:pt x="1790" y="44"/>
                    <a:pt x="1660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091;p58"/>
            <p:cNvSpPr/>
            <p:nvPr/>
          </p:nvSpPr>
          <p:spPr>
            <a:xfrm>
              <a:off x="2919664" y="2281971"/>
              <a:ext cx="52246" cy="44277"/>
            </a:xfrm>
            <a:custGeom>
              <a:avLst/>
              <a:gdLst/>
              <a:ahLst/>
              <a:cxnLst/>
              <a:rect l="l" t="t" r="r" b="b"/>
              <a:pathLst>
                <a:path w="1993" h="1689" extrusionOk="0">
                  <a:moveTo>
                    <a:pt x="1233" y="1"/>
                  </a:moveTo>
                  <a:cubicBezTo>
                    <a:pt x="1100" y="1"/>
                    <a:pt x="967" y="40"/>
                    <a:pt x="852" y="120"/>
                  </a:cubicBezTo>
                  <a:lnTo>
                    <a:pt x="362" y="481"/>
                  </a:lnTo>
                  <a:cubicBezTo>
                    <a:pt x="58" y="698"/>
                    <a:pt x="1" y="1116"/>
                    <a:pt x="217" y="1405"/>
                  </a:cubicBezTo>
                  <a:cubicBezTo>
                    <a:pt x="349" y="1590"/>
                    <a:pt x="551" y="1689"/>
                    <a:pt x="757" y="1689"/>
                  </a:cubicBezTo>
                  <a:cubicBezTo>
                    <a:pt x="889" y="1689"/>
                    <a:pt x="1023" y="1648"/>
                    <a:pt x="1141" y="1564"/>
                  </a:cubicBezTo>
                  <a:lnTo>
                    <a:pt x="1632" y="1203"/>
                  </a:lnTo>
                  <a:cubicBezTo>
                    <a:pt x="1935" y="987"/>
                    <a:pt x="1993" y="553"/>
                    <a:pt x="1762" y="265"/>
                  </a:cubicBezTo>
                  <a:cubicBezTo>
                    <a:pt x="1631" y="91"/>
                    <a:pt x="1433" y="1"/>
                    <a:pt x="1233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092;p58"/>
            <p:cNvSpPr/>
            <p:nvPr/>
          </p:nvSpPr>
          <p:spPr>
            <a:xfrm>
              <a:off x="2923072" y="2283229"/>
              <a:ext cx="48839" cy="43071"/>
            </a:xfrm>
            <a:custGeom>
              <a:avLst/>
              <a:gdLst/>
              <a:ahLst/>
              <a:cxnLst/>
              <a:rect l="l" t="t" r="r" b="b"/>
              <a:pathLst>
                <a:path w="1863" h="1643" extrusionOk="0">
                  <a:moveTo>
                    <a:pt x="1343" y="0"/>
                  </a:moveTo>
                  <a:lnTo>
                    <a:pt x="1343" y="0"/>
                  </a:lnTo>
                  <a:cubicBezTo>
                    <a:pt x="1459" y="289"/>
                    <a:pt x="1358" y="606"/>
                    <a:pt x="1112" y="780"/>
                  </a:cubicBezTo>
                  <a:lnTo>
                    <a:pt x="636" y="1141"/>
                  </a:lnTo>
                  <a:cubicBezTo>
                    <a:pt x="520" y="1221"/>
                    <a:pt x="388" y="1262"/>
                    <a:pt x="253" y="1262"/>
                  </a:cubicBezTo>
                  <a:cubicBezTo>
                    <a:pt x="169" y="1262"/>
                    <a:pt x="84" y="1246"/>
                    <a:pt x="1" y="1213"/>
                  </a:cubicBezTo>
                  <a:lnTo>
                    <a:pt x="1" y="1213"/>
                  </a:lnTo>
                  <a:cubicBezTo>
                    <a:pt x="106" y="1482"/>
                    <a:pt x="360" y="1643"/>
                    <a:pt x="624" y="1643"/>
                  </a:cubicBezTo>
                  <a:cubicBezTo>
                    <a:pt x="756" y="1643"/>
                    <a:pt x="891" y="1603"/>
                    <a:pt x="1011" y="1516"/>
                  </a:cubicBezTo>
                  <a:lnTo>
                    <a:pt x="1502" y="1155"/>
                  </a:lnTo>
                  <a:cubicBezTo>
                    <a:pt x="1791" y="939"/>
                    <a:pt x="1863" y="520"/>
                    <a:pt x="1632" y="217"/>
                  </a:cubicBezTo>
                  <a:cubicBezTo>
                    <a:pt x="1560" y="116"/>
                    <a:pt x="1459" y="44"/>
                    <a:pt x="1343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093;p58"/>
            <p:cNvSpPr/>
            <p:nvPr/>
          </p:nvSpPr>
          <p:spPr>
            <a:xfrm>
              <a:off x="2925353" y="2108768"/>
              <a:ext cx="75709" cy="116211"/>
            </a:xfrm>
            <a:custGeom>
              <a:avLst/>
              <a:gdLst/>
              <a:ahLst/>
              <a:cxnLst/>
              <a:rect l="l" t="t" r="r" b="b"/>
              <a:pathLst>
                <a:path w="2888" h="4433" extrusionOk="0">
                  <a:moveTo>
                    <a:pt x="621" y="1"/>
                  </a:moveTo>
                  <a:cubicBezTo>
                    <a:pt x="520" y="1"/>
                    <a:pt x="433" y="73"/>
                    <a:pt x="404" y="159"/>
                  </a:cubicBezTo>
                  <a:lnTo>
                    <a:pt x="0" y="1776"/>
                  </a:lnTo>
                  <a:lnTo>
                    <a:pt x="0" y="3552"/>
                  </a:lnTo>
                  <a:cubicBezTo>
                    <a:pt x="0" y="4042"/>
                    <a:pt x="404" y="4432"/>
                    <a:pt x="881" y="4432"/>
                  </a:cubicBezTo>
                  <a:cubicBezTo>
                    <a:pt x="1372" y="4432"/>
                    <a:pt x="1776" y="4042"/>
                    <a:pt x="1776" y="3552"/>
                  </a:cubicBezTo>
                  <a:lnTo>
                    <a:pt x="1776" y="2224"/>
                  </a:lnTo>
                  <a:lnTo>
                    <a:pt x="2887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094;p58"/>
            <p:cNvSpPr/>
            <p:nvPr/>
          </p:nvSpPr>
          <p:spPr>
            <a:xfrm>
              <a:off x="2925353" y="2108768"/>
              <a:ext cx="32192" cy="116211"/>
            </a:xfrm>
            <a:custGeom>
              <a:avLst/>
              <a:gdLst/>
              <a:ahLst/>
              <a:cxnLst/>
              <a:rect l="l" t="t" r="r" b="b"/>
              <a:pathLst>
                <a:path w="1228" h="4433" extrusionOk="0">
                  <a:moveTo>
                    <a:pt x="621" y="1"/>
                  </a:moveTo>
                  <a:cubicBezTo>
                    <a:pt x="520" y="1"/>
                    <a:pt x="433" y="73"/>
                    <a:pt x="404" y="174"/>
                  </a:cubicBezTo>
                  <a:lnTo>
                    <a:pt x="0" y="1776"/>
                  </a:lnTo>
                  <a:lnTo>
                    <a:pt x="0" y="3552"/>
                  </a:lnTo>
                  <a:cubicBezTo>
                    <a:pt x="0" y="4042"/>
                    <a:pt x="404" y="4432"/>
                    <a:pt x="895" y="4432"/>
                  </a:cubicBezTo>
                  <a:cubicBezTo>
                    <a:pt x="996" y="4432"/>
                    <a:pt x="1112" y="4418"/>
                    <a:pt x="1227" y="4374"/>
                  </a:cubicBezTo>
                  <a:cubicBezTo>
                    <a:pt x="881" y="4230"/>
                    <a:pt x="664" y="3912"/>
                    <a:pt x="664" y="3552"/>
                  </a:cubicBezTo>
                  <a:lnTo>
                    <a:pt x="664" y="1776"/>
                  </a:lnTo>
                  <a:lnTo>
                    <a:pt x="1112" y="1"/>
                  </a:ln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21152;p58"/>
          <p:cNvGrpSpPr/>
          <p:nvPr/>
        </p:nvGrpSpPr>
        <p:grpSpPr>
          <a:xfrm>
            <a:off x="5226744" y="3416246"/>
            <a:ext cx="711810" cy="1200897"/>
            <a:chOff x="5226165" y="1977641"/>
            <a:chExt cx="230482" cy="388847"/>
          </a:xfrm>
        </p:grpSpPr>
        <p:sp>
          <p:nvSpPr>
            <p:cNvPr id="123" name="Google Shape;21153;p58"/>
            <p:cNvSpPr/>
            <p:nvPr/>
          </p:nvSpPr>
          <p:spPr>
            <a:xfrm>
              <a:off x="5256443" y="2329761"/>
              <a:ext cx="169952" cy="12138"/>
            </a:xfrm>
            <a:custGeom>
              <a:avLst/>
              <a:gdLst/>
              <a:ahLst/>
              <a:cxnLst/>
              <a:rect l="l" t="t" r="r" b="b"/>
              <a:pathLst>
                <a:path w="6483" h="463" extrusionOk="0">
                  <a:moveTo>
                    <a:pt x="1" y="1"/>
                  </a:moveTo>
                  <a:lnTo>
                    <a:pt x="1" y="463"/>
                  </a:lnTo>
                  <a:lnTo>
                    <a:pt x="6482" y="463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154;p58"/>
            <p:cNvSpPr/>
            <p:nvPr/>
          </p:nvSpPr>
          <p:spPr>
            <a:xfrm>
              <a:off x="5335167" y="1977641"/>
              <a:ext cx="12138" cy="388480"/>
            </a:xfrm>
            <a:custGeom>
              <a:avLst/>
              <a:gdLst/>
              <a:ahLst/>
              <a:cxnLst/>
              <a:rect l="l" t="t" r="r" b="b"/>
              <a:pathLst>
                <a:path w="463" h="14819" extrusionOk="0">
                  <a:moveTo>
                    <a:pt x="231" y="1"/>
                  </a:moveTo>
                  <a:cubicBezTo>
                    <a:pt x="116" y="1"/>
                    <a:pt x="0" y="80"/>
                    <a:pt x="0" y="239"/>
                  </a:cubicBezTo>
                  <a:lnTo>
                    <a:pt x="0" y="14588"/>
                  </a:lnTo>
                  <a:cubicBezTo>
                    <a:pt x="0" y="14718"/>
                    <a:pt x="101" y="14819"/>
                    <a:pt x="231" y="14819"/>
                  </a:cubicBezTo>
                  <a:cubicBezTo>
                    <a:pt x="361" y="14819"/>
                    <a:pt x="462" y="14718"/>
                    <a:pt x="462" y="14588"/>
                  </a:cubicBezTo>
                  <a:lnTo>
                    <a:pt x="462" y="239"/>
                  </a:lnTo>
                  <a:cubicBezTo>
                    <a:pt x="462" y="80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155;p58"/>
            <p:cNvSpPr/>
            <p:nvPr/>
          </p:nvSpPr>
          <p:spPr>
            <a:xfrm>
              <a:off x="5243571" y="2226421"/>
              <a:ext cx="37986" cy="139700"/>
            </a:xfrm>
            <a:custGeom>
              <a:avLst/>
              <a:gdLst/>
              <a:ahLst/>
              <a:cxnLst/>
              <a:rect l="l" t="t" r="r" b="b"/>
              <a:pathLst>
                <a:path w="1449" h="5329" extrusionOk="0">
                  <a:moveTo>
                    <a:pt x="1179" y="1"/>
                  </a:moveTo>
                  <a:cubicBezTo>
                    <a:pt x="1078" y="1"/>
                    <a:pt x="978" y="59"/>
                    <a:pt x="954" y="190"/>
                  </a:cubicBezTo>
                  <a:lnTo>
                    <a:pt x="30" y="5069"/>
                  </a:lnTo>
                  <a:cubicBezTo>
                    <a:pt x="1" y="5184"/>
                    <a:pt x="87" y="5300"/>
                    <a:pt x="217" y="5329"/>
                  </a:cubicBezTo>
                  <a:lnTo>
                    <a:pt x="261" y="5329"/>
                  </a:lnTo>
                  <a:cubicBezTo>
                    <a:pt x="362" y="5329"/>
                    <a:pt x="463" y="5256"/>
                    <a:pt x="492" y="5141"/>
                  </a:cubicBezTo>
                  <a:lnTo>
                    <a:pt x="1416" y="276"/>
                  </a:lnTo>
                  <a:cubicBezTo>
                    <a:pt x="1448" y="103"/>
                    <a:pt x="1312" y="1"/>
                    <a:pt x="117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156;p58"/>
            <p:cNvSpPr/>
            <p:nvPr/>
          </p:nvSpPr>
          <p:spPr>
            <a:xfrm>
              <a:off x="5401281" y="2226421"/>
              <a:ext cx="37592" cy="140067"/>
            </a:xfrm>
            <a:custGeom>
              <a:avLst/>
              <a:gdLst/>
              <a:ahLst/>
              <a:cxnLst/>
              <a:rect l="l" t="t" r="r" b="b"/>
              <a:pathLst>
                <a:path w="1434" h="5343" extrusionOk="0">
                  <a:moveTo>
                    <a:pt x="270" y="1"/>
                  </a:moveTo>
                  <a:cubicBezTo>
                    <a:pt x="136" y="1"/>
                    <a:pt x="0" y="103"/>
                    <a:pt x="33" y="276"/>
                  </a:cubicBezTo>
                  <a:lnTo>
                    <a:pt x="957" y="5155"/>
                  </a:lnTo>
                  <a:cubicBezTo>
                    <a:pt x="986" y="5256"/>
                    <a:pt x="1073" y="5329"/>
                    <a:pt x="1188" y="5329"/>
                  </a:cubicBezTo>
                  <a:lnTo>
                    <a:pt x="1231" y="5343"/>
                  </a:lnTo>
                  <a:cubicBezTo>
                    <a:pt x="1361" y="5314"/>
                    <a:pt x="1434" y="5184"/>
                    <a:pt x="1419" y="5069"/>
                  </a:cubicBezTo>
                  <a:lnTo>
                    <a:pt x="495" y="190"/>
                  </a:lnTo>
                  <a:cubicBezTo>
                    <a:pt x="470" y="59"/>
                    <a:pt x="371" y="1"/>
                    <a:pt x="27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157;p58"/>
            <p:cNvSpPr/>
            <p:nvPr/>
          </p:nvSpPr>
          <p:spPr>
            <a:xfrm>
              <a:off x="5335167" y="2226448"/>
              <a:ext cx="12138" cy="24249"/>
            </a:xfrm>
            <a:custGeom>
              <a:avLst/>
              <a:gdLst/>
              <a:ahLst/>
              <a:cxnLst/>
              <a:rect l="l" t="t" r="r" b="b"/>
              <a:pathLst>
                <a:path w="463" h="925" extrusionOk="0">
                  <a:moveTo>
                    <a:pt x="0" y="1"/>
                  </a:moveTo>
                  <a:lnTo>
                    <a:pt x="0" y="925"/>
                  </a:lnTo>
                  <a:lnTo>
                    <a:pt x="462" y="925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158;p58"/>
            <p:cNvSpPr/>
            <p:nvPr/>
          </p:nvSpPr>
          <p:spPr>
            <a:xfrm>
              <a:off x="5264779" y="2226421"/>
              <a:ext cx="16280" cy="24275"/>
            </a:xfrm>
            <a:custGeom>
              <a:avLst/>
              <a:gdLst/>
              <a:ahLst/>
              <a:cxnLst/>
              <a:rect l="l" t="t" r="r" b="b"/>
              <a:pathLst>
                <a:path w="621" h="926" extrusionOk="0">
                  <a:moveTo>
                    <a:pt x="386" y="0"/>
                  </a:moveTo>
                  <a:cubicBezTo>
                    <a:pt x="270" y="0"/>
                    <a:pt x="171" y="71"/>
                    <a:pt x="145" y="190"/>
                  </a:cubicBezTo>
                  <a:lnTo>
                    <a:pt x="0" y="926"/>
                  </a:lnTo>
                  <a:lnTo>
                    <a:pt x="477" y="926"/>
                  </a:lnTo>
                  <a:lnTo>
                    <a:pt x="607" y="276"/>
                  </a:lnTo>
                  <a:cubicBezTo>
                    <a:pt x="621" y="146"/>
                    <a:pt x="534" y="31"/>
                    <a:pt x="419" y="2"/>
                  </a:cubicBezTo>
                  <a:cubicBezTo>
                    <a:pt x="408" y="1"/>
                    <a:pt x="397" y="0"/>
                    <a:pt x="386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159;p58"/>
            <p:cNvSpPr/>
            <p:nvPr/>
          </p:nvSpPr>
          <p:spPr>
            <a:xfrm>
              <a:off x="5401281" y="2226421"/>
              <a:ext cx="16411" cy="24275"/>
            </a:xfrm>
            <a:custGeom>
              <a:avLst/>
              <a:gdLst/>
              <a:ahLst/>
              <a:cxnLst/>
              <a:rect l="l" t="t" r="r" b="b"/>
              <a:pathLst>
                <a:path w="626" h="926" extrusionOk="0">
                  <a:moveTo>
                    <a:pt x="270" y="1"/>
                  </a:moveTo>
                  <a:cubicBezTo>
                    <a:pt x="136" y="1"/>
                    <a:pt x="0" y="103"/>
                    <a:pt x="33" y="276"/>
                  </a:cubicBezTo>
                  <a:lnTo>
                    <a:pt x="163" y="926"/>
                  </a:lnTo>
                  <a:lnTo>
                    <a:pt x="625" y="926"/>
                  </a:lnTo>
                  <a:lnTo>
                    <a:pt x="495" y="190"/>
                  </a:lnTo>
                  <a:cubicBezTo>
                    <a:pt x="470" y="59"/>
                    <a:pt x="371" y="1"/>
                    <a:pt x="27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160;p58"/>
            <p:cNvSpPr/>
            <p:nvPr/>
          </p:nvSpPr>
          <p:spPr>
            <a:xfrm>
              <a:off x="5238276" y="2020214"/>
              <a:ext cx="206286" cy="218371"/>
            </a:xfrm>
            <a:custGeom>
              <a:avLst/>
              <a:gdLst/>
              <a:ahLst/>
              <a:cxnLst/>
              <a:rect l="l" t="t" r="r" b="b"/>
              <a:pathLst>
                <a:path w="7869" h="8330" extrusionOk="0">
                  <a:moveTo>
                    <a:pt x="1" y="1"/>
                  </a:moveTo>
                  <a:lnTo>
                    <a:pt x="1" y="8099"/>
                  </a:lnTo>
                  <a:cubicBezTo>
                    <a:pt x="1" y="8229"/>
                    <a:pt x="102" y="8330"/>
                    <a:pt x="232" y="8330"/>
                  </a:cubicBezTo>
                  <a:lnTo>
                    <a:pt x="7637" y="8330"/>
                  </a:lnTo>
                  <a:cubicBezTo>
                    <a:pt x="7767" y="8330"/>
                    <a:pt x="7868" y="8229"/>
                    <a:pt x="7868" y="8099"/>
                  </a:cubicBezTo>
                  <a:lnTo>
                    <a:pt x="7868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161;p58"/>
            <p:cNvSpPr/>
            <p:nvPr/>
          </p:nvSpPr>
          <p:spPr>
            <a:xfrm>
              <a:off x="5237909" y="2020214"/>
              <a:ext cx="206653" cy="18193"/>
            </a:xfrm>
            <a:custGeom>
              <a:avLst/>
              <a:gdLst/>
              <a:ahLst/>
              <a:cxnLst/>
              <a:rect l="l" t="t" r="r" b="b"/>
              <a:pathLst>
                <a:path w="7883" h="694" extrusionOk="0">
                  <a:moveTo>
                    <a:pt x="0" y="1"/>
                  </a:moveTo>
                  <a:lnTo>
                    <a:pt x="0" y="694"/>
                  </a:lnTo>
                  <a:lnTo>
                    <a:pt x="7882" y="694"/>
                  </a:lnTo>
                  <a:lnTo>
                    <a:pt x="7882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162;p58"/>
            <p:cNvSpPr/>
            <p:nvPr/>
          </p:nvSpPr>
          <p:spPr>
            <a:xfrm>
              <a:off x="5226165" y="2002047"/>
              <a:ext cx="230482" cy="24249"/>
            </a:xfrm>
            <a:custGeom>
              <a:avLst/>
              <a:gdLst/>
              <a:ahLst/>
              <a:cxnLst/>
              <a:rect l="l" t="t" r="r" b="b"/>
              <a:pathLst>
                <a:path w="8792" h="925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94"/>
                  </a:lnTo>
                  <a:cubicBezTo>
                    <a:pt x="1" y="824"/>
                    <a:pt x="102" y="925"/>
                    <a:pt x="232" y="925"/>
                  </a:cubicBezTo>
                  <a:lnTo>
                    <a:pt x="8561" y="925"/>
                  </a:lnTo>
                  <a:cubicBezTo>
                    <a:pt x="8691" y="925"/>
                    <a:pt x="8792" y="824"/>
                    <a:pt x="8792" y="694"/>
                  </a:cubicBezTo>
                  <a:lnTo>
                    <a:pt x="8792" y="232"/>
                  </a:lnTo>
                  <a:cubicBezTo>
                    <a:pt x="8792" y="102"/>
                    <a:pt x="8691" y="1"/>
                    <a:pt x="856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163;p58"/>
            <p:cNvSpPr/>
            <p:nvPr/>
          </p:nvSpPr>
          <p:spPr>
            <a:xfrm>
              <a:off x="5257754" y="2073195"/>
              <a:ext cx="164080" cy="118597"/>
            </a:xfrm>
            <a:custGeom>
              <a:avLst/>
              <a:gdLst/>
              <a:ahLst/>
              <a:cxnLst/>
              <a:rect l="l" t="t" r="r" b="b"/>
              <a:pathLst>
                <a:path w="6259" h="4524" extrusionOk="0">
                  <a:moveTo>
                    <a:pt x="4801" y="1"/>
                  </a:moveTo>
                  <a:cubicBezTo>
                    <a:pt x="4426" y="1"/>
                    <a:pt x="4426" y="578"/>
                    <a:pt x="4801" y="578"/>
                  </a:cubicBezTo>
                  <a:lnTo>
                    <a:pt x="5263" y="578"/>
                  </a:lnTo>
                  <a:lnTo>
                    <a:pt x="3300" y="2541"/>
                  </a:lnTo>
                  <a:lnTo>
                    <a:pt x="2852" y="2108"/>
                  </a:lnTo>
                  <a:cubicBezTo>
                    <a:pt x="2751" y="2007"/>
                    <a:pt x="2618" y="1957"/>
                    <a:pt x="2484" y="1957"/>
                  </a:cubicBezTo>
                  <a:cubicBezTo>
                    <a:pt x="2351" y="1957"/>
                    <a:pt x="2217" y="2007"/>
                    <a:pt x="2116" y="2108"/>
                  </a:cubicBezTo>
                  <a:lnTo>
                    <a:pt x="210" y="4028"/>
                  </a:lnTo>
                  <a:cubicBezTo>
                    <a:pt x="1" y="4238"/>
                    <a:pt x="188" y="4524"/>
                    <a:pt x="410" y="4524"/>
                  </a:cubicBezTo>
                  <a:cubicBezTo>
                    <a:pt x="479" y="4524"/>
                    <a:pt x="550" y="4497"/>
                    <a:pt x="615" y="4432"/>
                  </a:cubicBezTo>
                  <a:lnTo>
                    <a:pt x="2491" y="2556"/>
                  </a:lnTo>
                  <a:lnTo>
                    <a:pt x="2939" y="3003"/>
                  </a:lnTo>
                  <a:cubicBezTo>
                    <a:pt x="3040" y="3104"/>
                    <a:pt x="3173" y="3155"/>
                    <a:pt x="3307" y="3155"/>
                  </a:cubicBezTo>
                  <a:cubicBezTo>
                    <a:pt x="3440" y="3155"/>
                    <a:pt x="3574" y="3104"/>
                    <a:pt x="3675" y="3003"/>
                  </a:cubicBezTo>
                  <a:lnTo>
                    <a:pt x="5682" y="997"/>
                  </a:lnTo>
                  <a:lnTo>
                    <a:pt x="5682" y="1444"/>
                  </a:lnTo>
                  <a:cubicBezTo>
                    <a:pt x="5682" y="1639"/>
                    <a:pt x="5826" y="1736"/>
                    <a:pt x="5970" y="1736"/>
                  </a:cubicBezTo>
                  <a:cubicBezTo>
                    <a:pt x="6115" y="1736"/>
                    <a:pt x="6259" y="1639"/>
                    <a:pt x="6259" y="1444"/>
                  </a:cubicBezTo>
                  <a:lnTo>
                    <a:pt x="6259" y="289"/>
                  </a:lnTo>
                  <a:cubicBezTo>
                    <a:pt x="6259" y="131"/>
                    <a:pt x="6129" y="1"/>
                    <a:pt x="597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164;p58"/>
            <p:cNvSpPr/>
            <p:nvPr/>
          </p:nvSpPr>
          <p:spPr>
            <a:xfrm>
              <a:off x="5226165" y="2014159"/>
              <a:ext cx="230482" cy="12138"/>
            </a:xfrm>
            <a:custGeom>
              <a:avLst/>
              <a:gdLst/>
              <a:ahLst/>
              <a:cxnLst/>
              <a:rect l="l" t="t" r="r" b="b"/>
              <a:pathLst>
                <a:path w="8792" h="46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cubicBezTo>
                    <a:pt x="1" y="362"/>
                    <a:pt x="102" y="463"/>
                    <a:pt x="232" y="463"/>
                  </a:cubicBezTo>
                  <a:lnTo>
                    <a:pt x="8561" y="463"/>
                  </a:lnTo>
                  <a:cubicBezTo>
                    <a:pt x="8691" y="463"/>
                    <a:pt x="8792" y="362"/>
                    <a:pt x="8792" y="232"/>
                  </a:cubicBezTo>
                  <a:cubicBezTo>
                    <a:pt x="8792" y="102"/>
                    <a:pt x="8691" y="1"/>
                    <a:pt x="856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156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ángulo redondeado 168"/>
          <p:cNvSpPr/>
          <p:nvPr/>
        </p:nvSpPr>
        <p:spPr>
          <a:xfrm>
            <a:off x="130175" y="539750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0" name="Rectángulo redondeado 159"/>
          <p:cNvSpPr/>
          <p:nvPr/>
        </p:nvSpPr>
        <p:spPr>
          <a:xfrm>
            <a:off x="130175" y="1544888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1" name="CuadroTexto 160"/>
          <p:cNvSpPr txBox="1"/>
          <p:nvPr/>
        </p:nvSpPr>
        <p:spPr>
          <a:xfrm>
            <a:off x="182350" y="1821887"/>
            <a:ext cx="15176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Personas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2" name="Rectángulo redondeado 161"/>
          <p:cNvSpPr/>
          <p:nvPr/>
        </p:nvSpPr>
        <p:spPr>
          <a:xfrm>
            <a:off x="130175" y="2550026"/>
            <a:ext cx="1924050" cy="895350"/>
          </a:xfrm>
          <a:prstGeom prst="roundRect">
            <a:avLst>
              <a:gd name="adj" fmla="val 8182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3" name="CuadroTexto 162"/>
          <p:cNvSpPr txBox="1"/>
          <p:nvPr/>
        </p:nvSpPr>
        <p:spPr>
          <a:xfrm>
            <a:off x="182350" y="2711173"/>
            <a:ext cx="151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F243E"/>
                </a:solidFill>
              </a:rPr>
              <a:t>Proceso de compras</a:t>
            </a:r>
          </a:p>
        </p:txBody>
      </p:sp>
      <p:sp>
        <p:nvSpPr>
          <p:cNvPr id="164" name="Rectángulo redondeado 163"/>
          <p:cNvSpPr/>
          <p:nvPr/>
        </p:nvSpPr>
        <p:spPr>
          <a:xfrm>
            <a:off x="130175" y="3606523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5" name="CuadroTexto 164"/>
          <p:cNvSpPr txBox="1"/>
          <p:nvPr/>
        </p:nvSpPr>
        <p:spPr>
          <a:xfrm>
            <a:off x="182349" y="3747657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Relacionamiento con proveedores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6" name="Rectángulo redondeado 165"/>
          <p:cNvSpPr/>
          <p:nvPr/>
        </p:nvSpPr>
        <p:spPr>
          <a:xfrm>
            <a:off x="130175" y="4643269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7" name="CuadroTexto 166"/>
          <p:cNvSpPr txBox="1"/>
          <p:nvPr/>
        </p:nvSpPr>
        <p:spPr>
          <a:xfrm>
            <a:off x="182349" y="4784403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Medidas y resultados</a:t>
            </a:r>
          </a:p>
        </p:txBody>
      </p:sp>
      <p:sp>
        <p:nvSpPr>
          <p:cNvPr id="168" name="Rectángulo redondeado 167"/>
          <p:cNvSpPr/>
          <p:nvPr/>
        </p:nvSpPr>
        <p:spPr>
          <a:xfrm>
            <a:off x="1981199" y="282633"/>
            <a:ext cx="9889375" cy="6292733"/>
          </a:xfrm>
          <a:prstGeom prst="roundRect">
            <a:avLst>
              <a:gd name="adj" fmla="val 800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70" name="CuadroTexto 169"/>
          <p:cNvSpPr txBox="1"/>
          <p:nvPr/>
        </p:nvSpPr>
        <p:spPr>
          <a:xfrm>
            <a:off x="182350" y="539750"/>
            <a:ext cx="151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Política, estrategia y comunicación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1" name="Rectángulo 170"/>
          <p:cNvSpPr/>
          <p:nvPr/>
        </p:nvSpPr>
        <p:spPr>
          <a:xfrm>
            <a:off x="2067735" y="6258788"/>
            <a:ext cx="1962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  <p:pic>
        <p:nvPicPr>
          <p:cNvPr id="15" name="Google Shape;96;p1"/>
          <p:cNvPicPr preferRelativeResize="0"/>
          <p:nvPr/>
        </p:nvPicPr>
        <p:blipFill rotWithShape="1">
          <a:blip r:embed="rId2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Marcador de contenido 2"/>
          <p:cNvSpPr txBox="1">
            <a:spLocks/>
          </p:cNvSpPr>
          <p:nvPr/>
        </p:nvSpPr>
        <p:spPr>
          <a:xfrm>
            <a:off x="4147500" y="3404462"/>
            <a:ext cx="5778500" cy="1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ncode Sans"/>
              <a:buNone/>
              <a:defRPr sz="1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None/>
              <a:defRPr sz="14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None/>
              <a:defRPr sz="14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None/>
              <a:defRPr sz="14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None/>
              <a:defRPr sz="14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None/>
              <a:defRPr sz="14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None/>
              <a:defRPr sz="14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code Sans"/>
              <a:buNone/>
              <a:defRPr sz="14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code Sans"/>
              <a:buNone/>
              <a:defRPr sz="14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lvl="3" algn="just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14303C"/>
                </a:solidFill>
                <a:ea typeface="Calibri"/>
                <a:cs typeface="Calibri"/>
                <a:sym typeface="Calibri"/>
              </a:rPr>
              <a:t>Criterios sociales</a:t>
            </a:r>
          </a:p>
          <a:p>
            <a:pPr lvl="3" algn="just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14303C"/>
                </a:solidFill>
                <a:ea typeface="Calibri"/>
                <a:cs typeface="Calibri"/>
                <a:sym typeface="Calibri"/>
              </a:rPr>
              <a:t>Criterios económicos</a:t>
            </a:r>
          </a:p>
          <a:p>
            <a:pPr lvl="3" algn="just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14303C"/>
                </a:solidFill>
                <a:ea typeface="Calibri"/>
                <a:cs typeface="Calibri"/>
                <a:sym typeface="Calibri"/>
              </a:rPr>
              <a:t>Criterios ambientales</a:t>
            </a:r>
          </a:p>
          <a:p>
            <a:pPr lvl="3" algn="just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700" i="1" dirty="0">
                <a:solidFill>
                  <a:srgbClr val="14303C"/>
                </a:solidFill>
                <a:ea typeface="Calibri"/>
                <a:cs typeface="Calibri"/>
                <a:sym typeface="Calibri"/>
              </a:rPr>
              <a:t>Conducta empresarial responsable</a:t>
            </a:r>
          </a:p>
          <a:p>
            <a:pPr algn="just">
              <a:buClr>
                <a:srgbClr val="000000"/>
              </a:buClr>
              <a:buSzPct val="100000"/>
            </a:pPr>
            <a:endParaRPr lang="es-ES" sz="1700" dirty="0">
              <a:solidFill>
                <a:srgbClr val="14303C"/>
              </a:solidFill>
              <a:ea typeface="Calibri"/>
              <a:cs typeface="Calibri"/>
              <a:sym typeface="Calibri"/>
            </a:endParaRPr>
          </a:p>
          <a:p>
            <a:pPr algn="just">
              <a:lnSpc>
                <a:spcPct val="107000"/>
              </a:lnSpc>
              <a:buClr>
                <a:srgbClr val="000000"/>
              </a:buClr>
              <a:buSzPct val="100000"/>
            </a:pPr>
            <a:endParaRPr lang="es-ES" sz="1700" dirty="0">
              <a:solidFill>
                <a:srgbClr val="14303C"/>
              </a:solidFill>
              <a:ea typeface="Calibri"/>
              <a:cs typeface="Calibri"/>
              <a:sym typeface="Calibri"/>
            </a:endParaRPr>
          </a:p>
          <a:p>
            <a:pPr algn="just">
              <a:lnSpc>
                <a:spcPct val="107000"/>
              </a:lnSpc>
              <a:buClr>
                <a:srgbClr val="000000"/>
              </a:buClr>
              <a:buSzPct val="100000"/>
            </a:pPr>
            <a:endParaRPr lang="es-ES" sz="1700" dirty="0">
              <a:solidFill>
                <a:srgbClr val="14303C"/>
              </a:solidFill>
              <a:ea typeface="Calibri"/>
              <a:cs typeface="Calibri"/>
              <a:sym typeface="Calibri"/>
            </a:endParaRPr>
          </a:p>
          <a:p>
            <a:pPr algn="just">
              <a:lnSpc>
                <a:spcPct val="107000"/>
              </a:lnSpc>
              <a:buClr>
                <a:srgbClr val="000000"/>
              </a:buClr>
              <a:buSzPct val="100000"/>
            </a:pPr>
            <a:endParaRPr lang="es-ES" sz="1700" dirty="0">
              <a:solidFill>
                <a:srgbClr val="14303C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37" name="Grupo 136"/>
          <p:cNvGrpSpPr/>
          <p:nvPr/>
        </p:nvGrpSpPr>
        <p:grpSpPr>
          <a:xfrm>
            <a:off x="5114925" y="5021067"/>
            <a:ext cx="4488757" cy="1237193"/>
            <a:chOff x="2136243" y="5161718"/>
            <a:chExt cx="5388508" cy="1485182"/>
          </a:xfrm>
        </p:grpSpPr>
        <p:sp>
          <p:nvSpPr>
            <p:cNvPr id="138" name="Rectángulo 137"/>
            <p:cNvSpPr/>
            <p:nvPr/>
          </p:nvSpPr>
          <p:spPr>
            <a:xfrm>
              <a:off x="2136243" y="5161718"/>
              <a:ext cx="5388508" cy="14851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600" dirty="0"/>
            </a:p>
          </p:txBody>
        </p:sp>
        <p:pic>
          <p:nvPicPr>
            <p:cNvPr id="139" name="Imagen 13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395" y="5317375"/>
              <a:ext cx="1098977" cy="1172593"/>
            </a:xfrm>
            <a:prstGeom prst="rect">
              <a:avLst/>
            </a:prstGeom>
          </p:spPr>
        </p:pic>
        <p:sp>
          <p:nvSpPr>
            <p:cNvPr id="140" name="CuadroTexto 139"/>
            <p:cNvSpPr txBox="1"/>
            <p:nvPr/>
          </p:nvSpPr>
          <p:spPr>
            <a:xfrm>
              <a:off x="5036848" y="5317375"/>
              <a:ext cx="2182465" cy="121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Criterios de Sostenibilidad voluntarios</a:t>
              </a:r>
              <a:endParaRPr lang="es-PY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Flecha derecha 140"/>
            <p:cNvSpPr/>
            <p:nvPr/>
          </p:nvSpPr>
          <p:spPr>
            <a:xfrm>
              <a:off x="3946809" y="5791717"/>
              <a:ext cx="752475" cy="439970"/>
            </a:xfrm>
            <a:prstGeom prst="rightArrow">
              <a:avLst>
                <a:gd name="adj1" fmla="val 50000"/>
                <a:gd name="adj2" fmla="val 7164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600" dirty="0"/>
            </a:p>
          </p:txBody>
        </p:sp>
      </p:grpSp>
      <p:sp>
        <p:nvSpPr>
          <p:cNvPr id="142" name="Rectángulo 141"/>
          <p:cNvSpPr/>
          <p:nvPr/>
        </p:nvSpPr>
        <p:spPr>
          <a:xfrm>
            <a:off x="4954682" y="2242430"/>
            <a:ext cx="464339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ct val="100000"/>
            </a:pPr>
            <a:r>
              <a:rPr lang="es-ES" sz="2000" b="1" dirty="0">
                <a:solidFill>
                  <a:srgbClr val="1430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Pliegos Estándares: </a:t>
            </a:r>
            <a:r>
              <a:rPr lang="es-ES" sz="2000" dirty="0">
                <a:solidFill>
                  <a:srgbClr val="1430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Inclusión de criterios transversales de sostenibilidad en el </a:t>
            </a:r>
            <a:r>
              <a:rPr lang="es-ES" sz="2000" b="1" dirty="0">
                <a:solidFill>
                  <a:srgbClr val="14303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100% de las Licitaciones.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72627" y="585045"/>
            <a:ext cx="65520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100" b="1" dirty="0">
                <a:solidFill>
                  <a:srgbClr val="14303C"/>
                </a:solidFill>
                <a:ea typeface="+mj-ea"/>
                <a:cs typeface="+mj-cs"/>
                <a:sym typeface="Calibri"/>
              </a:rPr>
              <a:t>CRITERIOS TRANSVERSALES DE SOSTENIBILIDAD</a:t>
            </a:r>
          </a:p>
          <a:p>
            <a:endParaRPr lang="es-PY" dirty="0"/>
          </a:p>
        </p:txBody>
      </p:sp>
      <p:grpSp>
        <p:nvGrpSpPr>
          <p:cNvPr id="143" name="Google Shape;20964;p58"/>
          <p:cNvGrpSpPr/>
          <p:nvPr/>
        </p:nvGrpSpPr>
        <p:grpSpPr>
          <a:xfrm>
            <a:off x="3823770" y="2216261"/>
            <a:ext cx="871030" cy="1013139"/>
            <a:chOff x="4208970" y="3361347"/>
            <a:chExt cx="299349" cy="348188"/>
          </a:xfrm>
        </p:grpSpPr>
        <p:sp>
          <p:nvSpPr>
            <p:cNvPr id="144" name="Google Shape;20965;p58"/>
            <p:cNvSpPr/>
            <p:nvPr/>
          </p:nvSpPr>
          <p:spPr>
            <a:xfrm>
              <a:off x="4208970" y="3374979"/>
              <a:ext cx="252817" cy="334556"/>
            </a:xfrm>
            <a:custGeom>
              <a:avLst/>
              <a:gdLst/>
              <a:ahLst/>
              <a:cxnLst/>
              <a:rect l="l" t="t" r="r" b="b"/>
              <a:pathLst>
                <a:path w="9644" h="12762" extrusionOk="0">
                  <a:moveTo>
                    <a:pt x="217" y="0"/>
                  </a:moveTo>
                  <a:cubicBezTo>
                    <a:pt x="87" y="0"/>
                    <a:pt x="0" y="101"/>
                    <a:pt x="0" y="217"/>
                  </a:cubicBezTo>
                  <a:lnTo>
                    <a:pt x="0" y="12545"/>
                  </a:lnTo>
                  <a:cubicBezTo>
                    <a:pt x="0" y="12660"/>
                    <a:pt x="87" y="12761"/>
                    <a:pt x="217" y="12761"/>
                  </a:cubicBezTo>
                  <a:lnTo>
                    <a:pt x="9427" y="12761"/>
                  </a:lnTo>
                  <a:cubicBezTo>
                    <a:pt x="9542" y="12761"/>
                    <a:pt x="9643" y="12660"/>
                    <a:pt x="9643" y="12545"/>
                  </a:cubicBezTo>
                  <a:lnTo>
                    <a:pt x="9643" y="2238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966;p58"/>
            <p:cNvSpPr/>
            <p:nvPr/>
          </p:nvSpPr>
          <p:spPr>
            <a:xfrm>
              <a:off x="4439059" y="3410920"/>
              <a:ext cx="22728" cy="298615"/>
            </a:xfrm>
            <a:custGeom>
              <a:avLst/>
              <a:gdLst/>
              <a:ahLst/>
              <a:cxnLst/>
              <a:rect l="l" t="t" r="r" b="b"/>
              <a:pathLst>
                <a:path w="867" h="11391" extrusionOk="0">
                  <a:moveTo>
                    <a:pt x="0" y="1"/>
                  </a:moveTo>
                  <a:lnTo>
                    <a:pt x="0" y="11390"/>
                  </a:lnTo>
                  <a:lnTo>
                    <a:pt x="650" y="11390"/>
                  </a:lnTo>
                  <a:cubicBezTo>
                    <a:pt x="765" y="11390"/>
                    <a:pt x="866" y="11289"/>
                    <a:pt x="866" y="11174"/>
                  </a:cubicBezTo>
                  <a:lnTo>
                    <a:pt x="866" y="8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967;p58"/>
            <p:cNvSpPr/>
            <p:nvPr/>
          </p:nvSpPr>
          <p:spPr>
            <a:xfrm>
              <a:off x="4403092" y="3374979"/>
              <a:ext cx="58695" cy="58669"/>
            </a:xfrm>
            <a:custGeom>
              <a:avLst/>
              <a:gdLst/>
              <a:ahLst/>
              <a:cxnLst/>
              <a:rect l="l" t="t" r="r" b="b"/>
              <a:pathLst>
                <a:path w="2239" h="2238" extrusionOk="0">
                  <a:moveTo>
                    <a:pt x="1" y="0"/>
                  </a:moveTo>
                  <a:lnTo>
                    <a:pt x="15" y="2007"/>
                  </a:lnTo>
                  <a:cubicBezTo>
                    <a:pt x="15" y="2122"/>
                    <a:pt x="116" y="2223"/>
                    <a:pt x="232" y="2223"/>
                  </a:cubicBezTo>
                  <a:lnTo>
                    <a:pt x="2238" y="2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968;p58"/>
            <p:cNvSpPr/>
            <p:nvPr/>
          </p:nvSpPr>
          <p:spPr>
            <a:xfrm>
              <a:off x="4289188" y="3457478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5111" y="404"/>
                  </a:lnTo>
                  <a:cubicBezTo>
                    <a:pt x="5385" y="404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969;p58"/>
            <p:cNvSpPr/>
            <p:nvPr/>
          </p:nvSpPr>
          <p:spPr>
            <a:xfrm>
              <a:off x="4289188" y="3478293"/>
              <a:ext cx="141194" cy="10224"/>
            </a:xfrm>
            <a:custGeom>
              <a:avLst/>
              <a:gdLst/>
              <a:ahLst/>
              <a:cxnLst/>
              <a:rect l="l" t="t" r="r" b="b"/>
              <a:pathLst>
                <a:path w="5386" h="390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970;p58"/>
            <p:cNvSpPr/>
            <p:nvPr/>
          </p:nvSpPr>
          <p:spPr>
            <a:xfrm>
              <a:off x="4240743" y="3457845"/>
              <a:ext cx="31065" cy="30672"/>
            </a:xfrm>
            <a:custGeom>
              <a:avLst/>
              <a:gdLst/>
              <a:ahLst/>
              <a:cxnLst/>
              <a:rect l="l" t="t" r="r" b="b"/>
              <a:pathLst>
                <a:path w="1185" h="1170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3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3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971;p58"/>
            <p:cNvSpPr/>
            <p:nvPr/>
          </p:nvSpPr>
          <p:spPr>
            <a:xfrm>
              <a:off x="4289188" y="3544512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5111" y="404"/>
                  </a:lnTo>
                  <a:cubicBezTo>
                    <a:pt x="5385" y="404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972;p58"/>
            <p:cNvSpPr/>
            <p:nvPr/>
          </p:nvSpPr>
          <p:spPr>
            <a:xfrm>
              <a:off x="4289188" y="3565326"/>
              <a:ext cx="141194" cy="10224"/>
            </a:xfrm>
            <a:custGeom>
              <a:avLst/>
              <a:gdLst/>
              <a:ahLst/>
              <a:cxnLst/>
              <a:rect l="l" t="t" r="r" b="b"/>
              <a:pathLst>
                <a:path w="5386" h="390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973;p58"/>
            <p:cNvSpPr/>
            <p:nvPr/>
          </p:nvSpPr>
          <p:spPr>
            <a:xfrm>
              <a:off x="4240743" y="3544879"/>
              <a:ext cx="31065" cy="30672"/>
            </a:xfrm>
            <a:custGeom>
              <a:avLst/>
              <a:gdLst/>
              <a:ahLst/>
              <a:cxnLst/>
              <a:rect l="l" t="t" r="r" b="b"/>
              <a:pathLst>
                <a:path w="1185" h="1170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3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3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974;p58"/>
            <p:cNvSpPr/>
            <p:nvPr/>
          </p:nvSpPr>
          <p:spPr>
            <a:xfrm>
              <a:off x="4289188" y="3631545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5"/>
                    <a:pt x="275" y="405"/>
                  </a:cubicBezTo>
                  <a:lnTo>
                    <a:pt x="5111" y="405"/>
                  </a:lnTo>
                  <a:cubicBezTo>
                    <a:pt x="5385" y="405"/>
                    <a:pt x="5385" y="15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975;p58"/>
            <p:cNvSpPr/>
            <p:nvPr/>
          </p:nvSpPr>
          <p:spPr>
            <a:xfrm>
              <a:off x="4289188" y="3652360"/>
              <a:ext cx="141194" cy="10250"/>
            </a:xfrm>
            <a:custGeom>
              <a:avLst/>
              <a:gdLst/>
              <a:ahLst/>
              <a:cxnLst/>
              <a:rect l="l" t="t" r="r" b="b"/>
              <a:pathLst>
                <a:path w="5386" h="391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976;p58"/>
            <p:cNvSpPr/>
            <p:nvPr/>
          </p:nvSpPr>
          <p:spPr>
            <a:xfrm>
              <a:off x="4240743" y="3631912"/>
              <a:ext cx="31065" cy="30698"/>
            </a:xfrm>
            <a:custGeom>
              <a:avLst/>
              <a:gdLst/>
              <a:ahLst/>
              <a:cxnLst/>
              <a:rect l="l" t="t" r="r" b="b"/>
              <a:pathLst>
                <a:path w="1185" h="1171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4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4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977;p58"/>
            <p:cNvSpPr/>
            <p:nvPr/>
          </p:nvSpPr>
          <p:spPr>
            <a:xfrm>
              <a:off x="4320227" y="3361347"/>
              <a:ext cx="38248" cy="35967"/>
            </a:xfrm>
            <a:custGeom>
              <a:avLst/>
              <a:gdLst/>
              <a:ahLst/>
              <a:cxnLst/>
              <a:rect l="l" t="t" r="r" b="b"/>
              <a:pathLst>
                <a:path w="1459" h="1372" extrusionOk="0">
                  <a:moveTo>
                    <a:pt x="202" y="1"/>
                  </a:moveTo>
                  <a:cubicBezTo>
                    <a:pt x="87" y="1"/>
                    <a:pt x="0" y="102"/>
                    <a:pt x="15" y="232"/>
                  </a:cubicBezTo>
                  <a:lnTo>
                    <a:pt x="116" y="1199"/>
                  </a:lnTo>
                  <a:cubicBezTo>
                    <a:pt x="130" y="1300"/>
                    <a:pt x="217" y="1372"/>
                    <a:pt x="318" y="1372"/>
                  </a:cubicBezTo>
                  <a:lnTo>
                    <a:pt x="1141" y="1372"/>
                  </a:lnTo>
                  <a:cubicBezTo>
                    <a:pt x="1242" y="1372"/>
                    <a:pt x="1328" y="1300"/>
                    <a:pt x="1343" y="1199"/>
                  </a:cubicBezTo>
                  <a:lnTo>
                    <a:pt x="1444" y="232"/>
                  </a:lnTo>
                  <a:cubicBezTo>
                    <a:pt x="1458" y="102"/>
                    <a:pt x="1372" y="1"/>
                    <a:pt x="1256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978;p58"/>
            <p:cNvSpPr/>
            <p:nvPr/>
          </p:nvSpPr>
          <p:spPr>
            <a:xfrm>
              <a:off x="4405609" y="3596653"/>
              <a:ext cx="102710" cy="101033"/>
            </a:xfrm>
            <a:custGeom>
              <a:avLst/>
              <a:gdLst/>
              <a:ahLst/>
              <a:cxnLst/>
              <a:rect l="l" t="t" r="r" b="b"/>
              <a:pathLst>
                <a:path w="3918" h="3854" extrusionOk="0">
                  <a:moveTo>
                    <a:pt x="233" y="1"/>
                  </a:moveTo>
                  <a:cubicBezTo>
                    <a:pt x="105" y="1"/>
                    <a:pt x="1" y="144"/>
                    <a:pt x="49" y="278"/>
                  </a:cubicBezTo>
                  <a:lnTo>
                    <a:pt x="1161" y="3396"/>
                  </a:lnTo>
                  <a:cubicBezTo>
                    <a:pt x="1198" y="3486"/>
                    <a:pt x="1279" y="3533"/>
                    <a:pt x="1360" y="3533"/>
                  </a:cubicBezTo>
                  <a:cubicBezTo>
                    <a:pt x="1434" y="3533"/>
                    <a:pt x="1509" y="3493"/>
                    <a:pt x="1550" y="3410"/>
                  </a:cubicBezTo>
                  <a:lnTo>
                    <a:pt x="1926" y="2616"/>
                  </a:lnTo>
                  <a:lnTo>
                    <a:pt x="3095" y="3800"/>
                  </a:lnTo>
                  <a:cubicBezTo>
                    <a:pt x="3138" y="3836"/>
                    <a:pt x="3192" y="3854"/>
                    <a:pt x="3246" y="3854"/>
                  </a:cubicBezTo>
                  <a:cubicBezTo>
                    <a:pt x="3301" y="3854"/>
                    <a:pt x="3355" y="3836"/>
                    <a:pt x="3398" y="3800"/>
                  </a:cubicBezTo>
                  <a:lnTo>
                    <a:pt x="3831" y="3352"/>
                  </a:lnTo>
                  <a:cubicBezTo>
                    <a:pt x="3918" y="3266"/>
                    <a:pt x="3918" y="3136"/>
                    <a:pt x="3831" y="3064"/>
                  </a:cubicBezTo>
                  <a:lnTo>
                    <a:pt x="2662" y="1880"/>
                  </a:lnTo>
                  <a:lnTo>
                    <a:pt x="3456" y="1519"/>
                  </a:lnTo>
                  <a:cubicBezTo>
                    <a:pt x="3615" y="1432"/>
                    <a:pt x="3600" y="1187"/>
                    <a:pt x="3427" y="1129"/>
                  </a:cubicBezTo>
                  <a:lnTo>
                    <a:pt x="309" y="18"/>
                  </a:lnTo>
                  <a:cubicBezTo>
                    <a:pt x="283" y="6"/>
                    <a:pt x="258" y="1"/>
                    <a:pt x="23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8" name="Imagen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2" y="491923"/>
            <a:ext cx="1696732" cy="5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4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ángulo redondeado 200"/>
          <p:cNvSpPr/>
          <p:nvPr/>
        </p:nvSpPr>
        <p:spPr>
          <a:xfrm>
            <a:off x="130175" y="539750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02" name="Rectángulo redondeado 201"/>
          <p:cNvSpPr/>
          <p:nvPr/>
        </p:nvSpPr>
        <p:spPr>
          <a:xfrm>
            <a:off x="130175" y="1544888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03" name="CuadroTexto 202"/>
          <p:cNvSpPr txBox="1"/>
          <p:nvPr/>
        </p:nvSpPr>
        <p:spPr>
          <a:xfrm>
            <a:off x="182350" y="1821887"/>
            <a:ext cx="15176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Personas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4" name="Rectángulo redondeado 203"/>
          <p:cNvSpPr/>
          <p:nvPr/>
        </p:nvSpPr>
        <p:spPr>
          <a:xfrm>
            <a:off x="130175" y="2550026"/>
            <a:ext cx="1924050" cy="895350"/>
          </a:xfrm>
          <a:prstGeom prst="roundRect">
            <a:avLst>
              <a:gd name="adj" fmla="val 8182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05" name="CuadroTexto 204"/>
          <p:cNvSpPr txBox="1"/>
          <p:nvPr/>
        </p:nvSpPr>
        <p:spPr>
          <a:xfrm>
            <a:off x="182350" y="2711173"/>
            <a:ext cx="151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F243E"/>
                </a:solidFill>
              </a:rPr>
              <a:t>Proceso de compras</a:t>
            </a:r>
          </a:p>
        </p:txBody>
      </p:sp>
      <p:sp>
        <p:nvSpPr>
          <p:cNvPr id="206" name="Rectángulo redondeado 205"/>
          <p:cNvSpPr/>
          <p:nvPr/>
        </p:nvSpPr>
        <p:spPr>
          <a:xfrm>
            <a:off x="130175" y="3606523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07" name="CuadroTexto 206"/>
          <p:cNvSpPr txBox="1"/>
          <p:nvPr/>
        </p:nvSpPr>
        <p:spPr>
          <a:xfrm>
            <a:off x="182349" y="3747657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Relacionamiento con proveedores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8" name="Rectángulo redondeado 207"/>
          <p:cNvSpPr/>
          <p:nvPr/>
        </p:nvSpPr>
        <p:spPr>
          <a:xfrm>
            <a:off x="130175" y="4643269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09" name="CuadroTexto 208"/>
          <p:cNvSpPr txBox="1"/>
          <p:nvPr/>
        </p:nvSpPr>
        <p:spPr>
          <a:xfrm>
            <a:off x="182349" y="4784403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Medidas y resultados</a:t>
            </a:r>
          </a:p>
        </p:txBody>
      </p:sp>
      <p:sp>
        <p:nvSpPr>
          <p:cNvPr id="210" name="CuadroTexto 209"/>
          <p:cNvSpPr txBox="1"/>
          <p:nvPr/>
        </p:nvSpPr>
        <p:spPr>
          <a:xfrm>
            <a:off x="182350" y="539750"/>
            <a:ext cx="151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Política, estrategia y comunicación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7" name="Rectángulo redondeado 196"/>
          <p:cNvSpPr/>
          <p:nvPr/>
        </p:nvSpPr>
        <p:spPr>
          <a:xfrm>
            <a:off x="1981199" y="282633"/>
            <a:ext cx="9889375" cy="6292733"/>
          </a:xfrm>
          <a:prstGeom prst="roundRect">
            <a:avLst>
              <a:gd name="adj" fmla="val 800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00" name="Rectángulo 199"/>
          <p:cNvSpPr/>
          <p:nvPr/>
        </p:nvSpPr>
        <p:spPr>
          <a:xfrm>
            <a:off x="2067735" y="6258788"/>
            <a:ext cx="1962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  <p:pic>
        <p:nvPicPr>
          <p:cNvPr id="15" name="Google Shape;96;p1"/>
          <p:cNvPicPr preferRelativeResize="0"/>
          <p:nvPr/>
        </p:nvPicPr>
        <p:blipFill rotWithShape="1">
          <a:blip r:embed="rId2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ítulo 1"/>
          <p:cNvSpPr txBox="1">
            <a:spLocks/>
          </p:cNvSpPr>
          <p:nvPr/>
        </p:nvSpPr>
        <p:spPr>
          <a:xfrm>
            <a:off x="2506217" y="1879718"/>
            <a:ext cx="6275833" cy="91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>
              <a:buClr>
                <a:srgbClr val="000000"/>
              </a:buClr>
              <a:buSzPts val="2700"/>
            </a:pPr>
            <a:r>
              <a:rPr lang="es-ES" sz="4000" kern="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PRODUCTOS SOSTENIBLES</a:t>
            </a:r>
            <a:endParaRPr lang="es-ES" sz="4000" kern="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506217" y="3114284"/>
            <a:ext cx="8674770" cy="2232003"/>
            <a:chOff x="2469626" y="2400292"/>
            <a:chExt cx="8674770" cy="2232003"/>
          </a:xfrm>
        </p:grpSpPr>
        <p:grpSp>
          <p:nvGrpSpPr>
            <p:cNvPr id="8" name="Grupo 7"/>
            <p:cNvGrpSpPr/>
            <p:nvPr/>
          </p:nvGrpSpPr>
          <p:grpSpPr>
            <a:xfrm rot="10800000">
              <a:off x="2469626" y="2400292"/>
              <a:ext cx="8543034" cy="2232003"/>
              <a:chOff x="2391666" y="2334004"/>
              <a:chExt cx="9652684" cy="2521917"/>
            </a:xfrm>
          </p:grpSpPr>
          <p:grpSp>
            <p:nvGrpSpPr>
              <p:cNvPr id="159" name="Google Shape;8316;p51"/>
              <p:cNvGrpSpPr/>
              <p:nvPr/>
            </p:nvGrpSpPr>
            <p:grpSpPr>
              <a:xfrm rot="5400000">
                <a:off x="1763581" y="2962089"/>
                <a:ext cx="2521900" cy="1265730"/>
                <a:chOff x="4100207" y="2107304"/>
                <a:chExt cx="235810" cy="118352"/>
              </a:xfrm>
            </p:grpSpPr>
            <p:sp>
              <p:nvSpPr>
                <p:cNvPr id="160" name="Google Shape;8317;p51"/>
                <p:cNvSpPr/>
                <p:nvPr/>
              </p:nvSpPr>
              <p:spPr>
                <a:xfrm>
                  <a:off x="4171350" y="2107375"/>
                  <a:ext cx="164667" cy="118200"/>
                </a:xfrm>
                <a:prstGeom prst="rect">
                  <a:avLst/>
                </a:prstGeom>
                <a:solidFill>
                  <a:srgbClr val="CD9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8319;p51"/>
                <p:cNvSpPr/>
                <p:nvPr/>
              </p:nvSpPr>
              <p:spPr>
                <a:xfrm rot="-5400000">
                  <a:off x="4092228" y="2115283"/>
                  <a:ext cx="118352" cy="10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3" name="Google Shape;8316;p51"/>
              <p:cNvGrpSpPr/>
              <p:nvPr/>
            </p:nvGrpSpPr>
            <p:grpSpPr>
              <a:xfrm rot="5400000">
                <a:off x="3201808" y="2962106"/>
                <a:ext cx="2521901" cy="1265730"/>
                <a:chOff x="4100207" y="2107304"/>
                <a:chExt cx="235810" cy="118352"/>
              </a:xfrm>
            </p:grpSpPr>
            <p:sp>
              <p:nvSpPr>
                <p:cNvPr id="164" name="Google Shape;8317;p51"/>
                <p:cNvSpPr/>
                <p:nvPr/>
              </p:nvSpPr>
              <p:spPr>
                <a:xfrm>
                  <a:off x="4171350" y="2107375"/>
                  <a:ext cx="164667" cy="118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8319;p51"/>
                <p:cNvSpPr/>
                <p:nvPr/>
              </p:nvSpPr>
              <p:spPr>
                <a:xfrm rot="16200000">
                  <a:off x="4092228" y="2115283"/>
                  <a:ext cx="118352" cy="10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" name="Google Shape;8316;p51"/>
              <p:cNvGrpSpPr/>
              <p:nvPr/>
            </p:nvGrpSpPr>
            <p:grpSpPr>
              <a:xfrm rot="5400000">
                <a:off x="4593485" y="2962103"/>
                <a:ext cx="2521880" cy="1265730"/>
                <a:chOff x="4100207" y="2107304"/>
                <a:chExt cx="235808" cy="118352"/>
              </a:xfrm>
            </p:grpSpPr>
            <p:sp>
              <p:nvSpPr>
                <p:cNvPr id="168" name="Google Shape;8317;p51"/>
                <p:cNvSpPr/>
                <p:nvPr/>
              </p:nvSpPr>
              <p:spPr>
                <a:xfrm>
                  <a:off x="4171348" y="2107375"/>
                  <a:ext cx="164667" cy="118200"/>
                </a:xfrm>
                <a:prstGeom prst="rect">
                  <a:avLst/>
                </a:prstGeom>
                <a:solidFill>
                  <a:srgbClr val="CD9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8319;p51"/>
                <p:cNvSpPr/>
                <p:nvPr/>
              </p:nvSpPr>
              <p:spPr>
                <a:xfrm rot="16200000">
                  <a:off x="4092228" y="2115283"/>
                  <a:ext cx="118352" cy="10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8316;p51"/>
              <p:cNvGrpSpPr/>
              <p:nvPr/>
            </p:nvGrpSpPr>
            <p:grpSpPr>
              <a:xfrm rot="5400000">
                <a:off x="5975602" y="2962103"/>
                <a:ext cx="2521880" cy="1265730"/>
                <a:chOff x="4100207" y="2107304"/>
                <a:chExt cx="235808" cy="118352"/>
              </a:xfrm>
            </p:grpSpPr>
            <p:sp>
              <p:nvSpPr>
                <p:cNvPr id="172" name="Google Shape;8317;p51"/>
                <p:cNvSpPr/>
                <p:nvPr/>
              </p:nvSpPr>
              <p:spPr>
                <a:xfrm>
                  <a:off x="4171348" y="2107375"/>
                  <a:ext cx="164667" cy="118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8319;p51"/>
                <p:cNvSpPr/>
                <p:nvPr/>
              </p:nvSpPr>
              <p:spPr>
                <a:xfrm rot="16200000">
                  <a:off x="4092228" y="2115283"/>
                  <a:ext cx="118352" cy="10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" name="Google Shape;8316;p51"/>
              <p:cNvGrpSpPr/>
              <p:nvPr/>
            </p:nvGrpSpPr>
            <p:grpSpPr>
              <a:xfrm rot="5400000">
                <a:off x="7339312" y="2962103"/>
                <a:ext cx="2521880" cy="1265730"/>
                <a:chOff x="4100207" y="2107304"/>
                <a:chExt cx="235808" cy="118352"/>
              </a:xfrm>
            </p:grpSpPr>
            <p:sp>
              <p:nvSpPr>
                <p:cNvPr id="176" name="Google Shape;8317;p51"/>
                <p:cNvSpPr/>
                <p:nvPr/>
              </p:nvSpPr>
              <p:spPr>
                <a:xfrm>
                  <a:off x="4171348" y="2107375"/>
                  <a:ext cx="164667" cy="118200"/>
                </a:xfrm>
                <a:prstGeom prst="rect">
                  <a:avLst/>
                </a:prstGeom>
                <a:solidFill>
                  <a:srgbClr val="CD9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8319;p51"/>
                <p:cNvSpPr/>
                <p:nvPr/>
              </p:nvSpPr>
              <p:spPr>
                <a:xfrm rot="16200000">
                  <a:off x="4092228" y="2115283"/>
                  <a:ext cx="118352" cy="10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9" name="Google Shape;8316;p51"/>
              <p:cNvGrpSpPr/>
              <p:nvPr/>
            </p:nvGrpSpPr>
            <p:grpSpPr>
              <a:xfrm rot="5400000">
                <a:off x="8777231" y="2962103"/>
                <a:ext cx="2521880" cy="1265730"/>
                <a:chOff x="4100207" y="2107304"/>
                <a:chExt cx="235808" cy="118352"/>
              </a:xfrm>
            </p:grpSpPr>
            <p:sp>
              <p:nvSpPr>
                <p:cNvPr id="180" name="Google Shape;8317;p51"/>
                <p:cNvSpPr/>
                <p:nvPr/>
              </p:nvSpPr>
              <p:spPr>
                <a:xfrm>
                  <a:off x="4171348" y="2107375"/>
                  <a:ext cx="164667" cy="118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8319;p51"/>
                <p:cNvSpPr/>
                <p:nvPr/>
              </p:nvSpPr>
              <p:spPr>
                <a:xfrm rot="16200000">
                  <a:off x="4092228" y="2115283"/>
                  <a:ext cx="118352" cy="10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" name="Google Shape;8316;p51"/>
              <p:cNvGrpSpPr/>
              <p:nvPr/>
            </p:nvGrpSpPr>
            <p:grpSpPr>
              <a:xfrm rot="5400000">
                <a:off x="10150545" y="2962103"/>
                <a:ext cx="2521880" cy="1265730"/>
                <a:chOff x="4100207" y="2107304"/>
                <a:chExt cx="235808" cy="118352"/>
              </a:xfrm>
            </p:grpSpPr>
            <p:sp>
              <p:nvSpPr>
                <p:cNvPr id="184" name="Google Shape;8317;p51"/>
                <p:cNvSpPr/>
                <p:nvPr/>
              </p:nvSpPr>
              <p:spPr>
                <a:xfrm>
                  <a:off x="4171348" y="2107375"/>
                  <a:ext cx="164667" cy="118200"/>
                </a:xfrm>
                <a:prstGeom prst="rect">
                  <a:avLst/>
                </a:prstGeom>
                <a:solidFill>
                  <a:srgbClr val="CD9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8319;p51"/>
                <p:cNvSpPr/>
                <p:nvPr/>
              </p:nvSpPr>
              <p:spPr>
                <a:xfrm rot="16200000">
                  <a:off x="4092228" y="2115283"/>
                  <a:ext cx="118352" cy="10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4" h="8508" extrusionOk="0">
                      <a:moveTo>
                        <a:pt x="2425" y="1"/>
                      </a:moveTo>
                      <a:lnTo>
                        <a:pt x="1" y="4254"/>
                      </a:lnTo>
                      <a:lnTo>
                        <a:pt x="458" y="5077"/>
                      </a:lnTo>
                      <a:lnTo>
                        <a:pt x="2425" y="8507"/>
                      </a:lnTo>
                      <a:lnTo>
                        <a:pt x="7364" y="8507"/>
                      </a:lnTo>
                      <a:lnTo>
                        <a:pt x="9330" y="5077"/>
                      </a:lnTo>
                      <a:lnTo>
                        <a:pt x="9833" y="4254"/>
                      </a:lnTo>
                      <a:lnTo>
                        <a:pt x="7364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3" name="CuadroTexto 42"/>
            <p:cNvSpPr txBox="1"/>
            <p:nvPr/>
          </p:nvSpPr>
          <p:spPr>
            <a:xfrm>
              <a:off x="3675799" y="2702099"/>
              <a:ext cx="1151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600" b="1" dirty="0">
                  <a:solidFill>
                    <a:srgbClr val="0F243E"/>
                  </a:solidFill>
                  <a:ea typeface="Calibri"/>
                  <a:cs typeface="Calibri"/>
                  <a:sym typeface="Calibri"/>
                </a:rPr>
                <a:t>Exclusivo para MIPYMES</a:t>
              </a:r>
              <a:endParaRPr lang="es-PY" sz="1600" b="1" dirty="0">
                <a:solidFill>
                  <a:srgbClr val="0F243E"/>
                </a:solidFill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5079264" y="2689918"/>
              <a:ext cx="883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600" b="1" dirty="0">
                  <a:solidFill>
                    <a:srgbClr val="0F243E"/>
                  </a:solidFill>
                  <a:ea typeface="Calibri"/>
                  <a:cs typeface="Calibri"/>
                  <a:sym typeface="Calibri"/>
                </a:rPr>
                <a:t>Resmas de papel </a:t>
              </a:r>
              <a:endParaRPr lang="es-PY" sz="1600" b="1" dirty="0">
                <a:solidFill>
                  <a:srgbClr val="0F243E"/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6173800" y="2689919"/>
              <a:ext cx="10943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0F243E"/>
                  </a:solidFill>
                  <a:ea typeface="Calibri"/>
                  <a:cs typeface="Calibri"/>
                  <a:sym typeface="Calibri"/>
                </a:rPr>
                <a:t>Insumos de limpieza</a:t>
              </a:r>
              <a:endParaRPr lang="es-PY" sz="1600" b="1" dirty="0">
                <a:solidFill>
                  <a:srgbClr val="0F243E"/>
                </a:solidFill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7396216" y="2958317"/>
              <a:ext cx="1111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600" b="1" dirty="0">
                  <a:solidFill>
                    <a:srgbClr val="0F243E"/>
                  </a:solidFill>
                  <a:ea typeface="Calibri"/>
                  <a:cs typeface="Calibri"/>
                  <a:sym typeface="Calibri"/>
                </a:rPr>
                <a:t>Muebles</a:t>
              </a:r>
              <a:endParaRPr lang="es-PY" sz="1600" b="1" dirty="0">
                <a:solidFill>
                  <a:srgbClr val="0F243E"/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5EF0E50-3FAF-4ADC-B73F-C26ED4B3FAE2}"/>
                </a:ext>
              </a:extLst>
            </p:cNvPr>
            <p:cNvSpPr txBox="1"/>
            <p:nvPr/>
          </p:nvSpPr>
          <p:spPr>
            <a:xfrm>
              <a:off x="8569952" y="2821058"/>
              <a:ext cx="1219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000" b="1" dirty="0">
                  <a:solidFill>
                    <a:srgbClr val="0F243E"/>
                  </a:solidFill>
                  <a:ea typeface="Calibri"/>
                  <a:cs typeface="Calibri"/>
                  <a:sym typeface="Calibri"/>
                </a:rPr>
                <a:t>Acondicionadores</a:t>
              </a:r>
              <a:r>
                <a:rPr lang="es-PY" sz="1200" b="1" dirty="0">
                  <a:solidFill>
                    <a:srgbClr val="0F243E"/>
                  </a:solidFill>
                  <a:ea typeface="Calibri"/>
                  <a:cs typeface="Calibri"/>
                  <a:sym typeface="Calibri"/>
                </a:rPr>
                <a:t> </a:t>
              </a:r>
            </a:p>
            <a:p>
              <a:pPr algn="ctr"/>
              <a:r>
                <a:rPr lang="es-PY" sz="2400" b="1" dirty="0">
                  <a:solidFill>
                    <a:srgbClr val="0F243E"/>
                  </a:solidFill>
                  <a:ea typeface="Calibri"/>
                  <a:cs typeface="Calibri"/>
                  <a:sym typeface="Calibri"/>
                </a:rPr>
                <a:t>de aire</a:t>
              </a:r>
              <a:endParaRPr lang="es-PY" sz="2400" b="1" dirty="0">
                <a:solidFill>
                  <a:srgbClr val="0F243E"/>
                </a:solidFill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D001258D-DD12-41AF-8FF1-2901F1F930ED}"/>
                </a:ext>
              </a:extLst>
            </p:cNvPr>
            <p:cNvSpPr txBox="1"/>
            <p:nvPr/>
          </p:nvSpPr>
          <p:spPr>
            <a:xfrm>
              <a:off x="9789602" y="2783329"/>
              <a:ext cx="1354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0F243E"/>
                  </a:solidFill>
                  <a:cs typeface="Calibri"/>
                  <a:sym typeface="Calibri"/>
                </a:rPr>
                <a:t>Artesanía indígena</a:t>
              </a:r>
              <a:endParaRPr lang="es-PY" sz="1600" b="1" dirty="0">
                <a:solidFill>
                  <a:srgbClr val="0F243E"/>
                </a:solidFill>
              </a:endParaRPr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2475501" y="2936141"/>
              <a:ext cx="1122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600" b="1" dirty="0">
                  <a:solidFill>
                    <a:srgbClr val="0F243E"/>
                  </a:solidFill>
                  <a:ea typeface="Calibri"/>
                  <a:cs typeface="Calibri"/>
                  <a:sym typeface="Calibri"/>
                </a:rPr>
                <a:t>Alimentos</a:t>
              </a:r>
              <a:endParaRPr lang="es-PY" sz="1600" b="1" dirty="0">
                <a:solidFill>
                  <a:srgbClr val="0F243E"/>
                </a:solidFill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3835512" y="3845884"/>
              <a:ext cx="83577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24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22 </a:t>
              </a:r>
            </a:p>
            <a:p>
              <a:pPr algn="ctr"/>
              <a:r>
                <a:rPr lang="es-PY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ítems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056883" y="3816421"/>
              <a:ext cx="92804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24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3</a:t>
              </a:r>
              <a:r>
                <a:rPr lang="es-PY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</a:t>
              </a:r>
            </a:p>
            <a:p>
              <a:pPr algn="ctr"/>
              <a:r>
                <a:rPr lang="es-PY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ítems</a:t>
              </a: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6188603" y="3845884"/>
              <a:ext cx="10863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24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110 </a:t>
              </a:r>
            </a:p>
            <a:p>
              <a:pPr algn="ctr"/>
              <a:r>
                <a:rPr lang="es-PY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ítems</a:t>
              </a: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7445745" y="3854633"/>
              <a:ext cx="106157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24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61 </a:t>
              </a:r>
            </a:p>
            <a:p>
              <a:pPr algn="ctr"/>
              <a:r>
                <a:rPr lang="es-PY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ítems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7BE79CBE-02F5-4CBD-9FD6-254EBA0926B4}"/>
                </a:ext>
              </a:extLst>
            </p:cNvPr>
            <p:cNvSpPr txBox="1"/>
            <p:nvPr/>
          </p:nvSpPr>
          <p:spPr>
            <a:xfrm>
              <a:off x="8659984" y="3845885"/>
              <a:ext cx="109994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24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21 </a:t>
              </a:r>
            </a:p>
            <a:p>
              <a:pPr algn="ctr"/>
              <a:r>
                <a:rPr lang="es-PY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ítems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BB36574B-B1C5-4531-A1D6-05FD6D8DA486}"/>
                </a:ext>
              </a:extLst>
            </p:cNvPr>
            <p:cNvSpPr txBox="1"/>
            <p:nvPr/>
          </p:nvSpPr>
          <p:spPr>
            <a:xfrm>
              <a:off x="9912599" y="3839444"/>
              <a:ext cx="109929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24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2 </a:t>
              </a:r>
            </a:p>
            <a:p>
              <a:pPr algn="ctr"/>
              <a:r>
                <a:rPr lang="es-PY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ítems</a:t>
              </a:r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2579661" y="3845884"/>
              <a:ext cx="84153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24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10</a:t>
              </a:r>
            </a:p>
            <a:p>
              <a:pPr algn="ctr"/>
              <a:r>
                <a:rPr lang="es-PY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ítems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17" y="770054"/>
            <a:ext cx="2865883" cy="1320231"/>
          </a:xfrm>
          <a:prstGeom prst="rect">
            <a:avLst/>
          </a:prstGeom>
        </p:spPr>
      </p:pic>
      <p:pic>
        <p:nvPicPr>
          <p:cNvPr id="187" name="Imagen 1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2" y="491923"/>
            <a:ext cx="1696732" cy="5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6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ángulo redondeado 145"/>
          <p:cNvSpPr/>
          <p:nvPr/>
        </p:nvSpPr>
        <p:spPr>
          <a:xfrm>
            <a:off x="130175" y="539750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7" name="Rectángulo redondeado 146"/>
          <p:cNvSpPr/>
          <p:nvPr/>
        </p:nvSpPr>
        <p:spPr>
          <a:xfrm>
            <a:off x="130175" y="1544888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8" name="CuadroTexto 147"/>
          <p:cNvSpPr txBox="1"/>
          <p:nvPr/>
        </p:nvSpPr>
        <p:spPr>
          <a:xfrm>
            <a:off x="182350" y="1821887"/>
            <a:ext cx="15176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Personas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9" name="Rectángulo redondeado 148"/>
          <p:cNvSpPr/>
          <p:nvPr/>
        </p:nvSpPr>
        <p:spPr>
          <a:xfrm>
            <a:off x="130175" y="2550026"/>
            <a:ext cx="1924050" cy="895350"/>
          </a:xfrm>
          <a:prstGeom prst="roundRect">
            <a:avLst>
              <a:gd name="adj" fmla="val 8182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0" name="CuadroTexto 149"/>
          <p:cNvSpPr txBox="1"/>
          <p:nvPr/>
        </p:nvSpPr>
        <p:spPr>
          <a:xfrm>
            <a:off x="182350" y="2711173"/>
            <a:ext cx="151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F243E"/>
                </a:solidFill>
              </a:rPr>
              <a:t>Proceso de compras</a:t>
            </a:r>
          </a:p>
        </p:txBody>
      </p:sp>
      <p:sp>
        <p:nvSpPr>
          <p:cNvPr id="151" name="Rectángulo redondeado 150"/>
          <p:cNvSpPr/>
          <p:nvPr/>
        </p:nvSpPr>
        <p:spPr>
          <a:xfrm>
            <a:off x="130175" y="3606523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2" name="CuadroTexto 151"/>
          <p:cNvSpPr txBox="1"/>
          <p:nvPr/>
        </p:nvSpPr>
        <p:spPr>
          <a:xfrm>
            <a:off x="182349" y="3747657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Relacionamiento con proveedores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" name="Rectángulo redondeado 152"/>
          <p:cNvSpPr/>
          <p:nvPr/>
        </p:nvSpPr>
        <p:spPr>
          <a:xfrm>
            <a:off x="130175" y="4643269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4" name="CuadroTexto 153"/>
          <p:cNvSpPr txBox="1"/>
          <p:nvPr/>
        </p:nvSpPr>
        <p:spPr>
          <a:xfrm>
            <a:off x="182349" y="4784403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Medidas y resultados</a:t>
            </a:r>
          </a:p>
        </p:txBody>
      </p:sp>
      <p:sp>
        <p:nvSpPr>
          <p:cNvPr id="155" name="CuadroTexto 154"/>
          <p:cNvSpPr txBox="1"/>
          <p:nvPr/>
        </p:nvSpPr>
        <p:spPr>
          <a:xfrm>
            <a:off x="182350" y="539750"/>
            <a:ext cx="151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Política, estrategia y comunicación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2" name="Rectángulo redondeado 141"/>
          <p:cNvSpPr/>
          <p:nvPr/>
        </p:nvSpPr>
        <p:spPr>
          <a:xfrm>
            <a:off x="1981199" y="282633"/>
            <a:ext cx="9889375" cy="6292733"/>
          </a:xfrm>
          <a:prstGeom prst="roundRect">
            <a:avLst>
              <a:gd name="adj" fmla="val 800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5" name="Rectángulo 144"/>
          <p:cNvSpPr/>
          <p:nvPr/>
        </p:nvSpPr>
        <p:spPr>
          <a:xfrm>
            <a:off x="2067735" y="6258788"/>
            <a:ext cx="1962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  <p:pic>
        <p:nvPicPr>
          <p:cNvPr id="15" name="Google Shape;96;p1"/>
          <p:cNvPicPr preferRelativeResize="0"/>
          <p:nvPr/>
        </p:nvPicPr>
        <p:blipFill rotWithShape="1">
          <a:blip r:embed="rId2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ítulo 1"/>
          <p:cNvSpPr txBox="1">
            <a:spLocks/>
          </p:cNvSpPr>
          <p:nvPr/>
        </p:nvSpPr>
        <p:spPr>
          <a:xfrm>
            <a:off x="2402710" y="708690"/>
            <a:ext cx="6275833" cy="91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>
              <a:buClr>
                <a:srgbClr val="000000"/>
              </a:buClr>
              <a:buSzPts val="2700"/>
            </a:pPr>
            <a:r>
              <a:rPr lang="es-ES" sz="4400" kern="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5 rubros </a:t>
            </a:r>
            <a:r>
              <a:rPr lang="es-ES" sz="4400" kern="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priorizados</a:t>
            </a:r>
            <a:endParaRPr lang="es-ES" sz="4400" kern="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402965" y="2055114"/>
            <a:ext cx="6838949" cy="3745159"/>
            <a:chOff x="1847855" y="2567603"/>
            <a:chExt cx="6121968" cy="3639387"/>
          </a:xfrm>
        </p:grpSpPr>
        <p:grpSp>
          <p:nvGrpSpPr>
            <p:cNvPr id="51" name="Google Shape;8320;p51"/>
            <p:cNvGrpSpPr/>
            <p:nvPr/>
          </p:nvGrpSpPr>
          <p:grpSpPr>
            <a:xfrm>
              <a:off x="1847855" y="2567603"/>
              <a:ext cx="6121968" cy="1463691"/>
              <a:chOff x="2525450" y="2505350"/>
              <a:chExt cx="678828" cy="162300"/>
            </a:xfrm>
          </p:grpSpPr>
          <p:grpSp>
            <p:nvGrpSpPr>
              <p:cNvPr id="52" name="Google Shape;8321;p51"/>
              <p:cNvGrpSpPr/>
              <p:nvPr/>
            </p:nvGrpSpPr>
            <p:grpSpPr>
              <a:xfrm>
                <a:off x="2525450" y="2505350"/>
                <a:ext cx="678828" cy="107475"/>
                <a:chOff x="2525450" y="2505350"/>
                <a:chExt cx="678828" cy="107475"/>
              </a:xfrm>
            </p:grpSpPr>
            <p:sp>
              <p:nvSpPr>
                <p:cNvPr id="68" name="Google Shape;8322;p51"/>
                <p:cNvSpPr/>
                <p:nvPr/>
              </p:nvSpPr>
              <p:spPr>
                <a:xfrm>
                  <a:off x="2562225" y="2505350"/>
                  <a:ext cx="51950" cy="10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" h="4299" extrusionOk="0">
                      <a:moveTo>
                        <a:pt x="2078" y="0"/>
                      </a:moveTo>
                      <a:lnTo>
                        <a:pt x="1" y="2106"/>
                      </a:lnTo>
                      <a:lnTo>
                        <a:pt x="1" y="4299"/>
                      </a:lnTo>
                      <a:lnTo>
                        <a:pt x="2078" y="3246"/>
                      </a:lnTo>
                      <a:lnTo>
                        <a:pt x="2078" y="0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8323;p51"/>
                <p:cNvSpPr/>
                <p:nvPr/>
              </p:nvSpPr>
              <p:spPr>
                <a:xfrm>
                  <a:off x="2525450" y="2558000"/>
                  <a:ext cx="36800" cy="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193" extrusionOk="0">
                      <a:moveTo>
                        <a:pt x="0" y="0"/>
                      </a:moveTo>
                      <a:lnTo>
                        <a:pt x="0" y="2193"/>
                      </a:lnTo>
                      <a:lnTo>
                        <a:pt x="1472" y="2193"/>
                      </a:lnTo>
                      <a:lnTo>
                        <a:pt x="1472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8324;p51"/>
                <p:cNvSpPr/>
                <p:nvPr/>
              </p:nvSpPr>
              <p:spPr>
                <a:xfrm>
                  <a:off x="2614150" y="2505350"/>
                  <a:ext cx="28475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6" extrusionOk="0">
                      <a:moveTo>
                        <a:pt x="1" y="0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3"/>
                      </a:lnTo>
                      <a:lnTo>
                        <a:pt x="9824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324;p51"/>
                <p:cNvSpPr/>
                <p:nvPr/>
              </p:nvSpPr>
              <p:spPr>
                <a:xfrm>
                  <a:off x="2830656" y="2505350"/>
                  <a:ext cx="28475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6" extrusionOk="0">
                      <a:moveTo>
                        <a:pt x="1" y="0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3"/>
                      </a:lnTo>
                      <a:lnTo>
                        <a:pt x="9824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8324;p51"/>
                <p:cNvSpPr/>
                <p:nvPr/>
              </p:nvSpPr>
              <p:spPr>
                <a:xfrm>
                  <a:off x="2919528" y="2505350"/>
                  <a:ext cx="28475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6" extrusionOk="0">
                      <a:moveTo>
                        <a:pt x="1" y="0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3"/>
                      </a:lnTo>
                      <a:lnTo>
                        <a:pt x="9824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" name="Google Shape;8325;p51"/>
              <p:cNvGrpSpPr/>
              <p:nvPr/>
            </p:nvGrpSpPr>
            <p:grpSpPr>
              <a:xfrm>
                <a:off x="2525450" y="2586475"/>
                <a:ext cx="678828" cy="81175"/>
                <a:chOff x="2525450" y="2586475"/>
                <a:chExt cx="678828" cy="81175"/>
              </a:xfrm>
            </p:grpSpPr>
            <p:sp>
              <p:nvSpPr>
                <p:cNvPr id="63" name="Google Shape;8326;p51"/>
                <p:cNvSpPr/>
                <p:nvPr/>
              </p:nvSpPr>
              <p:spPr>
                <a:xfrm>
                  <a:off x="2562225" y="2586475"/>
                  <a:ext cx="519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" h="3247" extrusionOk="0">
                      <a:moveTo>
                        <a:pt x="2078" y="1"/>
                      </a:moveTo>
                      <a:lnTo>
                        <a:pt x="1" y="1054"/>
                      </a:lnTo>
                      <a:lnTo>
                        <a:pt x="1" y="3246"/>
                      </a:lnTo>
                      <a:lnTo>
                        <a:pt x="2078" y="3246"/>
                      </a:lnTo>
                      <a:lnTo>
                        <a:pt x="2078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8327;p51"/>
                <p:cNvSpPr/>
                <p:nvPr/>
              </p:nvSpPr>
              <p:spPr>
                <a:xfrm>
                  <a:off x="2525450" y="2612800"/>
                  <a:ext cx="368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194" extrusionOk="0">
                      <a:moveTo>
                        <a:pt x="0" y="1"/>
                      </a:moveTo>
                      <a:lnTo>
                        <a:pt x="0" y="2193"/>
                      </a:lnTo>
                      <a:lnTo>
                        <a:pt x="1472" y="2193"/>
                      </a:lnTo>
                      <a:lnTo>
                        <a:pt x="1472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8328;p51"/>
                <p:cNvSpPr/>
                <p:nvPr/>
              </p:nvSpPr>
              <p:spPr>
                <a:xfrm>
                  <a:off x="2614150" y="2586475"/>
                  <a:ext cx="2847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7" extrusionOk="0">
                      <a:moveTo>
                        <a:pt x="1" y="1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4"/>
                      </a:lnTo>
                      <a:lnTo>
                        <a:pt x="9824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328;p51"/>
                <p:cNvSpPr/>
                <p:nvPr/>
              </p:nvSpPr>
              <p:spPr>
                <a:xfrm>
                  <a:off x="2830656" y="2586475"/>
                  <a:ext cx="2847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7" extrusionOk="0">
                      <a:moveTo>
                        <a:pt x="1" y="1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4"/>
                      </a:lnTo>
                      <a:lnTo>
                        <a:pt x="9824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8328;p51"/>
                <p:cNvSpPr/>
                <p:nvPr/>
              </p:nvSpPr>
              <p:spPr>
                <a:xfrm>
                  <a:off x="2919528" y="2586475"/>
                  <a:ext cx="2847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7" extrusionOk="0">
                      <a:moveTo>
                        <a:pt x="1" y="1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4"/>
                      </a:lnTo>
                      <a:lnTo>
                        <a:pt x="9824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2" name="Google Shape;8320;p51"/>
            <p:cNvGrpSpPr/>
            <p:nvPr/>
          </p:nvGrpSpPr>
          <p:grpSpPr>
            <a:xfrm flipV="1">
              <a:off x="1847855" y="4011679"/>
              <a:ext cx="6121968" cy="2195311"/>
              <a:chOff x="2525450" y="2505350"/>
              <a:chExt cx="678828" cy="243425"/>
            </a:xfrm>
          </p:grpSpPr>
          <p:grpSp>
            <p:nvGrpSpPr>
              <p:cNvPr id="73" name="Google Shape;8321;p51"/>
              <p:cNvGrpSpPr/>
              <p:nvPr/>
            </p:nvGrpSpPr>
            <p:grpSpPr>
              <a:xfrm>
                <a:off x="2525450" y="2505350"/>
                <a:ext cx="678828" cy="107475"/>
                <a:chOff x="2525450" y="2505350"/>
                <a:chExt cx="678828" cy="107475"/>
              </a:xfrm>
            </p:grpSpPr>
            <p:sp>
              <p:nvSpPr>
                <p:cNvPr id="82" name="Google Shape;8322;p51"/>
                <p:cNvSpPr/>
                <p:nvPr/>
              </p:nvSpPr>
              <p:spPr>
                <a:xfrm>
                  <a:off x="2562225" y="2505350"/>
                  <a:ext cx="51950" cy="10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" h="4299" extrusionOk="0">
                      <a:moveTo>
                        <a:pt x="2078" y="0"/>
                      </a:moveTo>
                      <a:lnTo>
                        <a:pt x="1" y="2106"/>
                      </a:lnTo>
                      <a:lnTo>
                        <a:pt x="1" y="4299"/>
                      </a:lnTo>
                      <a:lnTo>
                        <a:pt x="2078" y="3246"/>
                      </a:lnTo>
                      <a:lnTo>
                        <a:pt x="2078" y="0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23;p51"/>
                <p:cNvSpPr/>
                <p:nvPr/>
              </p:nvSpPr>
              <p:spPr>
                <a:xfrm>
                  <a:off x="2525450" y="2558000"/>
                  <a:ext cx="36800" cy="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193" extrusionOk="0">
                      <a:moveTo>
                        <a:pt x="0" y="0"/>
                      </a:moveTo>
                      <a:lnTo>
                        <a:pt x="0" y="2193"/>
                      </a:lnTo>
                      <a:lnTo>
                        <a:pt x="1472" y="2193"/>
                      </a:lnTo>
                      <a:lnTo>
                        <a:pt x="1472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324;p51"/>
                <p:cNvSpPr/>
                <p:nvPr/>
              </p:nvSpPr>
              <p:spPr>
                <a:xfrm>
                  <a:off x="2614150" y="2505350"/>
                  <a:ext cx="28475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6" extrusionOk="0">
                      <a:moveTo>
                        <a:pt x="1" y="0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3"/>
                      </a:lnTo>
                      <a:lnTo>
                        <a:pt x="9824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324;p51"/>
                <p:cNvSpPr/>
                <p:nvPr/>
              </p:nvSpPr>
              <p:spPr>
                <a:xfrm>
                  <a:off x="2830656" y="2505350"/>
                  <a:ext cx="28475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6" extrusionOk="0">
                      <a:moveTo>
                        <a:pt x="1" y="0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3"/>
                      </a:lnTo>
                      <a:lnTo>
                        <a:pt x="9824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8324;p51"/>
                <p:cNvSpPr/>
                <p:nvPr/>
              </p:nvSpPr>
              <p:spPr>
                <a:xfrm>
                  <a:off x="2919528" y="2505350"/>
                  <a:ext cx="28475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6" extrusionOk="0">
                      <a:moveTo>
                        <a:pt x="1" y="0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3"/>
                      </a:lnTo>
                      <a:lnTo>
                        <a:pt x="9824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" name="Google Shape;8325;p51"/>
              <p:cNvGrpSpPr/>
              <p:nvPr/>
            </p:nvGrpSpPr>
            <p:grpSpPr>
              <a:xfrm>
                <a:off x="2525450" y="2586475"/>
                <a:ext cx="678828" cy="81175"/>
                <a:chOff x="2525450" y="2586475"/>
                <a:chExt cx="678828" cy="81175"/>
              </a:xfrm>
            </p:grpSpPr>
            <p:sp>
              <p:nvSpPr>
                <p:cNvPr id="79" name="Google Shape;8326;p51"/>
                <p:cNvSpPr/>
                <p:nvPr/>
              </p:nvSpPr>
              <p:spPr>
                <a:xfrm>
                  <a:off x="2562225" y="2586475"/>
                  <a:ext cx="519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" h="3247" extrusionOk="0">
                      <a:moveTo>
                        <a:pt x="2078" y="1"/>
                      </a:moveTo>
                      <a:lnTo>
                        <a:pt x="1" y="1054"/>
                      </a:lnTo>
                      <a:lnTo>
                        <a:pt x="1" y="3246"/>
                      </a:lnTo>
                      <a:lnTo>
                        <a:pt x="2078" y="3246"/>
                      </a:lnTo>
                      <a:lnTo>
                        <a:pt x="2078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327;p51"/>
                <p:cNvSpPr/>
                <p:nvPr/>
              </p:nvSpPr>
              <p:spPr>
                <a:xfrm>
                  <a:off x="2525450" y="2612800"/>
                  <a:ext cx="368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194" extrusionOk="0">
                      <a:moveTo>
                        <a:pt x="0" y="1"/>
                      </a:moveTo>
                      <a:lnTo>
                        <a:pt x="0" y="2193"/>
                      </a:lnTo>
                      <a:lnTo>
                        <a:pt x="1472" y="2193"/>
                      </a:lnTo>
                      <a:lnTo>
                        <a:pt x="1472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328;p51"/>
                <p:cNvSpPr/>
                <p:nvPr/>
              </p:nvSpPr>
              <p:spPr>
                <a:xfrm>
                  <a:off x="2614150" y="2586475"/>
                  <a:ext cx="2847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7" extrusionOk="0">
                      <a:moveTo>
                        <a:pt x="1" y="1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4"/>
                      </a:lnTo>
                      <a:lnTo>
                        <a:pt x="9824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328;p51"/>
                <p:cNvSpPr/>
                <p:nvPr/>
              </p:nvSpPr>
              <p:spPr>
                <a:xfrm>
                  <a:off x="2830656" y="2586475"/>
                  <a:ext cx="2847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7" extrusionOk="0">
                      <a:moveTo>
                        <a:pt x="1" y="1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4"/>
                      </a:lnTo>
                      <a:lnTo>
                        <a:pt x="9824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8328;p51"/>
                <p:cNvSpPr/>
                <p:nvPr/>
              </p:nvSpPr>
              <p:spPr>
                <a:xfrm>
                  <a:off x="2919528" y="2586475"/>
                  <a:ext cx="2847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7" extrusionOk="0">
                      <a:moveTo>
                        <a:pt x="1" y="1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4"/>
                      </a:lnTo>
                      <a:lnTo>
                        <a:pt x="9824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" name="Google Shape;8329;p51"/>
              <p:cNvGrpSpPr/>
              <p:nvPr/>
            </p:nvGrpSpPr>
            <p:grpSpPr>
              <a:xfrm>
                <a:off x="2525450" y="2667625"/>
                <a:ext cx="678828" cy="81150"/>
                <a:chOff x="2525450" y="2667625"/>
                <a:chExt cx="678828" cy="81150"/>
              </a:xfrm>
            </p:grpSpPr>
            <p:sp>
              <p:nvSpPr>
                <p:cNvPr id="76" name="Google Shape;8330;p51"/>
                <p:cNvSpPr/>
                <p:nvPr/>
              </p:nvSpPr>
              <p:spPr>
                <a:xfrm>
                  <a:off x="2525450" y="2667625"/>
                  <a:ext cx="3680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3246" extrusionOk="0">
                      <a:moveTo>
                        <a:pt x="0" y="0"/>
                      </a:moveTo>
                      <a:lnTo>
                        <a:pt x="0" y="3246"/>
                      </a:lnTo>
                      <a:lnTo>
                        <a:pt x="1472" y="3246"/>
                      </a:lnTo>
                      <a:lnTo>
                        <a:pt x="1472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8331;p51"/>
                <p:cNvSpPr/>
                <p:nvPr/>
              </p:nvSpPr>
              <p:spPr>
                <a:xfrm>
                  <a:off x="2562225" y="2667625"/>
                  <a:ext cx="5250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" h="3246" extrusionOk="0">
                      <a:moveTo>
                        <a:pt x="1" y="0"/>
                      </a:moveTo>
                      <a:lnTo>
                        <a:pt x="1" y="3246"/>
                      </a:lnTo>
                      <a:lnTo>
                        <a:pt x="2100" y="3246"/>
                      </a:lnTo>
                      <a:lnTo>
                        <a:pt x="2100" y="0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8332;p51"/>
                <p:cNvSpPr/>
                <p:nvPr/>
              </p:nvSpPr>
              <p:spPr>
                <a:xfrm>
                  <a:off x="2614150" y="2667625"/>
                  <a:ext cx="28475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6" extrusionOk="0">
                      <a:moveTo>
                        <a:pt x="1" y="0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3"/>
                      </a:lnTo>
                      <a:lnTo>
                        <a:pt x="9824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332;p51"/>
                <p:cNvSpPr/>
                <p:nvPr/>
              </p:nvSpPr>
              <p:spPr>
                <a:xfrm>
                  <a:off x="2830656" y="2667625"/>
                  <a:ext cx="28475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6" extrusionOk="0">
                      <a:moveTo>
                        <a:pt x="1" y="0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3"/>
                      </a:lnTo>
                      <a:lnTo>
                        <a:pt x="9824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8332;p51"/>
                <p:cNvSpPr/>
                <p:nvPr/>
              </p:nvSpPr>
              <p:spPr>
                <a:xfrm>
                  <a:off x="2919528" y="2667625"/>
                  <a:ext cx="284750" cy="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0" h="3246" extrusionOk="0">
                      <a:moveTo>
                        <a:pt x="1" y="0"/>
                      </a:moveTo>
                      <a:lnTo>
                        <a:pt x="1" y="3246"/>
                      </a:lnTo>
                      <a:lnTo>
                        <a:pt x="9824" y="3246"/>
                      </a:lnTo>
                      <a:lnTo>
                        <a:pt x="11389" y="1623"/>
                      </a:lnTo>
                      <a:lnTo>
                        <a:pt x="9824" y="0"/>
                      </a:ln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CuadroTexto 2"/>
          <p:cNvSpPr txBox="1"/>
          <p:nvPr/>
        </p:nvSpPr>
        <p:spPr>
          <a:xfrm>
            <a:off x="2613695" y="4439882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F243E"/>
                </a:solidFill>
              </a:rPr>
              <a:t>Ficha de productos</a:t>
            </a:r>
            <a:endParaRPr lang="es-PY" b="1" dirty="0">
              <a:solidFill>
                <a:srgbClr val="0F243E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40627" y="2200723"/>
            <a:ext cx="242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F243E"/>
                </a:solidFill>
              </a:rPr>
              <a:t>Alimentos</a:t>
            </a:r>
            <a:endParaRPr lang="es-PY" sz="2400" b="1" dirty="0">
              <a:solidFill>
                <a:srgbClr val="0F243E"/>
              </a:solidFill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5540627" y="2933885"/>
            <a:ext cx="242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F243E"/>
                </a:solidFill>
              </a:rPr>
              <a:t>Textiles</a:t>
            </a:r>
            <a:endParaRPr lang="es-PY" sz="2400" b="1" dirty="0">
              <a:solidFill>
                <a:srgbClr val="0F243E"/>
              </a:solidFill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5540627" y="3676293"/>
            <a:ext cx="351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F243E"/>
                </a:solidFill>
              </a:rPr>
              <a:t>Muebles y enseres</a:t>
            </a:r>
            <a:endParaRPr lang="es-PY" sz="2400" b="1" dirty="0">
              <a:solidFill>
                <a:srgbClr val="0F243E"/>
              </a:solidFill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5540627" y="4439882"/>
            <a:ext cx="48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F243E"/>
                </a:solidFill>
              </a:rPr>
              <a:t>Servicios e insumos de limpieza</a:t>
            </a:r>
            <a:endParaRPr lang="es-PY" sz="2400" b="1" dirty="0">
              <a:solidFill>
                <a:srgbClr val="0F243E"/>
              </a:solidFill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5540627" y="5203473"/>
            <a:ext cx="557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F243E"/>
                </a:solidFill>
              </a:rPr>
              <a:t>Mantenimiento y reparación de edificios</a:t>
            </a:r>
          </a:p>
        </p:txBody>
      </p:sp>
      <p:grpSp>
        <p:nvGrpSpPr>
          <p:cNvPr id="99" name="Google Shape;12907;p54"/>
          <p:cNvGrpSpPr/>
          <p:nvPr/>
        </p:nvGrpSpPr>
        <p:grpSpPr>
          <a:xfrm>
            <a:off x="2813970" y="2705648"/>
            <a:ext cx="1145743" cy="1616746"/>
            <a:chOff x="908482" y="1502585"/>
            <a:chExt cx="257112" cy="362808"/>
          </a:xfrm>
        </p:grpSpPr>
        <p:sp>
          <p:nvSpPr>
            <p:cNvPr id="100" name="Google Shape;12908;p54"/>
            <p:cNvSpPr/>
            <p:nvPr/>
          </p:nvSpPr>
          <p:spPr>
            <a:xfrm>
              <a:off x="908482" y="1526088"/>
              <a:ext cx="257112" cy="339305"/>
            </a:xfrm>
            <a:custGeom>
              <a:avLst/>
              <a:gdLst/>
              <a:ahLst/>
              <a:cxnLst/>
              <a:rect l="l" t="t" r="r" b="b"/>
              <a:pathLst>
                <a:path w="9791" h="12921" extrusionOk="0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12250"/>
                  </a:lnTo>
                  <a:cubicBezTo>
                    <a:pt x="0" y="12623"/>
                    <a:pt x="297" y="12920"/>
                    <a:pt x="670" y="12920"/>
                  </a:cubicBezTo>
                  <a:lnTo>
                    <a:pt x="9131" y="12920"/>
                  </a:lnTo>
                  <a:cubicBezTo>
                    <a:pt x="9494" y="12920"/>
                    <a:pt x="9791" y="12623"/>
                    <a:pt x="9791" y="12250"/>
                  </a:cubicBezTo>
                  <a:lnTo>
                    <a:pt x="9791" y="670"/>
                  </a:lnTo>
                  <a:cubicBezTo>
                    <a:pt x="9791" y="297"/>
                    <a:pt x="9494" y="0"/>
                    <a:pt x="9131" y="0"/>
                  </a:cubicBezTo>
                  <a:lnTo>
                    <a:pt x="5561" y="0"/>
                  </a:lnTo>
                  <a:cubicBezTo>
                    <a:pt x="5551" y="354"/>
                    <a:pt x="5255" y="642"/>
                    <a:pt x="4900" y="642"/>
                  </a:cubicBezTo>
                  <a:cubicBezTo>
                    <a:pt x="4537" y="642"/>
                    <a:pt x="4240" y="354"/>
                    <a:pt x="423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09;p54"/>
            <p:cNvSpPr/>
            <p:nvPr/>
          </p:nvSpPr>
          <p:spPr>
            <a:xfrm>
              <a:off x="920036" y="1526088"/>
              <a:ext cx="234003" cy="315671"/>
            </a:xfrm>
            <a:custGeom>
              <a:avLst/>
              <a:gdLst/>
              <a:ahLst/>
              <a:cxnLst/>
              <a:rect l="l" t="t" r="r" b="b"/>
              <a:pathLst>
                <a:path w="8911" h="12021" extrusionOk="0">
                  <a:moveTo>
                    <a:pt x="2010" y="0"/>
                  </a:moveTo>
                  <a:lnTo>
                    <a:pt x="2010" y="220"/>
                  </a:lnTo>
                  <a:cubicBezTo>
                    <a:pt x="2001" y="345"/>
                    <a:pt x="1905" y="441"/>
                    <a:pt x="1790" y="441"/>
                  </a:cubicBezTo>
                  <a:lnTo>
                    <a:pt x="450" y="441"/>
                  </a:lnTo>
                  <a:cubicBezTo>
                    <a:pt x="202" y="441"/>
                    <a:pt x="1" y="642"/>
                    <a:pt x="1" y="890"/>
                  </a:cubicBezTo>
                  <a:lnTo>
                    <a:pt x="1" y="11580"/>
                  </a:lnTo>
                  <a:cubicBezTo>
                    <a:pt x="1" y="11820"/>
                    <a:pt x="202" y="12021"/>
                    <a:pt x="450" y="12021"/>
                  </a:cubicBezTo>
                  <a:lnTo>
                    <a:pt x="8461" y="12021"/>
                  </a:lnTo>
                  <a:cubicBezTo>
                    <a:pt x="8710" y="12021"/>
                    <a:pt x="8911" y="11820"/>
                    <a:pt x="8911" y="11580"/>
                  </a:cubicBezTo>
                  <a:lnTo>
                    <a:pt x="8911" y="890"/>
                  </a:lnTo>
                  <a:cubicBezTo>
                    <a:pt x="8911" y="642"/>
                    <a:pt x="8710" y="441"/>
                    <a:pt x="8470" y="441"/>
                  </a:cubicBezTo>
                  <a:lnTo>
                    <a:pt x="7131" y="441"/>
                  </a:lnTo>
                  <a:cubicBezTo>
                    <a:pt x="7006" y="441"/>
                    <a:pt x="6910" y="345"/>
                    <a:pt x="6910" y="220"/>
                  </a:cubicBezTo>
                  <a:lnTo>
                    <a:pt x="6910" y="0"/>
                  </a:lnTo>
                  <a:lnTo>
                    <a:pt x="5121" y="0"/>
                  </a:lnTo>
                  <a:cubicBezTo>
                    <a:pt x="5111" y="354"/>
                    <a:pt x="4815" y="642"/>
                    <a:pt x="4460" y="642"/>
                  </a:cubicBezTo>
                  <a:cubicBezTo>
                    <a:pt x="4097" y="642"/>
                    <a:pt x="3800" y="354"/>
                    <a:pt x="379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10;p54"/>
            <p:cNvSpPr/>
            <p:nvPr/>
          </p:nvSpPr>
          <p:spPr>
            <a:xfrm>
              <a:off x="931853" y="1549459"/>
              <a:ext cx="210631" cy="280746"/>
            </a:xfrm>
            <a:custGeom>
              <a:avLst/>
              <a:gdLst/>
              <a:ahLst/>
              <a:cxnLst/>
              <a:rect l="l" t="t" r="r" b="b"/>
              <a:pathLst>
                <a:path w="8021" h="10691" extrusionOk="0">
                  <a:moveTo>
                    <a:pt x="221" y="0"/>
                  </a:moveTo>
                  <a:cubicBezTo>
                    <a:pt x="96" y="0"/>
                    <a:pt x="0" y="106"/>
                    <a:pt x="0" y="220"/>
                  </a:cubicBezTo>
                  <a:lnTo>
                    <a:pt x="0" y="10470"/>
                  </a:lnTo>
                  <a:cubicBezTo>
                    <a:pt x="0" y="10595"/>
                    <a:pt x="96" y="10690"/>
                    <a:pt x="221" y="10690"/>
                  </a:cubicBezTo>
                  <a:lnTo>
                    <a:pt x="7791" y="10690"/>
                  </a:lnTo>
                  <a:cubicBezTo>
                    <a:pt x="7915" y="10690"/>
                    <a:pt x="8020" y="10595"/>
                    <a:pt x="8020" y="10470"/>
                  </a:cubicBezTo>
                  <a:lnTo>
                    <a:pt x="8020" y="220"/>
                  </a:lnTo>
                  <a:cubicBezTo>
                    <a:pt x="8020" y="106"/>
                    <a:pt x="7915" y="0"/>
                    <a:pt x="7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911;p54"/>
            <p:cNvSpPr/>
            <p:nvPr/>
          </p:nvSpPr>
          <p:spPr>
            <a:xfrm>
              <a:off x="984373" y="1502585"/>
              <a:ext cx="105329" cy="52678"/>
            </a:xfrm>
            <a:custGeom>
              <a:avLst/>
              <a:gdLst/>
              <a:ahLst/>
              <a:cxnLst/>
              <a:rect l="l" t="t" r="r" b="b"/>
              <a:pathLst>
                <a:path w="4011" h="2006" extrusionOk="0">
                  <a:moveTo>
                    <a:pt x="2004" y="558"/>
                  </a:moveTo>
                  <a:cubicBezTo>
                    <a:pt x="2178" y="558"/>
                    <a:pt x="2345" y="694"/>
                    <a:pt x="2345" y="895"/>
                  </a:cubicBezTo>
                  <a:cubicBezTo>
                    <a:pt x="2345" y="1087"/>
                    <a:pt x="2192" y="1230"/>
                    <a:pt x="2010" y="1230"/>
                  </a:cubicBezTo>
                  <a:cubicBezTo>
                    <a:pt x="1714" y="1230"/>
                    <a:pt x="1561" y="867"/>
                    <a:pt x="1771" y="656"/>
                  </a:cubicBezTo>
                  <a:cubicBezTo>
                    <a:pt x="1839" y="589"/>
                    <a:pt x="1922" y="558"/>
                    <a:pt x="2004" y="558"/>
                  </a:cubicBezTo>
                  <a:close/>
                  <a:moveTo>
                    <a:pt x="2006" y="0"/>
                  </a:moveTo>
                  <a:cubicBezTo>
                    <a:pt x="1707" y="0"/>
                    <a:pt x="1408" y="149"/>
                    <a:pt x="1235" y="446"/>
                  </a:cubicBezTo>
                  <a:lnTo>
                    <a:pt x="450" y="446"/>
                  </a:lnTo>
                  <a:cubicBezTo>
                    <a:pt x="202" y="446"/>
                    <a:pt x="1" y="646"/>
                    <a:pt x="1" y="895"/>
                  </a:cubicBezTo>
                  <a:lnTo>
                    <a:pt x="1" y="1785"/>
                  </a:lnTo>
                  <a:cubicBezTo>
                    <a:pt x="1" y="1910"/>
                    <a:pt x="106" y="2005"/>
                    <a:pt x="230" y="2005"/>
                  </a:cubicBezTo>
                  <a:lnTo>
                    <a:pt x="3791" y="2005"/>
                  </a:lnTo>
                  <a:cubicBezTo>
                    <a:pt x="3915" y="2005"/>
                    <a:pt x="4011" y="1910"/>
                    <a:pt x="4011" y="1785"/>
                  </a:cubicBezTo>
                  <a:lnTo>
                    <a:pt x="4011" y="895"/>
                  </a:lnTo>
                  <a:cubicBezTo>
                    <a:pt x="4011" y="646"/>
                    <a:pt x="3810" y="446"/>
                    <a:pt x="3570" y="446"/>
                  </a:cubicBezTo>
                  <a:lnTo>
                    <a:pt x="2776" y="446"/>
                  </a:lnTo>
                  <a:cubicBezTo>
                    <a:pt x="2604" y="149"/>
                    <a:pt x="2305" y="0"/>
                    <a:pt x="200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912;p54"/>
            <p:cNvSpPr/>
            <p:nvPr/>
          </p:nvSpPr>
          <p:spPr>
            <a:xfrm>
              <a:off x="964022" y="1663559"/>
              <a:ext cx="29175" cy="291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2"/>
                    <a:pt x="249" y="1110"/>
                    <a:pt x="556" y="1110"/>
                  </a:cubicBezTo>
                  <a:cubicBezTo>
                    <a:pt x="862" y="1110"/>
                    <a:pt x="1111" y="862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913;p54"/>
            <p:cNvSpPr/>
            <p:nvPr/>
          </p:nvSpPr>
          <p:spPr>
            <a:xfrm>
              <a:off x="964022" y="1716079"/>
              <a:ext cx="29175" cy="29437"/>
            </a:xfrm>
            <a:custGeom>
              <a:avLst/>
              <a:gdLst/>
              <a:ahLst/>
              <a:cxnLst/>
              <a:rect l="l" t="t" r="r" b="b"/>
              <a:pathLst>
                <a:path w="1111" h="1121" extrusionOk="0">
                  <a:moveTo>
                    <a:pt x="556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6" y="1120"/>
                  </a:cubicBezTo>
                  <a:cubicBezTo>
                    <a:pt x="862" y="1120"/>
                    <a:pt x="1111" y="871"/>
                    <a:pt x="1111" y="56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914;p54"/>
            <p:cNvSpPr/>
            <p:nvPr/>
          </p:nvSpPr>
          <p:spPr>
            <a:xfrm>
              <a:off x="964022" y="1768862"/>
              <a:ext cx="29175" cy="291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1"/>
                    <a:pt x="249" y="1110"/>
                    <a:pt x="556" y="1110"/>
                  </a:cubicBezTo>
                  <a:cubicBezTo>
                    <a:pt x="862" y="1110"/>
                    <a:pt x="1111" y="861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915;p54"/>
            <p:cNvSpPr/>
            <p:nvPr/>
          </p:nvSpPr>
          <p:spPr>
            <a:xfrm>
              <a:off x="1005985" y="1660539"/>
              <a:ext cx="68145" cy="11843"/>
            </a:xfrm>
            <a:custGeom>
              <a:avLst/>
              <a:gdLst/>
              <a:ahLst/>
              <a:cxnLst/>
              <a:rect l="l" t="t" r="r" b="b"/>
              <a:pathLst>
                <a:path w="259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916;p54"/>
            <p:cNvSpPr/>
            <p:nvPr/>
          </p:nvSpPr>
          <p:spPr>
            <a:xfrm>
              <a:off x="1005985" y="1683910"/>
              <a:ext cx="109110" cy="11843"/>
            </a:xfrm>
            <a:custGeom>
              <a:avLst/>
              <a:gdLst/>
              <a:ahLst/>
              <a:cxnLst/>
              <a:rect l="l" t="t" r="r" b="b"/>
              <a:pathLst>
                <a:path w="415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917;p54"/>
            <p:cNvSpPr/>
            <p:nvPr/>
          </p:nvSpPr>
          <p:spPr>
            <a:xfrm>
              <a:off x="1005985" y="1713322"/>
              <a:ext cx="68145" cy="11581"/>
            </a:xfrm>
            <a:custGeom>
              <a:avLst/>
              <a:gdLst/>
              <a:ahLst/>
              <a:cxnLst/>
              <a:rect l="l" t="t" r="r" b="b"/>
              <a:pathLst>
                <a:path w="259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2307" y="440"/>
                  </a:lnTo>
                  <a:cubicBezTo>
                    <a:pt x="2594" y="44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918;p54"/>
            <p:cNvSpPr/>
            <p:nvPr/>
          </p:nvSpPr>
          <p:spPr>
            <a:xfrm>
              <a:off x="1005985" y="1736693"/>
              <a:ext cx="109110" cy="11581"/>
            </a:xfrm>
            <a:custGeom>
              <a:avLst/>
              <a:gdLst/>
              <a:ahLst/>
              <a:cxnLst/>
              <a:rect l="l" t="t" r="r" b="b"/>
              <a:pathLst>
                <a:path w="415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3858" y="440"/>
                  </a:lnTo>
                  <a:cubicBezTo>
                    <a:pt x="4154" y="44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919;p54"/>
            <p:cNvSpPr/>
            <p:nvPr/>
          </p:nvSpPr>
          <p:spPr>
            <a:xfrm>
              <a:off x="1005985" y="1765842"/>
              <a:ext cx="68145" cy="11843"/>
            </a:xfrm>
            <a:custGeom>
              <a:avLst/>
              <a:gdLst/>
              <a:ahLst/>
              <a:cxnLst/>
              <a:rect l="l" t="t" r="r" b="b"/>
              <a:pathLst>
                <a:path w="259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920;p54"/>
            <p:cNvSpPr/>
            <p:nvPr/>
          </p:nvSpPr>
          <p:spPr>
            <a:xfrm>
              <a:off x="1005985" y="1789213"/>
              <a:ext cx="109110" cy="11843"/>
            </a:xfrm>
            <a:custGeom>
              <a:avLst/>
              <a:gdLst/>
              <a:ahLst/>
              <a:cxnLst/>
              <a:rect l="l" t="t" r="r" b="b"/>
              <a:pathLst>
                <a:path w="415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921;p54"/>
            <p:cNvSpPr/>
            <p:nvPr/>
          </p:nvSpPr>
          <p:spPr>
            <a:xfrm>
              <a:off x="1005985" y="1572831"/>
              <a:ext cx="103333" cy="11843"/>
            </a:xfrm>
            <a:custGeom>
              <a:avLst/>
              <a:gdLst/>
              <a:ahLst/>
              <a:cxnLst/>
              <a:rect l="l" t="t" r="r" b="b"/>
              <a:pathLst>
                <a:path w="393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637" y="450"/>
                  </a:lnTo>
                  <a:cubicBezTo>
                    <a:pt x="3934" y="450"/>
                    <a:pt x="3934" y="0"/>
                    <a:pt x="363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922;p54"/>
            <p:cNvSpPr/>
            <p:nvPr/>
          </p:nvSpPr>
          <p:spPr>
            <a:xfrm>
              <a:off x="959243" y="1625613"/>
              <a:ext cx="155853" cy="11581"/>
            </a:xfrm>
            <a:custGeom>
              <a:avLst/>
              <a:gdLst/>
              <a:ahLst/>
              <a:cxnLst/>
              <a:rect l="l" t="t" r="r" b="b"/>
              <a:pathLst>
                <a:path w="593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5638" y="440"/>
                  </a:lnTo>
                  <a:cubicBezTo>
                    <a:pt x="5934" y="440"/>
                    <a:pt x="5934" y="0"/>
                    <a:pt x="563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923;p54"/>
            <p:cNvSpPr/>
            <p:nvPr/>
          </p:nvSpPr>
          <p:spPr>
            <a:xfrm>
              <a:off x="1005985" y="1596202"/>
              <a:ext cx="27179" cy="11843"/>
            </a:xfrm>
            <a:custGeom>
              <a:avLst/>
              <a:gdLst/>
              <a:ahLst/>
              <a:cxnLst/>
              <a:rect l="l" t="t" r="r" b="b"/>
              <a:pathLst>
                <a:path w="103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738" y="450"/>
                  </a:lnTo>
                  <a:cubicBezTo>
                    <a:pt x="1034" y="450"/>
                    <a:pt x="1034" y="0"/>
                    <a:pt x="73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924;p54"/>
            <p:cNvSpPr/>
            <p:nvPr/>
          </p:nvSpPr>
          <p:spPr>
            <a:xfrm>
              <a:off x="1040911" y="1596202"/>
              <a:ext cx="38996" cy="11843"/>
            </a:xfrm>
            <a:custGeom>
              <a:avLst/>
              <a:gdLst/>
              <a:ahLst/>
              <a:cxnLst/>
              <a:rect l="l" t="t" r="r" b="b"/>
              <a:pathLst>
                <a:path w="1485" h="451" extrusionOk="0">
                  <a:moveTo>
                    <a:pt x="298" y="0"/>
                  </a:moveTo>
                  <a:cubicBezTo>
                    <a:pt x="1" y="0"/>
                    <a:pt x="1" y="450"/>
                    <a:pt x="298" y="450"/>
                  </a:cubicBezTo>
                  <a:lnTo>
                    <a:pt x="1188" y="450"/>
                  </a:lnTo>
                  <a:cubicBezTo>
                    <a:pt x="1484" y="450"/>
                    <a:pt x="1484" y="0"/>
                    <a:pt x="118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925;p54"/>
            <p:cNvSpPr/>
            <p:nvPr/>
          </p:nvSpPr>
          <p:spPr>
            <a:xfrm>
              <a:off x="961002" y="1572831"/>
              <a:ext cx="35215" cy="35215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230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1120"/>
                  </a:lnTo>
                  <a:cubicBezTo>
                    <a:pt x="1" y="1235"/>
                    <a:pt x="106" y="1340"/>
                    <a:pt x="230" y="1340"/>
                  </a:cubicBezTo>
                  <a:lnTo>
                    <a:pt x="1120" y="1340"/>
                  </a:lnTo>
                  <a:cubicBezTo>
                    <a:pt x="1235" y="1340"/>
                    <a:pt x="1340" y="1245"/>
                    <a:pt x="1340" y="1120"/>
                  </a:cubicBezTo>
                  <a:lnTo>
                    <a:pt x="1340" y="230"/>
                  </a:lnTo>
                  <a:cubicBezTo>
                    <a:pt x="1340" y="106"/>
                    <a:pt x="1235" y="0"/>
                    <a:pt x="11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926;p54"/>
            <p:cNvSpPr/>
            <p:nvPr/>
          </p:nvSpPr>
          <p:spPr>
            <a:xfrm>
              <a:off x="984373" y="1543682"/>
              <a:ext cx="105329" cy="11581"/>
            </a:xfrm>
            <a:custGeom>
              <a:avLst/>
              <a:gdLst/>
              <a:ahLst/>
              <a:cxnLst/>
              <a:rect l="l" t="t" r="r" b="b"/>
              <a:pathLst>
                <a:path w="4011" h="441" extrusionOk="0">
                  <a:moveTo>
                    <a:pt x="230" y="0"/>
                  </a:moveTo>
                  <a:cubicBezTo>
                    <a:pt x="106" y="0"/>
                    <a:pt x="1" y="96"/>
                    <a:pt x="1" y="220"/>
                  </a:cubicBezTo>
                  <a:cubicBezTo>
                    <a:pt x="1" y="345"/>
                    <a:pt x="106" y="440"/>
                    <a:pt x="230" y="440"/>
                  </a:cubicBezTo>
                  <a:lnTo>
                    <a:pt x="3791" y="440"/>
                  </a:lnTo>
                  <a:cubicBezTo>
                    <a:pt x="3915" y="440"/>
                    <a:pt x="4011" y="345"/>
                    <a:pt x="4011" y="220"/>
                  </a:cubicBezTo>
                  <a:cubicBezTo>
                    <a:pt x="4011" y="96"/>
                    <a:pt x="3915" y="0"/>
                    <a:pt x="379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927;p54"/>
            <p:cNvSpPr/>
            <p:nvPr/>
          </p:nvSpPr>
          <p:spPr>
            <a:xfrm>
              <a:off x="969799" y="1581628"/>
              <a:ext cx="17620" cy="17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336" y="0"/>
                  </a:moveTo>
                  <a:cubicBezTo>
                    <a:pt x="154" y="0"/>
                    <a:pt x="1" y="153"/>
                    <a:pt x="1" y="335"/>
                  </a:cubicBezTo>
                  <a:cubicBezTo>
                    <a:pt x="1" y="517"/>
                    <a:pt x="154" y="670"/>
                    <a:pt x="336" y="670"/>
                  </a:cubicBezTo>
                  <a:cubicBezTo>
                    <a:pt x="517" y="670"/>
                    <a:pt x="671" y="517"/>
                    <a:pt x="671" y="335"/>
                  </a:cubicBezTo>
                  <a:cubicBezTo>
                    <a:pt x="671" y="153"/>
                    <a:pt x="517" y="0"/>
                    <a:pt x="33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" name="Conector recto 10"/>
          <p:cNvCxnSpPr/>
          <p:nvPr/>
        </p:nvCxnSpPr>
        <p:spPr>
          <a:xfrm>
            <a:off x="4402965" y="2200723"/>
            <a:ext cx="0" cy="3599550"/>
          </a:xfrm>
          <a:prstGeom prst="line">
            <a:avLst/>
          </a:prstGeom>
          <a:ln w="28575">
            <a:solidFill>
              <a:srgbClr val="869F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Imagen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2" y="491923"/>
            <a:ext cx="1696732" cy="5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9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ángulo redondeado 138"/>
          <p:cNvSpPr/>
          <p:nvPr/>
        </p:nvSpPr>
        <p:spPr>
          <a:xfrm>
            <a:off x="130175" y="1544888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0" name="CuadroTexto 139"/>
          <p:cNvSpPr txBox="1"/>
          <p:nvPr/>
        </p:nvSpPr>
        <p:spPr>
          <a:xfrm>
            <a:off x="182350" y="1821887"/>
            <a:ext cx="15176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Personas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1" name="Rectángulo redondeado 140"/>
          <p:cNvSpPr/>
          <p:nvPr/>
        </p:nvSpPr>
        <p:spPr>
          <a:xfrm>
            <a:off x="130175" y="2550026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2" name="CuadroTexto 141"/>
          <p:cNvSpPr txBox="1"/>
          <p:nvPr/>
        </p:nvSpPr>
        <p:spPr>
          <a:xfrm>
            <a:off x="182350" y="2711173"/>
            <a:ext cx="151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Proceso de compras</a:t>
            </a:r>
          </a:p>
        </p:txBody>
      </p:sp>
      <p:sp>
        <p:nvSpPr>
          <p:cNvPr id="143" name="Rectángulo redondeado 142"/>
          <p:cNvSpPr/>
          <p:nvPr/>
        </p:nvSpPr>
        <p:spPr>
          <a:xfrm>
            <a:off x="130175" y="3606523"/>
            <a:ext cx="1924050" cy="895350"/>
          </a:xfrm>
          <a:prstGeom prst="roundRect">
            <a:avLst>
              <a:gd name="adj" fmla="val 8182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4" name="CuadroTexto 143"/>
          <p:cNvSpPr txBox="1"/>
          <p:nvPr/>
        </p:nvSpPr>
        <p:spPr>
          <a:xfrm>
            <a:off x="182349" y="3747657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F243E"/>
                </a:solidFill>
              </a:rPr>
              <a:t>Relacionamiento con proveedores</a:t>
            </a:r>
            <a:endParaRPr lang="es-PY" b="1" dirty="0">
              <a:solidFill>
                <a:srgbClr val="0F243E"/>
              </a:solidFill>
            </a:endParaRPr>
          </a:p>
        </p:txBody>
      </p:sp>
      <p:sp>
        <p:nvSpPr>
          <p:cNvPr id="145" name="Rectángulo redondeado 144"/>
          <p:cNvSpPr/>
          <p:nvPr/>
        </p:nvSpPr>
        <p:spPr>
          <a:xfrm>
            <a:off x="130175" y="4643269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6" name="CuadroTexto 145"/>
          <p:cNvSpPr txBox="1"/>
          <p:nvPr/>
        </p:nvSpPr>
        <p:spPr>
          <a:xfrm>
            <a:off x="182349" y="4784403"/>
            <a:ext cx="18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Medidas y resultados</a:t>
            </a:r>
          </a:p>
        </p:txBody>
      </p:sp>
      <p:sp>
        <p:nvSpPr>
          <p:cNvPr id="148" name="Rectángulo redondeado 147"/>
          <p:cNvSpPr/>
          <p:nvPr/>
        </p:nvSpPr>
        <p:spPr>
          <a:xfrm>
            <a:off x="130175" y="539750"/>
            <a:ext cx="1924050" cy="895350"/>
          </a:xfrm>
          <a:prstGeom prst="roundRect">
            <a:avLst>
              <a:gd name="adj" fmla="val 81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9" name="CuadroTexto 148"/>
          <p:cNvSpPr txBox="1"/>
          <p:nvPr/>
        </p:nvSpPr>
        <p:spPr>
          <a:xfrm>
            <a:off x="182350" y="539750"/>
            <a:ext cx="151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Política, estrategia y comunicación</a:t>
            </a:r>
            <a:endParaRPr lang="es-PY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7" name="Rectángulo redondeado 146"/>
          <p:cNvSpPr/>
          <p:nvPr/>
        </p:nvSpPr>
        <p:spPr>
          <a:xfrm>
            <a:off x="1981199" y="282633"/>
            <a:ext cx="9889375" cy="6292733"/>
          </a:xfrm>
          <a:prstGeom prst="roundRect">
            <a:avLst>
              <a:gd name="adj" fmla="val 800"/>
            </a:avLst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0" name="Rectángulo 149"/>
          <p:cNvSpPr/>
          <p:nvPr/>
        </p:nvSpPr>
        <p:spPr>
          <a:xfrm>
            <a:off x="2067735" y="6258788"/>
            <a:ext cx="1962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www.contrataciones.gov.py</a:t>
            </a:r>
          </a:p>
        </p:txBody>
      </p:sp>
      <p:pic>
        <p:nvPicPr>
          <p:cNvPr id="15" name="Google Shape;96;p1"/>
          <p:cNvPicPr preferRelativeResize="0"/>
          <p:nvPr/>
        </p:nvPicPr>
        <p:blipFill rotWithShape="1">
          <a:blip r:embed="rId2">
            <a:alphaModFix/>
          </a:blip>
          <a:srcRect l="13891" t="2973" b="2763"/>
          <a:stretch/>
        </p:blipFill>
        <p:spPr>
          <a:xfrm>
            <a:off x="11990945" y="3023420"/>
            <a:ext cx="209551" cy="734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209800" y="477393"/>
            <a:ext cx="850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600" b="1" dirty="0" smtClean="0">
                <a:solidFill>
                  <a:srgbClr val="0F243E"/>
                </a:solidFill>
              </a:rPr>
              <a:t>Mesa de dialogo con proveedores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2284706" y="1655035"/>
            <a:ext cx="9369738" cy="4459945"/>
            <a:chOff x="2333625" y="1831816"/>
            <a:chExt cx="9138334" cy="434979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5" y="1831816"/>
              <a:ext cx="2959100" cy="2219325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095" y="1831816"/>
              <a:ext cx="2959100" cy="221932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2"/>
            <a:stretch/>
          </p:blipFill>
          <p:spPr>
            <a:xfrm>
              <a:off x="8492565" y="1831816"/>
              <a:ext cx="2979394" cy="2219325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4196159"/>
              <a:ext cx="2959100" cy="197448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096" y="4196159"/>
              <a:ext cx="2959100" cy="1974489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565" y="4196160"/>
              <a:ext cx="2975535" cy="1985454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2209800" y="1090943"/>
            <a:ext cx="841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realizó una jornada de trabajo con proveedores de los rubros priorizados</a:t>
            </a:r>
          </a:p>
        </p:txBody>
      </p:sp>
      <p:pic>
        <p:nvPicPr>
          <p:cNvPr id="137" name="Imagen 1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12" y="491923"/>
            <a:ext cx="1696732" cy="5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14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527</Words>
  <Application>Microsoft Office PowerPoint</Application>
  <PresentationFormat>Panorámica</PresentationFormat>
  <Paragraphs>151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Encode Sans</vt:lpstr>
      <vt:lpstr>Wingdings</vt:lpstr>
      <vt:lpstr>Tema de Office</vt:lpstr>
      <vt:lpstr>Presentación de PowerPoint</vt:lpstr>
      <vt:lpstr>NUEVA POLÍTICA  DE COMPRAS PÚBLICAS SOSTENIBLES</vt:lpstr>
      <vt:lpstr>PLAN DE ACCIÓN  Implementación de la política (En base al estudio de factibilidad realizado con la RICG)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Arturo Pereira Leiva</dc:creator>
  <cp:lastModifiedBy>Angel Arturo Pereira Leiva</cp:lastModifiedBy>
  <cp:revision>30</cp:revision>
  <dcterms:created xsi:type="dcterms:W3CDTF">2022-06-10T14:58:57Z</dcterms:created>
  <dcterms:modified xsi:type="dcterms:W3CDTF">2022-06-15T17:14:11Z</dcterms:modified>
</cp:coreProperties>
</file>