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353" r:id="rId2"/>
    <p:sldId id="354" r:id="rId3"/>
    <p:sldId id="342" r:id="rId4"/>
    <p:sldId id="361" r:id="rId5"/>
    <p:sldId id="264" r:id="rId6"/>
    <p:sldId id="257" r:id="rId7"/>
    <p:sldId id="355" r:id="rId8"/>
    <p:sldId id="306" r:id="rId9"/>
    <p:sldId id="357" r:id="rId10"/>
    <p:sldId id="335" r:id="rId11"/>
    <p:sldId id="336" r:id="rId12"/>
    <p:sldId id="356" r:id="rId13"/>
    <p:sldId id="343" r:id="rId14"/>
    <p:sldId id="360" r:id="rId15"/>
    <p:sldId id="358" r:id="rId16"/>
    <p:sldId id="258" r:id="rId17"/>
    <p:sldId id="3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61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3341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45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3671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52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3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4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9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4/29/21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des.iccsafe.org/content/document/13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rolandclark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40D1BBAD-FBCA-4AA4-8D67-12313845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4" r="10729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D211B-6B35-43CD-BC4E-FBD1C93F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50" y="400050"/>
            <a:ext cx="5067300" cy="41021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/>
              <a:t>Shaping the Future Through Sustainable Public Procurement – Green Building Considerations: 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Green Building Procurement Manual for Public Managers (Version 1.0) 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6139A-A638-477D-9745-1247E58BE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7" y="4666781"/>
            <a:ext cx="4595144" cy="2191219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Published by The Caribbean Community Climate Change Centre, Belmopan, Belize. September 2020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Author &amp; Presenter: Roland R. Clarke, Ph.D.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Clarke Energy Inc., Barbados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Date: 29 April 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572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F8FA-C384-41FD-A8A0-B86B8641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Certification Marks</a:t>
            </a:r>
            <a:br>
              <a:rPr lang="en-US" dirty="0"/>
            </a:br>
            <a:r>
              <a:rPr lang="en-US" dirty="0"/>
              <a:t>International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DF6894-46CF-4C5A-9F4A-841AA53D5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9" y="2628901"/>
            <a:ext cx="9675748" cy="1796676"/>
          </a:xfrm>
        </p:spPr>
      </p:pic>
    </p:spTree>
    <p:extLst>
      <p:ext uri="{BB962C8B-B14F-4D97-AF65-F5344CB8AC3E}">
        <p14:creationId xmlns:p14="http://schemas.microsoft.com/office/powerpoint/2010/main" val="317320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4444-B6C8-49C4-ADC4-5CF1ABEA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Recycling – End-of-Life – PV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BB57-2271-4F44-B516-4B4D9FC1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Procurement officials may consider the mandate of international membership non-profit </a:t>
            </a:r>
            <a:r>
              <a:rPr lang="en-US" sz="2400" dirty="0" err="1">
                <a:solidFill>
                  <a:srgbClr val="002060"/>
                </a:solidFill>
              </a:rPr>
              <a:t>organisations</a:t>
            </a:r>
            <a:r>
              <a:rPr lang="en-US" sz="2400" dirty="0">
                <a:solidFill>
                  <a:srgbClr val="002060"/>
                </a:solidFill>
              </a:rPr>
              <a:t> such as </a:t>
            </a:r>
            <a:r>
              <a:rPr lang="en-US" sz="2400" u="sng" dirty="0">
                <a:solidFill>
                  <a:srgbClr val="002060"/>
                </a:solidFill>
              </a:rPr>
              <a:t>PV Cycle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This </a:t>
            </a:r>
            <a:r>
              <a:rPr lang="en-US" sz="2400" dirty="0" err="1">
                <a:solidFill>
                  <a:srgbClr val="002060"/>
                </a:solidFill>
              </a:rPr>
              <a:t>organisation</a:t>
            </a:r>
            <a:r>
              <a:rPr lang="en-US" sz="2400" dirty="0">
                <a:solidFill>
                  <a:srgbClr val="002060"/>
                </a:solidFill>
              </a:rPr>
              <a:t> is originally founded in the United Kingdom circa 2013 and is concern with the sustainable end-of-life disposal of solar PV </a:t>
            </a:r>
            <a:r>
              <a:rPr lang="en-US" sz="2400" u="sng" dirty="0">
                <a:solidFill>
                  <a:srgbClr val="002060"/>
                </a:solidFill>
              </a:rPr>
              <a:t>modules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u="sng" dirty="0">
                <a:solidFill>
                  <a:srgbClr val="002060"/>
                </a:solidFill>
              </a:rPr>
              <a:t>panels</a:t>
            </a:r>
            <a:r>
              <a:rPr lang="en-US" sz="2400" dirty="0">
                <a:solidFill>
                  <a:srgbClr val="002060"/>
                </a:solidFill>
              </a:rPr>
              <a:t>, and other </a:t>
            </a:r>
            <a:r>
              <a:rPr lang="en-US" sz="2400" u="sng" dirty="0">
                <a:solidFill>
                  <a:srgbClr val="002060"/>
                </a:solidFill>
              </a:rPr>
              <a:t>e-Waste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Not full developed. Stay tuned.</a:t>
            </a:r>
          </a:p>
        </p:txBody>
      </p:sp>
    </p:spTree>
    <p:extLst>
      <p:ext uri="{BB962C8B-B14F-4D97-AF65-F5344CB8AC3E}">
        <p14:creationId xmlns:p14="http://schemas.microsoft.com/office/powerpoint/2010/main" val="328103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3C9D-538C-49E9-87C4-EFC5C15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134471"/>
            <a:ext cx="8931102" cy="1097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Mapping of the 2018 CARICOM Regional Energy Efficiency Building Code to ENERGY STAR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CB913-23DC-400E-B807-E89A68AB0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91" t="24960" r="14376" b="7848"/>
          <a:stretch/>
        </p:blipFill>
        <p:spPr>
          <a:xfrm>
            <a:off x="426535" y="1231900"/>
            <a:ext cx="8316331" cy="5589670"/>
          </a:xfrm>
        </p:spPr>
      </p:pic>
    </p:spTree>
    <p:extLst>
      <p:ext uri="{BB962C8B-B14F-4D97-AF65-F5344CB8AC3E}">
        <p14:creationId xmlns:p14="http://schemas.microsoft.com/office/powerpoint/2010/main" val="222913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209-5756-4485-8A58-A4AA034D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7" y="215899"/>
            <a:ext cx="10001249" cy="20313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2018 CARICOM Regional Energy Efficiency Building Code (CREEBC)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rgbClr val="002060"/>
                </a:solidFill>
              </a:rPr>
              <a:t>Covers both </a:t>
            </a:r>
            <a:r>
              <a:rPr lang="en-US" sz="2400" u="sng" dirty="0">
                <a:solidFill>
                  <a:srgbClr val="002060"/>
                </a:solidFill>
              </a:rPr>
              <a:t>commercial</a:t>
            </a:r>
            <a:r>
              <a:rPr lang="en-US" sz="2400" dirty="0">
                <a:solidFill>
                  <a:srgbClr val="002060"/>
                </a:solidFill>
              </a:rPr>
              <a:t> and residential construction.</a:t>
            </a:r>
            <a:br>
              <a:rPr lang="en-US" sz="2400" dirty="0">
                <a:solidFill>
                  <a:srgbClr val="002060"/>
                </a:solidFill>
              </a:rPr>
            </a:br>
            <a:br>
              <a:rPr lang="en-US" sz="2700" dirty="0">
                <a:solidFill>
                  <a:srgbClr val="002060"/>
                </a:solidFill>
              </a:rPr>
            </a:b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https://codes.iccsafe.org/content/document/1335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E00B8-05CF-42B8-B6C6-E687DB0F6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9892" y="3087284"/>
            <a:ext cx="3824944" cy="3269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BE199-2E12-418F-B12B-DC8F0D351AB9}"/>
              </a:ext>
            </a:extLst>
          </p:cNvPr>
          <p:cNvSpPr txBox="1"/>
          <p:nvPr/>
        </p:nvSpPr>
        <p:spPr>
          <a:xfrm>
            <a:off x="330199" y="3087283"/>
            <a:ext cx="56619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Joint effort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CARICOM Regional </a:t>
            </a:r>
            <a:r>
              <a:rPr lang="en-US" sz="2400" dirty="0" err="1">
                <a:solidFill>
                  <a:srgbClr val="002060"/>
                </a:solidFill>
              </a:rPr>
              <a:t>Organisation</a:t>
            </a:r>
            <a:r>
              <a:rPr lang="en-US" sz="2400" dirty="0">
                <a:solidFill>
                  <a:srgbClr val="002060"/>
                </a:solidFill>
              </a:rPr>
              <a:t> for Standards and Quality (CROSQ);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Code Council;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American Association for Heating, Refrigeration and Air-conditioning Engineers (ASHRAE)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3C9D-538C-49E9-87C4-EFC5C15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30" y="313765"/>
            <a:ext cx="8931102" cy="12998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CROSQ </a:t>
            </a:r>
            <a:r>
              <a:rPr lang="en-US" dirty="0" err="1"/>
              <a:t>CEELabels</a:t>
            </a:r>
            <a:br>
              <a:rPr lang="en-US" dirty="0"/>
            </a:br>
            <a:r>
              <a:rPr lang="en-US" sz="2000" dirty="0"/>
              <a:t>Source: CROSQ YouTube Channel</a:t>
            </a:r>
            <a:br>
              <a:rPr lang="en-US" sz="2000" dirty="0"/>
            </a:br>
            <a:r>
              <a:rPr lang="en-US" sz="2000" dirty="0"/>
              <a:t>Published after the Manual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9F391E-75C6-45A4-867C-D74CC6D3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31" t="37912" r="22981" b="13851"/>
          <a:stretch/>
        </p:blipFill>
        <p:spPr>
          <a:xfrm>
            <a:off x="303120" y="1613646"/>
            <a:ext cx="10242577" cy="5109882"/>
          </a:xfrm>
        </p:spPr>
      </p:pic>
    </p:spTree>
    <p:extLst>
      <p:ext uri="{BB962C8B-B14F-4D97-AF65-F5344CB8AC3E}">
        <p14:creationId xmlns:p14="http://schemas.microsoft.com/office/powerpoint/2010/main" val="181611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lant&#10;&#10;Description automatically generated">
            <a:extLst>
              <a:ext uri="{FF2B5EF4-FFF2-40B4-BE49-F238E27FC236}">
                <a16:creationId xmlns:a16="http://schemas.microsoft.com/office/drawing/2014/main" id="{40D1BBAD-FBCA-4AA4-8D67-12313845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4" r="10729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D211B-6B35-43CD-BC4E-FBD1C93FB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50" y="400050"/>
            <a:ext cx="5067300" cy="41021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en-US" sz="3000" dirty="0"/>
            </a:br>
            <a:r>
              <a:rPr lang="en-US" sz="3200" u="sng" dirty="0"/>
              <a:t>Toolkit</a:t>
            </a:r>
            <a:r>
              <a:rPr lang="en-US" sz="3200" dirty="0"/>
              <a:t> for the Green Buildings Procurement Manual – Policies and Procedures for Public Managers (Version 1)©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F53CAAD-E8D7-4F11-B5AD-41D95AA1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39" y="4977933"/>
            <a:ext cx="7766936" cy="10968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2531-0728-4238-8321-C0A06FC6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91" y="177800"/>
            <a:ext cx="7744410" cy="762000"/>
          </a:xfrm>
        </p:spPr>
        <p:txBody>
          <a:bodyPr/>
          <a:lstStyle/>
          <a:p>
            <a:r>
              <a:rPr lang="en-US" dirty="0"/>
              <a:t>Overview of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D955-C831-46DB-A411-E17C0585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939800"/>
            <a:ext cx="10525710" cy="56246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Surveys national frameworks for: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Antigua and Barbuda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Belize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Grenada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Saint Lucia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Saint Vincent and the Grenadines</a:t>
            </a:r>
          </a:p>
          <a:p>
            <a:pPr marL="400050" lvl="1" indent="0"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Presents: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Life Cycle Analysis Methods - Online software tools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Benchmark Product Pricing Databases;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 Specifications Tables (same as the Manual)</a:t>
            </a:r>
          </a:p>
        </p:txBody>
      </p:sp>
    </p:spTree>
    <p:extLst>
      <p:ext uri="{BB962C8B-B14F-4D97-AF65-F5344CB8AC3E}">
        <p14:creationId xmlns:p14="http://schemas.microsoft.com/office/powerpoint/2010/main" val="296105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2531-0728-4238-8321-C0A06FC6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1" y="1435100"/>
            <a:ext cx="7744410" cy="13716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D955-C831-46DB-A411-E17C0585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67100"/>
            <a:ext cx="10525710" cy="2717801"/>
          </a:xfrm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Contact Roland R. Clarke, Ph.D.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https://www.linkedin.com/in/rolandclarke/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30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51BB-221C-44BB-BF42-2E8DC91F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41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Presented to the webinar – </a:t>
            </a:r>
            <a:br>
              <a:rPr lang="en-US" dirty="0"/>
            </a:br>
            <a:r>
              <a:rPr lang="en-US" dirty="0"/>
              <a:t>Strengthening Sustainable Public Procurement in the OECS</a:t>
            </a:r>
            <a:br>
              <a:rPr lang="en-US" dirty="0"/>
            </a:br>
            <a:r>
              <a:rPr lang="en-US" dirty="0"/>
              <a:t>29 April 2021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E59E-CC0A-4973-BBD2-3DAE70FD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3136900"/>
            <a:ext cx="10614212" cy="328182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Organised</a:t>
            </a:r>
            <a:r>
              <a:rPr lang="en-US" sz="2400" dirty="0">
                <a:solidFill>
                  <a:srgbClr val="002060"/>
                </a:solidFill>
              </a:rPr>
              <a:t> by: The </a:t>
            </a:r>
            <a:r>
              <a:rPr lang="en-US" sz="2400" dirty="0" err="1">
                <a:solidFill>
                  <a:srgbClr val="002060"/>
                </a:solidFill>
              </a:rPr>
              <a:t>Organisation</a:t>
            </a:r>
            <a:r>
              <a:rPr lang="en-US" sz="2400" dirty="0">
                <a:solidFill>
                  <a:srgbClr val="002060"/>
                </a:solidFill>
              </a:rPr>
              <a:t> of Eastern Caribbean States (OECS) together with: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The United Nations Environment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r>
              <a:rPr lang="en-US" sz="2400" dirty="0">
                <a:solidFill>
                  <a:srgbClr val="002060"/>
                </a:solidFill>
              </a:rPr>
              <a:t> (UNEP);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The Organization of American States (OAS);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The Inter-American Network on Government Procurement (INGP); and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The Caribbean Development Bank (CDB)</a:t>
            </a:r>
          </a:p>
        </p:txBody>
      </p:sp>
    </p:spTree>
    <p:extLst>
      <p:ext uri="{BB962C8B-B14F-4D97-AF65-F5344CB8AC3E}">
        <p14:creationId xmlns:p14="http://schemas.microsoft.com/office/powerpoint/2010/main" val="375986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A7A-74BA-4C10-8549-9E8CCC43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A7A0-1A1E-43A1-A1DD-D721AC6D1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To introduce </a:t>
            </a:r>
            <a:r>
              <a:rPr lang="en-US" sz="2400" u="sng" dirty="0">
                <a:solidFill>
                  <a:srgbClr val="002060"/>
                </a:solidFill>
              </a:rPr>
              <a:t>the Green Building Procurement Manual for Public Managers (Version 1.0)</a:t>
            </a:r>
            <a:r>
              <a:rPr lang="en-US" sz="2400" dirty="0">
                <a:solidFill>
                  <a:srgbClr val="002060"/>
                </a:solidFill>
              </a:rPr>
              <a:t> ©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To Introduce the </a:t>
            </a:r>
            <a:r>
              <a:rPr lang="en-US" sz="2400" u="sng" dirty="0">
                <a:solidFill>
                  <a:srgbClr val="002060"/>
                </a:solidFill>
              </a:rPr>
              <a:t>Toolkit for the Green Buildings Procurement Manual – Policies and Procedures for Public Managers</a:t>
            </a:r>
            <a:r>
              <a:rPr lang="en-US" sz="2400" dirty="0">
                <a:solidFill>
                  <a:srgbClr val="002060"/>
                </a:solidFill>
              </a:rPr>
              <a:t> © </a:t>
            </a:r>
            <a:endParaRPr lang="en-US" sz="2400" u="sng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To gather feedback from stakeholders</a:t>
            </a:r>
          </a:p>
        </p:txBody>
      </p:sp>
    </p:spTree>
    <p:extLst>
      <p:ext uri="{BB962C8B-B14F-4D97-AF65-F5344CB8AC3E}">
        <p14:creationId xmlns:p14="http://schemas.microsoft.com/office/powerpoint/2010/main" val="410477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A7A-74BA-4C10-8549-9E8CCC43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Front Page of Manual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F119F9-E75C-409A-9D34-7472B833B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85" t="6496" r="5865" b="-1434"/>
          <a:stretch/>
        </p:blipFill>
        <p:spPr>
          <a:xfrm>
            <a:off x="1262231" y="1724212"/>
            <a:ext cx="6052969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BDCF-63EA-47C0-AD5E-AAA0AF23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Rationale – Energy Audits vs. </a:t>
            </a:r>
            <a:br>
              <a:rPr lang="en-US" dirty="0"/>
            </a:br>
            <a:r>
              <a:rPr lang="en-US" dirty="0"/>
              <a:t>Purchasing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35AC-1FFE-491A-832F-59D4B5EF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401176"/>
            <a:ext cx="10172700" cy="395136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This effort </a:t>
            </a:r>
            <a:r>
              <a:rPr lang="en-US" sz="2400" dirty="0" err="1">
                <a:solidFill>
                  <a:srgbClr val="002060"/>
                </a:solidFill>
              </a:rPr>
              <a:t>recognises</a:t>
            </a:r>
            <a:r>
              <a:rPr lang="en-US" sz="2400" dirty="0">
                <a:solidFill>
                  <a:srgbClr val="002060"/>
                </a:solidFill>
              </a:rPr>
              <a:t> that public sector procurement represents one of the largest untapped potential sources of energy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To date, efforts focused on site specific building energy audits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These energy audits tend to focus on the largest end use at the facility level such as air conditioning and lighting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and not purchasing decisions for smaller equipment</a:t>
            </a:r>
          </a:p>
        </p:txBody>
      </p:sp>
    </p:spTree>
    <p:extLst>
      <p:ext uri="{BB962C8B-B14F-4D97-AF65-F5344CB8AC3E}">
        <p14:creationId xmlns:p14="http://schemas.microsoft.com/office/powerpoint/2010/main" val="33646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1CE67B-D7C9-4156-BE1F-F0D64833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Operational Definition of Green Building Procurement for CARICOM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6337-E99A-4D80-BFCC-764A270C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073905" cy="522472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Based on national and regional procurement policies, and international green procurement policies: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“The energy, product safety, and recyclability aspects of the public procurement process</a:t>
            </a:r>
          </a:p>
          <a:p>
            <a:r>
              <a:rPr lang="en-US" sz="2400" dirty="0">
                <a:solidFill>
                  <a:srgbClr val="002060"/>
                </a:solidFill>
              </a:rPr>
              <a:t>for sustainable energy systems in buildings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which achieves the goal of ‘value for money’ on a life cycle basis”</a:t>
            </a:r>
          </a:p>
        </p:txBody>
      </p:sp>
    </p:spTree>
    <p:extLst>
      <p:ext uri="{BB962C8B-B14F-4D97-AF65-F5344CB8AC3E}">
        <p14:creationId xmlns:p14="http://schemas.microsoft.com/office/powerpoint/2010/main" val="305808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2531-0728-4238-8321-C0A06FC6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0" y="293594"/>
            <a:ext cx="7744410" cy="1054100"/>
          </a:xfrm>
        </p:spPr>
        <p:txBody>
          <a:bodyPr/>
          <a:lstStyle/>
          <a:p>
            <a:r>
              <a:rPr lang="en-US" dirty="0"/>
              <a:t>Overview of the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D955-C831-46DB-A411-E17C0585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549400"/>
            <a:ext cx="9779000" cy="50150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procurement officials may </a:t>
            </a:r>
            <a:r>
              <a:rPr lang="en-US" sz="2400" dirty="0" err="1">
                <a:solidFill>
                  <a:srgbClr val="002060"/>
                </a:solidFill>
              </a:rPr>
              <a:t>organise</a:t>
            </a:r>
            <a:r>
              <a:rPr lang="en-US" sz="2400" dirty="0">
                <a:solidFill>
                  <a:srgbClr val="002060"/>
                </a:solidFill>
              </a:rPr>
              <a:t> green procurement </a:t>
            </a:r>
            <a:r>
              <a:rPr lang="en-US" sz="2400" dirty="0" err="1">
                <a:solidFill>
                  <a:srgbClr val="002060"/>
                </a:solidFill>
              </a:rPr>
              <a:t>programmes</a:t>
            </a:r>
            <a:r>
              <a:rPr lang="en-US" sz="2400" dirty="0">
                <a:solidFill>
                  <a:srgbClr val="002060"/>
                </a:solidFill>
              </a:rPr>
              <a:t> in collaboration with a wider committee.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Product safety and engineering standards for renewable energy,   &amp; PV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Detailed mapping of the 2018 CARICOM Regional Energy Efficiency Building Code to the ENERGY STAR label (USA). (Base Case vs. Change Case)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Water use efficiency is also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 survey of international environmental sustainability labels </a:t>
            </a:r>
          </a:p>
        </p:txBody>
      </p:sp>
    </p:spTree>
    <p:extLst>
      <p:ext uri="{BB962C8B-B14F-4D97-AF65-F5344CB8AC3E}">
        <p14:creationId xmlns:p14="http://schemas.microsoft.com/office/powerpoint/2010/main" val="46352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86F4-3D5A-4CB4-9203-A07FB01D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Suggested Terms of Reference for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0A68-600E-4B88-9741-F2A1442DC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Preparation and the oversight of the adoption by all concerned parties of the green building </a:t>
            </a:r>
            <a:r>
              <a:rPr lang="en-US" sz="2400" u="sng" dirty="0">
                <a:solidFill>
                  <a:srgbClr val="002060"/>
                </a:solidFill>
              </a:rPr>
              <a:t>specifications</a:t>
            </a:r>
            <a:r>
              <a:rPr lang="en-US" sz="2400" dirty="0">
                <a:solidFill>
                  <a:srgbClr val="002060"/>
                </a:solidFill>
              </a:rPr>
              <a:t> for public procurement</a:t>
            </a:r>
          </a:p>
          <a:p>
            <a:r>
              <a:rPr lang="en-US" sz="2400" dirty="0">
                <a:solidFill>
                  <a:srgbClr val="002060"/>
                </a:solidFill>
              </a:rPr>
              <a:t>Oversight and constant update of the list of commonly used </a:t>
            </a:r>
            <a:r>
              <a:rPr lang="en-US" sz="2400" u="sng" dirty="0">
                <a:solidFill>
                  <a:srgbClr val="002060"/>
                </a:solidFill>
              </a:rPr>
              <a:t>products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u="sng" dirty="0">
                <a:solidFill>
                  <a:srgbClr val="002060"/>
                </a:solidFill>
              </a:rPr>
              <a:t>services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Oversight of the identification of </a:t>
            </a:r>
            <a:r>
              <a:rPr lang="en-US" sz="2400" u="sng" dirty="0">
                <a:solidFill>
                  <a:srgbClr val="002060"/>
                </a:solidFill>
              </a:rPr>
              <a:t>materials</a:t>
            </a:r>
            <a:r>
              <a:rPr lang="en-US" sz="2400" dirty="0">
                <a:solidFill>
                  <a:srgbClr val="002060"/>
                </a:solidFill>
              </a:rPr>
              <a:t> employed in sustainable energy products with the view of promoting the use of green or sustainable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0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B3C9D-538C-49E9-87C4-EFC5C15D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33" y="629771"/>
            <a:ext cx="8596668" cy="8434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Certification Marks for both EE and 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C0424-5041-4999-B2C0-88BDCE0F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4" y="2062629"/>
            <a:ext cx="9609666" cy="4660900"/>
          </a:xfrm>
        </p:spPr>
        <p:txBody>
          <a:bodyPr>
            <a:noAutofit/>
          </a:bodyPr>
          <a:lstStyle/>
          <a:p>
            <a:r>
              <a:rPr lang="en-US" sz="2400" dirty="0"/>
              <a:t>CE - </a:t>
            </a:r>
            <a:r>
              <a:rPr lang="en-US" sz="2400" dirty="0" err="1"/>
              <a:t>Conformite</a:t>
            </a:r>
            <a:r>
              <a:rPr lang="en-US" sz="2400" dirty="0"/>
              <a:t> </a:t>
            </a:r>
            <a:r>
              <a:rPr lang="en-US" sz="2400" dirty="0" err="1"/>
              <a:t>Europeenne</a:t>
            </a:r>
            <a:r>
              <a:rPr lang="en-US" sz="2400" dirty="0"/>
              <a:t> (Certifies that a product has met EU health, safety, and environmental requirements, which ensure consumer safety);</a:t>
            </a:r>
          </a:p>
          <a:p>
            <a:r>
              <a:rPr lang="en-US" sz="2400" dirty="0"/>
              <a:t>CSA – Canadian Standards Association (CAS); and CSA International</a:t>
            </a:r>
          </a:p>
          <a:p>
            <a:r>
              <a:rPr lang="en-US" sz="2400" dirty="0"/>
              <a:t>TUV - </a:t>
            </a:r>
            <a:r>
              <a:rPr lang="en-US" sz="2400" dirty="0" err="1"/>
              <a:t>Technischer</a:t>
            </a:r>
            <a:r>
              <a:rPr lang="en-US" sz="2400" dirty="0"/>
              <a:t> </a:t>
            </a:r>
            <a:r>
              <a:rPr lang="en-US" sz="2400" dirty="0" err="1"/>
              <a:t>Überwachungsverein</a:t>
            </a:r>
            <a:r>
              <a:rPr lang="en-US" sz="2400" dirty="0"/>
              <a:t> (Germany and Austria)</a:t>
            </a:r>
          </a:p>
          <a:p>
            <a:r>
              <a:rPr lang="en-US" sz="2400" dirty="0"/>
              <a:t>UL – Underwriters Laboratory (USA)</a:t>
            </a:r>
          </a:p>
          <a:p>
            <a:r>
              <a:rPr lang="en-US" sz="2400" dirty="0"/>
              <a:t>MCS – Microgeneration Certification Scheme (UK). </a:t>
            </a:r>
          </a:p>
          <a:p>
            <a:pPr lvl="1"/>
            <a:r>
              <a:rPr lang="en-US" sz="2200" dirty="0"/>
              <a:t>(NB: MCS is a standard organisation30. [They] create and maintain standards that allows for the certification of products, installers and their installations). </a:t>
            </a:r>
          </a:p>
        </p:txBody>
      </p:sp>
    </p:spTree>
    <p:extLst>
      <p:ext uri="{BB962C8B-B14F-4D97-AF65-F5344CB8AC3E}">
        <p14:creationId xmlns:p14="http://schemas.microsoft.com/office/powerpoint/2010/main" val="9703827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775</Words>
  <Application>Microsoft Macintosh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Shaping the Future Through Sustainable Public Procurement – Green Building Considerations:   Green Building Procurement Manual for Public Managers (Version 1.0) ©</vt:lpstr>
      <vt:lpstr>Presented to the webinar –  Strengthening Sustainable Public Procurement in the OECS 29 April 2021 </vt:lpstr>
      <vt:lpstr>Objectives of This Presentation</vt:lpstr>
      <vt:lpstr>Front Page of Manual</vt:lpstr>
      <vt:lpstr>Rationale – Energy Audits vs.  Purchasing Managers</vt:lpstr>
      <vt:lpstr>Operational Definition of Green Building Procurement for CARICOM</vt:lpstr>
      <vt:lpstr>Overview of the Manual</vt:lpstr>
      <vt:lpstr>Suggested Terms of Reference for Committee</vt:lpstr>
      <vt:lpstr>Certification Marks for both EE and RE</vt:lpstr>
      <vt:lpstr>Certification Marks International</vt:lpstr>
      <vt:lpstr>Recycling – End-of-Life – PV Cycle</vt:lpstr>
      <vt:lpstr>Mapping of the 2018 CARICOM Regional Energy Efficiency Building Code to ENERGY STAR</vt:lpstr>
      <vt:lpstr>The 2018 CARICOM Regional Energy Efficiency Building Code (CREEBC)  Covers both commercial and residential construction.  https://codes.iccsafe.org/content/document/1335 </vt:lpstr>
      <vt:lpstr>CROSQ CEELabels Source: CROSQ YouTube Channel Published after the Manual</vt:lpstr>
      <vt:lpstr> Toolkit for the Green Buildings Procurement Manual – Policies and Procedures for Public Managers (Version 1)©</vt:lpstr>
      <vt:lpstr>Overview of the Toolkit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BUILDING PROCUREMENT MANUAL  (VERSION 1.0) - DRAFT</dc:title>
  <dc:creator>User</dc:creator>
  <cp:lastModifiedBy>Agnes Wierzbicki(Affiliate)</cp:lastModifiedBy>
  <cp:revision>42</cp:revision>
  <dcterms:created xsi:type="dcterms:W3CDTF">2020-08-26T08:39:53Z</dcterms:created>
  <dcterms:modified xsi:type="dcterms:W3CDTF">2021-04-29T12:28:43Z</dcterms:modified>
</cp:coreProperties>
</file>