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8" r:id="rId2"/>
    <p:sldMasterId id="2147484089" r:id="rId3"/>
    <p:sldMasterId id="2147484360" r:id="rId4"/>
    <p:sldMasterId id="2147484388" r:id="rId5"/>
    <p:sldMasterId id="2147484417" r:id="rId6"/>
  </p:sldMasterIdLst>
  <p:notesMasterIdLst>
    <p:notesMasterId r:id="rId16"/>
  </p:notesMasterIdLst>
  <p:handoutMasterIdLst>
    <p:handoutMasterId r:id="rId17"/>
  </p:handoutMasterIdLst>
  <p:sldIdLst>
    <p:sldId id="423" r:id="rId7"/>
    <p:sldId id="470" r:id="rId8"/>
    <p:sldId id="524" r:id="rId9"/>
    <p:sldId id="525" r:id="rId10"/>
    <p:sldId id="523" r:id="rId11"/>
    <p:sldId id="528" r:id="rId12"/>
    <p:sldId id="526" r:id="rId13"/>
    <p:sldId id="532" r:id="rId14"/>
    <p:sldId id="533" r:id="rId15"/>
  </p:sldIdLst>
  <p:sldSz cx="12188825" cy="6858000"/>
  <p:notesSz cx="7010400" cy="92964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9" autoAdjust="0"/>
    <p:restoredTop sz="95707" autoAdjust="0"/>
  </p:normalViewPr>
  <p:slideViewPr>
    <p:cSldViewPr showGuides="1">
      <p:cViewPr varScale="1">
        <p:scale>
          <a:sx n="114" d="100"/>
          <a:sy n="114" d="100"/>
        </p:scale>
        <p:origin x="552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5068"/>
    </p:cViewPr>
  </p:sorterViewPr>
  <p:notesViewPr>
    <p:cSldViewPr showGuides="1">
      <p:cViewPr varScale="1">
        <p:scale>
          <a:sx n="88" d="100"/>
          <a:sy n="88" d="100"/>
        </p:scale>
        <p:origin x="-3760" y="-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gs" Target="tags/tag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5/2/2021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5/2/2021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ion.cnn.com/2021/04/08/world/ice-melt-antarctic-intl-scli-scn-climate/index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https://edition.cnn.com/2021/04/08/world/ice-melt-antarctic-intl-scli-scn-climate/index.html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589" indent="-23291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423" indent="-23291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259" indent="-23291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09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7929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764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600" indent="-2329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0504D"/>
              </a:buClr>
              <a:buSzPct val="80000"/>
              <a:buFont typeface="Wingdings" pitchFamily="2" charset="2"/>
              <a:buNone/>
            </a:pPr>
            <a:fld id="{8013A22E-3081-4CCF-8E31-229693469021}" type="slidenum">
              <a:rPr kumimoji="1" lang="en-US" smtClean="0">
                <a:solidFill>
                  <a:srgbClr val="000000"/>
                </a:solidFill>
                <a:latin typeface="Comic Sans MS" pitchFamily="66" charset="0"/>
              </a:rPr>
              <a:pPr>
                <a:spcBef>
                  <a:spcPct val="20000"/>
                </a:spcBef>
                <a:buClr>
                  <a:srgbClr val="C0504D"/>
                </a:buClr>
                <a:buSzPct val="80000"/>
                <a:buFont typeface="Wingdings" pitchFamily="2" charset="2"/>
                <a:buNone/>
              </a:pPr>
              <a:t>9</a:t>
            </a:fld>
            <a:endParaRPr kumimoji="1"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7230"/>
            <a:ext cx="4673600" cy="348615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943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3" y="381001"/>
            <a:ext cx="15240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773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5678" y="3175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683" y="6391834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380" y="241935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8119" y="211455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086" y="2209800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F815D7-5A95-4500-A3F3-0458933B3794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247"/>
            <a:ext cx="609441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2E78D7-0BAF-45AA-9A6B-CCE8BF8DC4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41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F08F25-E2C6-40B0-9EE2-70505E429F37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085" y="1027484"/>
            <a:ext cx="609441" cy="4413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FC5FB1-489F-4124-A8B5-C9D959FF18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9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147" y="2286000"/>
            <a:ext cx="11774066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380" y="142875"/>
            <a:ext cx="11774066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683" y="6391834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147" y="2438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8119" y="211455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086" y="2209800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ED8B30-39E8-468F-B8C3-DB189767F1F4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247"/>
            <a:ext cx="609441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4F12E03-47AC-42D0-A275-69AEDD4B5F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3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2088" y="1576388"/>
            <a:ext cx="12697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962" y="6410884"/>
            <a:ext cx="4058709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55D39D0-C85F-4775-ABD7-5925B824675D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63C0B0-C84F-45AB-9C66-6873877AA32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44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4413" y="2200650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147" y="1371600"/>
            <a:ext cx="11774066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683" y="6391275"/>
            <a:ext cx="11774066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147" y="1279525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8119" y="955675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5086" y="1050925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8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F94FA1-5E33-4BBD-BB41-7118A0031BBB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10884"/>
            <a:ext cx="4773956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3355"/>
            <a:ext cx="609441" cy="441325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EE7FCF-50BF-43D4-A060-04F77488F46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6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92AC78-3E4D-4766-922A-A2AE59BAC280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7006"/>
            <a:ext cx="609441" cy="4413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F9A6B0-CA17-46CC-820D-CE26359D5A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46886"/>
      </p:ext>
    </p:extLst>
  </p:cSld>
  <p:clrMapOvr>
    <a:masterClrMapping/>
  </p:clrMapOvr>
  <p:transition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363"/>
            <a:ext cx="12188825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683" y="6391834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147" y="15875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E7BDAF-DE4B-447E-966A-895F81AB0058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5159"/>
            <a:ext cx="812588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7FE40E2-34AC-42F7-A232-1B0D0C44FB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19875"/>
      </p:ext>
    </p:extLst>
  </p:cSld>
  <p:clrMapOvr>
    <a:masterClrMapping/>
  </p:clrMapOvr>
  <p:transition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147" y="152400"/>
            <a:ext cx="1177406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35"/>
            <a:ext cx="12188825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147" y="533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3717" y="323850"/>
            <a:ext cx="558654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15" y="6388659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7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324" y="313108"/>
            <a:ext cx="609441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42BAAE9-CF79-4457-B827-5497C9741D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F9A0C3-A924-48CD-B0E8-856C8B9312A4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434" y="6410884"/>
            <a:ext cx="4509443" cy="36671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147" y="533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767"/>
            <a:ext cx="11774066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3717" y="323850"/>
            <a:ext cx="558654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15" y="6388659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324" y="313108"/>
            <a:ext cx="609441" cy="4413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C07A93-A093-40B2-8AF7-9315B080DB8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5730" y="6406122"/>
            <a:ext cx="4058709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1C1FD6-05E7-488F-B4E7-1B4B2AB65B05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434" y="6410884"/>
            <a:ext cx="4778189" cy="36671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64422"/>
      </p:ext>
    </p:extLst>
  </p:cSld>
  <p:clrMapOvr>
    <a:masterClrMapping/>
  </p:clrMapOvr>
  <p:transition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0CD866-94E6-4DD2-B517-9871929BE247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7359A4-CF6E-4D01-B2FA-708124C5867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363"/>
            <a:ext cx="12188825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683" y="6391834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0279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6226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3192" y="3021013"/>
            <a:ext cx="560771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5" y="305167"/>
            <a:ext cx="192989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17799" y="3010459"/>
            <a:ext cx="609441" cy="4413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D8C208-4A47-457D-B295-52C6D19D97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836565-E9FA-459E-97E4-017363358A39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5678" y="3175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683" y="6391586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380" y="241935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8119" y="211455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086" y="2209800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46851D-4B51-4DA9-8AB2-3BD20A9A761D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8999"/>
            <a:ext cx="609441" cy="441325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ADD0FC4-DC91-4BE1-9A8B-0369ECB329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2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784C4B-EB4B-449D-8855-E87A650AE0FD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085" y="1027236"/>
            <a:ext cx="609441" cy="441325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E6D6829-5CE3-496D-8F15-CD9A7B8594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147" y="2286000"/>
            <a:ext cx="11774066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380" y="142875"/>
            <a:ext cx="11774066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683" y="6391586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147" y="2438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8119" y="211455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086" y="2209800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2A0562-F940-44DD-8CA0-3DB5FC42E508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8999"/>
            <a:ext cx="609441" cy="441325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55695E0-D5DC-4CCD-8B8F-A0F87F6300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1923" y="1576388"/>
            <a:ext cx="12697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797" y="6410636"/>
            <a:ext cx="4058709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2E804A-A0CD-41F4-8FA1-1B83FB44A980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9A35700-A550-410D-9A74-779900E51E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4413" y="2200402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147" y="1371600"/>
            <a:ext cx="11774066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683" y="6391275"/>
            <a:ext cx="11774066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147" y="1279525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8119" y="955675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5086" y="1050925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8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EE6F45-EA4B-4C59-82F9-1386C9EEB844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10636"/>
            <a:ext cx="4773956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3107"/>
            <a:ext cx="609441" cy="441325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8BED7307-0458-4F66-A349-10ADD5D1CC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5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D4E733-F175-4593-BDF5-A4C58F224C21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758"/>
            <a:ext cx="609441" cy="441325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91B3AAE-7A92-4D4F-A734-593DC3F7B6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4946"/>
      </p:ext>
    </p:extLst>
  </p:cSld>
  <p:clrMapOvr>
    <a:masterClrMapping/>
  </p:clrMapOvr>
  <p:transition>
    <p:cover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15"/>
            <a:ext cx="12188825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683" y="6391586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147" y="15875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D44137-A9D8-4E93-9742-C094B517285B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911"/>
            <a:ext cx="812588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87558CF-4879-4B3D-A850-879ACD781EF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0734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8" y="2514600"/>
            <a:ext cx="8692398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575" y="5410744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147" y="152400"/>
            <a:ext cx="1177406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35"/>
            <a:ext cx="12188825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147" y="533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3717" y="323850"/>
            <a:ext cx="558654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15" y="6388411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7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324" y="312860"/>
            <a:ext cx="609441" cy="441325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FBA426C-A391-4FC0-9763-14C0ECDA58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061E51-AC74-46DD-8D63-92D55905F08E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269" y="6410636"/>
            <a:ext cx="4509443" cy="36671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6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147" y="533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519"/>
            <a:ext cx="11774066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3717" y="323850"/>
            <a:ext cx="558654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15" y="6388411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324" y="312860"/>
            <a:ext cx="609441" cy="441325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C7F7CEC-F45D-404A-B7C0-BC556019BE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5564" y="6405874"/>
            <a:ext cx="4058709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4EAA45-5076-4BF4-914C-0852D80378D6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269" y="6410636"/>
            <a:ext cx="4778189" cy="36671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0007"/>
      </p:ext>
    </p:extLst>
  </p:cSld>
  <p:clrMapOvr>
    <a:masterClrMapping/>
  </p:clrMapOvr>
  <p:transition>
    <p:cover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7280B9-8C4E-4751-BE7D-54A1FB23D3F4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F01D87D-059B-4023-99D6-EACB4E9AAFB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66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15"/>
            <a:ext cx="12188825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683" y="6391586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0114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6226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3192" y="3021013"/>
            <a:ext cx="560771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5" y="304919"/>
            <a:ext cx="192989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17799" y="3010211"/>
            <a:ext cx="609441" cy="441325"/>
          </a:xfrm>
        </p:spPr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B354B56-54F5-4A3D-B8DE-5AB57E4844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886845-18F4-45E7-B4EA-5F621BC1DC0D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2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221" y="495300"/>
            <a:ext cx="8329030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758221" y="1143000"/>
            <a:ext cx="8329030" cy="5638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63855"/>
      </p:ext>
    </p:extLst>
  </p:cSld>
  <p:clrMapOvr>
    <a:masterClrMapping/>
  </p:clrMapOvr>
  <p:transition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758221" y="495300"/>
            <a:ext cx="8329030" cy="64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58221" y="1143000"/>
            <a:ext cx="4062942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024310" y="1143000"/>
            <a:ext cx="4062942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58221" y="4038600"/>
            <a:ext cx="4062942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24310" y="4038600"/>
            <a:ext cx="4062942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735326" y="6245225"/>
            <a:ext cx="2844059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FF5B7-E003-400C-B9B8-89826300801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9830"/>
      </p:ext>
    </p:extLst>
  </p:cSld>
  <p:clrMapOvr>
    <a:masterClrMapping/>
  </p:clrMapOvr>
  <p:transition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41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6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5" y="1709857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5" y="4589774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9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5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9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42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544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6"/>
            <a:ext cx="51564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6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37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65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72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5" y="457200"/>
            <a:ext cx="39312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40" y="987541"/>
            <a:ext cx="6170594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5" y="2057400"/>
            <a:ext cx="393121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945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5" y="457200"/>
            <a:ext cx="39312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40" y="987541"/>
            <a:ext cx="6170594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5" y="2057400"/>
            <a:ext cx="3931212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93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53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833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24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5678" y="3175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683" y="6391276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380" y="241935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8119" y="211455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086" y="2209800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6CBD8F-F301-4018-9B33-F941ACEB7120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8689"/>
            <a:ext cx="609441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3390A61-0511-44A8-94BA-3AB7E4E784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2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E750CA-FFB8-40B1-A5C5-1FB83EF28212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085" y="1027114"/>
            <a:ext cx="609441" cy="4413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9C9C82F-FED6-4896-9FAB-8AD33F62ED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17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203147" y="2286000"/>
            <a:ext cx="11774066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07380" y="142875"/>
            <a:ext cx="11774066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683" y="6391276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147" y="2438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8119" y="211455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086" y="2209800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70024C-5259-4537-9E5D-58A95E9F6ECF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8689"/>
            <a:ext cx="609441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2A95160-84CB-4658-BEE3-B0DA8BC153C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9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1716" y="1576388"/>
            <a:ext cx="12697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90" y="6410326"/>
            <a:ext cx="4058709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561E4F-CABC-41EB-A1C3-31789F4D02EF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AB408F-C9A3-476E-B40F-F105C0A06C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5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4413" y="2200276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147" y="1371600"/>
            <a:ext cx="11774066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683" y="6391275"/>
            <a:ext cx="11774066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147" y="1279525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8119" y="955675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5086" y="1050925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C158AE-74F8-4787-8847-17A50EFA5EF3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10326"/>
            <a:ext cx="4773956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989"/>
            <a:ext cx="609441" cy="441325"/>
          </a:xfrm>
        </p:spPr>
        <p:txBody>
          <a:bodyPr/>
          <a:lstStyle>
            <a:lvl1pPr algn="ctr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328708-7867-4221-921B-9DF350E1A6A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85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4C8D43-83D2-4C1F-B37B-7B694A306EAE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639"/>
            <a:ext cx="609441" cy="4413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1DCA74-1050-4FD9-88AC-75E19CE4ED6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5804"/>
      </p:ext>
    </p:extLst>
  </p:cSld>
  <p:clrMapOvr>
    <a:masterClrMapping/>
  </p:clrMapOvr>
  <p:transition>
    <p:cover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88825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683" y="6391276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147" y="15875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B843E-2276-4082-B21C-DD216BA60000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1"/>
            <a:ext cx="812588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66E208B-7498-46DE-A2C7-5E0E428F20B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67057"/>
      </p:ext>
    </p:extLst>
  </p:cSld>
  <p:clrMapOvr>
    <a:masterClrMapping/>
  </p:clrMapOvr>
  <p:transition>
    <p:cover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147" y="152400"/>
            <a:ext cx="11774066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1"/>
            <a:ext cx="12188825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147" y="152400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147" y="533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3717" y="323850"/>
            <a:ext cx="558654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15" y="6388101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rgbClr val="8CADAE">
                    <a:shade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035552F-EBC0-4802-9519-5A854E5DE7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84BEE4-DD49-4C21-8AF9-EE7C5B4FBA34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062" y="6410326"/>
            <a:ext cx="4509443" cy="36671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1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147" y="533400"/>
            <a:ext cx="11774066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1"/>
            <a:ext cx="11774066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3717" y="323850"/>
            <a:ext cx="558654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15" y="6388101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C4FD9D9-19B8-467F-A172-55B3358505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5358" y="6405564"/>
            <a:ext cx="4058709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F6840B-381F-40F4-AA98-76992CD49F2D}" type="datetimeFigureOut">
              <a:rPr lang="en-US"/>
              <a:pPr>
                <a:defRPr/>
              </a:pPr>
              <a:t>5/2/2021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062" y="6410326"/>
            <a:ext cx="4778189" cy="366713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5769"/>
      </p:ext>
    </p:extLst>
  </p:cSld>
  <p:clrMapOvr>
    <a:masterClrMapping/>
  </p:clrMapOvr>
  <p:transition>
    <p:cover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E5B750-3626-4297-9203-E11D33D72E26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D0DCA4E-DF6C-4B3B-A712-9D0AB80631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5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1"/>
            <a:ext cx="12188825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683" y="6391276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39990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6226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3192" y="3021013"/>
            <a:ext cx="560771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17799" y="3009901"/>
            <a:ext cx="609441" cy="4413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B04F7B-4E07-4814-AF34-965C01935E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46AE62-56C5-484D-B692-893E177AEDAA}" type="datetimeFigureOut">
              <a:rPr lang="en-US"/>
              <a:pPr>
                <a:defRPr/>
              </a:pPr>
              <a:t>5/2/2021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5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3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5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799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575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5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575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776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783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5/2/2021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4" y="6400800"/>
            <a:ext cx="655320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white">
          <a:xfrm>
            <a:off x="0" y="363"/>
            <a:ext cx="12188825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2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3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15" y="6388659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962" y="6406122"/>
            <a:ext cx="4058709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9FE0B-4FDC-494C-82EC-3046DD34D52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84"/>
            <a:ext cx="4773956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350"/>
            <a:ext cx="1177406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8119" y="955675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086" y="1050925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84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8CADAE">
                    <a:shade val="75000"/>
                  </a:srgbClr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E3101-6A99-4032-8ADE-4036BABA2D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4110" name="Title Placeholder 21"/>
          <p:cNvSpPr>
            <a:spLocks noGrp="1"/>
          </p:cNvSpPr>
          <p:nvPr>
            <p:ph type="title"/>
          </p:nvPr>
        </p:nvSpPr>
        <p:spPr bwMode="auto">
          <a:xfrm>
            <a:off x="402063" y="228963"/>
            <a:ext cx="113762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063" y="1524000"/>
            <a:ext cx="11376237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64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15"/>
            <a:ext cx="12188825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15" y="6388411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797" y="6405874"/>
            <a:ext cx="4058709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8348F-8344-4DBA-A88C-A2EB012B8CB0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636"/>
            <a:ext cx="4773956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350"/>
            <a:ext cx="1177406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8119" y="955675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086" y="1050925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39936"/>
            <a:ext cx="609441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015A4-94CA-4CF3-8FDB-EB514D101D47}" type="slidenum">
              <a:rPr 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063" y="228715"/>
            <a:ext cx="113762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063" y="1524000"/>
            <a:ext cx="11376237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1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4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4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3" y="635666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9D07-B51B-4B17-9A2C-B67A54CCE360}" type="datetimeFigureOut">
              <a:rPr lang="en-JM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2/5/2021</a:t>
            </a:fld>
            <a:endParaRPr lang="en-JM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51" y="635666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9" y="635666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9C57-49D5-4402-9910-9C90D0CF94A9}" type="slidenum">
              <a:rPr lang="en-JM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/>
              <a:t>‹Nº›</a:t>
            </a:fld>
            <a:endParaRPr lang="en-JM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9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15" y="6388101"/>
            <a:ext cx="11774066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90" y="6405564"/>
            <a:ext cx="4058709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F12A2-EECF-4804-B289-9732FFC55EEA}" type="datetimeFigureOut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5/2/2021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326"/>
            <a:ext cx="4773956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575"/>
            <a:ext cx="11774066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350"/>
            <a:ext cx="11774066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8119" y="955675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086" y="1050925"/>
            <a:ext cx="558654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39814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rgbClr val="8CADAE">
                    <a:shade val="75000"/>
                  </a:srgbClr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FAC1A3-616A-4796-A73B-B5E992F4D4D7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062" y="228601"/>
            <a:ext cx="113762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062" y="1524000"/>
            <a:ext cx="11376237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9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transition>
    <p:cover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5613" y="5334000"/>
            <a:ext cx="6324601" cy="609600"/>
          </a:xfrm>
        </p:spPr>
        <p:txBody>
          <a:bodyPr>
            <a:noAutofit/>
          </a:bodyPr>
          <a:lstStyle/>
          <a:p>
            <a:r>
              <a:rPr lang="en-JM" sz="2350" cap="none" dirty="0"/>
              <a:t>Professor Anthony Clayton, CD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374" y="1146586"/>
            <a:ext cx="10210799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Shaping the Future through Sustainable Public Procurement – Green Buildings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6213" y="152404"/>
            <a:ext cx="8686800" cy="132343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ECS		INGP	UNEP	CDB	OAS</a:t>
            </a:r>
          </a:p>
          <a:p>
            <a:pPr algn="ctr"/>
            <a:r>
              <a:rPr lang="en-US" sz="4000" dirty="0"/>
              <a:t>Webinar 16</a:t>
            </a:r>
            <a:r>
              <a:rPr lang="en-US" sz="4000" baseline="30000" dirty="0"/>
              <a:t>th</a:t>
            </a:r>
            <a:r>
              <a:rPr lang="en-US" sz="4000" dirty="0"/>
              <a:t> April 2021</a:t>
            </a:r>
          </a:p>
        </p:txBody>
      </p:sp>
    </p:spTree>
    <p:extLst>
      <p:ext uri="{BB962C8B-B14F-4D97-AF65-F5344CB8AC3E}">
        <p14:creationId xmlns:p14="http://schemas.microsoft.com/office/powerpoint/2010/main" val="23802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 descr="Image result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526" y="990604"/>
            <a:ext cx="11201400" cy="5401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9-10 billion population, about one-third more than today.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About 75% population urban, up from 55% today.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Means building </a:t>
            </a:r>
            <a:r>
              <a:rPr lang="en-US" sz="2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3-4 new cities/year for the next 30 years, each of them </a:t>
            </a:r>
            <a:r>
              <a:rPr lang="en-GB" sz="25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size of Mexico City (population &gt;21m).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 will consume 30% more water, 50% more energy, 70% more food, 100% more materials (from 80Gt to 160Gt); half will be sand, cement and gravel for construction.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GB" altLang="en-US" sz="25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5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But can we survive the transition to this future?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5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the material demand sustainable?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Climate change: 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 track for 3.2°C warmer by end century. Parts of planet’s surface could become uninhabitable, as 1/3</a:t>
            </a:r>
            <a:r>
              <a:rPr lang="en-US" altLang="en-US" sz="250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altLang="en-US" sz="2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of Antarctic ice sheets could collapse, Middle East/Gulf region too hot/arid, much of Bangladesh underwater, coastal cities flooded.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6012" y="60585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By 2050</a:t>
            </a:r>
          </a:p>
        </p:txBody>
      </p:sp>
    </p:spTree>
    <p:extLst>
      <p:ext uri="{BB962C8B-B14F-4D97-AF65-F5344CB8AC3E}">
        <p14:creationId xmlns:p14="http://schemas.microsoft.com/office/powerpoint/2010/main" val="139534402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012" y="2286000"/>
            <a:ext cx="10668000" cy="3200400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Building construction and use responsible for over 1/3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rd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global final energy consumption, nearly 40% of total CO2 emissions.</a:t>
            </a:r>
          </a:p>
          <a:p>
            <a:pPr algn="just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Making buildings more efficient can solve climate change, plus cheaper to operate, which gives increased disposable income, growth in other sectors of the economy.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012" y="228604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Why buildings?</a:t>
            </a:r>
          </a:p>
        </p:txBody>
      </p:sp>
    </p:spTree>
    <p:extLst>
      <p:ext uri="{BB962C8B-B14F-4D97-AF65-F5344CB8AC3E}">
        <p14:creationId xmlns:p14="http://schemas.microsoft.com/office/powerpoint/2010/main" val="288936536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716" y="1828800"/>
            <a:ext cx="11125199" cy="4495800"/>
          </a:xfrm>
          <a:solidFill>
            <a:schemeClr val="bg2"/>
          </a:solidFill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Greatest need for more efficient buildings in tropical/sub-tropical regions, where new cities will be.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Harder to keep interior cool, dry in hot, humid climate than keep it warm in a cold climate.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To solve problem, we built an NZEB - first in Jamaica &amp; Caribbean, one of first in tropics.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NZEB generates the power it consumes. E+ produce more, sell to others.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If all buildings NZEB, can close many power stations.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9812" y="228603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Finding solutions</a:t>
            </a:r>
          </a:p>
        </p:txBody>
      </p:sp>
    </p:spTree>
    <p:extLst>
      <p:ext uri="{BB962C8B-B14F-4D97-AF65-F5344CB8AC3E}">
        <p14:creationId xmlns:p14="http://schemas.microsoft.com/office/powerpoint/2010/main" val="218086117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83F84-DFB3-44A2-B24D-1C5C9F4B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01" b="12651"/>
          <a:stretch/>
        </p:blipFill>
        <p:spPr>
          <a:xfrm>
            <a:off x="0" y="0"/>
            <a:ext cx="12188825" cy="6023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53" y="-190889"/>
            <a:ext cx="11147699" cy="946484"/>
          </a:xfrm>
        </p:spPr>
        <p:txBody>
          <a:bodyPr/>
          <a:lstStyle/>
          <a:p>
            <a:pPr algn="ctr"/>
            <a:r>
              <a:rPr lang="en-JM" dirty="0">
                <a:solidFill>
                  <a:schemeClr val="bg1"/>
                </a:solidFill>
              </a:rPr>
              <a:t>First NZEB in the Caribbean</a:t>
            </a:r>
          </a:p>
        </p:txBody>
      </p:sp>
      <p:pic>
        <p:nvPicPr>
          <p:cNvPr id="4098" name="Picture 2" descr="http://cct.nmmu.ac.za/cct/media/Store/images/current%20projects/impact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16" y="4490102"/>
            <a:ext cx="2304153" cy="236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4721" y="6023780"/>
            <a:ext cx="11340330" cy="834220"/>
            <a:chOff x="244447" y="5513695"/>
            <a:chExt cx="11343284" cy="11122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47" y="5513695"/>
              <a:ext cx="858995" cy="1112293"/>
            </a:xfrm>
            <a:prstGeom prst="rect">
              <a:avLst/>
            </a:prstGeom>
          </p:spPr>
        </p:pic>
        <p:pic>
          <p:nvPicPr>
            <p:cNvPr id="9" name="Picture 2" descr="gef-unep inse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7457" y="5768214"/>
              <a:ext cx="1570274" cy="807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90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3212" y="1828800"/>
            <a:ext cx="11658600" cy="4648200"/>
          </a:xfrm>
          <a:solidFill>
            <a:schemeClr val="bg2"/>
          </a:solidFill>
        </p:spPr>
        <p:txBody>
          <a:bodyPr/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Some effective ways to make a building energy efficient cost little/nothing.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Orient building to sun, not parallel to road. Reduces unwanted heat gain, improves efficiency of solar panels.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Put living spaces in interior, service areas on outside walls. Keeps living spaces cooler.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Maximize natural light for illumination, use natural ventilation.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Simple changes in layout and design reduce waste of energy.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9412" y="228607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Key findings</a:t>
            </a:r>
          </a:p>
        </p:txBody>
      </p:sp>
    </p:spTree>
    <p:extLst>
      <p:ext uri="{BB962C8B-B14F-4D97-AF65-F5344CB8AC3E}">
        <p14:creationId xmlns:p14="http://schemas.microsoft.com/office/powerpoint/2010/main" val="102163563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8915" y="1676400"/>
            <a:ext cx="11734801" cy="4343400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Not just an engineering problem.</a:t>
            </a:r>
          </a:p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Building regulations specify minimum standards, and few government regulations aimed at net zero.</a:t>
            </a:r>
          </a:p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Education. Architects/contractors have to know how to design/build NZEB.</a:t>
            </a:r>
          </a:p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Demand. People must know they have buildings that cost nothing to operate.</a:t>
            </a:r>
          </a:p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Fiscal system. Taxes on imports of key technologies makes them less attractive.</a:t>
            </a:r>
          </a:p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Low purchase price from utility makes selling less viable.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013" y="228604"/>
            <a:ext cx="1089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Need to solve more than one problem</a:t>
            </a:r>
          </a:p>
        </p:txBody>
      </p:sp>
    </p:spTree>
    <p:extLst>
      <p:ext uri="{BB962C8B-B14F-4D97-AF65-F5344CB8AC3E}">
        <p14:creationId xmlns:p14="http://schemas.microsoft.com/office/powerpoint/2010/main" val="1208130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9412" y="1600200"/>
            <a:ext cx="11335607" cy="4340352"/>
          </a:xfrm>
        </p:spPr>
        <p:txBody>
          <a:bodyPr/>
          <a:lstStyle/>
          <a:p>
            <a:pPr algn="just"/>
            <a:r>
              <a:rPr lang="en-US" dirty="0"/>
              <a:t>Most construction in Caribbean based on cement and steel.</a:t>
            </a:r>
          </a:p>
          <a:p>
            <a:pPr algn="just"/>
            <a:r>
              <a:rPr lang="en-US" dirty="0"/>
              <a:t>Each of these industries contributes about 8% of world carbon emissions. Second only to the fossil fuel industry as the world’s largest source of carbon emissions.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Prevalent building type has high embodied energy/carbon cost.</a:t>
            </a:r>
          </a:p>
          <a:p>
            <a:pPr algn="just"/>
            <a:r>
              <a:rPr lang="en-US" dirty="0"/>
              <a:t>Also has high thermal mass, not designed to minimize unwanted heat gain or utilize passive cooling solutions.</a:t>
            </a:r>
          </a:p>
          <a:p>
            <a:pPr algn="just"/>
            <a:r>
              <a:rPr lang="en-US" dirty="0"/>
              <a:t>This means that they require constant cooling in order to remain at a tolerable internal temperature.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98613" y="14207"/>
            <a:ext cx="845819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chemeClr val="tx1"/>
                </a:solidFill>
              </a:rPr>
              <a:t>But….</a:t>
            </a:r>
          </a:p>
        </p:txBody>
      </p:sp>
    </p:spTree>
    <p:extLst>
      <p:ext uri="{BB962C8B-B14F-4D97-AF65-F5344CB8AC3E}">
        <p14:creationId xmlns:p14="http://schemas.microsoft.com/office/powerpoint/2010/main" val="48359866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3713783" y="0"/>
            <a:ext cx="4672383" cy="1143000"/>
          </a:xfrm>
          <a:prstGeom prst="rect">
            <a:avLst/>
          </a:prstGeom>
          <a:noFill/>
          <a:ln>
            <a:noFill/>
          </a:ln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kumimoji="1" lang="en-US" sz="4400">
                <a:solidFill>
                  <a:srgbClr val="000000"/>
                </a:solidFill>
                <a:latin typeface="DINEngschrift" charset="0"/>
                <a:cs typeface="Arial" pitchFamily="34" charset="0"/>
              </a:rPr>
              <a:t>Thank you !</a:t>
            </a:r>
          </a:p>
        </p:txBody>
      </p:sp>
      <p:pic>
        <p:nvPicPr>
          <p:cNvPr id="175107" name="Picture 3" descr="j030125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2486" y="2209803"/>
            <a:ext cx="7516442" cy="3997325"/>
          </a:xfrm>
          <a:noFill/>
        </p:spPr>
      </p:pic>
      <p:sp>
        <p:nvSpPr>
          <p:cNvPr id="175108" name="Line 4"/>
          <p:cNvSpPr>
            <a:spLocks noChangeShapeType="1"/>
          </p:cNvSpPr>
          <p:nvPr/>
        </p:nvSpPr>
        <p:spPr bwMode="auto">
          <a:xfrm>
            <a:off x="5586545" y="1066800"/>
            <a:ext cx="142203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94969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2_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FFC3A3-1EFB-43EE-9BAE-9E8E476B9C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Personalizado</PresentationFormat>
  <Paragraphs>50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Corbel</vt:lpstr>
      <vt:lpstr>DINEngschrift</vt:lpstr>
      <vt:lpstr>Georgia</vt:lpstr>
      <vt:lpstr>Times New Roman</vt:lpstr>
      <vt:lpstr>Wingdings</vt:lpstr>
      <vt:lpstr>Wingdings 2</vt:lpstr>
      <vt:lpstr>2_TS102895261</vt:lpstr>
      <vt:lpstr>15_Civic</vt:lpstr>
      <vt:lpstr>2_Civic</vt:lpstr>
      <vt:lpstr>4_Office Theme</vt:lpstr>
      <vt:lpstr>3_Civic</vt:lpstr>
      <vt:lpstr>Shaping the Future through Sustainable Public Procurement – Green Buildings</vt:lpstr>
      <vt:lpstr>Presentación de PowerPoint</vt:lpstr>
      <vt:lpstr>Presentación de PowerPoint</vt:lpstr>
      <vt:lpstr>Presentación de PowerPoint</vt:lpstr>
      <vt:lpstr>First NZEB in the Caribbean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2014-05-14T22:05:15Z</dcterms:created>
  <dcterms:modified xsi:type="dcterms:W3CDTF">2021-05-02T17:14:57Z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