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1"/>
  </p:notesMasterIdLst>
  <p:sldIdLst>
    <p:sldId id="264" r:id="rId3"/>
    <p:sldId id="268" r:id="rId4"/>
    <p:sldId id="314" r:id="rId5"/>
    <p:sldId id="339" r:id="rId6"/>
    <p:sldId id="322" r:id="rId7"/>
    <p:sldId id="332" r:id="rId8"/>
    <p:sldId id="336" r:id="rId9"/>
    <p:sldId id="318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lar A. Lagos" initials="PAL" lastIdx="1" clrIdx="0">
    <p:extLst>
      <p:ext uri="{19B8F6BF-5375-455C-9EA6-DF929625EA0E}">
        <p15:presenceInfo xmlns:p15="http://schemas.microsoft.com/office/powerpoint/2012/main" userId="2bd711a47a9eca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068790-CEB4-440E-A6B0-E30B626C6CF5}" v="75" dt="2020-06-02T20:41:46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5D1C0-65F4-4607-AFA0-4C4750357B09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4166-C499-46F5-9D40-5C8D02B4F98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79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96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s-SV" altLang="es-SV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Shape 9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0491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223">
            <a:extLst>
              <a:ext uri="{FF2B5EF4-FFF2-40B4-BE49-F238E27FC236}">
                <a16:creationId xmlns:a16="http://schemas.microsoft.com/office/drawing/2014/main" id="{4DAAA542-0CD5-439C-A41B-FD678D9713A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s-SV" altLang="es-SV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Shape 224">
            <a:extLst>
              <a:ext uri="{FF2B5EF4-FFF2-40B4-BE49-F238E27FC236}">
                <a16:creationId xmlns:a16="http://schemas.microsoft.com/office/drawing/2014/main" id="{46125B8D-7DA4-4790-AE8D-A29C43F84EC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444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5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s-SV" altLang="es-SV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Shape 15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8251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8">
            <a:extLst>
              <a:ext uri="{FF2B5EF4-FFF2-40B4-BE49-F238E27FC236}">
                <a16:creationId xmlns:a16="http://schemas.microsoft.com/office/drawing/2014/main" id="{AC047ECC-8B65-4F1C-8C95-30935576E688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altLang="es-SV"/>
          </a:p>
        </p:txBody>
      </p:sp>
      <p:sp>
        <p:nvSpPr>
          <p:cNvPr id="5" name="Shape 19">
            <a:extLst>
              <a:ext uri="{FF2B5EF4-FFF2-40B4-BE49-F238E27FC236}">
                <a16:creationId xmlns:a16="http://schemas.microsoft.com/office/drawing/2014/main" id="{01958F69-C04A-4C0A-9E32-00BA1A437890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altLang="es-SV">
              <a:solidFill>
                <a:srgbClr val="000000"/>
              </a:solidFill>
            </a:endParaRPr>
          </a:p>
        </p:txBody>
      </p:sp>
      <p:sp>
        <p:nvSpPr>
          <p:cNvPr id="6" name="Shape 20">
            <a:extLst>
              <a:ext uri="{FF2B5EF4-FFF2-40B4-BE49-F238E27FC236}">
                <a16:creationId xmlns:a16="http://schemas.microsoft.com/office/drawing/2014/main" id="{093D05F9-0207-4EDE-99DA-6FF66ABFE1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87F70B-80CE-4F2A-A903-50F1EB0EE2AB}" type="slidenum">
              <a:rPr lang="en-US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3920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09B81EF-4CCE-4B61-B659-876E1DC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340E-86FD-470C-985D-65D8FBCBFCC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45184DD-8341-426D-A99E-58153795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513D8EA8-09E2-43CF-A9FA-98D7ABFC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0C1-7205-4061-8E1B-6E34FD7C456A}" type="slidenum">
              <a:rPr lang="es-SV" altLang="es-419"/>
              <a:pPr>
                <a:defRPr/>
              </a:pPr>
              <a:t>‹#›</a:t>
            </a:fld>
            <a:endParaRPr lang="es-SV" altLang="es-419"/>
          </a:p>
        </p:txBody>
      </p:sp>
    </p:spTree>
    <p:extLst>
      <p:ext uri="{BB962C8B-B14F-4D97-AF65-F5344CB8AC3E}">
        <p14:creationId xmlns:p14="http://schemas.microsoft.com/office/powerpoint/2010/main" val="4030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0CDD894E-0A5D-420E-AD97-AC111BAA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88CF-16AB-41A3-B32A-E42EC469A6F3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689F20FB-F534-4C5C-B6FD-E97385A7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3D3C0F87-A78F-46CF-B1D3-C62F8A21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5E53-AAF0-4210-9E4B-92450038C18C}" type="slidenum">
              <a:rPr lang="es-SV" altLang="es-419"/>
              <a:pPr>
                <a:defRPr/>
              </a:pPr>
              <a:t>‹#›</a:t>
            </a:fld>
            <a:endParaRPr lang="es-SV" altLang="es-419"/>
          </a:p>
        </p:txBody>
      </p:sp>
    </p:spTree>
    <p:extLst>
      <p:ext uri="{BB962C8B-B14F-4D97-AF65-F5344CB8AC3E}">
        <p14:creationId xmlns:p14="http://schemas.microsoft.com/office/powerpoint/2010/main" val="71006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22BFA588-3545-447A-A3D2-88BCA00B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CF38-010A-4277-A6F9-D238A44042C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9B1C23FF-59A3-4B12-BEFD-C2327183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675D38C4-35F4-4B04-BDCB-9A86F18F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66D39-826F-43CF-8C37-65618002EAD0}" type="slidenum">
              <a:rPr lang="es-SV" altLang="es-419"/>
              <a:pPr>
                <a:defRPr/>
              </a:pPr>
              <a:t>‹#›</a:t>
            </a:fld>
            <a:endParaRPr lang="es-SV" altLang="es-419"/>
          </a:p>
        </p:txBody>
      </p:sp>
    </p:spTree>
    <p:extLst>
      <p:ext uri="{BB962C8B-B14F-4D97-AF65-F5344CB8AC3E}">
        <p14:creationId xmlns:p14="http://schemas.microsoft.com/office/powerpoint/2010/main" val="151388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D82FF68-B062-46B5-B7E8-19CB278E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C81D-AD4C-46E4-BCBE-FFF55C7D73E2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9FAF6B9-80EA-4F85-887D-8DB69A8B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7158D97-EC22-49FD-8A35-7F915977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7B7A-7911-438E-89D4-5D4BA9843BC2}" type="slidenum">
              <a:rPr lang="es-SV" altLang="es-419"/>
              <a:pPr>
                <a:defRPr/>
              </a:pPr>
              <a:t>‹#›</a:t>
            </a:fld>
            <a:endParaRPr lang="es-SV" altLang="es-419"/>
          </a:p>
        </p:txBody>
      </p:sp>
    </p:spTree>
    <p:extLst>
      <p:ext uri="{BB962C8B-B14F-4D97-AF65-F5344CB8AC3E}">
        <p14:creationId xmlns:p14="http://schemas.microsoft.com/office/powerpoint/2010/main" val="3821064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SV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AC4D83D-8B1B-4656-8969-F81983F2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C438-E8DA-4E6B-A2CB-466BDFA309C9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3DE53FA-F75B-42A0-8CB9-6778FE09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C61D5E29-A1F2-426C-8AEB-C9236CBE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B7DD-4389-4BB0-B606-245A2CAF9F13}" type="slidenum">
              <a:rPr lang="es-SV" altLang="es-419"/>
              <a:pPr>
                <a:defRPr/>
              </a:pPr>
              <a:t>‹#›</a:t>
            </a:fld>
            <a:endParaRPr lang="es-SV" altLang="es-419"/>
          </a:p>
        </p:txBody>
      </p:sp>
    </p:spTree>
    <p:extLst>
      <p:ext uri="{BB962C8B-B14F-4D97-AF65-F5344CB8AC3E}">
        <p14:creationId xmlns:p14="http://schemas.microsoft.com/office/powerpoint/2010/main" val="376846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21DE06-F3B2-4D71-8EA6-1493620A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81579-E94A-4F14-87C6-F004C30A683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E75FF0-2586-44BD-8772-48A5E63B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BEC15-19C4-4B64-BAA2-B9CE9967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0B073-73FC-4127-A56E-62FED6709A07}" type="slidenum">
              <a:rPr lang="es-SV" altLang="es-419"/>
              <a:pPr>
                <a:defRPr/>
              </a:pPr>
              <a:t>‹#›</a:t>
            </a:fld>
            <a:endParaRPr lang="es-SV" altLang="es-419"/>
          </a:p>
        </p:txBody>
      </p:sp>
    </p:spTree>
    <p:extLst>
      <p:ext uri="{BB962C8B-B14F-4D97-AF65-F5344CB8AC3E}">
        <p14:creationId xmlns:p14="http://schemas.microsoft.com/office/powerpoint/2010/main" val="248820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471545-3B5C-4171-8F57-63002B46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BB1F-D339-4F84-86C7-36951D196D57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86D2F9-1024-439C-B9F8-DF2E41CB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EC7577-649A-4A43-89B9-52F95925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FD00-2D17-4636-9C6F-3591564E0E1F}" type="slidenum">
              <a:rPr lang="es-SV" altLang="es-419"/>
              <a:pPr>
                <a:defRPr/>
              </a:pPr>
              <a:t>‹#›</a:t>
            </a:fld>
            <a:endParaRPr lang="es-SV" altLang="es-419"/>
          </a:p>
        </p:txBody>
      </p:sp>
    </p:spTree>
    <p:extLst>
      <p:ext uri="{BB962C8B-B14F-4D97-AF65-F5344CB8AC3E}">
        <p14:creationId xmlns:p14="http://schemas.microsoft.com/office/powerpoint/2010/main" val="167492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62">
            <a:extLst>
              <a:ext uri="{FF2B5EF4-FFF2-40B4-BE49-F238E27FC236}">
                <a16:creationId xmlns:a16="http://schemas.microsoft.com/office/drawing/2014/main" id="{403C58A5-03AF-4846-BACE-56883B017B4F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altLang="es-SV"/>
          </a:p>
        </p:txBody>
      </p:sp>
      <p:sp>
        <p:nvSpPr>
          <p:cNvPr id="8" name="Shape 63">
            <a:extLst>
              <a:ext uri="{FF2B5EF4-FFF2-40B4-BE49-F238E27FC236}">
                <a16:creationId xmlns:a16="http://schemas.microsoft.com/office/drawing/2014/main" id="{C5F2FD64-2B71-47CC-9178-1525CAA87EE5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altLang="es-SV">
              <a:solidFill>
                <a:srgbClr val="000000"/>
              </a:solidFill>
            </a:endParaRPr>
          </a:p>
        </p:txBody>
      </p:sp>
      <p:sp>
        <p:nvSpPr>
          <p:cNvPr id="9" name="Shape 64">
            <a:extLst>
              <a:ext uri="{FF2B5EF4-FFF2-40B4-BE49-F238E27FC236}">
                <a16:creationId xmlns:a16="http://schemas.microsoft.com/office/drawing/2014/main" id="{40D01B43-05F4-4325-8360-46F287B789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F8211B-823C-40DC-AFE0-147763DC0FE5}" type="slidenum">
              <a:rPr lang="en-US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60260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5">
            <a:extLst>
              <a:ext uri="{FF2B5EF4-FFF2-40B4-BE49-F238E27FC236}">
                <a16:creationId xmlns:a16="http://schemas.microsoft.com/office/drawing/2014/main" id="{B8A4BC5B-C385-434C-99C4-C11AFD285B97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altLang="es-SV"/>
          </a:p>
        </p:txBody>
      </p:sp>
      <p:sp>
        <p:nvSpPr>
          <p:cNvPr id="5" name="Shape 76">
            <a:extLst>
              <a:ext uri="{FF2B5EF4-FFF2-40B4-BE49-F238E27FC236}">
                <a16:creationId xmlns:a16="http://schemas.microsoft.com/office/drawing/2014/main" id="{0CD64121-AFA4-4C8A-A3C4-BF837EDCF4E6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altLang="es-SV">
              <a:solidFill>
                <a:srgbClr val="000000"/>
              </a:solidFill>
            </a:endParaRPr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DA568A59-4754-490E-9E6A-66F55A5394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674A7C-F269-4EC2-A277-148D98A91773}" type="slidenum">
              <a:rPr lang="en-US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94923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3920339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30">
            <a:extLst>
              <a:ext uri="{FF2B5EF4-FFF2-40B4-BE49-F238E27FC236}">
                <a16:creationId xmlns:a16="http://schemas.microsoft.com/office/drawing/2014/main" id="{ACDD6CCA-A44E-4C30-823E-502E55567CE5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altLang="es-SV"/>
          </a:p>
        </p:txBody>
      </p:sp>
      <p:sp>
        <p:nvSpPr>
          <p:cNvPr id="5" name="Shape 31">
            <a:extLst>
              <a:ext uri="{FF2B5EF4-FFF2-40B4-BE49-F238E27FC236}">
                <a16:creationId xmlns:a16="http://schemas.microsoft.com/office/drawing/2014/main" id="{834B552B-C42E-4177-94C9-FBE3181FCC9C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altLang="es-SV">
              <a:solidFill>
                <a:srgbClr val="000000"/>
              </a:solidFill>
            </a:endParaRPr>
          </a:p>
        </p:txBody>
      </p:sp>
      <p:sp>
        <p:nvSpPr>
          <p:cNvPr id="6" name="Shape 32">
            <a:extLst>
              <a:ext uri="{FF2B5EF4-FFF2-40B4-BE49-F238E27FC236}">
                <a16:creationId xmlns:a16="http://schemas.microsoft.com/office/drawing/2014/main" id="{C672F335-D27F-48CE-B8A0-E100CA24B5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5E7F2B-3071-48A2-B7AE-A16A0BFD5E5F}" type="slidenum">
              <a:rPr lang="en-US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12988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5183188" y="98743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37">
            <a:extLst>
              <a:ext uri="{FF2B5EF4-FFF2-40B4-BE49-F238E27FC236}">
                <a16:creationId xmlns:a16="http://schemas.microsoft.com/office/drawing/2014/main" id="{26DA4194-205A-4ABD-921F-F4DF3D321408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altLang="es-SV"/>
          </a:p>
        </p:txBody>
      </p:sp>
      <p:sp>
        <p:nvSpPr>
          <p:cNvPr id="6" name="Shape 38">
            <a:extLst>
              <a:ext uri="{FF2B5EF4-FFF2-40B4-BE49-F238E27FC236}">
                <a16:creationId xmlns:a16="http://schemas.microsoft.com/office/drawing/2014/main" id="{A56D8B14-432A-4A73-8C8F-91E0EBEA3766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SV" altLang="es-SV">
              <a:solidFill>
                <a:srgbClr val="000000"/>
              </a:solidFill>
            </a:endParaRPr>
          </a:p>
        </p:txBody>
      </p:sp>
      <p:sp>
        <p:nvSpPr>
          <p:cNvPr id="7" name="Shape 39">
            <a:extLst>
              <a:ext uri="{FF2B5EF4-FFF2-40B4-BE49-F238E27FC236}">
                <a16:creationId xmlns:a16="http://schemas.microsoft.com/office/drawing/2014/main" id="{219D19DF-5DFC-48ED-8CF5-25B20EC100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EDE0EB-4B1A-4C71-A784-676077085CF6}" type="slidenum">
              <a:rPr lang="en-US" altLang="es-SV"/>
              <a:pPr/>
              <a:t>‹#›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62517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C2575A-F654-45B1-BE92-F29B164E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10B2-4276-4CDD-B680-CDBD46B60EEE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F61BC4-E5C9-4346-8585-9EF492DE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A2CA7E-CBAA-44DD-AF11-67DBE2B5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FFBD-7ADF-47E1-9BB2-008BB4BCEC6C}" type="slidenum">
              <a:rPr lang="es-SV" altLang="es-419"/>
              <a:pPr>
                <a:defRPr/>
              </a:pPr>
              <a:t>‹#›</a:t>
            </a:fld>
            <a:endParaRPr lang="es-SV" altLang="es-419"/>
          </a:p>
        </p:txBody>
      </p:sp>
    </p:spTree>
    <p:extLst>
      <p:ext uri="{BB962C8B-B14F-4D97-AF65-F5344CB8AC3E}">
        <p14:creationId xmlns:p14="http://schemas.microsoft.com/office/powerpoint/2010/main" val="23998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4BDC8-8C6E-4CD5-9CFA-CAC49AA3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7B68-6813-41A5-AA6A-931037749C26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BA3811-E1C6-4041-85B9-8B0BF531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E56F33-9D5E-49AC-9FFF-9A84DA3B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EAE6-0A08-4479-B6F4-636DE183CBC8}" type="slidenum">
              <a:rPr lang="es-SV" altLang="es-419"/>
              <a:pPr>
                <a:defRPr/>
              </a:pPr>
              <a:t>‹#›</a:t>
            </a:fld>
            <a:endParaRPr lang="es-SV" altLang="es-419"/>
          </a:p>
        </p:txBody>
      </p:sp>
    </p:spTree>
    <p:extLst>
      <p:ext uri="{BB962C8B-B14F-4D97-AF65-F5344CB8AC3E}">
        <p14:creationId xmlns:p14="http://schemas.microsoft.com/office/powerpoint/2010/main" val="208770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DCA67-2664-44A5-9DEC-C0FBD2B80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E268-67E7-413C-A44A-D418FE09118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79AC34-3FDB-4604-957B-4E2C2F37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DCB1B8-CE78-4E2B-8EE1-62FA2A03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4049-6B1A-48E8-BF5B-BF7D6A7B35D5}" type="slidenum">
              <a:rPr lang="es-SV" altLang="es-419"/>
              <a:pPr>
                <a:defRPr/>
              </a:pPr>
              <a:t>‹#›</a:t>
            </a:fld>
            <a:endParaRPr lang="es-SV" altLang="es-419"/>
          </a:p>
        </p:txBody>
      </p:sp>
    </p:spTree>
    <p:extLst>
      <p:ext uri="{BB962C8B-B14F-4D97-AF65-F5344CB8AC3E}">
        <p14:creationId xmlns:p14="http://schemas.microsoft.com/office/powerpoint/2010/main" val="53024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905BACD-8EF1-4526-ACAA-754494F4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0CF2-39EA-4803-8146-C149D8E48AF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C55B5063-5946-4357-BE28-726CD0DE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E4E6AC4-3C31-4F13-813E-4996AE61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B4B0-FE4F-4C31-84FD-BF0441C1FF1C}" type="slidenum">
              <a:rPr lang="es-SV" altLang="es-419"/>
              <a:pPr>
                <a:defRPr/>
              </a:pPr>
              <a:t>‹#›</a:t>
            </a:fld>
            <a:endParaRPr lang="es-SV" altLang="es-419"/>
          </a:p>
        </p:txBody>
      </p:sp>
    </p:spTree>
    <p:extLst>
      <p:ext uri="{BB962C8B-B14F-4D97-AF65-F5344CB8AC3E}">
        <p14:creationId xmlns:p14="http://schemas.microsoft.com/office/powerpoint/2010/main" val="228202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"/>
          <p:cNvSpPr txBox="1"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SV" altLang="es-SV">
              <a:sym typeface="Arial" pitchFamily="34" charset="0"/>
            </a:endParaRPr>
          </a:p>
        </p:txBody>
      </p:sp>
      <p:sp>
        <p:nvSpPr>
          <p:cNvPr id="1027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SV" altLang="es-SV">
              <a:sym typeface="Arial" pitchFamily="34" charset="0"/>
            </a:endParaRPr>
          </a:p>
        </p:txBody>
      </p:sp>
      <p:sp>
        <p:nvSpPr>
          <p:cNvPr id="1028" name="Shape 12">
            <a:extLst>
              <a:ext uri="{FF2B5EF4-FFF2-40B4-BE49-F238E27FC236}">
                <a16:creationId xmlns:a16="http://schemas.microsoft.com/office/drawing/2014/main" id="{54EC665C-29EE-4751-804F-BA1B69CA59B9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62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altLang="es-SV">
              <a:cs typeface="Arial" pitchFamily="34" charset="0"/>
            </a:endParaRPr>
          </a:p>
        </p:txBody>
      </p:sp>
      <p:sp>
        <p:nvSpPr>
          <p:cNvPr id="1029" name="Shape 13">
            <a:extLst>
              <a:ext uri="{FF2B5EF4-FFF2-40B4-BE49-F238E27FC236}">
                <a16:creationId xmlns:a16="http://schemas.microsoft.com/office/drawing/2014/main" id="{E5066C82-662B-4242-B741-815FAE89275B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62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altLang="es-SV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030" name="Shape 14">
            <a:extLst>
              <a:ext uri="{FF2B5EF4-FFF2-40B4-BE49-F238E27FC236}">
                <a16:creationId xmlns:a16="http://schemas.microsoft.com/office/drawing/2014/main" id="{E6CC5285-26FE-4E61-B85F-F9DEA6A609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62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898989"/>
              </a:buClr>
              <a:buSzPts val="1200"/>
              <a:buFont typeface="Calibri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C726E8-32B1-491C-8F84-104920F4E915}" type="slidenum">
              <a:rPr lang="en-US" altLang="es-SV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SV" altLang="es-SV" sz="14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0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  <p:sldLayoutId id="2147483698" r:id="rId4"/>
    <p:sldLayoutId id="214748369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9F7C8886-6D37-447F-A237-183DAE7397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título del patrón</a:t>
            </a:r>
            <a:endParaRPr lang="es-SV" altLang="es-419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9A85A56F-38A1-4E90-8AFB-2F04C5358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419"/>
              <a:t>Haga clic para modificar el estilo de texto del patrón</a:t>
            </a:r>
          </a:p>
          <a:p>
            <a:pPr lvl="1"/>
            <a:r>
              <a:rPr lang="es-ES" altLang="es-419"/>
              <a:t>Segundo nivel</a:t>
            </a:r>
          </a:p>
          <a:p>
            <a:pPr lvl="2"/>
            <a:r>
              <a:rPr lang="es-ES" altLang="es-419"/>
              <a:t>Tercer nivel</a:t>
            </a:r>
          </a:p>
          <a:p>
            <a:pPr lvl="3"/>
            <a:r>
              <a:rPr lang="es-ES" altLang="es-419"/>
              <a:t>Cuarto nivel</a:t>
            </a:r>
          </a:p>
          <a:p>
            <a:pPr lvl="4"/>
            <a:r>
              <a:rPr lang="es-ES" altLang="es-419"/>
              <a:t>Quinto nivel</a:t>
            </a:r>
            <a:endParaRPr lang="es-SV" alt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FADA73-1CE8-465A-B4B6-001A44015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3389D-E457-44BF-90D9-9FB2AA4F15D1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4FE9D-7381-4DD1-911A-8704E0F32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FA9CF-3B54-4C3B-94C7-83DDACCB9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AE403-A093-41DC-91D4-2A08B241228B}" type="slidenum">
              <a:rPr lang="es-SV" altLang="es-419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SV" altLang="es-419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ángulo 1">
            <a:extLst>
              <a:ext uri="{FF2B5EF4-FFF2-40B4-BE49-F238E27FC236}">
                <a16:creationId xmlns:a16="http://schemas.microsoft.com/office/drawing/2014/main" id="{CE517512-62DA-4C15-BAB0-8FF4F28FC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877" y="1930864"/>
            <a:ext cx="103063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4000" b="1" dirty="0">
                <a:solidFill>
                  <a:srgbClr val="1F4E79"/>
                </a:solidFill>
              </a:rPr>
              <a:t>Negociación Conjunta COMISCA</a:t>
            </a:r>
            <a:r>
              <a:rPr lang="es-ES_tradnl" altLang="es-ES_tradnl" sz="4000" b="1" baseline="30000" dirty="0">
                <a:solidFill>
                  <a:srgbClr val="1F4E79"/>
                </a:solidFill>
              </a:rPr>
              <a:t>®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3ECD45B-ED36-4FD0-BD42-2342078D3B38}"/>
              </a:ext>
            </a:extLst>
          </p:cNvPr>
          <p:cNvSpPr/>
          <p:nvPr/>
        </p:nvSpPr>
        <p:spPr>
          <a:xfrm>
            <a:off x="1994297" y="6225225"/>
            <a:ext cx="8391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b="1" dirty="0">
                <a:solidFill>
                  <a:srgbClr val="1F4E79"/>
                </a:solidFill>
              </a:rPr>
              <a:t>Webinario: CÓMO ENFRENTAR EL COVID-19 DESDE LAS CONTRATACIONES PÚBLICAS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n-US" b="1" dirty="0">
                <a:solidFill>
                  <a:srgbClr val="1F4E79"/>
                </a:solidFill>
              </a:rPr>
              <a:t>03 de junio del 2020 </a:t>
            </a:r>
            <a:endParaRPr lang="es-SV" altLang="en-US" b="1" dirty="0">
              <a:solidFill>
                <a:srgbClr val="1F4E79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72726F7-9A24-426D-962B-DE0DB07B7BAC}"/>
              </a:ext>
            </a:extLst>
          </p:cNvPr>
          <p:cNvSpPr/>
          <p:nvPr/>
        </p:nvSpPr>
        <p:spPr>
          <a:xfrm>
            <a:off x="1036877" y="3584769"/>
            <a:ext cx="1064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_tradnl" sz="3600" b="1" i="1" baseline="30000" dirty="0">
                <a:solidFill>
                  <a:schemeClr val="accent1">
                    <a:lumMod val="75000"/>
                  </a:schemeClr>
                </a:solidFill>
              </a:rPr>
              <a:t>Mejorando el acceso a medicamentos, dispositivos médicos y otros bienes de interés sanitario en la Región SICA</a:t>
            </a:r>
            <a:endParaRPr lang="es-ES" altLang="es-ES_tradnl" sz="3600" b="1" i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4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>
            <a:extLst>
              <a:ext uri="{FF2B5EF4-FFF2-40B4-BE49-F238E27FC236}">
                <a16:creationId xmlns:a16="http://schemas.microsoft.com/office/drawing/2014/main" id="{4E9D11C9-A108-4A05-8547-940F90CC799E}"/>
              </a:ext>
            </a:extLst>
          </p:cNvPr>
          <p:cNvSpPr/>
          <p:nvPr/>
        </p:nvSpPr>
        <p:spPr>
          <a:xfrm>
            <a:off x="875410" y="1112208"/>
            <a:ext cx="71611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SV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NEGOCIACIÓN CONJUNTA COMISCA®</a:t>
            </a:r>
          </a:p>
          <a:p>
            <a:pPr algn="just" eaLnBrk="1" hangingPunct="1">
              <a:defRPr/>
            </a:pPr>
            <a:r>
              <a:rPr lang="es-SV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defRPr/>
            </a:pPr>
            <a:r>
              <a:rPr lang="es-SV" sz="2000" dirty="0">
                <a:latin typeface="Arial" charset="0"/>
                <a:cs typeface="Arial" charset="0"/>
              </a:rPr>
              <a:t>Es el </a:t>
            </a:r>
            <a:r>
              <a:rPr lang="es-SV" sz="2000" b="1" i="1" dirty="0">
                <a:latin typeface="Arial" charset="0"/>
                <a:cs typeface="Arial" charset="0"/>
              </a:rPr>
              <a:t>mecanismo regional de contención de costos  para favorecer el acceso </a:t>
            </a:r>
            <a:r>
              <a:rPr lang="es-SV" sz="2000" dirty="0">
                <a:latin typeface="Arial" charset="0"/>
                <a:cs typeface="Arial" charset="0"/>
              </a:rPr>
              <a:t>a medicamentos, dispositivos médicos u otros bienes de interés sanitario, que cumplen con los </a:t>
            </a:r>
            <a:r>
              <a:rPr lang="es-SV" sz="2000" b="1" i="1" dirty="0">
                <a:latin typeface="Arial" charset="0"/>
                <a:cs typeface="Arial" charset="0"/>
              </a:rPr>
              <a:t>requisitos de calidad, seguridad y eficacia a precios favorables</a:t>
            </a:r>
            <a:r>
              <a:rPr lang="es-SV" sz="2000" dirty="0">
                <a:latin typeface="Arial" charset="0"/>
                <a:cs typeface="Arial" charset="0"/>
              </a:rPr>
              <a:t>, a fin que se haga </a:t>
            </a:r>
            <a:r>
              <a:rPr lang="es-SV" sz="2000" b="1" i="1" dirty="0">
                <a:latin typeface="Arial" charset="0"/>
                <a:cs typeface="Arial" charset="0"/>
              </a:rPr>
              <a:t>efectiva la compra en cada una de las instituciones de salud pública </a:t>
            </a:r>
            <a:r>
              <a:rPr lang="es-SV" sz="2000" dirty="0">
                <a:latin typeface="Arial" charset="0"/>
                <a:cs typeface="Arial" charset="0"/>
              </a:rPr>
              <a:t>de los Estados Miembros de SICA.  </a:t>
            </a:r>
          </a:p>
          <a:p>
            <a:pPr algn="just" eaLnBrk="1" hangingPunct="1">
              <a:defRPr/>
            </a:pPr>
            <a:endParaRPr lang="es-SV" sz="2000" dirty="0"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s-SV" sz="2000" dirty="0">
                <a:latin typeface="Arial" charset="0"/>
                <a:cs typeface="Arial" charset="0"/>
              </a:rPr>
              <a:t>Es coordinada por la SE-COMISCA y se realiza en dos fases:</a:t>
            </a:r>
          </a:p>
          <a:p>
            <a:pPr algn="just" eaLnBrk="1" hangingPunct="1">
              <a:defRPr/>
            </a:pPr>
            <a:r>
              <a:rPr lang="es-SV" sz="2000" dirty="0"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SV" sz="2000" b="1" dirty="0">
                <a:latin typeface="Arial" charset="0"/>
                <a:cs typeface="Arial" charset="0"/>
              </a:rPr>
              <a:t>La precalificación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es-SV" sz="2000" b="1" dirty="0">
                <a:latin typeface="Arial" charset="0"/>
                <a:cs typeface="Arial" charset="0"/>
              </a:rPr>
              <a:t>La negociación de precios.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endParaRPr lang="es-SV" sz="2000" b="1" dirty="0"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s-SV" sz="2000" b="1" dirty="0">
                <a:latin typeface="Arial" charset="0"/>
                <a:cs typeface="Arial" charset="0"/>
              </a:rPr>
              <a:t>Certificación ISO 9001:2015</a:t>
            </a:r>
          </a:p>
        </p:txBody>
      </p:sp>
      <p:grpSp>
        <p:nvGrpSpPr>
          <p:cNvPr id="13316" name="8 Grupo">
            <a:extLst>
              <a:ext uri="{FF2B5EF4-FFF2-40B4-BE49-F238E27FC236}">
                <a16:creationId xmlns:a16="http://schemas.microsoft.com/office/drawing/2014/main" id="{841D8190-881A-4CEA-ADB2-05632D9E4066}"/>
              </a:ext>
            </a:extLst>
          </p:cNvPr>
          <p:cNvGrpSpPr>
            <a:grpSpLocks/>
          </p:cNvGrpSpPr>
          <p:nvPr/>
        </p:nvGrpSpPr>
        <p:grpSpPr bwMode="auto">
          <a:xfrm>
            <a:off x="875410" y="208106"/>
            <a:ext cx="2147385" cy="787574"/>
            <a:chOff x="2703513" y="550863"/>
            <a:chExt cx="4078287" cy="1651000"/>
          </a:xfrm>
        </p:grpSpPr>
        <p:pic>
          <p:nvPicPr>
            <p:cNvPr id="13318" name="Imagen 7" descr="C:\Users\Marielos Campos\AppData\Local\Microsoft\Windows\INetCache\Content.Word\logotipo_NC_2017 (002).png">
              <a:extLst>
                <a:ext uri="{FF2B5EF4-FFF2-40B4-BE49-F238E27FC236}">
                  <a16:creationId xmlns:a16="http://schemas.microsoft.com/office/drawing/2014/main" id="{2753747A-2CB6-4EF6-8FFA-724984D3E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3513" y="550863"/>
              <a:ext cx="2657475" cy="16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Imagen 6">
              <a:extLst>
                <a:ext uri="{FF2B5EF4-FFF2-40B4-BE49-F238E27FC236}">
                  <a16:creationId xmlns:a16="http://schemas.microsoft.com/office/drawing/2014/main" id="{F0DD60A5-1E19-4963-8097-1D7F7DBE8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800" y="922338"/>
              <a:ext cx="12700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7" name="Picture 6">
            <a:extLst>
              <a:ext uri="{FF2B5EF4-FFF2-40B4-BE49-F238E27FC236}">
                <a16:creationId xmlns:a16="http://schemas.microsoft.com/office/drawing/2014/main" id="{AD07C2A5-72D0-4BD8-9498-79EEFA72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50" y="370426"/>
            <a:ext cx="2294097" cy="28529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35EFF7-3405-434E-A4BC-D3EF9D628D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86" t="21860" r="35291" b="5271"/>
          <a:stretch/>
        </p:blipFill>
        <p:spPr>
          <a:xfrm rot="475849">
            <a:off x="9529193" y="1719972"/>
            <a:ext cx="2239044" cy="3006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570D869-56AD-4B65-9152-85B4E85DEE16}"/>
              </a:ext>
            </a:extLst>
          </p:cNvPr>
          <p:cNvGrpSpPr/>
          <p:nvPr/>
        </p:nvGrpSpPr>
        <p:grpSpPr>
          <a:xfrm>
            <a:off x="4987510" y="4866778"/>
            <a:ext cx="6329080" cy="1849118"/>
            <a:chOff x="4987510" y="4866778"/>
            <a:chExt cx="6329080" cy="1849118"/>
          </a:xfrm>
        </p:grpSpPr>
        <p:sp>
          <p:nvSpPr>
            <p:cNvPr id="9" name="Título 1">
              <a:extLst>
                <a:ext uri="{FF2B5EF4-FFF2-40B4-BE49-F238E27FC236}">
                  <a16:creationId xmlns:a16="http://schemas.microsoft.com/office/drawing/2014/main" id="{AAC3DFBD-9511-4FE5-BFFF-96A53DD8FB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87510" y="4866778"/>
              <a:ext cx="6329080" cy="8790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vert="horz" wrap="square" lIns="91425" tIns="45700" rIns="91425" bIns="45700" numCol="1" anchor="b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None/>
                <a:defRPr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R="0" lvl="2" algn="l" rtl="0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R="0" lvl="3" algn="l" rtl="0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R="0" lvl="4" algn="l" rtl="0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r>
                <a:rPr lang="es-SV" sz="2400" b="1" kern="0" dirty="0">
                  <a:solidFill>
                    <a:schemeClr val="bg1"/>
                  </a:solidFill>
                </a:rPr>
                <a:t>Beneficios de la Negociación Conjunta COMISCA periodo 2009 a 2018 </a:t>
              </a:r>
            </a:p>
          </p:txBody>
        </p:sp>
        <p:sp>
          <p:nvSpPr>
            <p:cNvPr id="11" name="Marcador de texto 3">
              <a:extLst>
                <a:ext uri="{FF2B5EF4-FFF2-40B4-BE49-F238E27FC236}">
                  <a16:creationId xmlns:a16="http://schemas.microsoft.com/office/drawing/2014/main" id="{8156EF4C-E687-44D6-A576-61582F255997}"/>
                </a:ext>
              </a:extLst>
            </p:cNvPr>
            <p:cNvSpPr txBox="1">
              <a:spLocks/>
            </p:cNvSpPr>
            <p:nvPr/>
          </p:nvSpPr>
          <p:spPr>
            <a:xfrm>
              <a:off x="5307027" y="6009775"/>
              <a:ext cx="5882639" cy="706121"/>
            </a:xfrm>
            <a:prstGeom prst="rect">
              <a:avLst/>
            </a:prstGeom>
            <a:solidFill>
              <a:srgbClr val="FFC000"/>
            </a:solidFill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itchFamily="34" charset="0"/>
                </a:defRPr>
              </a:lvl1pPr>
              <a:lvl2pPr lvl="1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itchFamily="34" charset="0"/>
                </a:defRPr>
              </a:lvl2pPr>
              <a:lvl3pPr lvl="2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itchFamily="34" charset="0"/>
                </a:defRPr>
              </a:lvl3pPr>
              <a:lvl4pPr lvl="3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itchFamily="34" charset="0"/>
                </a:defRPr>
              </a:lvl4pPr>
              <a:lvl5pPr lvl="4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itchFamily="34" charset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-SV" sz="2800" b="1" i="1" kern="0" dirty="0">
                  <a:solidFill>
                    <a:schemeClr val="tx1"/>
                  </a:solidFill>
                </a:rPr>
                <a:t>$ 93.200,000 millones de dólares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6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38E0660-BF5A-4787-BBDA-63B28DD0D040}"/>
              </a:ext>
            </a:extLst>
          </p:cNvPr>
          <p:cNvSpPr/>
          <p:nvPr/>
        </p:nvSpPr>
        <p:spPr>
          <a:xfrm>
            <a:off x="903513" y="5842337"/>
            <a:ext cx="11117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De las 9 Instituciones de Salud de la Región por cada dólar que invierten como aporte financiero para la autosostenibilidad de la Negociación Conjunta COMISCA </a:t>
            </a:r>
            <a:r>
              <a:rPr lang="es-SV" sz="2000" b="1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reciben como retorno de inversión US$ 229.6 de beneficios</a:t>
            </a:r>
            <a:endParaRPr lang="es-SV" sz="2000" b="1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D960E3-A40D-45F8-88BB-1825E3928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1" r="3999" b="6548"/>
          <a:stretch/>
        </p:blipFill>
        <p:spPr>
          <a:xfrm>
            <a:off x="1441664" y="1541822"/>
            <a:ext cx="10041197" cy="430051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737574-1704-4298-B2B1-069A99FAE82B}"/>
              </a:ext>
            </a:extLst>
          </p:cNvPr>
          <p:cNvSpPr/>
          <p:nvPr/>
        </p:nvSpPr>
        <p:spPr>
          <a:xfrm>
            <a:off x="709139" y="839450"/>
            <a:ext cx="10846976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1918" algn="just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es-SV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Contrataciones año 2017 de medicamentos adjudicados a través de la Negociación Conjunta </a:t>
            </a:r>
            <a:r>
              <a:rPr lang="es-SV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COMISCA</a:t>
            </a:r>
            <a:r>
              <a:rPr lang="es-SV" dirty="0">
                <a:solidFill>
                  <a:srgbClr val="002060"/>
                </a:solidFill>
              </a:rPr>
              <a:t>®</a:t>
            </a:r>
            <a:r>
              <a:rPr lang="es-SV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SV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703CEA-3171-4091-AA66-98A60776A14D}"/>
              </a:ext>
            </a:extLst>
          </p:cNvPr>
          <p:cNvSpPr/>
          <p:nvPr/>
        </p:nvSpPr>
        <p:spPr>
          <a:xfrm>
            <a:off x="2002902" y="288209"/>
            <a:ext cx="6053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Resultados periodo 2017 y retorno de inversión </a:t>
            </a:r>
            <a:endParaRPr lang="es-419" sz="20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EB34E0F-053D-4A6C-990E-B209ED1C8CC7}"/>
              </a:ext>
            </a:extLst>
          </p:cNvPr>
          <p:cNvGrpSpPr/>
          <p:nvPr/>
        </p:nvGrpSpPr>
        <p:grpSpPr>
          <a:xfrm>
            <a:off x="3484880" y="2133601"/>
            <a:ext cx="4297680" cy="3712566"/>
            <a:chOff x="3484880" y="2133601"/>
            <a:chExt cx="4297680" cy="371256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81FCAF6D-D2DC-4FD0-9E85-75D55DCB697E}"/>
                </a:ext>
              </a:extLst>
            </p:cNvPr>
            <p:cNvSpPr/>
            <p:nvPr/>
          </p:nvSpPr>
          <p:spPr>
            <a:xfrm>
              <a:off x="3484880" y="5394960"/>
              <a:ext cx="2072640" cy="447377"/>
            </a:xfrm>
            <a:prstGeom prst="rect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A769B05-00AB-47F9-9A27-170EF38F00B4}"/>
                </a:ext>
              </a:extLst>
            </p:cNvPr>
            <p:cNvSpPr/>
            <p:nvPr/>
          </p:nvSpPr>
          <p:spPr>
            <a:xfrm>
              <a:off x="5709920" y="2133601"/>
              <a:ext cx="2072640" cy="3078922"/>
            </a:xfrm>
            <a:prstGeom prst="rect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B320999-850F-4699-9A91-B98A74BAC855}"/>
                </a:ext>
              </a:extLst>
            </p:cNvPr>
            <p:cNvSpPr/>
            <p:nvPr/>
          </p:nvSpPr>
          <p:spPr>
            <a:xfrm>
              <a:off x="5709920" y="5398790"/>
              <a:ext cx="2072640" cy="447377"/>
            </a:xfrm>
            <a:prstGeom prst="rect">
              <a:avLst/>
            </a:prstGeom>
            <a:noFill/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</p:grpSp>
    </p:spTree>
    <p:extLst>
      <p:ext uri="{BB962C8B-B14F-4D97-AF65-F5344CB8AC3E}">
        <p14:creationId xmlns:p14="http://schemas.microsoft.com/office/powerpoint/2010/main" val="36010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F48ACDC-4AD7-4538-ACC4-A9CEE5D9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09003"/>
              </p:ext>
            </p:extLst>
          </p:nvPr>
        </p:nvGraphicFramePr>
        <p:xfrm>
          <a:off x="1753352" y="1296534"/>
          <a:ext cx="9169617" cy="2862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2695">
                  <a:extLst>
                    <a:ext uri="{9D8B030D-6E8A-4147-A177-3AD203B41FA5}">
                      <a16:colId xmlns:a16="http://schemas.microsoft.com/office/drawing/2014/main" val="722807706"/>
                    </a:ext>
                  </a:extLst>
                </a:gridCol>
                <a:gridCol w="1904276">
                  <a:extLst>
                    <a:ext uri="{9D8B030D-6E8A-4147-A177-3AD203B41FA5}">
                      <a16:colId xmlns:a16="http://schemas.microsoft.com/office/drawing/2014/main" val="1627380696"/>
                    </a:ext>
                  </a:extLst>
                </a:gridCol>
                <a:gridCol w="2084014">
                  <a:extLst>
                    <a:ext uri="{9D8B030D-6E8A-4147-A177-3AD203B41FA5}">
                      <a16:colId xmlns:a16="http://schemas.microsoft.com/office/drawing/2014/main" val="3032581351"/>
                    </a:ext>
                  </a:extLst>
                </a:gridCol>
                <a:gridCol w="1841629">
                  <a:extLst>
                    <a:ext uri="{9D8B030D-6E8A-4147-A177-3AD203B41FA5}">
                      <a16:colId xmlns:a16="http://schemas.microsoft.com/office/drawing/2014/main" val="3247073446"/>
                    </a:ext>
                  </a:extLst>
                </a:gridCol>
                <a:gridCol w="1637003">
                  <a:extLst>
                    <a:ext uri="{9D8B030D-6E8A-4147-A177-3AD203B41FA5}">
                      <a16:colId xmlns:a16="http://schemas.microsoft.com/office/drawing/2014/main" val="1682515415"/>
                    </a:ext>
                  </a:extLst>
                </a:gridCol>
              </a:tblGrid>
              <a:tr h="788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Evento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Monto Regional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 Monto COMISCA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Beneficio proyectado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 Retorno de inversión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386686"/>
                  </a:ext>
                </a:extLst>
              </a:tr>
              <a:tr h="513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Evento 01 -2019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$2,306,597.600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$608,869.925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$1,697,727.675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278.83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5675251"/>
                  </a:ext>
                </a:extLst>
              </a:tr>
              <a:tr h="548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Evento 02 -2019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$13,519,190.545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$8,566,371.950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$5,070,021.348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59.18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6293309"/>
                  </a:ext>
                </a:extLst>
              </a:tr>
              <a:tr h="536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Evento 03 -2019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$28,480,952.291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$25,388,426.005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$5,170,300.524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20.36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5186161"/>
                  </a:ext>
                </a:extLst>
              </a:tr>
              <a:tr h="476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Totales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$54,242,046.48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$34,563,667.88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>
                          <a:effectLst/>
                        </a:rPr>
                        <a:t>$11,938,049.55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119.46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528942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6BD11AB-81F5-4C25-82AF-289762C4F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67" y="135905"/>
            <a:ext cx="88826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SV" altLang="es-SV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s-SV" altLang="es-SV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eneficios y retorno de inversión obtenidos en los eventos de negociación de precios año 2019 de la Negociación Conjunta COMISCA</a:t>
            </a:r>
            <a:r>
              <a:rPr kumimoji="0" lang="es-SV" altLang="es-SV" sz="2000" b="1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kumimoji="0" lang="es-SV" altLang="es-SV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s-SV" altLang="es-SV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DD6AAF-F2BF-4A65-B898-C08B207B6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67" y="4664489"/>
            <a:ext cx="102156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SV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de medicamentos adjudicados y reducción de precios de adjudicación en eventos de negociación de precios año 2019</a:t>
            </a:r>
            <a:endParaRPr kumimoji="0" lang="es-SV" altLang="es-SV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3EDF2E3-4166-414F-B44E-A1E0D1676845}"/>
              </a:ext>
            </a:extLst>
          </p:cNvPr>
          <p:cNvSpPr/>
          <p:nvPr/>
        </p:nvSpPr>
        <p:spPr>
          <a:xfrm>
            <a:off x="1168400" y="5639457"/>
            <a:ext cx="1003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SV" altLang="es-SV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Reflejándose una eficiencia de la negociación de precios durante el año 2019 del </a:t>
            </a:r>
            <a:r>
              <a:rPr lang="es-SV" altLang="es-SV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48.8%</a:t>
            </a:r>
            <a:r>
              <a:rPr lang="es-SV" altLang="es-SV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 un rango de reducción de los precios que va del </a:t>
            </a:r>
            <a:r>
              <a:rPr lang="es-SV" altLang="es-SV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0.3% a 99.8%.</a:t>
            </a:r>
            <a:endParaRPr lang="es-SV" altLang="es-SV" sz="24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4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229">
            <a:extLst>
              <a:ext uri="{FF2B5EF4-FFF2-40B4-BE49-F238E27FC236}">
                <a16:creationId xmlns:a16="http://schemas.microsoft.com/office/drawing/2014/main" id="{608B655C-8671-4A6B-BB74-E8930C803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26" y="345695"/>
            <a:ext cx="7913914" cy="51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C000"/>
              </a:buClr>
              <a:buSzPts val="2000"/>
            </a:pPr>
            <a:r>
              <a:rPr lang="en-US" altLang="es-SV" sz="2400" b="1" i="1" dirty="0">
                <a:solidFill>
                  <a:srgbClr val="5B9BD5">
                    <a:lumMod val="50000"/>
                  </a:srgb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PROCESO DE NEGOCIACION CONJUNTA COMISCA</a:t>
            </a:r>
            <a:r>
              <a:rPr lang="en-US" altLang="es-SV" sz="2400" b="1" i="1" baseline="30000" dirty="0">
                <a:solidFill>
                  <a:srgbClr val="5B9BD5">
                    <a:lumMod val="50000"/>
                  </a:srgbClr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®</a:t>
            </a:r>
            <a:endParaRPr lang="es-SV" altLang="es-SV" sz="2400" b="1" i="1" baseline="30000" dirty="0">
              <a:solidFill>
                <a:srgbClr val="5B9BD5">
                  <a:lumMod val="50000"/>
                </a:srgbClr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7892" name="Imagen 1">
            <a:extLst>
              <a:ext uri="{FF2B5EF4-FFF2-40B4-BE49-F238E27FC236}">
                <a16:creationId xmlns:a16="http://schemas.microsoft.com/office/drawing/2014/main" id="{C586CF46-CB92-4061-879B-24BC4EA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5" y="878909"/>
            <a:ext cx="9586845" cy="465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69">
            <a:extLst>
              <a:ext uri="{FF2B5EF4-FFF2-40B4-BE49-F238E27FC236}">
                <a16:creationId xmlns:a16="http://schemas.microsoft.com/office/drawing/2014/main" id="{8B5654D8-C4A6-4ECC-911D-5153E8475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779" y="1053203"/>
            <a:ext cx="4798852" cy="53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D746"/>
              </a:buClr>
              <a:buSzPts val="1800"/>
            </a:pPr>
            <a:r>
              <a:rPr lang="en-US" altLang="es-SV" sz="2000" b="1" dirty="0">
                <a:solidFill>
                  <a:srgbClr val="FFC000"/>
                </a:solidFill>
              </a:rPr>
              <a:t>ELEMENTOS DE GOBERNANZA</a:t>
            </a:r>
            <a:endParaRPr lang="es-SV" altLang="es-SV" sz="2000" dirty="0">
              <a:solidFill>
                <a:srgbClr val="FFC000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66E916D-8095-437F-B62C-E779A2F8B07B}"/>
              </a:ext>
            </a:extLst>
          </p:cNvPr>
          <p:cNvGrpSpPr/>
          <p:nvPr/>
        </p:nvGrpSpPr>
        <p:grpSpPr>
          <a:xfrm>
            <a:off x="1944030" y="1702712"/>
            <a:ext cx="8935366" cy="4809593"/>
            <a:chOff x="1076769" y="1000125"/>
            <a:chExt cx="10304245" cy="5380038"/>
          </a:xfrm>
        </p:grpSpPr>
        <p:pic>
          <p:nvPicPr>
            <p:cNvPr id="8" name="Shape 173">
              <a:extLst>
                <a:ext uri="{FF2B5EF4-FFF2-40B4-BE49-F238E27FC236}">
                  <a16:creationId xmlns:a16="http://schemas.microsoft.com/office/drawing/2014/main" id="{7F1F5F72-A110-47A2-9EC1-AF8726B02A8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"/>
            <a:stretch>
              <a:fillRect/>
            </a:stretch>
          </p:blipFill>
          <p:spPr bwMode="auto">
            <a:xfrm>
              <a:off x="1076769" y="1000125"/>
              <a:ext cx="10304245" cy="538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B184510-E50A-4170-A174-3BDC28305313}"/>
                </a:ext>
              </a:extLst>
            </p:cNvPr>
            <p:cNvSpPr/>
            <p:nvPr/>
          </p:nvSpPr>
          <p:spPr>
            <a:xfrm>
              <a:off x="5994400" y="4166609"/>
              <a:ext cx="5293360" cy="218615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4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46">
            <a:extLst>
              <a:ext uri="{FF2B5EF4-FFF2-40B4-BE49-F238E27FC236}">
                <a16:creationId xmlns:a16="http://schemas.microsoft.com/office/drawing/2014/main" id="{B1CD6540-9004-4968-B3DF-E3F6D8B66D9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r="6848"/>
          <a:stretch>
            <a:fillRect/>
          </a:stretch>
        </p:blipFill>
        <p:spPr bwMode="auto">
          <a:xfrm>
            <a:off x="915525" y="1283615"/>
            <a:ext cx="1683677" cy="141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hape 147">
            <a:extLst>
              <a:ext uri="{FF2B5EF4-FFF2-40B4-BE49-F238E27FC236}">
                <a16:creationId xmlns:a16="http://schemas.microsoft.com/office/drawing/2014/main" id="{6A4855F6-6A3D-45EC-81C7-72CF00ED0DE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7179" r="7033" b="5893"/>
          <a:stretch>
            <a:fillRect/>
          </a:stretch>
        </p:blipFill>
        <p:spPr bwMode="auto">
          <a:xfrm>
            <a:off x="865453" y="2954942"/>
            <a:ext cx="1683677" cy="154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hape 148">
            <a:extLst>
              <a:ext uri="{FF2B5EF4-FFF2-40B4-BE49-F238E27FC236}">
                <a16:creationId xmlns:a16="http://schemas.microsoft.com/office/drawing/2014/main" id="{1A1AE0EF-1308-48F2-93D8-F4967D9C76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74" y="4800479"/>
            <a:ext cx="1656756" cy="154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142">
            <a:extLst>
              <a:ext uri="{FF2B5EF4-FFF2-40B4-BE49-F238E27FC236}">
                <a16:creationId xmlns:a16="http://schemas.microsoft.com/office/drawing/2014/main" id="{4B79055E-9F03-41E2-A1B0-2A794134A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136" y="288970"/>
            <a:ext cx="5081065" cy="5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746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SV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ELEMENTOS TECNICOS</a:t>
            </a:r>
            <a:endParaRPr kumimoji="0" lang="es-SV" altLang="es-SV" sz="2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Shape 143">
            <a:extLst>
              <a:ext uri="{FF2B5EF4-FFF2-40B4-BE49-F238E27FC236}">
                <a16:creationId xmlns:a16="http://schemas.microsoft.com/office/drawing/2014/main" id="{6A2DE79C-36AC-4D7B-A77A-58AAFD2C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0" y="888666"/>
            <a:ext cx="8174745" cy="568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s-419" altLang="es-SV" sz="1600" b="1" i="0" u="sng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s-419" altLang="es-SV" sz="1600" b="1" i="0" u="sng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Arial" panose="020B0604020202020204" pitchFamily="34" charset="0"/>
              </a:rPr>
              <a:t>Calidad de los productos adquiridos: </a:t>
            </a:r>
            <a:endParaRPr kumimoji="0" lang="es-419" altLang="es-SV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endParaRPr kumimoji="0" lang="es-419" altLang="es-SV" sz="16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altLang="es-SV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Verificación documental </a:t>
            </a:r>
            <a:r>
              <a:rPr kumimoji="0" lang="es-419" altLang="es-SV" sz="16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presentada por las empresas para demostrar la calidad de los </a:t>
            </a:r>
            <a:r>
              <a:rPr kumimoji="0" lang="es-419" altLang="es-SV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productos, cumplimiento de altos estándares de calidad y eficacia a través de las evaluaciones realizados por Grupo Evaluador de Oferta Técnica (GEOT)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altLang="es-SV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Detalle de las Fichas técnicas: </a:t>
            </a:r>
            <a:r>
              <a:rPr kumimoji="0" lang="es-419" altLang="es-SV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Requisitos de calidad , etiquetados y empaque., especificaciones técnicas.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altLang="es-SV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Fortalecimiento de capacidades técnicas regionales </a:t>
            </a:r>
            <a:r>
              <a:rPr kumimoji="0" lang="es-419" altLang="es-SV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en materia de vigilancia de la calidad de los bienes adjudicados.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s-419" altLang="es-SV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s-419" altLang="es-SV" sz="1600" b="1" i="0" u="sng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s-419" altLang="es-SV" sz="1600" b="1" i="0" u="sng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Arial" panose="020B0604020202020204" pitchFamily="34" charset="0"/>
              </a:rPr>
              <a:t>Seguridad de los pacientes: </a:t>
            </a:r>
            <a:endParaRPr kumimoji="0" lang="es-419" altLang="es-SV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altLang="es-SV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Mecanismos de vigilancia de la seguridad Farmacovigilancia (FACEDRA) y Tecnovigilancia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altLang="es-SV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Sistema de Alertas Regionales.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altLang="es-SV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Fortalecimiento de capacidades técnicas regionales en materia de farmacovigilancia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s-419" altLang="es-SV" sz="1600" b="1" i="0" u="sng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endParaRPr kumimoji="0" lang="es-419" altLang="es-SV" sz="1600" b="1" i="0" u="sng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s-419" altLang="es-SV" sz="1600" b="1" i="0" u="sng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Arial" panose="020B0604020202020204" pitchFamily="34" charset="0"/>
              </a:rPr>
              <a:t>Precios favorables:</a:t>
            </a:r>
            <a:r>
              <a:rPr kumimoji="0" lang="es-419" altLang="es-SV" sz="1600" b="1" i="0" u="sng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 </a:t>
            </a:r>
            <a:endParaRPr kumimoji="0" lang="es-419" altLang="es-SV" sz="16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altLang="es-SV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Negociación de precios a </a:t>
            </a:r>
            <a:r>
              <a:rPr lang="es-419" altLang="es-SV" sz="1600" kern="0" dirty="0"/>
              <a:t>través de </a:t>
            </a:r>
            <a:r>
              <a:rPr kumimoji="0" lang="es-419" altLang="es-SV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Subasta a la inversa y la Negociación directa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altLang="es-SV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Grupo Negociador de precios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altLang="es-SV" sz="1600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 panose="020B0604020202020204" pitchFamily="34" charset="0"/>
              </a:rPr>
              <a:t>Reglamento 02 – 2017 abierto a otras modalidades de negociación</a:t>
            </a:r>
            <a:endParaRPr kumimoji="0" lang="es-419" altLang="es-SV" sz="1600" b="1" i="0" u="sng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s-419" altLang="es-SV" sz="1600" b="1" i="0" u="sng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7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AB8A795-2B94-4C6B-BD72-058E76D15ADF}"/>
              </a:ext>
            </a:extLst>
          </p:cNvPr>
          <p:cNvGrpSpPr/>
          <p:nvPr/>
        </p:nvGrpSpPr>
        <p:grpSpPr>
          <a:xfrm>
            <a:off x="611241" y="1026161"/>
            <a:ext cx="5506720" cy="5466080"/>
            <a:chOff x="782320" y="1258789"/>
            <a:chExt cx="5975469" cy="562954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5F2F75E-DAD6-4FCB-8A91-6DCFE86C4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2320" y="1258789"/>
              <a:ext cx="5975469" cy="322347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1BB87CF-3FD0-4411-92DC-FD727DBF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42"/>
            <a:stretch/>
          </p:blipFill>
          <p:spPr>
            <a:xfrm>
              <a:off x="853440" y="4521200"/>
              <a:ext cx="5809780" cy="2367131"/>
            </a:xfrm>
            <a:prstGeom prst="rect">
              <a:avLst/>
            </a:prstGeom>
          </p:spPr>
        </p:pic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411469AF-8587-4F0C-8B18-A998BC2CE063}"/>
              </a:ext>
            </a:extLst>
          </p:cNvPr>
          <p:cNvSpPr/>
          <p:nvPr/>
        </p:nvSpPr>
        <p:spPr>
          <a:xfrm>
            <a:off x="634671" y="2963790"/>
            <a:ext cx="5506720" cy="250228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5A972-3BDE-4A2B-A75D-421BE1A308F0}"/>
              </a:ext>
            </a:extLst>
          </p:cNvPr>
          <p:cNvSpPr txBox="1"/>
          <p:nvPr/>
        </p:nvSpPr>
        <p:spPr>
          <a:xfrm>
            <a:off x="766290" y="247552"/>
            <a:ext cx="607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i="1" dirty="0">
                <a:solidFill>
                  <a:schemeClr val="accent1">
                    <a:lumMod val="50000"/>
                  </a:schemeClr>
                </a:solidFill>
              </a:rPr>
              <a:t>Proceso de Incorporación a la Negociación Conjunta COMISCA – Fase Regular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502AE50-0DD6-4821-B7C9-1057F247F608}"/>
              </a:ext>
            </a:extLst>
          </p:cNvPr>
          <p:cNvSpPr/>
          <p:nvPr/>
        </p:nvSpPr>
        <p:spPr>
          <a:xfrm>
            <a:off x="8608741" y="247552"/>
            <a:ext cx="3267308" cy="811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BE4570-C547-4FDF-A709-2035D430A61F}"/>
              </a:ext>
            </a:extLst>
          </p:cNvPr>
          <p:cNvSpPr txBox="1"/>
          <p:nvPr/>
        </p:nvSpPr>
        <p:spPr>
          <a:xfrm>
            <a:off x="7569679" y="82849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chemeClr val="accent1">
                    <a:lumMod val="50000"/>
                  </a:schemeClr>
                </a:solidFill>
              </a:rPr>
              <a:t>Proceso Expedito de incorporación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23CF31-92E8-44FC-8793-6C4D7C86D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031" y="432218"/>
            <a:ext cx="5162635" cy="329340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B1FBCE0-29F5-4552-BB4D-64C1282C1299}"/>
              </a:ext>
            </a:extLst>
          </p:cNvPr>
          <p:cNvGrpSpPr/>
          <p:nvPr/>
        </p:nvGrpSpPr>
        <p:grpSpPr>
          <a:xfrm>
            <a:off x="6454557" y="570717"/>
            <a:ext cx="5690955" cy="5835102"/>
            <a:chOff x="6185860" y="1026161"/>
            <a:chExt cx="5690955" cy="583510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C070B92-A009-4DC5-A7B1-04E38B94A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5860" y="1026161"/>
              <a:ext cx="5690955" cy="5835102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C47630D-AC56-4947-BE31-32CB5BD19814}"/>
                </a:ext>
              </a:extLst>
            </p:cNvPr>
            <p:cNvSpPr/>
            <p:nvPr/>
          </p:nvSpPr>
          <p:spPr>
            <a:xfrm>
              <a:off x="6574907" y="1112580"/>
              <a:ext cx="4912859" cy="22300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</p:grpSp>
    </p:spTree>
    <p:extLst>
      <p:ext uri="{BB962C8B-B14F-4D97-AF65-F5344CB8AC3E}">
        <p14:creationId xmlns:p14="http://schemas.microsoft.com/office/powerpoint/2010/main" val="1804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n 1">
            <a:extLst>
              <a:ext uri="{FF2B5EF4-FFF2-40B4-BE49-F238E27FC236}">
                <a16:creationId xmlns:a16="http://schemas.microsoft.com/office/drawing/2014/main" id="{FD72E577-B658-4996-9F8A-F03E6CC0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68" y="5104136"/>
            <a:ext cx="1226344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1F3B48FE-CB7A-4306-9A3D-FB511366524A}"/>
              </a:ext>
            </a:extLst>
          </p:cNvPr>
          <p:cNvGrpSpPr>
            <a:grpSpLocks/>
          </p:cNvGrpSpPr>
          <p:nvPr/>
        </p:nvGrpSpPr>
        <p:grpSpPr bwMode="auto">
          <a:xfrm>
            <a:off x="843768" y="2846695"/>
            <a:ext cx="11139123" cy="1929339"/>
            <a:chOff x="914138" y="3429000"/>
            <a:chExt cx="10895199" cy="192957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555755B-D4FB-4F25-8762-AE13B5A7633F}"/>
                </a:ext>
              </a:extLst>
            </p:cNvPr>
            <p:cNvSpPr txBox="1"/>
            <p:nvPr/>
          </p:nvSpPr>
          <p:spPr>
            <a:xfrm>
              <a:off x="914138" y="3429000"/>
              <a:ext cx="10895199" cy="9240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SV" sz="5400" b="1" dirty="0">
                  <a:solidFill>
                    <a:srgbClr val="FFFFFF"/>
                  </a:solidFill>
                </a:rPr>
                <a:t>GRACIAS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359FCFE-F2EB-46CF-B3D4-E82F0A58F8D5}"/>
                </a:ext>
              </a:extLst>
            </p:cNvPr>
            <p:cNvSpPr txBox="1"/>
            <p:nvPr/>
          </p:nvSpPr>
          <p:spPr>
            <a:xfrm>
              <a:off x="1356088" y="4527473"/>
              <a:ext cx="10011297" cy="831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SV" sz="2400" b="1" dirty="0">
                  <a:solidFill>
                    <a:srgbClr val="5B9BD5">
                      <a:lumMod val="50000"/>
                    </a:srgbClr>
                  </a:solidFill>
                </a:rPr>
                <a:t>Solidaridad entre los pueblos para la integración regional en Salud</a:t>
              </a:r>
            </a:p>
          </p:txBody>
        </p:sp>
      </p:grpSp>
      <p:pic>
        <p:nvPicPr>
          <p:cNvPr id="51204" name="Imagen 7">
            <a:extLst>
              <a:ext uri="{FF2B5EF4-FFF2-40B4-BE49-F238E27FC236}">
                <a16:creationId xmlns:a16="http://schemas.microsoft.com/office/drawing/2014/main" id="{ACEB3A29-7615-4CC8-AA73-27C5C85FE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73" y="217164"/>
            <a:ext cx="1773915" cy="114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7CCDFA-F6BB-4DD9-80C1-D509E7A6DE76}"/>
              </a:ext>
            </a:extLst>
          </p:cNvPr>
          <p:cNvSpPr txBox="1"/>
          <p:nvPr/>
        </p:nvSpPr>
        <p:spPr>
          <a:xfrm>
            <a:off x="6532880" y="4950450"/>
            <a:ext cx="5323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i="1" dirty="0"/>
              <a:t>Contacto:</a:t>
            </a:r>
          </a:p>
          <a:p>
            <a:r>
              <a:rPr lang="es-419" b="1" i="1" dirty="0"/>
              <a:t>Pilar Alfredo Lagos. </a:t>
            </a:r>
            <a:r>
              <a:rPr lang="es-419" b="1" i="1" dirty="0" err="1"/>
              <a:t>Ms.c</a:t>
            </a:r>
            <a:endParaRPr lang="es-419" b="1" i="1" dirty="0"/>
          </a:p>
          <a:p>
            <a:r>
              <a:rPr lang="es-419" b="1" i="1" dirty="0"/>
              <a:t>Coordinador Unidad de Medicamentos y Otras Tecnologías Sanitarias SE-COMISCA</a:t>
            </a:r>
          </a:p>
          <a:p>
            <a:r>
              <a:rPr lang="es-419" b="1" i="1" dirty="0"/>
              <a:t>plagos@sica.int </a:t>
            </a:r>
          </a:p>
        </p:txBody>
      </p:sp>
    </p:spTree>
    <p:extLst>
      <p:ext uri="{BB962C8B-B14F-4D97-AF65-F5344CB8AC3E}">
        <p14:creationId xmlns:p14="http://schemas.microsoft.com/office/powerpoint/2010/main" val="7996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522</Words>
  <Application>Microsoft Macintosh PowerPoint</Application>
  <PresentationFormat>Widescreen</PresentationFormat>
  <Paragraphs>76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1_Tema de Office</vt:lpstr>
      <vt:lpstr>5_Tema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Inspiron 13</dc:creator>
  <cp:lastModifiedBy>Hugo Joel Inga H.</cp:lastModifiedBy>
  <cp:revision>68</cp:revision>
  <dcterms:created xsi:type="dcterms:W3CDTF">2019-11-08T22:34:20Z</dcterms:created>
  <dcterms:modified xsi:type="dcterms:W3CDTF">2020-06-03T04:28:09Z</dcterms:modified>
</cp:coreProperties>
</file>