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75" r:id="rId7"/>
    <p:sldId id="270" r:id="rId8"/>
    <p:sldId id="269" r:id="rId9"/>
    <p:sldId id="274"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7" d="100"/>
          <a:sy n="117" d="100"/>
        </p:scale>
        <p:origin x="4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18354E-7445-441C-9562-5A3D598500D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BDBE56CE-C8CF-41DF-B0C0-C7674FC65869}">
      <dgm:prSet/>
      <dgm:spPr/>
      <dgm:t>
        <a:bodyPr/>
        <a:lstStyle/>
        <a:p>
          <a:r>
            <a:rPr lang="en-US" dirty="0"/>
            <a:t>Procurement Actions</a:t>
          </a:r>
        </a:p>
      </dgm:t>
    </dgm:pt>
    <dgm:pt modelId="{1B256A1E-5BC0-4CBF-97AB-15E4A8C8353E}" type="parTrans" cxnId="{E1CDD169-F29B-48B4-A05A-DA0FA6D9EAB6}">
      <dgm:prSet/>
      <dgm:spPr/>
      <dgm:t>
        <a:bodyPr/>
        <a:lstStyle/>
        <a:p>
          <a:endParaRPr lang="en-US"/>
        </a:p>
      </dgm:t>
    </dgm:pt>
    <dgm:pt modelId="{48A01F1F-5B8A-4102-9D74-44E63A046D97}" type="sibTrans" cxnId="{E1CDD169-F29B-48B4-A05A-DA0FA6D9EAB6}">
      <dgm:prSet/>
      <dgm:spPr/>
      <dgm:t>
        <a:bodyPr/>
        <a:lstStyle/>
        <a:p>
          <a:endParaRPr lang="en-US"/>
        </a:p>
      </dgm:t>
    </dgm:pt>
    <dgm:pt modelId="{E78663BB-65E2-4AA6-8898-6A2A11E77842}">
      <dgm:prSet/>
      <dgm:spPr/>
      <dgm:t>
        <a:bodyPr/>
        <a:lstStyle/>
        <a:p>
          <a:r>
            <a:rPr lang="en-US"/>
            <a:t>National/Regional/Local</a:t>
          </a:r>
        </a:p>
      </dgm:t>
    </dgm:pt>
    <dgm:pt modelId="{E40F1406-F351-41E5-9849-E31525C6DE62}" type="parTrans" cxnId="{E84E6449-9288-4D24-99A0-9B035BA4B9E1}">
      <dgm:prSet/>
      <dgm:spPr/>
      <dgm:t>
        <a:bodyPr/>
        <a:lstStyle/>
        <a:p>
          <a:endParaRPr lang="en-US"/>
        </a:p>
      </dgm:t>
    </dgm:pt>
    <dgm:pt modelId="{09E11A07-0861-45DC-B472-C0E637D378EA}" type="sibTrans" cxnId="{E84E6449-9288-4D24-99A0-9B035BA4B9E1}">
      <dgm:prSet/>
      <dgm:spPr/>
      <dgm:t>
        <a:bodyPr/>
        <a:lstStyle/>
        <a:p>
          <a:endParaRPr lang="en-US"/>
        </a:p>
      </dgm:t>
    </dgm:pt>
    <dgm:pt modelId="{8237E151-9FBD-4B11-897F-BB48B833477D}">
      <dgm:prSet/>
      <dgm:spPr/>
      <dgm:t>
        <a:bodyPr/>
        <a:lstStyle/>
        <a:p>
          <a:r>
            <a:rPr lang="en-US" dirty="0"/>
            <a:t>Centralized Management</a:t>
          </a:r>
        </a:p>
      </dgm:t>
    </dgm:pt>
    <dgm:pt modelId="{134D5E2F-7D23-47E1-80C1-9507FB1FC9C0}" type="parTrans" cxnId="{27D6535A-1ADE-4FED-B584-CA5AAC2140F6}">
      <dgm:prSet/>
      <dgm:spPr/>
      <dgm:t>
        <a:bodyPr/>
        <a:lstStyle/>
        <a:p>
          <a:endParaRPr lang="en-US"/>
        </a:p>
      </dgm:t>
    </dgm:pt>
    <dgm:pt modelId="{7E4082DE-EE5F-4D18-AC84-06BB2C9E91CD}" type="sibTrans" cxnId="{27D6535A-1ADE-4FED-B584-CA5AAC2140F6}">
      <dgm:prSet/>
      <dgm:spPr/>
      <dgm:t>
        <a:bodyPr/>
        <a:lstStyle/>
        <a:p>
          <a:endParaRPr lang="en-US"/>
        </a:p>
      </dgm:t>
    </dgm:pt>
    <dgm:pt modelId="{43BD6ECB-273D-48A2-AD27-27C812851882}">
      <dgm:prSet/>
      <dgm:spPr/>
      <dgm:t>
        <a:bodyPr/>
        <a:lstStyle/>
        <a:p>
          <a:r>
            <a:rPr lang="en-US"/>
            <a:t>State/Regional/National</a:t>
          </a:r>
        </a:p>
      </dgm:t>
    </dgm:pt>
    <dgm:pt modelId="{DF3E8596-1E8A-4177-8F05-73D6F4541597}" type="parTrans" cxnId="{42A9658C-EBB0-428B-98EA-4065E6F9A446}">
      <dgm:prSet/>
      <dgm:spPr/>
      <dgm:t>
        <a:bodyPr/>
        <a:lstStyle/>
        <a:p>
          <a:endParaRPr lang="en-US"/>
        </a:p>
      </dgm:t>
    </dgm:pt>
    <dgm:pt modelId="{C5451210-5A49-4DB3-8BE2-79626498BC68}" type="sibTrans" cxnId="{42A9658C-EBB0-428B-98EA-4065E6F9A446}">
      <dgm:prSet/>
      <dgm:spPr/>
      <dgm:t>
        <a:bodyPr/>
        <a:lstStyle/>
        <a:p>
          <a:endParaRPr lang="en-US"/>
        </a:p>
      </dgm:t>
    </dgm:pt>
    <dgm:pt modelId="{7F80875B-E631-4706-8822-723C1E5C6DAA}">
      <dgm:prSet/>
      <dgm:spPr/>
      <dgm:t>
        <a:bodyPr/>
        <a:lstStyle/>
        <a:p>
          <a:r>
            <a:rPr lang="en-US"/>
            <a:t>Adjudication of Requests</a:t>
          </a:r>
          <a:endParaRPr lang="en-US" dirty="0"/>
        </a:p>
      </dgm:t>
    </dgm:pt>
    <dgm:pt modelId="{76862CA0-7C41-45DB-AB9D-E2FBE8B2DD42}" type="parTrans" cxnId="{03F9040E-0F98-4A17-9D6B-3CBB1CC81C78}">
      <dgm:prSet/>
      <dgm:spPr/>
      <dgm:t>
        <a:bodyPr/>
        <a:lstStyle/>
        <a:p>
          <a:endParaRPr lang="en-US"/>
        </a:p>
      </dgm:t>
    </dgm:pt>
    <dgm:pt modelId="{D84CA9FE-8EB0-4894-AE80-4B80C605A816}" type="sibTrans" cxnId="{03F9040E-0F98-4A17-9D6B-3CBB1CC81C78}">
      <dgm:prSet/>
      <dgm:spPr/>
      <dgm:t>
        <a:bodyPr/>
        <a:lstStyle/>
        <a:p>
          <a:endParaRPr lang="en-US"/>
        </a:p>
      </dgm:t>
    </dgm:pt>
    <dgm:pt modelId="{9E0F43A0-5C95-41F2-9641-A0EA471B6143}">
      <dgm:prSet/>
      <dgm:spPr/>
      <dgm:t>
        <a:bodyPr/>
        <a:lstStyle/>
        <a:p>
          <a:r>
            <a:rPr lang="en-US"/>
            <a:t>Prioritization of immediate need</a:t>
          </a:r>
        </a:p>
      </dgm:t>
    </dgm:pt>
    <dgm:pt modelId="{9E6935B6-66AA-436E-91D8-C485083611CC}" type="parTrans" cxnId="{6DC6DD6C-0039-445F-B374-90D17D73A966}">
      <dgm:prSet/>
      <dgm:spPr/>
      <dgm:t>
        <a:bodyPr/>
        <a:lstStyle/>
        <a:p>
          <a:endParaRPr lang="en-US"/>
        </a:p>
      </dgm:t>
    </dgm:pt>
    <dgm:pt modelId="{385697C5-D13C-4595-8B2F-20FC6FB7D42C}" type="sibTrans" cxnId="{6DC6DD6C-0039-445F-B374-90D17D73A966}">
      <dgm:prSet/>
      <dgm:spPr/>
      <dgm:t>
        <a:bodyPr/>
        <a:lstStyle/>
        <a:p>
          <a:endParaRPr lang="en-US"/>
        </a:p>
      </dgm:t>
    </dgm:pt>
    <dgm:pt modelId="{B5565478-CB33-4B91-B6F1-73D9CF1DB353}">
      <dgm:prSet/>
      <dgm:spPr/>
      <dgm:t>
        <a:bodyPr/>
        <a:lstStyle/>
        <a:p>
          <a:r>
            <a:rPr lang="en-US"/>
            <a:t>Short and long term strategy</a:t>
          </a:r>
        </a:p>
      </dgm:t>
    </dgm:pt>
    <dgm:pt modelId="{A4916386-2F71-4E75-954E-E5709DAF7541}" type="parTrans" cxnId="{DB863198-A9F4-4862-9AA3-B8329CF46E17}">
      <dgm:prSet/>
      <dgm:spPr/>
      <dgm:t>
        <a:bodyPr/>
        <a:lstStyle/>
        <a:p>
          <a:endParaRPr lang="en-US"/>
        </a:p>
      </dgm:t>
    </dgm:pt>
    <dgm:pt modelId="{CD6B6051-1608-4E05-84F4-192F5D190C3E}" type="sibTrans" cxnId="{DB863198-A9F4-4862-9AA3-B8329CF46E17}">
      <dgm:prSet/>
      <dgm:spPr/>
      <dgm:t>
        <a:bodyPr/>
        <a:lstStyle/>
        <a:p>
          <a:endParaRPr lang="en-US"/>
        </a:p>
      </dgm:t>
    </dgm:pt>
    <dgm:pt modelId="{7E3BE736-227B-4A67-8DAF-5FAB1B5C3D1E}" type="pres">
      <dgm:prSet presAssocID="{0F18354E-7445-441C-9562-5A3D598500D7}" presName="linear" presStyleCnt="0">
        <dgm:presLayoutVars>
          <dgm:dir/>
          <dgm:animLvl val="lvl"/>
          <dgm:resizeHandles val="exact"/>
        </dgm:presLayoutVars>
      </dgm:prSet>
      <dgm:spPr/>
    </dgm:pt>
    <dgm:pt modelId="{9B9321D7-866C-404B-8F3B-675B64D1F532}" type="pres">
      <dgm:prSet presAssocID="{BDBE56CE-C8CF-41DF-B0C0-C7674FC65869}" presName="parentLin" presStyleCnt="0"/>
      <dgm:spPr/>
    </dgm:pt>
    <dgm:pt modelId="{70A904F6-982C-4B37-A775-A6AA71E60E3B}" type="pres">
      <dgm:prSet presAssocID="{BDBE56CE-C8CF-41DF-B0C0-C7674FC65869}" presName="parentLeftMargin" presStyleLbl="node1" presStyleIdx="0" presStyleCnt="3"/>
      <dgm:spPr/>
    </dgm:pt>
    <dgm:pt modelId="{5E0CBBA5-C8CA-4315-966D-9821565B7765}" type="pres">
      <dgm:prSet presAssocID="{BDBE56CE-C8CF-41DF-B0C0-C7674FC65869}" presName="parentText" presStyleLbl="node1" presStyleIdx="0" presStyleCnt="3">
        <dgm:presLayoutVars>
          <dgm:chMax val="0"/>
          <dgm:bulletEnabled val="1"/>
        </dgm:presLayoutVars>
      </dgm:prSet>
      <dgm:spPr/>
    </dgm:pt>
    <dgm:pt modelId="{6721D0DE-2EE3-4EEE-BF46-F2689AE4B383}" type="pres">
      <dgm:prSet presAssocID="{BDBE56CE-C8CF-41DF-B0C0-C7674FC65869}" presName="negativeSpace" presStyleCnt="0"/>
      <dgm:spPr/>
    </dgm:pt>
    <dgm:pt modelId="{BD9B26E7-7F9A-46C2-8542-D2653D344D25}" type="pres">
      <dgm:prSet presAssocID="{BDBE56CE-C8CF-41DF-B0C0-C7674FC65869}" presName="childText" presStyleLbl="conFgAcc1" presStyleIdx="0" presStyleCnt="3">
        <dgm:presLayoutVars>
          <dgm:bulletEnabled val="1"/>
        </dgm:presLayoutVars>
      </dgm:prSet>
      <dgm:spPr/>
    </dgm:pt>
    <dgm:pt modelId="{801466D4-244D-4203-A573-B86527C02B3E}" type="pres">
      <dgm:prSet presAssocID="{48A01F1F-5B8A-4102-9D74-44E63A046D97}" presName="spaceBetweenRectangles" presStyleCnt="0"/>
      <dgm:spPr/>
    </dgm:pt>
    <dgm:pt modelId="{1AFF27C3-2218-4E90-B85A-F6E74014342B}" type="pres">
      <dgm:prSet presAssocID="{8237E151-9FBD-4B11-897F-BB48B833477D}" presName="parentLin" presStyleCnt="0"/>
      <dgm:spPr/>
    </dgm:pt>
    <dgm:pt modelId="{FD4E72DC-574D-4DBD-AC8D-BD1F569E732E}" type="pres">
      <dgm:prSet presAssocID="{8237E151-9FBD-4B11-897F-BB48B833477D}" presName="parentLeftMargin" presStyleLbl="node1" presStyleIdx="0" presStyleCnt="3"/>
      <dgm:spPr/>
    </dgm:pt>
    <dgm:pt modelId="{1846E6C7-79BB-4B65-8C1E-AD44082267F4}" type="pres">
      <dgm:prSet presAssocID="{8237E151-9FBD-4B11-897F-BB48B833477D}" presName="parentText" presStyleLbl="node1" presStyleIdx="1" presStyleCnt="3">
        <dgm:presLayoutVars>
          <dgm:chMax val="0"/>
          <dgm:bulletEnabled val="1"/>
        </dgm:presLayoutVars>
      </dgm:prSet>
      <dgm:spPr/>
    </dgm:pt>
    <dgm:pt modelId="{EDC82C78-1840-4964-AE45-BBB7FA43F059}" type="pres">
      <dgm:prSet presAssocID="{8237E151-9FBD-4B11-897F-BB48B833477D}" presName="negativeSpace" presStyleCnt="0"/>
      <dgm:spPr/>
    </dgm:pt>
    <dgm:pt modelId="{58F353C9-8459-4B9C-8833-D6C01FDDCCA6}" type="pres">
      <dgm:prSet presAssocID="{8237E151-9FBD-4B11-897F-BB48B833477D}" presName="childText" presStyleLbl="conFgAcc1" presStyleIdx="1" presStyleCnt="3">
        <dgm:presLayoutVars>
          <dgm:bulletEnabled val="1"/>
        </dgm:presLayoutVars>
      </dgm:prSet>
      <dgm:spPr/>
    </dgm:pt>
    <dgm:pt modelId="{9847D75F-DB3D-41E0-A56D-927B231EA857}" type="pres">
      <dgm:prSet presAssocID="{7E4082DE-EE5F-4D18-AC84-06BB2C9E91CD}" presName="spaceBetweenRectangles" presStyleCnt="0"/>
      <dgm:spPr/>
    </dgm:pt>
    <dgm:pt modelId="{634D8563-A424-4862-B728-180143478383}" type="pres">
      <dgm:prSet presAssocID="{7F80875B-E631-4706-8822-723C1E5C6DAA}" presName="parentLin" presStyleCnt="0"/>
      <dgm:spPr/>
    </dgm:pt>
    <dgm:pt modelId="{8AA4EBD0-8F10-46A0-92A9-29B54E60E81C}" type="pres">
      <dgm:prSet presAssocID="{7F80875B-E631-4706-8822-723C1E5C6DAA}" presName="parentLeftMargin" presStyleLbl="node1" presStyleIdx="1" presStyleCnt="3"/>
      <dgm:spPr/>
    </dgm:pt>
    <dgm:pt modelId="{E01E7EAC-C89B-4098-A767-14CA56E60259}" type="pres">
      <dgm:prSet presAssocID="{7F80875B-E631-4706-8822-723C1E5C6DAA}" presName="parentText" presStyleLbl="node1" presStyleIdx="2" presStyleCnt="3">
        <dgm:presLayoutVars>
          <dgm:chMax val="0"/>
          <dgm:bulletEnabled val="1"/>
        </dgm:presLayoutVars>
      </dgm:prSet>
      <dgm:spPr/>
    </dgm:pt>
    <dgm:pt modelId="{AE425B64-E3E7-4913-8CD5-D094331F7BF3}" type="pres">
      <dgm:prSet presAssocID="{7F80875B-E631-4706-8822-723C1E5C6DAA}" presName="negativeSpace" presStyleCnt="0"/>
      <dgm:spPr/>
    </dgm:pt>
    <dgm:pt modelId="{50889CA9-345B-4BDE-A18A-F0A9B5C888BE}" type="pres">
      <dgm:prSet presAssocID="{7F80875B-E631-4706-8822-723C1E5C6DAA}" presName="childText" presStyleLbl="conFgAcc1" presStyleIdx="2" presStyleCnt="3">
        <dgm:presLayoutVars>
          <dgm:bulletEnabled val="1"/>
        </dgm:presLayoutVars>
      </dgm:prSet>
      <dgm:spPr/>
    </dgm:pt>
  </dgm:ptLst>
  <dgm:cxnLst>
    <dgm:cxn modelId="{4140180B-3AF3-45F3-BC93-C9D8DEB75DA9}" type="presOf" srcId="{8237E151-9FBD-4B11-897F-BB48B833477D}" destId="{1846E6C7-79BB-4B65-8C1E-AD44082267F4}" srcOrd="1" destOrd="0" presId="urn:microsoft.com/office/officeart/2005/8/layout/list1"/>
    <dgm:cxn modelId="{03F9040E-0F98-4A17-9D6B-3CBB1CC81C78}" srcId="{0F18354E-7445-441C-9562-5A3D598500D7}" destId="{7F80875B-E631-4706-8822-723C1E5C6DAA}" srcOrd="2" destOrd="0" parTransId="{76862CA0-7C41-45DB-AB9D-E2FBE8B2DD42}" sibTransId="{D84CA9FE-8EB0-4894-AE80-4B80C605A816}"/>
    <dgm:cxn modelId="{EA60140F-4247-44E3-A0EA-41900F281D7C}" type="presOf" srcId="{7F80875B-E631-4706-8822-723C1E5C6DAA}" destId="{E01E7EAC-C89B-4098-A767-14CA56E60259}" srcOrd="1" destOrd="0" presId="urn:microsoft.com/office/officeart/2005/8/layout/list1"/>
    <dgm:cxn modelId="{E84E6449-9288-4D24-99A0-9B035BA4B9E1}" srcId="{BDBE56CE-C8CF-41DF-B0C0-C7674FC65869}" destId="{E78663BB-65E2-4AA6-8898-6A2A11E77842}" srcOrd="0" destOrd="0" parTransId="{E40F1406-F351-41E5-9849-E31525C6DE62}" sibTransId="{09E11A07-0861-45DC-B472-C0E637D378EA}"/>
    <dgm:cxn modelId="{2F2C9B50-E50B-487D-A35F-4B068BD16DEB}" type="presOf" srcId="{BDBE56CE-C8CF-41DF-B0C0-C7674FC65869}" destId="{5E0CBBA5-C8CA-4315-966D-9821565B7765}" srcOrd="1" destOrd="0" presId="urn:microsoft.com/office/officeart/2005/8/layout/list1"/>
    <dgm:cxn modelId="{27D6535A-1ADE-4FED-B584-CA5AAC2140F6}" srcId="{0F18354E-7445-441C-9562-5A3D598500D7}" destId="{8237E151-9FBD-4B11-897F-BB48B833477D}" srcOrd="1" destOrd="0" parTransId="{134D5E2F-7D23-47E1-80C1-9507FB1FC9C0}" sibTransId="{7E4082DE-EE5F-4D18-AC84-06BB2C9E91CD}"/>
    <dgm:cxn modelId="{36E7B666-B924-4870-9098-1A06AAEA0F1F}" type="presOf" srcId="{8237E151-9FBD-4B11-897F-BB48B833477D}" destId="{FD4E72DC-574D-4DBD-AC8D-BD1F569E732E}" srcOrd="0" destOrd="0" presId="urn:microsoft.com/office/officeart/2005/8/layout/list1"/>
    <dgm:cxn modelId="{E1CDD169-F29B-48B4-A05A-DA0FA6D9EAB6}" srcId="{0F18354E-7445-441C-9562-5A3D598500D7}" destId="{BDBE56CE-C8CF-41DF-B0C0-C7674FC65869}" srcOrd="0" destOrd="0" parTransId="{1B256A1E-5BC0-4CBF-97AB-15E4A8C8353E}" sibTransId="{48A01F1F-5B8A-4102-9D74-44E63A046D97}"/>
    <dgm:cxn modelId="{6DC6DD6C-0039-445F-B374-90D17D73A966}" srcId="{7F80875B-E631-4706-8822-723C1E5C6DAA}" destId="{9E0F43A0-5C95-41F2-9641-A0EA471B6143}" srcOrd="0" destOrd="0" parTransId="{9E6935B6-66AA-436E-91D8-C485083611CC}" sibTransId="{385697C5-D13C-4595-8B2F-20FC6FB7D42C}"/>
    <dgm:cxn modelId="{F3F40C70-B6CE-4870-BF49-8E2EC4D24D2C}" type="presOf" srcId="{43BD6ECB-273D-48A2-AD27-27C812851882}" destId="{58F353C9-8459-4B9C-8833-D6C01FDDCCA6}" srcOrd="0" destOrd="0" presId="urn:microsoft.com/office/officeart/2005/8/layout/list1"/>
    <dgm:cxn modelId="{77212172-8C2D-4937-873A-1E67EDF28F13}" type="presOf" srcId="{E78663BB-65E2-4AA6-8898-6A2A11E77842}" destId="{BD9B26E7-7F9A-46C2-8542-D2653D344D25}" srcOrd="0" destOrd="0" presId="urn:microsoft.com/office/officeart/2005/8/layout/list1"/>
    <dgm:cxn modelId="{6653DE84-4BDE-4F1F-8884-D2F20AA02281}" type="presOf" srcId="{BDBE56CE-C8CF-41DF-B0C0-C7674FC65869}" destId="{70A904F6-982C-4B37-A775-A6AA71E60E3B}" srcOrd="0" destOrd="0" presId="urn:microsoft.com/office/officeart/2005/8/layout/list1"/>
    <dgm:cxn modelId="{91E06B88-7947-487D-B50A-6F195B059A0E}" type="presOf" srcId="{7F80875B-E631-4706-8822-723C1E5C6DAA}" destId="{8AA4EBD0-8F10-46A0-92A9-29B54E60E81C}" srcOrd="0" destOrd="0" presId="urn:microsoft.com/office/officeart/2005/8/layout/list1"/>
    <dgm:cxn modelId="{42A9658C-EBB0-428B-98EA-4065E6F9A446}" srcId="{8237E151-9FBD-4B11-897F-BB48B833477D}" destId="{43BD6ECB-273D-48A2-AD27-27C812851882}" srcOrd="0" destOrd="0" parTransId="{DF3E8596-1E8A-4177-8F05-73D6F4541597}" sibTransId="{C5451210-5A49-4DB3-8BE2-79626498BC68}"/>
    <dgm:cxn modelId="{D604248E-C89C-4D90-8D78-F03E52FC3650}" type="presOf" srcId="{9E0F43A0-5C95-41F2-9641-A0EA471B6143}" destId="{50889CA9-345B-4BDE-A18A-F0A9B5C888BE}" srcOrd="0" destOrd="0" presId="urn:microsoft.com/office/officeart/2005/8/layout/list1"/>
    <dgm:cxn modelId="{DB863198-A9F4-4862-9AA3-B8329CF46E17}" srcId="{7F80875B-E631-4706-8822-723C1E5C6DAA}" destId="{B5565478-CB33-4B91-B6F1-73D9CF1DB353}" srcOrd="1" destOrd="0" parTransId="{A4916386-2F71-4E75-954E-E5709DAF7541}" sibTransId="{CD6B6051-1608-4E05-84F4-192F5D190C3E}"/>
    <dgm:cxn modelId="{A53FAFAB-4712-4661-BCE8-D8EAFBA6A360}" type="presOf" srcId="{0F18354E-7445-441C-9562-5A3D598500D7}" destId="{7E3BE736-227B-4A67-8DAF-5FAB1B5C3D1E}" srcOrd="0" destOrd="0" presId="urn:microsoft.com/office/officeart/2005/8/layout/list1"/>
    <dgm:cxn modelId="{44C12ACC-3CEF-44EB-8C05-A9BCB80C7AA0}" type="presOf" srcId="{B5565478-CB33-4B91-B6F1-73D9CF1DB353}" destId="{50889CA9-345B-4BDE-A18A-F0A9B5C888BE}" srcOrd="0" destOrd="1" presId="urn:microsoft.com/office/officeart/2005/8/layout/list1"/>
    <dgm:cxn modelId="{2C0C4A94-2097-4EFC-A7BB-BED69D7B4947}" type="presParOf" srcId="{7E3BE736-227B-4A67-8DAF-5FAB1B5C3D1E}" destId="{9B9321D7-866C-404B-8F3B-675B64D1F532}" srcOrd="0" destOrd="0" presId="urn:microsoft.com/office/officeart/2005/8/layout/list1"/>
    <dgm:cxn modelId="{01478730-B896-4E11-B907-FF5906C92C29}" type="presParOf" srcId="{9B9321D7-866C-404B-8F3B-675B64D1F532}" destId="{70A904F6-982C-4B37-A775-A6AA71E60E3B}" srcOrd="0" destOrd="0" presId="urn:microsoft.com/office/officeart/2005/8/layout/list1"/>
    <dgm:cxn modelId="{13D44061-5896-434B-9C0A-5C969D42A2AD}" type="presParOf" srcId="{9B9321D7-866C-404B-8F3B-675B64D1F532}" destId="{5E0CBBA5-C8CA-4315-966D-9821565B7765}" srcOrd="1" destOrd="0" presId="urn:microsoft.com/office/officeart/2005/8/layout/list1"/>
    <dgm:cxn modelId="{1118375B-969A-4B79-BA5A-DA78CC280FBC}" type="presParOf" srcId="{7E3BE736-227B-4A67-8DAF-5FAB1B5C3D1E}" destId="{6721D0DE-2EE3-4EEE-BF46-F2689AE4B383}" srcOrd="1" destOrd="0" presId="urn:microsoft.com/office/officeart/2005/8/layout/list1"/>
    <dgm:cxn modelId="{9D522913-51CD-4135-B2CB-1CEAD574D8E8}" type="presParOf" srcId="{7E3BE736-227B-4A67-8DAF-5FAB1B5C3D1E}" destId="{BD9B26E7-7F9A-46C2-8542-D2653D344D25}" srcOrd="2" destOrd="0" presId="urn:microsoft.com/office/officeart/2005/8/layout/list1"/>
    <dgm:cxn modelId="{BD76F245-0AE0-4E11-8D02-FDA9399B9A3D}" type="presParOf" srcId="{7E3BE736-227B-4A67-8DAF-5FAB1B5C3D1E}" destId="{801466D4-244D-4203-A573-B86527C02B3E}" srcOrd="3" destOrd="0" presId="urn:microsoft.com/office/officeart/2005/8/layout/list1"/>
    <dgm:cxn modelId="{6065CACD-0354-4A53-9074-39879EE82E42}" type="presParOf" srcId="{7E3BE736-227B-4A67-8DAF-5FAB1B5C3D1E}" destId="{1AFF27C3-2218-4E90-B85A-F6E74014342B}" srcOrd="4" destOrd="0" presId="urn:microsoft.com/office/officeart/2005/8/layout/list1"/>
    <dgm:cxn modelId="{5828B087-8330-4A45-8EC1-900BBEE02053}" type="presParOf" srcId="{1AFF27C3-2218-4E90-B85A-F6E74014342B}" destId="{FD4E72DC-574D-4DBD-AC8D-BD1F569E732E}" srcOrd="0" destOrd="0" presId="urn:microsoft.com/office/officeart/2005/8/layout/list1"/>
    <dgm:cxn modelId="{49809C15-24B7-4806-AF44-8922FAEA0313}" type="presParOf" srcId="{1AFF27C3-2218-4E90-B85A-F6E74014342B}" destId="{1846E6C7-79BB-4B65-8C1E-AD44082267F4}" srcOrd="1" destOrd="0" presId="urn:microsoft.com/office/officeart/2005/8/layout/list1"/>
    <dgm:cxn modelId="{F0B96A66-9CB0-46F7-83F6-EA177657AC61}" type="presParOf" srcId="{7E3BE736-227B-4A67-8DAF-5FAB1B5C3D1E}" destId="{EDC82C78-1840-4964-AE45-BBB7FA43F059}" srcOrd="5" destOrd="0" presId="urn:microsoft.com/office/officeart/2005/8/layout/list1"/>
    <dgm:cxn modelId="{A89E3A87-F246-414F-8A89-D1DD8733E96E}" type="presParOf" srcId="{7E3BE736-227B-4A67-8DAF-5FAB1B5C3D1E}" destId="{58F353C9-8459-4B9C-8833-D6C01FDDCCA6}" srcOrd="6" destOrd="0" presId="urn:microsoft.com/office/officeart/2005/8/layout/list1"/>
    <dgm:cxn modelId="{158A6643-33BF-46A6-AFF2-91886B510118}" type="presParOf" srcId="{7E3BE736-227B-4A67-8DAF-5FAB1B5C3D1E}" destId="{9847D75F-DB3D-41E0-A56D-927B231EA857}" srcOrd="7" destOrd="0" presId="urn:microsoft.com/office/officeart/2005/8/layout/list1"/>
    <dgm:cxn modelId="{EF3E726A-EE59-4FBE-B7E3-A2ACDEDD8D51}" type="presParOf" srcId="{7E3BE736-227B-4A67-8DAF-5FAB1B5C3D1E}" destId="{634D8563-A424-4862-B728-180143478383}" srcOrd="8" destOrd="0" presId="urn:microsoft.com/office/officeart/2005/8/layout/list1"/>
    <dgm:cxn modelId="{1B6D6159-04EE-4722-8EC6-370F01A8856D}" type="presParOf" srcId="{634D8563-A424-4862-B728-180143478383}" destId="{8AA4EBD0-8F10-46A0-92A9-29B54E60E81C}" srcOrd="0" destOrd="0" presId="urn:microsoft.com/office/officeart/2005/8/layout/list1"/>
    <dgm:cxn modelId="{3FDCF00A-DA0B-4BA8-BCB3-0F6F64882280}" type="presParOf" srcId="{634D8563-A424-4862-B728-180143478383}" destId="{E01E7EAC-C89B-4098-A767-14CA56E60259}" srcOrd="1" destOrd="0" presId="urn:microsoft.com/office/officeart/2005/8/layout/list1"/>
    <dgm:cxn modelId="{E176346C-CE31-4698-98BD-101C53E13116}" type="presParOf" srcId="{7E3BE736-227B-4A67-8DAF-5FAB1B5C3D1E}" destId="{AE425B64-E3E7-4913-8CD5-D094331F7BF3}" srcOrd="9" destOrd="0" presId="urn:microsoft.com/office/officeart/2005/8/layout/list1"/>
    <dgm:cxn modelId="{8CC0B8FC-3BD3-469A-8E1E-B14745EF961B}" type="presParOf" srcId="{7E3BE736-227B-4A67-8DAF-5FAB1B5C3D1E}" destId="{50889CA9-345B-4BDE-A18A-F0A9B5C888B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0346A7-F792-4FDC-B68B-962C89E7ABCB}"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048E20F5-FEE6-42DA-B6A9-2D1E2C6B4C1E}">
      <dgm:prSet/>
      <dgm:spPr/>
      <dgm:t>
        <a:bodyPr/>
        <a:lstStyle/>
        <a:p>
          <a:r>
            <a:rPr lang="en-US"/>
            <a:t>Responded to state requests for more personal protective equipment by contracting and with three textile manufacturers to produce a total of 88.6 million reusable level-1 isolation gowns. </a:t>
          </a:r>
        </a:p>
      </dgm:t>
    </dgm:pt>
    <dgm:pt modelId="{AC9A72E2-3804-4823-B6CD-9DF5CA6DDE03}" type="parTrans" cxnId="{D3FFB66F-17A2-454D-A3A4-61C3FA1ECAD6}">
      <dgm:prSet/>
      <dgm:spPr/>
      <dgm:t>
        <a:bodyPr/>
        <a:lstStyle/>
        <a:p>
          <a:endParaRPr lang="en-US"/>
        </a:p>
      </dgm:t>
    </dgm:pt>
    <dgm:pt modelId="{E00B6E68-4952-4869-A07C-9B532BD32C1C}" type="sibTrans" cxnId="{D3FFB66F-17A2-454D-A3A4-61C3FA1ECAD6}">
      <dgm:prSet/>
      <dgm:spPr/>
      <dgm:t>
        <a:bodyPr/>
        <a:lstStyle/>
        <a:p>
          <a:endParaRPr lang="en-US"/>
        </a:p>
      </dgm:t>
    </dgm:pt>
    <dgm:pt modelId="{B035374E-2967-4AE9-968C-2DC104FA5728}">
      <dgm:prSet/>
      <dgm:spPr/>
      <dgm:t>
        <a:bodyPr/>
        <a:lstStyle/>
        <a:p>
          <a:r>
            <a:rPr lang="en-US"/>
            <a:t>Connected a U.S. manufacturer with trade associations to partner and expand hand sanitizer production capacity. </a:t>
          </a:r>
        </a:p>
      </dgm:t>
    </dgm:pt>
    <dgm:pt modelId="{29EB6514-1DD7-49D8-B0D6-9BB203BA81BE}" type="parTrans" cxnId="{DC151583-08A8-49F1-ACD2-3A320229AFE1}">
      <dgm:prSet/>
      <dgm:spPr/>
      <dgm:t>
        <a:bodyPr/>
        <a:lstStyle/>
        <a:p>
          <a:endParaRPr lang="en-US"/>
        </a:p>
      </dgm:t>
    </dgm:pt>
    <dgm:pt modelId="{6AA81465-450B-4305-B904-8682E1032D89}" type="sibTrans" cxnId="{DC151583-08A8-49F1-ACD2-3A320229AFE1}">
      <dgm:prSet/>
      <dgm:spPr/>
      <dgm:t>
        <a:bodyPr/>
        <a:lstStyle/>
        <a:p>
          <a:endParaRPr lang="en-US"/>
        </a:p>
      </dgm:t>
    </dgm:pt>
    <dgm:pt modelId="{72664AB1-5E2C-4DAE-90BD-710DC3CCFAA6}">
      <dgm:prSet/>
      <dgm:spPr/>
      <dgm:t>
        <a:bodyPr/>
        <a:lstStyle/>
        <a:p>
          <a:r>
            <a:rPr lang="en-US"/>
            <a:t>Facilitated a joint initiative between a U.S. medical manufacturer and a retailer to provide 8.4 million isolation gowns to the private market within three months.  </a:t>
          </a:r>
        </a:p>
      </dgm:t>
    </dgm:pt>
    <dgm:pt modelId="{9E8315BC-75DD-4FD3-B2B0-099F09DC1DAD}" type="parTrans" cxnId="{DA9CF139-9AAA-41CC-A568-249AD6DBF147}">
      <dgm:prSet/>
      <dgm:spPr/>
      <dgm:t>
        <a:bodyPr/>
        <a:lstStyle/>
        <a:p>
          <a:endParaRPr lang="en-US"/>
        </a:p>
      </dgm:t>
    </dgm:pt>
    <dgm:pt modelId="{A4BBC55C-DBC6-4793-8904-2F5A5AF67ECD}" type="sibTrans" cxnId="{DA9CF139-9AAA-41CC-A568-249AD6DBF147}">
      <dgm:prSet/>
      <dgm:spPr/>
      <dgm:t>
        <a:bodyPr/>
        <a:lstStyle/>
        <a:p>
          <a:endParaRPr lang="en-US"/>
        </a:p>
      </dgm:t>
    </dgm:pt>
    <dgm:pt modelId="{CC24D28C-0F2E-42AA-92D6-814C04EC06F0}">
      <dgm:prSet/>
      <dgm:spPr/>
      <dgm:t>
        <a:bodyPr/>
        <a:lstStyle/>
        <a:p>
          <a:r>
            <a:rPr lang="en-US"/>
            <a:t>Provided assistance to multiple non-medical manufacturers which allowed them to retool existing facilities to create millions of masks. </a:t>
          </a:r>
        </a:p>
      </dgm:t>
    </dgm:pt>
    <dgm:pt modelId="{BA9E5C85-FEF5-461B-B371-36A5090A3ADD}" type="parTrans" cxnId="{08FF3908-3FFE-4C02-806C-2FAD396BCCAA}">
      <dgm:prSet/>
      <dgm:spPr/>
      <dgm:t>
        <a:bodyPr/>
        <a:lstStyle/>
        <a:p>
          <a:endParaRPr lang="en-US"/>
        </a:p>
      </dgm:t>
    </dgm:pt>
    <dgm:pt modelId="{112B64FF-1788-43DD-A94C-9A7FEBDAE7CF}" type="sibTrans" cxnId="{08FF3908-3FFE-4C02-806C-2FAD396BCCAA}">
      <dgm:prSet/>
      <dgm:spPr/>
      <dgm:t>
        <a:bodyPr/>
        <a:lstStyle/>
        <a:p>
          <a:endParaRPr lang="en-US"/>
        </a:p>
      </dgm:t>
    </dgm:pt>
    <dgm:pt modelId="{0B481524-322C-4B6E-822F-354D2F120B09}" type="pres">
      <dgm:prSet presAssocID="{8C0346A7-F792-4FDC-B68B-962C89E7ABCB}" presName="hierChild1" presStyleCnt="0">
        <dgm:presLayoutVars>
          <dgm:chPref val="1"/>
          <dgm:dir/>
          <dgm:animOne val="branch"/>
          <dgm:animLvl val="lvl"/>
          <dgm:resizeHandles/>
        </dgm:presLayoutVars>
      </dgm:prSet>
      <dgm:spPr/>
    </dgm:pt>
    <dgm:pt modelId="{FB31AA7E-DE48-4F54-8B86-EC8599FEDF5C}" type="pres">
      <dgm:prSet presAssocID="{048E20F5-FEE6-42DA-B6A9-2D1E2C6B4C1E}" presName="hierRoot1" presStyleCnt="0"/>
      <dgm:spPr/>
    </dgm:pt>
    <dgm:pt modelId="{EDC83574-CEF4-4C9B-9BB3-4892461C5E91}" type="pres">
      <dgm:prSet presAssocID="{048E20F5-FEE6-42DA-B6A9-2D1E2C6B4C1E}" presName="composite" presStyleCnt="0"/>
      <dgm:spPr/>
    </dgm:pt>
    <dgm:pt modelId="{048758C1-2631-4FA5-B821-A0537E94EF5B}" type="pres">
      <dgm:prSet presAssocID="{048E20F5-FEE6-42DA-B6A9-2D1E2C6B4C1E}" presName="background" presStyleLbl="node0" presStyleIdx="0" presStyleCnt="4"/>
      <dgm:spPr/>
    </dgm:pt>
    <dgm:pt modelId="{6DAA2888-9583-4AAB-B187-BDA2282C8333}" type="pres">
      <dgm:prSet presAssocID="{048E20F5-FEE6-42DA-B6A9-2D1E2C6B4C1E}" presName="text" presStyleLbl="fgAcc0" presStyleIdx="0" presStyleCnt="4">
        <dgm:presLayoutVars>
          <dgm:chPref val="3"/>
        </dgm:presLayoutVars>
      </dgm:prSet>
      <dgm:spPr/>
    </dgm:pt>
    <dgm:pt modelId="{ACA4B08C-31C3-4AA6-819B-DA781A31044C}" type="pres">
      <dgm:prSet presAssocID="{048E20F5-FEE6-42DA-B6A9-2D1E2C6B4C1E}" presName="hierChild2" presStyleCnt="0"/>
      <dgm:spPr/>
    </dgm:pt>
    <dgm:pt modelId="{0DA39D23-0C8D-4D75-8DA6-70FA78D795BB}" type="pres">
      <dgm:prSet presAssocID="{B035374E-2967-4AE9-968C-2DC104FA5728}" presName="hierRoot1" presStyleCnt="0"/>
      <dgm:spPr/>
    </dgm:pt>
    <dgm:pt modelId="{71A893AD-9797-4D13-9FE0-E001683153D8}" type="pres">
      <dgm:prSet presAssocID="{B035374E-2967-4AE9-968C-2DC104FA5728}" presName="composite" presStyleCnt="0"/>
      <dgm:spPr/>
    </dgm:pt>
    <dgm:pt modelId="{98921F90-6435-42E7-86CF-65F6BDC8FECA}" type="pres">
      <dgm:prSet presAssocID="{B035374E-2967-4AE9-968C-2DC104FA5728}" presName="background" presStyleLbl="node0" presStyleIdx="1" presStyleCnt="4"/>
      <dgm:spPr/>
    </dgm:pt>
    <dgm:pt modelId="{B4719427-EB01-40F0-BF06-EFB23A9842CC}" type="pres">
      <dgm:prSet presAssocID="{B035374E-2967-4AE9-968C-2DC104FA5728}" presName="text" presStyleLbl="fgAcc0" presStyleIdx="1" presStyleCnt="4">
        <dgm:presLayoutVars>
          <dgm:chPref val="3"/>
        </dgm:presLayoutVars>
      </dgm:prSet>
      <dgm:spPr/>
    </dgm:pt>
    <dgm:pt modelId="{A0E97DFD-4460-40EF-8448-C015E36987A3}" type="pres">
      <dgm:prSet presAssocID="{B035374E-2967-4AE9-968C-2DC104FA5728}" presName="hierChild2" presStyleCnt="0"/>
      <dgm:spPr/>
    </dgm:pt>
    <dgm:pt modelId="{BE2D7085-C265-4E3B-A42C-EBAE244E7309}" type="pres">
      <dgm:prSet presAssocID="{72664AB1-5E2C-4DAE-90BD-710DC3CCFAA6}" presName="hierRoot1" presStyleCnt="0"/>
      <dgm:spPr/>
    </dgm:pt>
    <dgm:pt modelId="{E22DC13E-7323-4D7C-BF47-8841E37AC320}" type="pres">
      <dgm:prSet presAssocID="{72664AB1-5E2C-4DAE-90BD-710DC3CCFAA6}" presName="composite" presStyleCnt="0"/>
      <dgm:spPr/>
    </dgm:pt>
    <dgm:pt modelId="{32F04633-BC9D-42F9-ACAA-4DC38E500532}" type="pres">
      <dgm:prSet presAssocID="{72664AB1-5E2C-4DAE-90BD-710DC3CCFAA6}" presName="background" presStyleLbl="node0" presStyleIdx="2" presStyleCnt="4"/>
      <dgm:spPr/>
    </dgm:pt>
    <dgm:pt modelId="{6EE28A21-3DE8-41AF-9B2B-EAE5B1963ADB}" type="pres">
      <dgm:prSet presAssocID="{72664AB1-5E2C-4DAE-90BD-710DC3CCFAA6}" presName="text" presStyleLbl="fgAcc0" presStyleIdx="2" presStyleCnt="4">
        <dgm:presLayoutVars>
          <dgm:chPref val="3"/>
        </dgm:presLayoutVars>
      </dgm:prSet>
      <dgm:spPr/>
    </dgm:pt>
    <dgm:pt modelId="{1F0E4E85-50FB-4676-8580-BAD6864309F9}" type="pres">
      <dgm:prSet presAssocID="{72664AB1-5E2C-4DAE-90BD-710DC3CCFAA6}" presName="hierChild2" presStyleCnt="0"/>
      <dgm:spPr/>
    </dgm:pt>
    <dgm:pt modelId="{88BD7A59-7DCA-4737-905F-41557D5F2C36}" type="pres">
      <dgm:prSet presAssocID="{CC24D28C-0F2E-42AA-92D6-814C04EC06F0}" presName="hierRoot1" presStyleCnt="0"/>
      <dgm:spPr/>
    </dgm:pt>
    <dgm:pt modelId="{F16CB396-A6B7-4A22-AFD1-2ADF04AEAC79}" type="pres">
      <dgm:prSet presAssocID="{CC24D28C-0F2E-42AA-92D6-814C04EC06F0}" presName="composite" presStyleCnt="0"/>
      <dgm:spPr/>
    </dgm:pt>
    <dgm:pt modelId="{030CB517-E768-4E34-AD44-EE355AB5DAB0}" type="pres">
      <dgm:prSet presAssocID="{CC24D28C-0F2E-42AA-92D6-814C04EC06F0}" presName="background" presStyleLbl="node0" presStyleIdx="3" presStyleCnt="4"/>
      <dgm:spPr/>
    </dgm:pt>
    <dgm:pt modelId="{D0654E33-CEC1-4E38-810C-20AFD3EDA18D}" type="pres">
      <dgm:prSet presAssocID="{CC24D28C-0F2E-42AA-92D6-814C04EC06F0}" presName="text" presStyleLbl="fgAcc0" presStyleIdx="3" presStyleCnt="4">
        <dgm:presLayoutVars>
          <dgm:chPref val="3"/>
        </dgm:presLayoutVars>
      </dgm:prSet>
      <dgm:spPr/>
    </dgm:pt>
    <dgm:pt modelId="{0839B21B-3134-4A57-98E7-202CB5608575}" type="pres">
      <dgm:prSet presAssocID="{CC24D28C-0F2E-42AA-92D6-814C04EC06F0}" presName="hierChild2" presStyleCnt="0"/>
      <dgm:spPr/>
    </dgm:pt>
  </dgm:ptLst>
  <dgm:cxnLst>
    <dgm:cxn modelId="{08FF3908-3FFE-4C02-806C-2FAD396BCCAA}" srcId="{8C0346A7-F792-4FDC-B68B-962C89E7ABCB}" destId="{CC24D28C-0F2E-42AA-92D6-814C04EC06F0}" srcOrd="3" destOrd="0" parTransId="{BA9E5C85-FEF5-461B-B371-36A5090A3ADD}" sibTransId="{112B64FF-1788-43DD-A94C-9A7FEBDAE7CF}"/>
    <dgm:cxn modelId="{9FCB2130-7B9F-4B40-BAE1-ABD3E4D671B9}" type="presOf" srcId="{72664AB1-5E2C-4DAE-90BD-710DC3CCFAA6}" destId="{6EE28A21-3DE8-41AF-9B2B-EAE5B1963ADB}" srcOrd="0" destOrd="0" presId="urn:microsoft.com/office/officeart/2005/8/layout/hierarchy1"/>
    <dgm:cxn modelId="{DA9CF139-9AAA-41CC-A568-249AD6DBF147}" srcId="{8C0346A7-F792-4FDC-B68B-962C89E7ABCB}" destId="{72664AB1-5E2C-4DAE-90BD-710DC3CCFAA6}" srcOrd="2" destOrd="0" parTransId="{9E8315BC-75DD-4FD3-B2B0-099F09DC1DAD}" sibTransId="{A4BBC55C-DBC6-4793-8904-2F5A5AF67ECD}"/>
    <dgm:cxn modelId="{CD7C214C-6F01-4A1C-83BE-315F6CCBA545}" type="presOf" srcId="{B035374E-2967-4AE9-968C-2DC104FA5728}" destId="{B4719427-EB01-40F0-BF06-EFB23A9842CC}" srcOrd="0" destOrd="0" presId="urn:microsoft.com/office/officeart/2005/8/layout/hierarchy1"/>
    <dgm:cxn modelId="{23C5EE56-2984-43F1-8B18-F508B1253B15}" type="presOf" srcId="{8C0346A7-F792-4FDC-B68B-962C89E7ABCB}" destId="{0B481524-322C-4B6E-822F-354D2F120B09}" srcOrd="0" destOrd="0" presId="urn:microsoft.com/office/officeart/2005/8/layout/hierarchy1"/>
    <dgm:cxn modelId="{6B9F9567-8B19-4E69-8AE5-6A0E0BF57F40}" type="presOf" srcId="{048E20F5-FEE6-42DA-B6A9-2D1E2C6B4C1E}" destId="{6DAA2888-9583-4AAB-B187-BDA2282C8333}" srcOrd="0" destOrd="0" presId="urn:microsoft.com/office/officeart/2005/8/layout/hierarchy1"/>
    <dgm:cxn modelId="{D3FFB66F-17A2-454D-A3A4-61C3FA1ECAD6}" srcId="{8C0346A7-F792-4FDC-B68B-962C89E7ABCB}" destId="{048E20F5-FEE6-42DA-B6A9-2D1E2C6B4C1E}" srcOrd="0" destOrd="0" parTransId="{AC9A72E2-3804-4823-B6CD-9DF5CA6DDE03}" sibTransId="{E00B6E68-4952-4869-A07C-9B532BD32C1C}"/>
    <dgm:cxn modelId="{DC151583-08A8-49F1-ACD2-3A320229AFE1}" srcId="{8C0346A7-F792-4FDC-B68B-962C89E7ABCB}" destId="{B035374E-2967-4AE9-968C-2DC104FA5728}" srcOrd="1" destOrd="0" parTransId="{29EB6514-1DD7-49D8-B0D6-9BB203BA81BE}" sibTransId="{6AA81465-450B-4305-B904-8682E1032D89}"/>
    <dgm:cxn modelId="{438B83F5-F10C-44DB-9756-EDFEAE8C7F55}" type="presOf" srcId="{CC24D28C-0F2E-42AA-92D6-814C04EC06F0}" destId="{D0654E33-CEC1-4E38-810C-20AFD3EDA18D}" srcOrd="0" destOrd="0" presId="urn:microsoft.com/office/officeart/2005/8/layout/hierarchy1"/>
    <dgm:cxn modelId="{BC4E4597-07E9-4B5E-ADAF-9D219FF9103A}" type="presParOf" srcId="{0B481524-322C-4B6E-822F-354D2F120B09}" destId="{FB31AA7E-DE48-4F54-8B86-EC8599FEDF5C}" srcOrd="0" destOrd="0" presId="urn:microsoft.com/office/officeart/2005/8/layout/hierarchy1"/>
    <dgm:cxn modelId="{0C601559-D881-4A05-9EF9-AF0EE620CF3F}" type="presParOf" srcId="{FB31AA7E-DE48-4F54-8B86-EC8599FEDF5C}" destId="{EDC83574-CEF4-4C9B-9BB3-4892461C5E91}" srcOrd="0" destOrd="0" presId="urn:microsoft.com/office/officeart/2005/8/layout/hierarchy1"/>
    <dgm:cxn modelId="{882C3D54-20ED-4956-A1FC-BDACD8506405}" type="presParOf" srcId="{EDC83574-CEF4-4C9B-9BB3-4892461C5E91}" destId="{048758C1-2631-4FA5-B821-A0537E94EF5B}" srcOrd="0" destOrd="0" presId="urn:microsoft.com/office/officeart/2005/8/layout/hierarchy1"/>
    <dgm:cxn modelId="{3606BB01-7D65-4529-825E-91294E554707}" type="presParOf" srcId="{EDC83574-CEF4-4C9B-9BB3-4892461C5E91}" destId="{6DAA2888-9583-4AAB-B187-BDA2282C8333}" srcOrd="1" destOrd="0" presId="urn:microsoft.com/office/officeart/2005/8/layout/hierarchy1"/>
    <dgm:cxn modelId="{2718815F-42BD-4DF3-8CC0-189ADFE361D7}" type="presParOf" srcId="{FB31AA7E-DE48-4F54-8B86-EC8599FEDF5C}" destId="{ACA4B08C-31C3-4AA6-819B-DA781A31044C}" srcOrd="1" destOrd="0" presId="urn:microsoft.com/office/officeart/2005/8/layout/hierarchy1"/>
    <dgm:cxn modelId="{6765424E-735E-4DC1-91E0-1EDD46E36138}" type="presParOf" srcId="{0B481524-322C-4B6E-822F-354D2F120B09}" destId="{0DA39D23-0C8D-4D75-8DA6-70FA78D795BB}" srcOrd="1" destOrd="0" presId="urn:microsoft.com/office/officeart/2005/8/layout/hierarchy1"/>
    <dgm:cxn modelId="{85BCD8F6-10D1-4A02-BC7A-5B1B21EEEBBC}" type="presParOf" srcId="{0DA39D23-0C8D-4D75-8DA6-70FA78D795BB}" destId="{71A893AD-9797-4D13-9FE0-E001683153D8}" srcOrd="0" destOrd="0" presId="urn:microsoft.com/office/officeart/2005/8/layout/hierarchy1"/>
    <dgm:cxn modelId="{8844CDD1-E64A-40AB-80C3-10AC698DB6E0}" type="presParOf" srcId="{71A893AD-9797-4D13-9FE0-E001683153D8}" destId="{98921F90-6435-42E7-86CF-65F6BDC8FECA}" srcOrd="0" destOrd="0" presId="urn:microsoft.com/office/officeart/2005/8/layout/hierarchy1"/>
    <dgm:cxn modelId="{02B27E8F-FE76-4954-A1D6-2E4E1BA1D650}" type="presParOf" srcId="{71A893AD-9797-4D13-9FE0-E001683153D8}" destId="{B4719427-EB01-40F0-BF06-EFB23A9842CC}" srcOrd="1" destOrd="0" presId="urn:microsoft.com/office/officeart/2005/8/layout/hierarchy1"/>
    <dgm:cxn modelId="{7DE70A71-BEA5-4F91-99ED-DCA0F6FBDBC9}" type="presParOf" srcId="{0DA39D23-0C8D-4D75-8DA6-70FA78D795BB}" destId="{A0E97DFD-4460-40EF-8448-C015E36987A3}" srcOrd="1" destOrd="0" presId="urn:microsoft.com/office/officeart/2005/8/layout/hierarchy1"/>
    <dgm:cxn modelId="{E5A57591-EAC3-4227-A48C-5DD026386603}" type="presParOf" srcId="{0B481524-322C-4B6E-822F-354D2F120B09}" destId="{BE2D7085-C265-4E3B-A42C-EBAE244E7309}" srcOrd="2" destOrd="0" presId="urn:microsoft.com/office/officeart/2005/8/layout/hierarchy1"/>
    <dgm:cxn modelId="{0D3EE265-7143-42EB-A8EF-87E7A8E028DD}" type="presParOf" srcId="{BE2D7085-C265-4E3B-A42C-EBAE244E7309}" destId="{E22DC13E-7323-4D7C-BF47-8841E37AC320}" srcOrd="0" destOrd="0" presId="urn:microsoft.com/office/officeart/2005/8/layout/hierarchy1"/>
    <dgm:cxn modelId="{ECA6E162-8D8F-4A5E-A2F5-7E0A63C53601}" type="presParOf" srcId="{E22DC13E-7323-4D7C-BF47-8841E37AC320}" destId="{32F04633-BC9D-42F9-ACAA-4DC38E500532}" srcOrd="0" destOrd="0" presId="urn:microsoft.com/office/officeart/2005/8/layout/hierarchy1"/>
    <dgm:cxn modelId="{F461B38B-CDB4-4500-AC33-420065C6DD80}" type="presParOf" srcId="{E22DC13E-7323-4D7C-BF47-8841E37AC320}" destId="{6EE28A21-3DE8-41AF-9B2B-EAE5B1963ADB}" srcOrd="1" destOrd="0" presId="urn:microsoft.com/office/officeart/2005/8/layout/hierarchy1"/>
    <dgm:cxn modelId="{49F63A86-AC49-4073-8766-28013E725A3E}" type="presParOf" srcId="{BE2D7085-C265-4E3B-A42C-EBAE244E7309}" destId="{1F0E4E85-50FB-4676-8580-BAD6864309F9}" srcOrd="1" destOrd="0" presId="urn:microsoft.com/office/officeart/2005/8/layout/hierarchy1"/>
    <dgm:cxn modelId="{E7483884-51C6-4731-B32D-168562FF71D7}" type="presParOf" srcId="{0B481524-322C-4B6E-822F-354D2F120B09}" destId="{88BD7A59-7DCA-4737-905F-41557D5F2C36}" srcOrd="3" destOrd="0" presId="urn:microsoft.com/office/officeart/2005/8/layout/hierarchy1"/>
    <dgm:cxn modelId="{74689FEF-1862-4606-B4CC-96C50136A091}" type="presParOf" srcId="{88BD7A59-7DCA-4737-905F-41557D5F2C36}" destId="{F16CB396-A6B7-4A22-AFD1-2ADF04AEAC79}" srcOrd="0" destOrd="0" presId="urn:microsoft.com/office/officeart/2005/8/layout/hierarchy1"/>
    <dgm:cxn modelId="{63612A9C-18F3-4D95-BC9B-8A1A009ABBB6}" type="presParOf" srcId="{F16CB396-A6B7-4A22-AFD1-2ADF04AEAC79}" destId="{030CB517-E768-4E34-AD44-EE355AB5DAB0}" srcOrd="0" destOrd="0" presId="urn:microsoft.com/office/officeart/2005/8/layout/hierarchy1"/>
    <dgm:cxn modelId="{FA825C33-886C-42D1-9A5B-5CD0473295DA}" type="presParOf" srcId="{F16CB396-A6B7-4A22-AFD1-2ADF04AEAC79}" destId="{D0654E33-CEC1-4E38-810C-20AFD3EDA18D}" srcOrd="1" destOrd="0" presId="urn:microsoft.com/office/officeart/2005/8/layout/hierarchy1"/>
    <dgm:cxn modelId="{F9BA638D-B79C-4DCD-8A6A-3372B5F41B89}" type="presParOf" srcId="{88BD7A59-7DCA-4737-905F-41557D5F2C36}" destId="{0839B21B-3134-4A57-98E7-202CB560857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B26E7-7F9A-46C2-8542-D2653D344D25}">
      <dsp:nvSpPr>
        <dsp:cNvPr id="0" name=""/>
        <dsp:cNvSpPr/>
      </dsp:nvSpPr>
      <dsp:spPr>
        <a:xfrm>
          <a:off x="0" y="499538"/>
          <a:ext cx="7240043" cy="123322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908" tIns="604012" rIns="561908" bIns="206248" numCol="1" spcCol="1270" anchor="t" anchorCtr="0">
          <a:noAutofit/>
        </a:bodyPr>
        <a:lstStyle/>
        <a:p>
          <a:pPr marL="285750" lvl="1" indent="-285750" algn="l" defTabSz="1289050">
            <a:lnSpc>
              <a:spcPct val="90000"/>
            </a:lnSpc>
            <a:spcBef>
              <a:spcPct val="0"/>
            </a:spcBef>
            <a:spcAft>
              <a:spcPct val="15000"/>
            </a:spcAft>
            <a:buChar char="•"/>
          </a:pPr>
          <a:r>
            <a:rPr lang="en-US" sz="2900" kern="1200"/>
            <a:t>National/Regional/Local</a:t>
          </a:r>
        </a:p>
      </dsp:txBody>
      <dsp:txXfrm>
        <a:off x="0" y="499538"/>
        <a:ext cx="7240043" cy="1233225"/>
      </dsp:txXfrm>
    </dsp:sp>
    <dsp:sp modelId="{5E0CBBA5-C8CA-4315-966D-9821565B7765}">
      <dsp:nvSpPr>
        <dsp:cNvPr id="0" name=""/>
        <dsp:cNvSpPr/>
      </dsp:nvSpPr>
      <dsp:spPr>
        <a:xfrm>
          <a:off x="362002" y="71498"/>
          <a:ext cx="5068030" cy="8560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559" tIns="0" rIns="191559" bIns="0" numCol="1" spcCol="1270" anchor="ctr" anchorCtr="0">
          <a:noAutofit/>
        </a:bodyPr>
        <a:lstStyle/>
        <a:p>
          <a:pPr marL="0" lvl="0" indent="0" algn="l" defTabSz="1289050">
            <a:lnSpc>
              <a:spcPct val="90000"/>
            </a:lnSpc>
            <a:spcBef>
              <a:spcPct val="0"/>
            </a:spcBef>
            <a:spcAft>
              <a:spcPct val="35000"/>
            </a:spcAft>
            <a:buNone/>
          </a:pPr>
          <a:r>
            <a:rPr lang="en-US" sz="2900" kern="1200" dirty="0"/>
            <a:t>Procurement Actions</a:t>
          </a:r>
        </a:p>
      </dsp:txBody>
      <dsp:txXfrm>
        <a:off x="403792" y="113288"/>
        <a:ext cx="4984450" cy="772500"/>
      </dsp:txXfrm>
    </dsp:sp>
    <dsp:sp modelId="{58F353C9-8459-4B9C-8833-D6C01FDDCCA6}">
      <dsp:nvSpPr>
        <dsp:cNvPr id="0" name=""/>
        <dsp:cNvSpPr/>
      </dsp:nvSpPr>
      <dsp:spPr>
        <a:xfrm>
          <a:off x="0" y="2317404"/>
          <a:ext cx="7240043" cy="1233225"/>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908" tIns="604012" rIns="561908" bIns="206248" numCol="1" spcCol="1270" anchor="t" anchorCtr="0">
          <a:noAutofit/>
        </a:bodyPr>
        <a:lstStyle/>
        <a:p>
          <a:pPr marL="285750" lvl="1" indent="-285750" algn="l" defTabSz="1289050">
            <a:lnSpc>
              <a:spcPct val="90000"/>
            </a:lnSpc>
            <a:spcBef>
              <a:spcPct val="0"/>
            </a:spcBef>
            <a:spcAft>
              <a:spcPct val="15000"/>
            </a:spcAft>
            <a:buChar char="•"/>
          </a:pPr>
          <a:r>
            <a:rPr lang="en-US" sz="2900" kern="1200"/>
            <a:t>State/Regional/National</a:t>
          </a:r>
        </a:p>
      </dsp:txBody>
      <dsp:txXfrm>
        <a:off x="0" y="2317404"/>
        <a:ext cx="7240043" cy="1233225"/>
      </dsp:txXfrm>
    </dsp:sp>
    <dsp:sp modelId="{1846E6C7-79BB-4B65-8C1E-AD44082267F4}">
      <dsp:nvSpPr>
        <dsp:cNvPr id="0" name=""/>
        <dsp:cNvSpPr/>
      </dsp:nvSpPr>
      <dsp:spPr>
        <a:xfrm>
          <a:off x="362002" y="1889364"/>
          <a:ext cx="5068030" cy="85608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559" tIns="0" rIns="191559" bIns="0" numCol="1" spcCol="1270" anchor="ctr" anchorCtr="0">
          <a:noAutofit/>
        </a:bodyPr>
        <a:lstStyle/>
        <a:p>
          <a:pPr marL="0" lvl="0" indent="0" algn="l" defTabSz="1289050">
            <a:lnSpc>
              <a:spcPct val="90000"/>
            </a:lnSpc>
            <a:spcBef>
              <a:spcPct val="0"/>
            </a:spcBef>
            <a:spcAft>
              <a:spcPct val="35000"/>
            </a:spcAft>
            <a:buNone/>
          </a:pPr>
          <a:r>
            <a:rPr lang="en-US" sz="2900" kern="1200" dirty="0"/>
            <a:t>Centralized Management</a:t>
          </a:r>
        </a:p>
      </dsp:txBody>
      <dsp:txXfrm>
        <a:off x="403792" y="1931154"/>
        <a:ext cx="4984450" cy="772500"/>
      </dsp:txXfrm>
    </dsp:sp>
    <dsp:sp modelId="{50889CA9-345B-4BDE-A18A-F0A9B5C888BE}">
      <dsp:nvSpPr>
        <dsp:cNvPr id="0" name=""/>
        <dsp:cNvSpPr/>
      </dsp:nvSpPr>
      <dsp:spPr>
        <a:xfrm>
          <a:off x="0" y="4135269"/>
          <a:ext cx="7240043" cy="1689975"/>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908" tIns="604012" rIns="561908" bIns="206248" numCol="1" spcCol="1270" anchor="t" anchorCtr="0">
          <a:noAutofit/>
        </a:bodyPr>
        <a:lstStyle/>
        <a:p>
          <a:pPr marL="285750" lvl="1" indent="-285750" algn="l" defTabSz="1289050">
            <a:lnSpc>
              <a:spcPct val="90000"/>
            </a:lnSpc>
            <a:spcBef>
              <a:spcPct val="0"/>
            </a:spcBef>
            <a:spcAft>
              <a:spcPct val="15000"/>
            </a:spcAft>
            <a:buChar char="•"/>
          </a:pPr>
          <a:r>
            <a:rPr lang="en-US" sz="2900" kern="1200"/>
            <a:t>Prioritization of immediate need</a:t>
          </a:r>
        </a:p>
        <a:p>
          <a:pPr marL="285750" lvl="1" indent="-285750" algn="l" defTabSz="1289050">
            <a:lnSpc>
              <a:spcPct val="90000"/>
            </a:lnSpc>
            <a:spcBef>
              <a:spcPct val="0"/>
            </a:spcBef>
            <a:spcAft>
              <a:spcPct val="15000"/>
            </a:spcAft>
            <a:buChar char="•"/>
          </a:pPr>
          <a:r>
            <a:rPr lang="en-US" sz="2900" kern="1200"/>
            <a:t>Short and long term strategy</a:t>
          </a:r>
        </a:p>
      </dsp:txBody>
      <dsp:txXfrm>
        <a:off x="0" y="4135269"/>
        <a:ext cx="7240043" cy="1689975"/>
      </dsp:txXfrm>
    </dsp:sp>
    <dsp:sp modelId="{E01E7EAC-C89B-4098-A767-14CA56E60259}">
      <dsp:nvSpPr>
        <dsp:cNvPr id="0" name=""/>
        <dsp:cNvSpPr/>
      </dsp:nvSpPr>
      <dsp:spPr>
        <a:xfrm>
          <a:off x="362002" y="3707229"/>
          <a:ext cx="5068030" cy="8560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559" tIns="0" rIns="191559" bIns="0" numCol="1" spcCol="1270" anchor="ctr" anchorCtr="0">
          <a:noAutofit/>
        </a:bodyPr>
        <a:lstStyle/>
        <a:p>
          <a:pPr marL="0" lvl="0" indent="0" algn="l" defTabSz="1289050">
            <a:lnSpc>
              <a:spcPct val="90000"/>
            </a:lnSpc>
            <a:spcBef>
              <a:spcPct val="0"/>
            </a:spcBef>
            <a:spcAft>
              <a:spcPct val="35000"/>
            </a:spcAft>
            <a:buNone/>
          </a:pPr>
          <a:r>
            <a:rPr lang="en-US" sz="2900" kern="1200"/>
            <a:t>Adjudication of Requests</a:t>
          </a:r>
          <a:endParaRPr lang="en-US" sz="2900" kern="1200" dirty="0"/>
        </a:p>
      </dsp:txBody>
      <dsp:txXfrm>
        <a:off x="403792" y="3749019"/>
        <a:ext cx="4984450" cy="772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758C1-2631-4FA5-B821-A0537E94EF5B}">
      <dsp:nvSpPr>
        <dsp:cNvPr id="0" name=""/>
        <dsp:cNvSpPr/>
      </dsp:nvSpPr>
      <dsp:spPr>
        <a:xfrm>
          <a:off x="3342" y="1292106"/>
          <a:ext cx="2386214" cy="1515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AA2888-9583-4AAB-B187-BDA2282C8333}">
      <dsp:nvSpPr>
        <dsp:cNvPr id="0" name=""/>
        <dsp:cNvSpPr/>
      </dsp:nvSpPr>
      <dsp:spPr>
        <a:xfrm>
          <a:off x="268476" y="1543984"/>
          <a:ext cx="2386214" cy="1515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Responded to state requests for more personal protective equipment by contracting and with three textile manufacturers to produce a total of 88.6 million reusable level-1 isolation gowns. </a:t>
          </a:r>
        </a:p>
      </dsp:txBody>
      <dsp:txXfrm>
        <a:off x="312856" y="1588364"/>
        <a:ext cx="2297454" cy="1426486"/>
      </dsp:txXfrm>
    </dsp:sp>
    <dsp:sp modelId="{98921F90-6435-42E7-86CF-65F6BDC8FECA}">
      <dsp:nvSpPr>
        <dsp:cNvPr id="0" name=""/>
        <dsp:cNvSpPr/>
      </dsp:nvSpPr>
      <dsp:spPr>
        <a:xfrm>
          <a:off x="2919826" y="1292106"/>
          <a:ext cx="2386214" cy="1515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719427-EB01-40F0-BF06-EFB23A9842CC}">
      <dsp:nvSpPr>
        <dsp:cNvPr id="0" name=""/>
        <dsp:cNvSpPr/>
      </dsp:nvSpPr>
      <dsp:spPr>
        <a:xfrm>
          <a:off x="3184961" y="1543984"/>
          <a:ext cx="2386214" cy="1515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Connected a U.S. manufacturer with trade associations to partner and expand hand sanitizer production capacity. </a:t>
          </a:r>
        </a:p>
      </dsp:txBody>
      <dsp:txXfrm>
        <a:off x="3229341" y="1588364"/>
        <a:ext cx="2297454" cy="1426486"/>
      </dsp:txXfrm>
    </dsp:sp>
    <dsp:sp modelId="{32F04633-BC9D-42F9-ACAA-4DC38E500532}">
      <dsp:nvSpPr>
        <dsp:cNvPr id="0" name=""/>
        <dsp:cNvSpPr/>
      </dsp:nvSpPr>
      <dsp:spPr>
        <a:xfrm>
          <a:off x="5836310" y="1292106"/>
          <a:ext cx="2386214" cy="1515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E28A21-3DE8-41AF-9B2B-EAE5B1963ADB}">
      <dsp:nvSpPr>
        <dsp:cNvPr id="0" name=""/>
        <dsp:cNvSpPr/>
      </dsp:nvSpPr>
      <dsp:spPr>
        <a:xfrm>
          <a:off x="6101445" y="1543984"/>
          <a:ext cx="2386214" cy="1515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Facilitated a joint initiative between a U.S. medical manufacturer and a retailer to provide 8.4 million isolation gowns to the private market within three months.  </a:t>
          </a:r>
        </a:p>
      </dsp:txBody>
      <dsp:txXfrm>
        <a:off x="6145825" y="1588364"/>
        <a:ext cx="2297454" cy="1426486"/>
      </dsp:txXfrm>
    </dsp:sp>
    <dsp:sp modelId="{030CB517-E768-4E34-AD44-EE355AB5DAB0}">
      <dsp:nvSpPr>
        <dsp:cNvPr id="0" name=""/>
        <dsp:cNvSpPr/>
      </dsp:nvSpPr>
      <dsp:spPr>
        <a:xfrm>
          <a:off x="8752795" y="1292106"/>
          <a:ext cx="2386214" cy="1515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654E33-CEC1-4E38-810C-20AFD3EDA18D}">
      <dsp:nvSpPr>
        <dsp:cNvPr id="0" name=""/>
        <dsp:cNvSpPr/>
      </dsp:nvSpPr>
      <dsp:spPr>
        <a:xfrm>
          <a:off x="9017930" y="1543984"/>
          <a:ext cx="2386214" cy="1515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Provided assistance to multiple non-medical manufacturers which allowed them to retool existing facilities to create millions of masks. </a:t>
          </a:r>
        </a:p>
      </dsp:txBody>
      <dsp:txXfrm>
        <a:off x="9062310" y="1588364"/>
        <a:ext cx="2297454" cy="142648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91A518-5557-4EE8-8D23-002FC1664241}" type="datetimeFigureOut">
              <a:rPr lang="en-US" smtClean="0"/>
              <a:t>6/3/20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212451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91A518-5557-4EE8-8D23-002FC1664241}" type="datetimeFigureOut">
              <a:rPr lang="en-US" smtClean="0"/>
              <a:t>6/3/20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35163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91A518-5557-4EE8-8D23-002FC1664241}" type="datetimeFigureOut">
              <a:rPr lang="en-US" smtClean="0"/>
              <a:t>6/3/20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2830591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91A518-5557-4EE8-8D23-002FC1664241}" type="datetimeFigureOut">
              <a:rPr lang="en-US" smtClean="0"/>
              <a:t>6/3/20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1243146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A518-5557-4EE8-8D23-002FC1664241}" type="datetimeFigureOut">
              <a:rPr lang="en-US" smtClean="0"/>
              <a:t>6/3/20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227559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91A518-5557-4EE8-8D23-002FC1664241}" type="datetimeFigureOut">
              <a:rPr lang="en-US" smtClean="0"/>
              <a:t>6/3/20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34969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91A518-5557-4EE8-8D23-002FC1664241}" type="datetimeFigureOut">
              <a:rPr lang="en-US" smtClean="0"/>
              <a:t>6/3/20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7557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91A518-5557-4EE8-8D23-002FC1664241}" type="datetimeFigureOut">
              <a:rPr lang="en-US" smtClean="0"/>
              <a:t>6/3/20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64477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A518-5557-4EE8-8D23-002FC1664241}" type="datetimeFigureOut">
              <a:rPr lang="en-US" smtClean="0"/>
              <a:t>6/3/20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170126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91A518-5557-4EE8-8D23-002FC1664241}" type="datetimeFigureOut">
              <a:rPr lang="en-US" smtClean="0"/>
              <a:t>6/3/20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75149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91A518-5557-4EE8-8D23-002FC1664241}" type="datetimeFigureOut">
              <a:rPr lang="en-US" smtClean="0"/>
              <a:t>6/3/20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E9AAB-2005-4C67-8FF0-446C65765DC1}" type="slidenum">
              <a:rPr lang="en-US" smtClean="0"/>
              <a:t>‹#›</a:t>
            </a:fld>
            <a:endParaRPr lang="en-US"/>
          </a:p>
        </p:txBody>
      </p:sp>
    </p:spTree>
    <p:extLst>
      <p:ext uri="{BB962C8B-B14F-4D97-AF65-F5344CB8AC3E}">
        <p14:creationId xmlns:p14="http://schemas.microsoft.com/office/powerpoint/2010/main" val="416459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1A518-5557-4EE8-8D23-002FC1664241}" type="datetimeFigureOut">
              <a:rPr lang="en-US" smtClean="0"/>
              <a:t>6/3/20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E9AAB-2005-4C67-8FF0-446C65765DC1}" type="slidenum">
              <a:rPr lang="en-US" smtClean="0"/>
              <a:t>‹#›</a:t>
            </a:fld>
            <a:endParaRPr lang="en-US"/>
          </a:p>
        </p:txBody>
      </p:sp>
    </p:spTree>
    <p:extLst>
      <p:ext uri="{BB962C8B-B14F-4D97-AF65-F5344CB8AC3E}">
        <p14:creationId xmlns:p14="http://schemas.microsoft.com/office/powerpoint/2010/main" val="153329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848465" y="3298722"/>
            <a:ext cx="8495070" cy="1784402"/>
          </a:xfrm>
        </p:spPr>
        <p:txBody>
          <a:bodyPr anchor="b">
            <a:normAutofit/>
          </a:bodyPr>
          <a:lstStyle/>
          <a:p>
            <a:r>
              <a:rPr lang="en-US" b="1">
                <a:solidFill>
                  <a:srgbClr val="FFFFFF"/>
                </a:solidFill>
              </a:rPr>
              <a:t>COVID Supply Chain</a:t>
            </a:r>
          </a:p>
        </p:txBody>
      </p:sp>
      <p:sp>
        <p:nvSpPr>
          <p:cNvPr id="3" name="Subtitle 2"/>
          <p:cNvSpPr>
            <a:spLocks noGrp="1"/>
          </p:cNvSpPr>
          <p:nvPr>
            <p:ph type="subTitle" idx="1"/>
          </p:nvPr>
        </p:nvSpPr>
        <p:spPr>
          <a:xfrm>
            <a:off x="1848465" y="5258851"/>
            <a:ext cx="8495070" cy="904005"/>
          </a:xfrm>
        </p:spPr>
        <p:txBody>
          <a:bodyPr>
            <a:normAutofit/>
          </a:bodyPr>
          <a:lstStyle/>
          <a:p>
            <a:r>
              <a:rPr lang="en-US">
                <a:solidFill>
                  <a:srgbClr val="FFFFFF"/>
                </a:solidFill>
              </a:rPr>
              <a:t>COVID Supply Chain </a:t>
            </a:r>
          </a:p>
          <a:p>
            <a:r>
              <a:rPr lang="en-US">
                <a:solidFill>
                  <a:srgbClr val="FFFFFF"/>
                </a:solidFill>
              </a:rPr>
              <a:t>June 3, 2020</a:t>
            </a:r>
          </a:p>
        </p:txBody>
      </p:sp>
      <p:sp>
        <p:nvSpPr>
          <p:cNvPr id="11" name="Oval 10">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rgbClr val="7DF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p:nvPr/>
        </p:nvPicPr>
        <p:blipFill>
          <a:blip r:embed="rId2"/>
          <a:stretch>
            <a:fillRect/>
          </a:stretch>
        </p:blipFill>
        <p:spPr>
          <a:xfrm>
            <a:off x="5337115" y="1680447"/>
            <a:ext cx="1517772" cy="557781"/>
          </a:xfrm>
          <a:prstGeom prst="rect">
            <a:avLst/>
          </a:prstGeom>
        </p:spPr>
      </p:pic>
    </p:spTree>
    <p:extLst>
      <p:ext uri="{BB962C8B-B14F-4D97-AF65-F5344CB8AC3E}">
        <p14:creationId xmlns:p14="http://schemas.microsoft.com/office/powerpoint/2010/main" val="878416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365760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CE4BB5-4F4C-4B0D-90A7-B2C7426D55C1}"/>
              </a:ext>
            </a:extLst>
          </p:cNvPr>
          <p:cNvSpPr>
            <a:spLocks noGrp="1"/>
          </p:cNvSpPr>
          <p:nvPr>
            <p:ph type="title"/>
          </p:nvPr>
        </p:nvSpPr>
        <p:spPr>
          <a:xfrm>
            <a:off x="594360" y="637125"/>
            <a:ext cx="3163448" cy="5256371"/>
          </a:xfrm>
        </p:spPr>
        <p:txBody>
          <a:bodyPr>
            <a:normAutofit/>
          </a:bodyPr>
          <a:lstStyle/>
          <a:p>
            <a:r>
              <a:rPr lang="en-US" dirty="0"/>
              <a:t>Multi Pronged Approach</a:t>
            </a:r>
          </a:p>
        </p:txBody>
      </p:sp>
      <p:graphicFrame>
        <p:nvGraphicFramePr>
          <p:cNvPr id="5" name="Content Placeholder 2">
            <a:extLst>
              <a:ext uri="{FF2B5EF4-FFF2-40B4-BE49-F238E27FC236}">
                <a16:creationId xmlns:a16="http://schemas.microsoft.com/office/drawing/2014/main" id="{93D4F695-826D-4174-8EB8-AB10F81196EE}"/>
              </a:ext>
            </a:extLst>
          </p:cNvPr>
          <p:cNvGraphicFramePr>
            <a:graphicFrameLocks noGrp="1"/>
          </p:cNvGraphicFramePr>
          <p:nvPr>
            <p:ph idx="1"/>
            <p:extLst>
              <p:ext uri="{D42A27DB-BD31-4B8C-83A1-F6EECF244321}">
                <p14:modId xmlns:p14="http://schemas.microsoft.com/office/powerpoint/2010/main" val="2610656662"/>
              </p:ext>
            </p:extLst>
          </p:nvPr>
        </p:nvGraphicFramePr>
        <p:xfrm>
          <a:off x="4515633" y="303591"/>
          <a:ext cx="7240043"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567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1D2EC6E-C577-4E47-B8DB-E1AE820618F3}"/>
              </a:ext>
            </a:extLst>
          </p:cNvPr>
          <p:cNvSpPr>
            <a:spLocks noGrp="1"/>
          </p:cNvSpPr>
          <p:nvPr>
            <p:ph type="title"/>
          </p:nvPr>
        </p:nvSpPr>
        <p:spPr>
          <a:xfrm>
            <a:off x="391378" y="320675"/>
            <a:ext cx="11407487" cy="1325563"/>
          </a:xfrm>
        </p:spPr>
        <p:txBody>
          <a:bodyPr>
            <a:normAutofit/>
          </a:bodyPr>
          <a:lstStyle/>
          <a:p>
            <a:r>
              <a:rPr lang="en-US" sz="4200">
                <a:solidFill>
                  <a:schemeClr val="bg1"/>
                </a:solidFill>
              </a:rPr>
              <a:t>Supply Chain Expansion Line of Effort  </a:t>
            </a:r>
            <a:br>
              <a:rPr lang="en-US" sz="4200">
                <a:solidFill>
                  <a:schemeClr val="bg1"/>
                </a:solidFill>
              </a:rPr>
            </a:br>
            <a:endParaRPr lang="en-US" sz="4200">
              <a:solidFill>
                <a:schemeClr val="bg1"/>
              </a:solidFill>
            </a:endParaRPr>
          </a:p>
        </p:txBody>
      </p:sp>
      <p:graphicFrame>
        <p:nvGraphicFramePr>
          <p:cNvPr id="20" name="Content Placeholder 2">
            <a:extLst>
              <a:ext uri="{FF2B5EF4-FFF2-40B4-BE49-F238E27FC236}">
                <a16:creationId xmlns:a16="http://schemas.microsoft.com/office/drawing/2014/main" id="{DEB2C7BD-8D59-484D-ADB0-297AA8F17FC1}"/>
              </a:ext>
            </a:extLst>
          </p:cNvPr>
          <p:cNvGraphicFramePr>
            <a:graphicFrameLocks noGrp="1"/>
          </p:cNvGraphicFramePr>
          <p:nvPr>
            <p:ph idx="1"/>
            <p:extLst>
              <p:ext uri="{D42A27DB-BD31-4B8C-83A1-F6EECF244321}">
                <p14:modId xmlns:p14="http://schemas.microsoft.com/office/powerpoint/2010/main" val="1051278112"/>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979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5D4C0-9422-4B16-8F99-0D47DF27C0E8}"/>
              </a:ext>
            </a:extLst>
          </p:cNvPr>
          <p:cNvSpPr>
            <a:spLocks noGrp="1"/>
          </p:cNvSpPr>
          <p:nvPr>
            <p:ph type="title"/>
          </p:nvPr>
        </p:nvSpPr>
        <p:spPr/>
        <p:txBody>
          <a:bodyPr>
            <a:normAutofit fontScale="90000"/>
          </a:bodyPr>
          <a:lstStyle/>
          <a:p>
            <a:br>
              <a:rPr lang="en-US" dirty="0"/>
            </a:br>
            <a:r>
              <a:rPr lang="en-US" sz="4900" dirty="0"/>
              <a:t>Supply Chain Stabilization</a:t>
            </a:r>
            <a:br>
              <a:rPr lang="en-US" dirty="0"/>
            </a:br>
            <a:endParaRPr lang="en-US" dirty="0"/>
          </a:p>
        </p:txBody>
      </p:sp>
      <p:pic>
        <p:nvPicPr>
          <p:cNvPr id="4" name="Content Placeholder 3">
            <a:extLst>
              <a:ext uri="{FF2B5EF4-FFF2-40B4-BE49-F238E27FC236}">
                <a16:creationId xmlns:a16="http://schemas.microsoft.com/office/drawing/2014/main" id="{1F35E221-2084-49DF-B648-01961CEC6DDC}"/>
              </a:ext>
            </a:extLst>
          </p:cNvPr>
          <p:cNvPicPr>
            <a:picLocks noGrp="1"/>
          </p:cNvPicPr>
          <p:nvPr>
            <p:ph idx="1"/>
          </p:nvPr>
        </p:nvPicPr>
        <p:blipFill>
          <a:blip r:embed="rId2"/>
          <a:stretch>
            <a:fillRect/>
          </a:stretch>
        </p:blipFill>
        <p:spPr>
          <a:xfrm>
            <a:off x="838200" y="1825625"/>
            <a:ext cx="10515599" cy="4351338"/>
          </a:xfrm>
          <a:prstGeom prst="rect">
            <a:avLst/>
          </a:prstGeom>
        </p:spPr>
      </p:pic>
    </p:spTree>
    <p:extLst>
      <p:ext uri="{BB962C8B-B14F-4D97-AF65-F5344CB8AC3E}">
        <p14:creationId xmlns:p14="http://schemas.microsoft.com/office/powerpoint/2010/main" val="91726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0BCD0-B577-4E9D-B74D-54D278723A5B}"/>
              </a:ext>
            </a:extLst>
          </p:cNvPr>
          <p:cNvSpPr>
            <a:spLocks noGrp="1"/>
          </p:cNvSpPr>
          <p:nvPr>
            <p:ph type="title"/>
          </p:nvPr>
        </p:nvSpPr>
        <p:spPr>
          <a:xfrm>
            <a:off x="838200" y="963877"/>
            <a:ext cx="3606384" cy="4930246"/>
          </a:xfrm>
        </p:spPr>
        <p:txBody>
          <a:bodyPr>
            <a:normAutofit/>
          </a:bodyPr>
          <a:lstStyle/>
          <a:p>
            <a:pPr algn="r"/>
            <a:r>
              <a:rPr lang="en-US" dirty="0"/>
              <a:t>Supply Chain Stabilization</a:t>
            </a:r>
            <a:endParaRPr lang="en-US" dirty="0">
              <a:solidFill>
                <a:schemeClr val="accent1"/>
              </a:solidFill>
            </a:endParaRPr>
          </a:p>
        </p:txBody>
      </p:sp>
      <p:sp>
        <p:nvSpPr>
          <p:cNvPr id="3" name="Content Placeholder 2">
            <a:extLst>
              <a:ext uri="{FF2B5EF4-FFF2-40B4-BE49-F238E27FC236}">
                <a16:creationId xmlns:a16="http://schemas.microsoft.com/office/drawing/2014/main" id="{60B28805-36A5-4895-BE53-908805E5084D}"/>
              </a:ext>
            </a:extLst>
          </p:cNvPr>
          <p:cNvSpPr>
            <a:spLocks noGrp="1"/>
          </p:cNvSpPr>
          <p:nvPr>
            <p:ph idx="1"/>
          </p:nvPr>
        </p:nvSpPr>
        <p:spPr>
          <a:xfrm>
            <a:off x="4976031" y="963877"/>
            <a:ext cx="6377769" cy="4930246"/>
          </a:xfrm>
        </p:spPr>
        <p:txBody>
          <a:bodyPr anchor="ctr">
            <a:normAutofit fontScale="92500"/>
          </a:bodyPr>
          <a:lstStyle/>
          <a:p>
            <a:r>
              <a:rPr lang="en-US" dirty="0"/>
              <a:t>The preservation line of effort focuses on providing federal guidance to responders and the non-medical sector, such as public service (police, fire, EMT), energy distribution and the food industry on how to preserve supplies when possible, to reduce impact on the medical supply chain. </a:t>
            </a:r>
          </a:p>
          <a:p>
            <a:r>
              <a:rPr lang="en-US" dirty="0"/>
              <a:t>The acceleration line of effort provides direct results to help meet the demand for personal protective equipment PPE through the industry to allow responders to get supplies they need as fast as possible</a:t>
            </a:r>
            <a:endParaRPr lang="en-US" sz="2400" dirty="0"/>
          </a:p>
        </p:txBody>
      </p:sp>
    </p:spTree>
    <p:extLst>
      <p:ext uri="{BB962C8B-B14F-4D97-AF65-F5344CB8AC3E}">
        <p14:creationId xmlns:p14="http://schemas.microsoft.com/office/powerpoint/2010/main" val="114742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5CFC-2B7F-4361-B586-76B80695327E}"/>
              </a:ext>
            </a:extLst>
          </p:cNvPr>
          <p:cNvSpPr>
            <a:spLocks noGrp="1"/>
          </p:cNvSpPr>
          <p:nvPr>
            <p:ph type="title"/>
          </p:nvPr>
        </p:nvSpPr>
        <p:spPr/>
        <p:txBody>
          <a:bodyPr/>
          <a:lstStyle/>
          <a:p>
            <a:r>
              <a:rPr lang="en-US" dirty="0"/>
              <a:t>Project Air Bridge</a:t>
            </a:r>
          </a:p>
        </p:txBody>
      </p:sp>
      <p:pic>
        <p:nvPicPr>
          <p:cNvPr id="4" name="Content Placeholder 3">
            <a:extLst>
              <a:ext uri="{FF2B5EF4-FFF2-40B4-BE49-F238E27FC236}">
                <a16:creationId xmlns:a16="http://schemas.microsoft.com/office/drawing/2014/main" id="{F4B71086-B9BE-4318-8AC5-4D2BBFC46BE1}"/>
              </a:ext>
            </a:extLst>
          </p:cNvPr>
          <p:cNvPicPr>
            <a:picLocks noGrp="1"/>
          </p:cNvPicPr>
          <p:nvPr>
            <p:ph idx="1"/>
          </p:nvPr>
        </p:nvPicPr>
        <p:blipFill>
          <a:blip r:embed="rId2"/>
          <a:stretch>
            <a:fillRect/>
          </a:stretch>
        </p:blipFill>
        <p:spPr>
          <a:xfrm>
            <a:off x="838200" y="1825625"/>
            <a:ext cx="11101466" cy="4575175"/>
          </a:xfrm>
          <a:prstGeom prst="rect">
            <a:avLst/>
          </a:prstGeom>
        </p:spPr>
      </p:pic>
    </p:spTree>
    <p:extLst>
      <p:ext uri="{BB962C8B-B14F-4D97-AF65-F5344CB8AC3E}">
        <p14:creationId xmlns:p14="http://schemas.microsoft.com/office/powerpoint/2010/main" val="34071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30BCD0-B577-4E9D-B74D-54D278723A5B}"/>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Air Bridge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0B28805-36A5-4895-BE53-908805E5084D}"/>
              </a:ext>
            </a:extLst>
          </p:cNvPr>
          <p:cNvSpPr>
            <a:spLocks noGrp="1"/>
          </p:cNvSpPr>
          <p:nvPr>
            <p:ph idx="1"/>
          </p:nvPr>
        </p:nvSpPr>
        <p:spPr>
          <a:xfrm>
            <a:off x="4976031" y="963877"/>
            <a:ext cx="6377769" cy="4930246"/>
          </a:xfrm>
        </p:spPr>
        <p:txBody>
          <a:bodyPr anchor="ctr">
            <a:normAutofit/>
          </a:bodyPr>
          <a:lstStyle/>
          <a:p>
            <a:r>
              <a:rPr lang="en-US" sz="2400"/>
              <a:t>Overseas flights arrive at operational hub airports for distribution to hotspots and nationwide locations through regular supply chains. Flight arrivals do not mean supplies will be distributed in the operational hub locations.  </a:t>
            </a:r>
          </a:p>
          <a:p>
            <a:r>
              <a:rPr lang="en-US" sz="2400"/>
              <a:t>Per agreements with distributors, 50 percent of supplies on each plane are for customers within the hotspot areas with most critical needs. The remaining 50 percent is fed into distributors’ normal supply chain to their customers in other areas nationwide.  HHS and FEMA determine hotspot areas based on CDC data.</a:t>
            </a:r>
          </a:p>
          <a:p>
            <a:endParaRPr lang="en-US" sz="2400"/>
          </a:p>
        </p:txBody>
      </p:sp>
    </p:spTree>
    <p:extLst>
      <p:ext uri="{BB962C8B-B14F-4D97-AF65-F5344CB8AC3E}">
        <p14:creationId xmlns:p14="http://schemas.microsoft.com/office/powerpoint/2010/main" val="3709404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568ddf3f-b77f-46a0-9295-2b9495b51427" ContentTypeId="0x0101" PreviousValue="false"/>
</file>

<file path=customXml/item2.xml><?xml version="1.0" encoding="utf-8"?>
<p:properties xmlns:p="http://schemas.microsoft.com/office/2006/metadata/properties" xmlns:xsi="http://www.w3.org/2001/XMLSchema-instance" xmlns:pc="http://schemas.microsoft.com/office/infopath/2007/PartnerControls">
  <documentManagement>
    <Sensitive xmlns="cc0073e7-31cd-4c32-9712-79659562e3c7">false</Sensitive>
    <TaxCatchAll xmlns="cc0073e7-31cd-4c32-9712-79659562e3c7"/>
    <Fiscal_x0020_Year xmlns="cc0073e7-31cd-4c32-9712-79659562e3c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EE44DED771F4743BE0D7DF0D806B5D0" ma:contentTypeVersion="0" ma:contentTypeDescription="Create a new document." ma:contentTypeScope="" ma:versionID="9653e64e33ae93f5f335e0074d188822">
  <xsd:schema xmlns:xsd="http://www.w3.org/2001/XMLSchema" xmlns:xs="http://www.w3.org/2001/XMLSchema" xmlns:p="http://schemas.microsoft.com/office/2006/metadata/properties" xmlns:ns2="cc0073e7-31cd-4c32-9712-79659562e3c7" targetNamespace="http://schemas.microsoft.com/office/2006/metadata/properties" ma:root="true" ma:fieldsID="4172b6af448cfa107d281dd575cd3a4b" ns2:_="">
    <xsd:import namespace="cc0073e7-31cd-4c32-9712-79659562e3c7"/>
    <xsd:element name="properties">
      <xsd:complexType>
        <xsd:sequence>
          <xsd:element name="documentManagement">
            <xsd:complexType>
              <xsd:all>
                <xsd:element ref="ns2:Fiscal_x0020_Year" minOccurs="0"/>
                <xsd:element ref="ns2:TaxCatchAll" minOccurs="0"/>
                <xsd:element ref="ns2:TaxCatchAllLabel" minOccurs="0"/>
                <xsd:element ref="ns2:Sensiti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073e7-31cd-4c32-9712-79659562e3c7" elementFormDefault="qualified">
    <xsd:import namespace="http://schemas.microsoft.com/office/2006/documentManagement/types"/>
    <xsd:import namespace="http://schemas.microsoft.com/office/infopath/2007/PartnerControls"/>
    <xsd:element name="Fiscal_x0020_Year" ma:index="8" nillable="true" ma:displayName="Fiscal Year" ma:decimals="0" ma:description="The government fiscal year in which the content item originated." ma:internalName="Fiscal_x0020_Year" ma:readOnly="false">
      <xsd:simpleType>
        <xsd:restriction base="dms:Number"/>
      </xsd:simpleType>
    </xsd:element>
    <xsd:element name="TaxCatchAll" ma:index="9" nillable="true" ma:displayName="Taxonomy Catch All Column" ma:hidden="true" ma:list="{5fc4733f-1b50-4483-83a3-899ca39df90f}" ma:internalName="TaxCatchAll" ma:showField="CatchAllData" ma:web="36a5168c-7979-4e97-889f-79bd74648a3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fc4733f-1b50-4483-83a3-899ca39df90f}" ma:internalName="TaxCatchAllLabel" ma:readOnly="true" ma:showField="CatchAllDataLabel" ma:web="36a5168c-7979-4e97-889f-79bd74648a3b">
      <xsd:complexType>
        <xsd:complexContent>
          <xsd:extension base="dms:MultiChoiceLookup">
            <xsd:sequence>
              <xsd:element name="Value" type="dms:Lookup" maxOccurs="unbounded" minOccurs="0" nillable="true"/>
            </xsd:sequence>
          </xsd:extension>
        </xsd:complexContent>
      </xsd:complexType>
    </xsd:element>
    <xsd:element name="Sensitive" ma:index="11" nillable="true" ma:displayName="Sensitive" ma:default="0" ma:internalName="Sensitiv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2"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D7165C-20A0-4DB5-8E65-0ACCF8EB5D77}">
  <ds:schemaRefs>
    <ds:schemaRef ds:uri="Microsoft.SharePoint.Taxonomy.ContentTypeSync"/>
  </ds:schemaRefs>
</ds:datastoreItem>
</file>

<file path=customXml/itemProps2.xml><?xml version="1.0" encoding="utf-8"?>
<ds:datastoreItem xmlns:ds="http://schemas.openxmlformats.org/officeDocument/2006/customXml" ds:itemID="{72A80740-76F8-4674-82CE-24A7C808D29A}">
  <ds:schemaRefs>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cc0073e7-31cd-4c32-9712-79659562e3c7"/>
    <ds:schemaRef ds:uri="http://purl.org/dc/elements/1.1/"/>
    <ds:schemaRef ds:uri="http://purl.org/dc/term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08EFC37-2A14-4F8B-9F73-07A910821429}">
  <ds:schemaRefs>
    <ds:schemaRef ds:uri="http://schemas.microsoft.com/sharepoint/v3/contenttype/forms"/>
  </ds:schemaRefs>
</ds:datastoreItem>
</file>

<file path=customXml/itemProps4.xml><?xml version="1.0" encoding="utf-8"?>
<ds:datastoreItem xmlns:ds="http://schemas.openxmlformats.org/officeDocument/2006/customXml" ds:itemID="{9C8AA3B7-BDEE-4730-92C4-33F68358FC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0073e7-31cd-4c32-9712-79659562e3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327</Words>
  <Application>Microsoft Macintosh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COVID Supply Chain</vt:lpstr>
      <vt:lpstr>Multi Pronged Approach</vt:lpstr>
      <vt:lpstr>Supply Chain Expansion Line of Effort   </vt:lpstr>
      <vt:lpstr> Supply Chain Stabilization </vt:lpstr>
      <vt:lpstr>Supply Chain Stabilization</vt:lpstr>
      <vt:lpstr>Project Air Bridge</vt:lpstr>
      <vt:lpstr>Air Bridge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Supply Chain</dc:title>
  <dc:creator>Wert, Joshua</dc:creator>
  <cp:lastModifiedBy>Hugo Joel Inga H.</cp:lastModifiedBy>
  <cp:revision>2</cp:revision>
  <dcterms:created xsi:type="dcterms:W3CDTF">2020-06-03T11:00:29Z</dcterms:created>
  <dcterms:modified xsi:type="dcterms:W3CDTF">2020-06-03T20:39:38Z</dcterms:modified>
</cp:coreProperties>
</file>